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A464-B63F-40BE-89D4-97DF4FC8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857AB-320A-46C1-A91B-977D507A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2D1F-27A5-45A4-8BB4-2CB5193E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B561-8FDE-4258-8021-C825D560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A9D6-F726-4D19-AD51-F8B1290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92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B9B-C0CE-4E99-8996-EB9A8BB7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DAB3-3A27-449D-BAB5-B0B2A576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DBE4-52E7-47B2-993E-4F621B62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7317-95FC-4177-B6A2-B9D76E28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FCE8-0F27-44DE-9224-3774ACC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55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2A465-42E8-4079-80A2-39E8D166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D5EC-DE3A-4E80-A5F7-8A539DAFD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1441-E318-41C6-8826-A285B3D6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B37D-0CCB-4836-B587-5995212D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2749-3109-4ECC-B9F4-C5EE345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05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3CD-2E0E-4F88-B5E1-F1674272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DA15-94C3-407D-8111-B723B29E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641D-471D-4278-B839-FDC1A093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8E7D-7818-4699-A053-3107DE32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B445-43BE-43F2-A6F7-C897527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77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AE66-374F-4279-8B68-FA674475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16C7-0B20-4E7A-B692-401521A0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696E-58E1-43F5-A150-60B36DB0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8DB9-1483-4104-ABFB-9B7E5404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09DE-4E4D-4CCB-B2D7-69B4378A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2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B8AC-A49D-436E-8D68-CC3C852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5203-ED47-45EE-902E-8A7EC1465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1F816-DFE4-40EC-9E76-1B7020BB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B68B-07EB-4558-A496-270F2423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8A39-38C3-41B9-A4EC-6CA2AEB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EC84-056E-424B-B9A3-F48C3032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39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677C-1B90-46DE-B47B-33044939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2EC8-F1B8-423E-BBA7-3C1994B6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ED33-6646-4D51-85F2-83FF83213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F9AEA-9A97-4469-9179-C042B36BF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001E3-2B73-44BF-9E17-515AFB0C4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60C76-4A12-4E94-8751-A3449BA7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18C2A-1F7D-4A52-B8FF-5AC17BF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29D6C-C9BD-4A8D-9C8C-770675BB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11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0333-2661-4CEE-8CFB-756E3C97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5A0AA-C7FC-4821-8FB3-214F004C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BBE5F-3364-4C3F-BD24-19792A56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0E4F8-2392-4AED-A541-99A34C9C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28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77E63-9347-4DA1-9DDD-5AA84837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3251-36D6-4AA7-911A-81B2B251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B7FF-EEB0-49A0-87BF-495A7941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95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AAE2-42F8-41EE-96DC-1A0CFD21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84D7-FFFC-445C-A7ED-951D03A6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A489-E921-4DB1-9B7C-D754927F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7A00-A655-4A36-8B3A-3B3B50DF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A2C5-0D4E-4ADC-8F58-55DD6A52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E815-D8DA-48A9-8165-5AEF4B4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89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4CFF-271F-4C96-B5E7-2D34AECF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F0A27-5B8C-49D5-AAA9-149141F0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E370-074F-430E-A197-8D6756AE6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01D2A-72B2-4F81-9687-4DA357F8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EE8C4-ACB7-4E5F-A84D-6AB8CCA5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8E76-DDCD-4285-897F-99A1FC5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28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C68F0-430A-43C7-A30B-920551BA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B4EB-A393-468B-8D5E-0B449439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3103-45BA-41C0-88D4-47E6199CE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CCB6-325F-4C45-8BCA-A6CF50FED5E5}" type="datetimeFigureOut">
              <a:rPr lang="th-TH" smtClean="0"/>
              <a:t>01/02/64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1DD0-BE77-4A84-88B9-9729788D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5799-06CD-4292-AC8D-71229D7B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9718-083B-44DF-B998-8B96E8091AE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75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BE479-F93E-4650-A87D-C8E4020F55C7}"/>
              </a:ext>
            </a:extLst>
          </p:cNvPr>
          <p:cNvSpPr txBox="1"/>
          <p:nvPr/>
        </p:nvSpPr>
        <p:spPr>
          <a:xfrm>
            <a:off x="1944863" y="3013501"/>
            <a:ext cx="830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Garbage in , Garbage out</a:t>
            </a:r>
            <a:endParaRPr lang="th-TH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3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5CDB3-7EA3-484E-8B0F-89A3DE8A1D38}"/>
              </a:ext>
            </a:extLst>
          </p:cNvPr>
          <p:cNvSpPr txBox="1"/>
          <p:nvPr/>
        </p:nvSpPr>
        <p:spPr>
          <a:xfrm>
            <a:off x="3633627" y="267082"/>
            <a:ext cx="4924746" cy="1323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ดูรายละเอียดตัวแปรกี่ตัว</a:t>
            </a: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ดูทีละตัว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(Univariate) =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ของคอลัมน์เดียว</a:t>
            </a: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ดูทีละหลายตัว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(multivariate) =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เช่นการคำนวณ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convariance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การวาด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Scatterplot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เปรียบเทียบระหว่าง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864C-1281-439E-98CA-27F5187DEB85}"/>
              </a:ext>
            </a:extLst>
          </p:cNvPr>
          <p:cNvSpPr txBox="1"/>
          <p:nvPr/>
        </p:nvSpPr>
        <p:spPr>
          <a:xfrm>
            <a:off x="6597539" y="3013501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Scatterplot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Scatterplot matrix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B222B-0F3C-43B2-A140-B8A5CB1A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8" y="1856792"/>
            <a:ext cx="4958525" cy="4885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AFB04-17AB-4C9F-B9BC-46ABA2B3B0BC}"/>
              </a:ext>
            </a:extLst>
          </p:cNvPr>
          <p:cNvSpPr txBox="1"/>
          <p:nvPr/>
        </p:nvSpPr>
        <p:spPr>
          <a:xfrm>
            <a:off x="6597539" y="4299487"/>
            <a:ext cx="495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ยิ่งวิ่งเยอะ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(runtime)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ยิ่ง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(oxygen)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น้อยลง</a:t>
            </a:r>
          </a:p>
        </p:txBody>
      </p:sp>
    </p:spTree>
    <p:extLst>
      <p:ext uri="{BB962C8B-B14F-4D97-AF65-F5344CB8AC3E}">
        <p14:creationId xmlns:p14="http://schemas.microsoft.com/office/powerpoint/2010/main" val="354609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E4F87-BC32-4127-B99B-1DD2A9986ACB}"/>
              </a:ext>
            </a:extLst>
          </p:cNvPr>
          <p:cNvSpPr txBox="1"/>
          <p:nvPr/>
        </p:nvSpPr>
        <p:spPr>
          <a:xfrm>
            <a:off x="872836" y="681644"/>
            <a:ext cx="3591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Anomaly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B13FA-1820-47D7-BF77-EB464FB2EFB0}"/>
              </a:ext>
            </a:extLst>
          </p:cNvPr>
          <p:cNvSpPr txBox="1"/>
          <p:nvPr/>
        </p:nvSpPr>
        <p:spPr>
          <a:xfrm>
            <a:off x="872836" y="1204864"/>
            <a:ext cx="736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ความผิดปกติของข้อมูลที่เกิดขึ้นได้ตอนเก็บข้อมูล ซึ่งทำให้ข้อมูลไม่สมบูรณ์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EB2FD-BE00-4F0D-AE56-58EA8F9FF2AD}"/>
              </a:ext>
            </a:extLst>
          </p:cNvPr>
          <p:cNvSpPr txBox="1"/>
          <p:nvPr/>
        </p:nvSpPr>
        <p:spPr>
          <a:xfrm>
            <a:off x="872836" y="1728084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19EF8-71A5-4FDE-AC98-1F7A536B68F6}"/>
              </a:ext>
            </a:extLst>
          </p:cNvPr>
          <p:cNvSpPr txBox="1"/>
          <p:nvPr/>
        </p:nvSpPr>
        <p:spPr>
          <a:xfrm>
            <a:off x="1175964" y="2006320"/>
            <a:ext cx="3376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1800" dirty="0"/>
              <a:t>พิมพ์ผิด </a:t>
            </a:r>
            <a:r>
              <a:rPr lang="en-US" sz="1800" dirty="0"/>
              <a:t>(Lexical Error)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ข้อมูลซ้ำ </a:t>
            </a:r>
            <a:r>
              <a:rPr lang="en-US" sz="1800" dirty="0"/>
              <a:t>(Duplication)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ข้อมูลไม่สม่ำเสมอ </a:t>
            </a:r>
            <a:r>
              <a:rPr lang="en-US" sz="1800" dirty="0"/>
              <a:t>(inconsistency)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ข้อมูลหายบางส่วน </a:t>
            </a:r>
            <a:r>
              <a:rPr lang="en-US" sz="1800" dirty="0"/>
              <a:t>(Missing Values)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ข้อมูลเกินค่าปกติ </a:t>
            </a:r>
            <a:r>
              <a:rPr lang="en-US" sz="1800" dirty="0"/>
              <a:t>(outliers)</a:t>
            </a:r>
          </a:p>
          <a:p>
            <a:endParaRPr lang="th-TH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19B69-351C-4B1B-BAEE-3B7B1DC3A0F3}"/>
              </a:ext>
            </a:extLst>
          </p:cNvPr>
          <p:cNvSpPr txBox="1"/>
          <p:nvPr/>
        </p:nvSpPr>
        <p:spPr>
          <a:xfrm>
            <a:off x="714894" y="3760646"/>
            <a:ext cx="276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Anomaly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3E30E-50A8-4A3A-80AE-B2B792230299}"/>
              </a:ext>
            </a:extLst>
          </p:cNvPr>
          <p:cNvSpPr txBox="1"/>
          <p:nvPr/>
        </p:nvSpPr>
        <p:spPr>
          <a:xfrm>
            <a:off x="714894" y="4446205"/>
            <a:ext cx="9975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Syntactical Anomalies  – </a:t>
            </a:r>
            <a:r>
              <a:rPr lang="th-TH" dirty="0"/>
              <a:t>เกิดจากข้อผิดพลาดในการกรอกข้อมูล</a:t>
            </a:r>
            <a:endParaRPr lang="en-US" dirty="0"/>
          </a:p>
          <a:p>
            <a:r>
              <a:rPr lang="en-US" dirty="0"/>
              <a:t>	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32F95-A2F7-418D-860E-F241C9A0DFC3}"/>
              </a:ext>
            </a:extLst>
          </p:cNvPr>
          <p:cNvSpPr txBox="1"/>
          <p:nvPr/>
        </p:nvSpPr>
        <p:spPr>
          <a:xfrm>
            <a:off x="675213" y="4969425"/>
            <a:ext cx="757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Semantic Anomalies – </a:t>
            </a:r>
            <a:r>
              <a:rPr lang="th-TH" dirty="0"/>
              <a:t>เกิดจากข้อผิดพลาดในการเก็บข้อมูล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0C653-FB2C-4B5B-A13C-ADD95A7C2A6B}"/>
              </a:ext>
            </a:extLst>
          </p:cNvPr>
          <p:cNvSpPr txBox="1"/>
          <p:nvPr/>
        </p:nvSpPr>
        <p:spPr>
          <a:xfrm flipH="1">
            <a:off x="675212" y="5446033"/>
            <a:ext cx="10014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th-TH" dirty="0"/>
              <a:t> </a:t>
            </a:r>
            <a:r>
              <a:rPr lang="en-US" dirty="0"/>
              <a:t>Coverage Anomalies – </a:t>
            </a:r>
            <a:r>
              <a:rPr lang="th-TH" dirty="0"/>
              <a:t>เกิดจากข้อผิดพลาดในความสมบูรณ์ของข้อมูล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384042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BAC6-4DD4-44DA-B140-78737407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1695797"/>
            <a:ext cx="7624156" cy="1455362"/>
          </a:xfrm>
        </p:spPr>
        <p:txBody>
          <a:bodyPr>
            <a:noAutofit/>
          </a:bodyPr>
          <a:lstStyle/>
          <a:p>
            <a:r>
              <a:rPr lang="en-US" sz="2000" dirty="0"/>
              <a:t>1.Syntactical Anomalies  – </a:t>
            </a:r>
            <a:r>
              <a:rPr lang="th-TH" sz="2000" dirty="0"/>
              <a:t>เกิดจากข้อผิดพลาดในการกรอกข้อมูล</a:t>
            </a:r>
            <a:br>
              <a:rPr lang="en-US" sz="2000" dirty="0"/>
            </a:br>
            <a:endParaRPr lang="th-TH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B7B8-50BB-475E-811F-35555BAF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49" y="2488377"/>
            <a:ext cx="7898476" cy="13255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h-TH" sz="1400" dirty="0"/>
              <a:t>พิมผิด </a:t>
            </a:r>
            <a:r>
              <a:rPr lang="en-US" sz="1400" dirty="0"/>
              <a:t>(spelling mistake)</a:t>
            </a:r>
            <a:r>
              <a:rPr lang="th-TH" sz="1400" dirty="0"/>
              <a:t> หาค่าที่ผิดหลักการ เช่น ข้อมูลชื่อเมือง ผิด ก็ ใช้  </a:t>
            </a:r>
            <a:r>
              <a:rPr lang="en-US" sz="1400" dirty="0"/>
              <a:t>Wikipedia </a:t>
            </a:r>
            <a:r>
              <a:rPr lang="th-TH" sz="1400" dirty="0"/>
              <a:t>หรือ </a:t>
            </a:r>
            <a:r>
              <a:rPr lang="en-US" sz="1400" dirty="0"/>
              <a:t>google maps </a:t>
            </a:r>
            <a:r>
              <a:rPr lang="en-US" sz="1400" dirty="0" err="1"/>
              <a:t>api</a:t>
            </a:r>
            <a:r>
              <a:rPr lang="th-TH" sz="1400" dirty="0"/>
              <a:t> แก้ได้</a:t>
            </a:r>
            <a:endParaRPr lang="en-US" sz="1400" dirty="0"/>
          </a:p>
          <a:p>
            <a:pPr>
              <a:buFontTx/>
              <a:buChar char="-"/>
            </a:pPr>
            <a:r>
              <a:rPr lang="th-TH" sz="1400" dirty="0"/>
              <a:t>ประเภทข้อมูลผิด </a:t>
            </a:r>
            <a:r>
              <a:rPr lang="en-US" sz="1400" dirty="0"/>
              <a:t>(</a:t>
            </a:r>
            <a:r>
              <a:rPr lang="en-US" sz="1400" dirty="0" err="1"/>
              <a:t>donmain</a:t>
            </a:r>
            <a:r>
              <a:rPr lang="en-US" sz="1400" dirty="0"/>
              <a:t> format error)</a:t>
            </a:r>
          </a:p>
          <a:p>
            <a:pPr>
              <a:buFontTx/>
              <a:buChar char="-"/>
            </a:pPr>
            <a:r>
              <a:rPr lang="th-TH" sz="1400" dirty="0"/>
              <a:t>มีอักษรผิดปกติ </a:t>
            </a:r>
            <a:r>
              <a:rPr lang="en-US" sz="1400" dirty="0"/>
              <a:t>(syntactical error)</a:t>
            </a:r>
          </a:p>
          <a:p>
            <a:pPr>
              <a:buFontTx/>
              <a:buChar char="-"/>
            </a:pPr>
            <a:r>
              <a:rPr lang="th-TH" sz="1400" dirty="0"/>
              <a:t>มีค่าแปลก </a:t>
            </a:r>
            <a:r>
              <a:rPr lang="en-US" sz="1400" dirty="0"/>
              <a:t>(irregularity)</a:t>
            </a:r>
            <a:endParaRPr lang="th-T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F63D7-47F3-4EC7-8FD1-4578FDDDA5A6}"/>
              </a:ext>
            </a:extLst>
          </p:cNvPr>
          <p:cNvSpPr txBox="1"/>
          <p:nvPr/>
        </p:nvSpPr>
        <p:spPr>
          <a:xfrm>
            <a:off x="1262148" y="4361876"/>
            <a:ext cx="80148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</a:t>
            </a:r>
            <a:r>
              <a:rPr lang="th-TH" sz="1400" dirty="0"/>
              <a:t>      เก็บข้อมูลซ้ำ </a:t>
            </a:r>
            <a:r>
              <a:rPr lang="en-US" sz="1400" dirty="0"/>
              <a:t>(duplication) </a:t>
            </a:r>
            <a:r>
              <a:rPr lang="th-TH" sz="1400" dirty="0"/>
              <a:t>เช่น อายุติดลบ  หาค่าที่ผิดและ แก้ไขให้ถูก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th-TH" sz="1400" dirty="0"/>
              <a:t>เก็บข้อมูลไม่ตรงตามเงื่อนไข </a:t>
            </a:r>
            <a:r>
              <a:rPr lang="en-US" sz="1400" dirty="0"/>
              <a:t>(integrity constraint violation) </a:t>
            </a:r>
            <a:r>
              <a:rPr lang="th-TH" sz="1400" dirty="0"/>
              <a:t> เช่น เช็คว่าซ้ำได้ไหม แล้วลบ หรือ แก้ไขตามความเหมาะสม </a:t>
            </a:r>
          </a:p>
          <a:p>
            <a:pPr marL="285750" indent="-285750">
              <a:buFontTx/>
              <a:buChar char="-"/>
            </a:pPr>
            <a:r>
              <a:rPr lang="th-TH" sz="1400" dirty="0"/>
              <a:t>ค่าขัดกัน </a:t>
            </a:r>
            <a:r>
              <a:rPr lang="en-US" sz="1400" dirty="0"/>
              <a:t>(contradictions) </a:t>
            </a:r>
            <a:r>
              <a:rPr lang="th-TH" sz="1400" dirty="0"/>
              <a:t>เช่น</a:t>
            </a:r>
            <a:r>
              <a:rPr lang="en-US" sz="1400" dirty="0"/>
              <a:t> </a:t>
            </a:r>
            <a:r>
              <a:rPr lang="th-TH" sz="1400" dirty="0"/>
              <a:t>วันจบมาก่อนวันเริ่ม แก้ไขเหมือนค่าซ้ำ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AD6A1-AE75-49C9-B327-2669030E1FCC}"/>
              </a:ext>
            </a:extLst>
          </p:cNvPr>
          <p:cNvSpPr txBox="1"/>
          <p:nvPr/>
        </p:nvSpPr>
        <p:spPr>
          <a:xfrm>
            <a:off x="1021080" y="3887853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Semantic Anomalies – </a:t>
            </a:r>
            <a:r>
              <a:rPr lang="th-TH" sz="2000" dirty="0"/>
              <a:t>เกิดจากข้อผิดพลาดในการเก็บข้อมูล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5A066-01AB-420C-9F73-C80509017B82}"/>
              </a:ext>
            </a:extLst>
          </p:cNvPr>
          <p:cNvSpPr txBox="1"/>
          <p:nvPr/>
        </p:nvSpPr>
        <p:spPr>
          <a:xfrm>
            <a:off x="1021080" y="5164444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3.</a:t>
            </a:r>
            <a:r>
              <a:rPr lang="th-TH" sz="2000" dirty="0"/>
              <a:t> </a:t>
            </a:r>
            <a:r>
              <a:rPr lang="en-US" sz="2000" dirty="0"/>
              <a:t>Coverage Anomalies – </a:t>
            </a:r>
            <a:r>
              <a:rPr lang="th-TH" sz="2000" dirty="0"/>
              <a:t>เกิดจากข้อผิดพลาดในความสมบูรณ์ของข้อมูล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82D1B-2B61-4DFB-B792-C55C82683955}"/>
              </a:ext>
            </a:extLst>
          </p:cNvPr>
          <p:cNvSpPr txBox="1"/>
          <p:nvPr/>
        </p:nvSpPr>
        <p:spPr>
          <a:xfrm>
            <a:off x="1145079" y="5646645"/>
            <a:ext cx="6097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400" dirty="0"/>
              <a:t>  </a:t>
            </a:r>
            <a:r>
              <a:rPr lang="th-TH" sz="1400" dirty="0"/>
              <a:t>ข้อมูลหายบางส่วน</a:t>
            </a:r>
            <a:r>
              <a:rPr lang="en-US" sz="1400" dirty="0"/>
              <a:t>(missing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B42E4-6CEC-4888-AC59-EAD25F9B51AC}"/>
              </a:ext>
            </a:extLst>
          </p:cNvPr>
          <p:cNvSpPr txBox="1"/>
          <p:nvPr/>
        </p:nvSpPr>
        <p:spPr>
          <a:xfrm>
            <a:off x="0" y="50979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Types of Anomaly</a:t>
            </a:r>
            <a:endParaRPr lang="th-TH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58BC945-D878-44D7-90FF-AD0F9F76114A}"/>
              </a:ext>
            </a:extLst>
          </p:cNvPr>
          <p:cNvSpPr/>
          <p:nvPr/>
        </p:nvSpPr>
        <p:spPr>
          <a:xfrm>
            <a:off x="8495607" y="1945178"/>
            <a:ext cx="1637608" cy="2951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BFF0D-6F6D-4BF2-83E7-9E35B1233505}"/>
              </a:ext>
            </a:extLst>
          </p:cNvPr>
          <p:cNvSpPr txBox="1"/>
          <p:nvPr/>
        </p:nvSpPr>
        <p:spPr>
          <a:xfrm>
            <a:off x="10133616" y="2951946"/>
            <a:ext cx="2074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Regex </a:t>
            </a:r>
            <a:endParaRPr lang="th-TH" dirty="0"/>
          </a:p>
          <a:p>
            <a:r>
              <a:rPr lang="th-TH" dirty="0"/>
              <a:t>ในการหาตัวหนังสือ</a:t>
            </a:r>
          </a:p>
        </p:txBody>
      </p:sp>
    </p:spTree>
    <p:extLst>
      <p:ext uri="{BB962C8B-B14F-4D97-AF65-F5344CB8AC3E}">
        <p14:creationId xmlns:p14="http://schemas.microsoft.com/office/powerpoint/2010/main" val="147763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1940-4829-4632-9323-C341B6D9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1E0E-52AB-4877-9F2F-EA21AFE9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1069975"/>
          </a:xfrm>
        </p:spPr>
        <p:txBody>
          <a:bodyPr/>
          <a:lstStyle/>
          <a:p>
            <a:r>
              <a:rPr lang="en-US" dirty="0"/>
              <a:t>MAR – Missing At Random  - </a:t>
            </a:r>
            <a:r>
              <a:rPr lang="th-TH" dirty="0"/>
              <a:t>เกิดโดยบังเอิญ</a:t>
            </a:r>
          </a:p>
          <a:p>
            <a:r>
              <a:rPr lang="en-US" dirty="0"/>
              <a:t>MNAR – Missing Not At Random – </a:t>
            </a:r>
            <a:r>
              <a:rPr lang="th-TH" dirty="0"/>
              <a:t>ไม่บังเอิญ </a:t>
            </a:r>
            <a:r>
              <a:rPr lang="en-US" dirty="0"/>
              <a:t>-&gt; </a:t>
            </a:r>
            <a:r>
              <a:rPr lang="th-TH" dirty="0"/>
              <a:t>เงินเดือน </a:t>
            </a:r>
            <a:r>
              <a:rPr lang="en-US" dirty="0"/>
              <a:t>CEO </a:t>
            </a:r>
            <a:r>
              <a:rPr lang="th-TH" dirty="0"/>
              <a:t>ไม่เก็บ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CE91F-4F81-405F-B00E-8BA20A9B28B4}"/>
              </a:ext>
            </a:extLst>
          </p:cNvPr>
          <p:cNvSpPr txBox="1"/>
          <p:nvPr/>
        </p:nvSpPr>
        <p:spPr>
          <a:xfrm flipH="1">
            <a:off x="7128933" y="5716444"/>
            <a:ext cx="567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</a:t>
            </a:r>
            <a:r>
              <a:rPr lang="th-TH" dirty="0"/>
              <a:t>แก้ต้นเหตุ </a:t>
            </a:r>
            <a:r>
              <a:rPr lang="en-US" dirty="0"/>
              <a:t>(</a:t>
            </a:r>
            <a:r>
              <a:rPr lang="th-TH" dirty="0"/>
              <a:t>ทีมเก็บข้อมูล</a:t>
            </a:r>
            <a:r>
              <a:rPr lang="en-US" dirty="0"/>
              <a:t>) </a:t>
            </a:r>
            <a:r>
              <a:rPr lang="th-TH" dirty="0"/>
              <a:t>ดีในระยะยาว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D51E-6621-4912-8022-6AD117B75199}"/>
              </a:ext>
            </a:extLst>
          </p:cNvPr>
          <p:cNvSpPr txBox="1"/>
          <p:nvPr/>
        </p:nvSpPr>
        <p:spPr>
          <a:xfrm>
            <a:off x="1874850" y="3126828"/>
            <a:ext cx="2109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analyst</a:t>
            </a:r>
          </a:p>
          <a:p>
            <a:r>
              <a:rPr lang="en-US" dirty="0"/>
              <a:t>data scientist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7B15D-3EFD-4434-B959-C04B21BB29FB}"/>
              </a:ext>
            </a:extLst>
          </p:cNvPr>
          <p:cNvSpPr txBox="1"/>
          <p:nvPr/>
        </p:nvSpPr>
        <p:spPr>
          <a:xfrm>
            <a:off x="702733" y="4190888"/>
            <a:ext cx="5614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1800" dirty="0"/>
              <a:t>มองหาข้อมูลหาย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ตรวจเช็คว่าหายเพราะอะไร</a:t>
            </a:r>
          </a:p>
          <a:p>
            <a:pPr marL="457200" indent="-457200">
              <a:buFontTx/>
              <a:buChar char="-"/>
            </a:pPr>
            <a:r>
              <a:rPr lang="th-TH" sz="1800" dirty="0"/>
              <a:t>หาวิธีแก้ไขปัญหาข้อมูลที่หายให้เหมาะสมที่สุด</a:t>
            </a:r>
          </a:p>
          <a:p>
            <a:r>
              <a:rPr lang="th-TH" sz="1800" dirty="0"/>
              <a:t>เช่น ตัดทิ้งจากการวิเคราะห์ หรือ แทนค่าที่หายด้วยค่ากลาง </a:t>
            </a:r>
            <a:r>
              <a:rPr lang="en-US" sz="1800" dirty="0"/>
              <a:t>, regression model</a:t>
            </a:r>
            <a:endParaRPr lang="th-TH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39727-DA90-4F9F-8800-D33EC2868A25}"/>
              </a:ext>
            </a:extLst>
          </p:cNvPr>
          <p:cNvSpPr/>
          <p:nvPr/>
        </p:nvSpPr>
        <p:spPr>
          <a:xfrm>
            <a:off x="321733" y="3126828"/>
            <a:ext cx="6138334" cy="2410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43DBC-90CA-48AF-9583-A00810F8BB60}"/>
              </a:ext>
            </a:extLst>
          </p:cNvPr>
          <p:cNvSpPr/>
          <p:nvPr/>
        </p:nvSpPr>
        <p:spPr>
          <a:xfrm>
            <a:off x="6841067" y="3137923"/>
            <a:ext cx="4585217" cy="2410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8649-A3B2-4900-9925-AA801072E76C}"/>
              </a:ext>
            </a:extLst>
          </p:cNvPr>
          <p:cNvSpPr txBox="1"/>
          <p:nvPr/>
        </p:nvSpPr>
        <p:spPr>
          <a:xfrm>
            <a:off x="8305800" y="3167390"/>
            <a:ext cx="223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engineer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52F7E-FB33-40F5-AA68-D4CB3065F373}"/>
              </a:ext>
            </a:extLst>
          </p:cNvPr>
          <p:cNvSpPr txBox="1"/>
          <p:nvPr/>
        </p:nvSpPr>
        <p:spPr>
          <a:xfrm>
            <a:off x="7608148" y="4080935"/>
            <a:ext cx="350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dirty="0"/>
              <a:t>มองหาข้อมูลหาย</a:t>
            </a:r>
          </a:p>
          <a:p>
            <a:pPr marL="457200" indent="-457200">
              <a:buFontTx/>
              <a:buChar char="-"/>
            </a:pPr>
            <a:r>
              <a:rPr lang="th-TH" dirty="0"/>
              <a:t>แจ้งทีมเก็บข้อมูล </a:t>
            </a:r>
            <a:r>
              <a:rPr lang="en-US" dirty="0"/>
              <a:t>end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02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546C-4E78-4577-A71A-A89AED49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Outlers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8AF5-096D-4444-8306-0466B407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Boxplot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sigma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 descr="Image result for box plot">
            <a:extLst>
              <a:ext uri="{FF2B5EF4-FFF2-40B4-BE49-F238E27FC236}">
                <a16:creationId xmlns:a16="http://schemas.microsoft.com/office/drawing/2014/main" id="{F25049B9-F028-4073-A88A-056CD6ED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01" y="985823"/>
            <a:ext cx="3671266" cy="16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xplained: Sigma | MIT News | Massachusetts Institute of Technology">
            <a:extLst>
              <a:ext uri="{FF2B5EF4-FFF2-40B4-BE49-F238E27FC236}">
                <a16:creationId xmlns:a16="http://schemas.microsoft.com/office/drawing/2014/main" id="{69356226-0997-44FF-9F9C-BF7D938C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01" y="3118855"/>
            <a:ext cx="4367998" cy="30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43C6A-75E3-4C2C-9A6C-4351D152BC8A}"/>
              </a:ext>
            </a:extLst>
          </p:cNvPr>
          <p:cNvSpPr txBox="1"/>
          <p:nvPr/>
        </p:nvSpPr>
        <p:spPr>
          <a:xfrm>
            <a:off x="730750" y="1625570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 outliers data</a:t>
            </a:r>
          </a:p>
        </p:txBody>
      </p:sp>
    </p:spTree>
    <p:extLst>
      <p:ext uri="{BB962C8B-B14F-4D97-AF65-F5344CB8AC3E}">
        <p14:creationId xmlns:p14="http://schemas.microsoft.com/office/powerpoint/2010/main" val="67540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AF97-420D-4EB0-A4A1-E80140FA5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51"/>
            <a:ext cx="9144000" cy="947506"/>
          </a:xfrm>
        </p:spPr>
        <p:txBody>
          <a:bodyPr/>
          <a:lstStyle/>
          <a:p>
            <a:r>
              <a:rPr lang="en-US" dirty="0"/>
              <a:t>Data Cleansing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ADBA2-9144-4FED-B28D-32F84A5E9D94}"/>
              </a:ext>
            </a:extLst>
          </p:cNvPr>
          <p:cNvSpPr txBox="1"/>
          <p:nvPr/>
        </p:nvSpPr>
        <p:spPr>
          <a:xfrm>
            <a:off x="532012" y="3404303"/>
            <a:ext cx="414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Spark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7CB1-6FC0-4E3B-A00B-23203DFBCEAA}"/>
              </a:ext>
            </a:extLst>
          </p:cNvPr>
          <p:cNvSpPr txBox="1"/>
          <p:nvPr/>
        </p:nvSpPr>
        <p:spPr>
          <a:xfrm>
            <a:off x="5702531" y="3067397"/>
            <a:ext cx="237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cleansing 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254E3-2FD6-45C3-866A-616F7F0AE130}"/>
              </a:ext>
            </a:extLst>
          </p:cNvPr>
          <p:cNvSpPr txBox="1"/>
          <p:nvPr/>
        </p:nvSpPr>
        <p:spPr>
          <a:xfrm>
            <a:off x="5702531" y="3665913"/>
            <a:ext cx="479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dictionary , data catalogue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29BB-D59D-4CAB-B8C8-706AE1FEF767}"/>
              </a:ext>
            </a:extLst>
          </p:cNvPr>
          <p:cNvSpPr txBox="1"/>
          <p:nvPr/>
        </p:nvSpPr>
        <p:spPr>
          <a:xfrm>
            <a:off x="5702531" y="41891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 vs spark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045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616F-BB46-4623-85F8-3498FC3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Cleansign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9ABC9-9281-4403-B7F5-85228E9F2529}"/>
              </a:ext>
            </a:extLst>
          </p:cNvPr>
          <p:cNvSpPr txBox="1"/>
          <p:nvPr/>
        </p:nvSpPr>
        <p:spPr>
          <a:xfrm>
            <a:off x="300703" y="1325563"/>
            <a:ext cx="275139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Pandas -&gt; </a:t>
            </a:r>
            <a:r>
              <a:rPr lang="th-TH" dirty="0"/>
              <a:t>เครื่องเดียว</a:t>
            </a:r>
          </a:p>
          <a:p>
            <a:r>
              <a:rPr lang="en-US" dirty="0"/>
              <a:t>Spark -&gt; </a:t>
            </a:r>
            <a:r>
              <a:rPr lang="th-TH" dirty="0"/>
              <a:t>หลายเครื่อง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F499-D16E-4146-A19A-083A2667270E}"/>
              </a:ext>
            </a:extLst>
          </p:cNvPr>
          <p:cNvSpPr txBox="1"/>
          <p:nvPr/>
        </p:nvSpPr>
        <p:spPr>
          <a:xfrm>
            <a:off x="271397" y="2542784"/>
            <a:ext cx="84475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scientist </a:t>
            </a:r>
            <a:r>
              <a:rPr lang="th-TH" dirty="0"/>
              <a:t>ใช้เวลาส่วนใหญ่ไปกับการทำความสะอาดข้อมูลมากกว่า </a:t>
            </a:r>
            <a:r>
              <a:rPr lang="en-US" dirty="0"/>
              <a:t>60 %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38652-77D7-4D3D-8C68-A651A6E6087D}"/>
              </a:ext>
            </a:extLst>
          </p:cNvPr>
          <p:cNvSpPr txBox="1"/>
          <p:nvPr/>
        </p:nvSpPr>
        <p:spPr>
          <a:xfrm>
            <a:off x="613775" y="3995803"/>
            <a:ext cx="6946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cleansing </a:t>
            </a:r>
          </a:p>
          <a:p>
            <a:pPr marL="457200" indent="-457200">
              <a:buFontTx/>
              <a:buChar char="-"/>
            </a:pPr>
            <a:r>
              <a:rPr lang="th-TH" dirty="0"/>
              <a:t>ข้อมูลไม่ถูกต้องตามโครงสร้าง </a:t>
            </a:r>
            <a:r>
              <a:rPr lang="en-US" dirty="0"/>
              <a:t>( Format Error ) </a:t>
            </a:r>
            <a:r>
              <a:rPr lang="th-TH" dirty="0"/>
              <a:t>อายุติดลบ</a:t>
            </a:r>
          </a:p>
          <a:p>
            <a:pPr marL="457200" indent="-457200">
              <a:buFontTx/>
              <a:buChar char="-"/>
            </a:pPr>
            <a:r>
              <a:rPr lang="th-TH" dirty="0"/>
              <a:t>ข้อมูลหาย </a:t>
            </a:r>
            <a:r>
              <a:rPr lang="en-US" dirty="0"/>
              <a:t>(Missing Data)</a:t>
            </a:r>
          </a:p>
          <a:p>
            <a:pPr marL="457200" indent="-457200">
              <a:buFontTx/>
              <a:buChar char="-"/>
            </a:pPr>
            <a:r>
              <a:rPr lang="th-TH" dirty="0"/>
              <a:t>ข้อมูลสูงกว่าค่าปกติ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/>
              <a:t>outlier ) </a:t>
            </a:r>
            <a:r>
              <a:rPr lang="th-TH" dirty="0"/>
              <a:t>เช่นอายุ </a:t>
            </a:r>
            <a:r>
              <a:rPr lang="en-US" dirty="0"/>
              <a:t>670 </a:t>
            </a:r>
            <a:r>
              <a:rPr lang="th-TH" dirty="0"/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8841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E7D3-16A6-4FCC-8F40-B78B34A3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83" y="2136370"/>
            <a:ext cx="10515600" cy="1704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Data auditing  -&gt;  workflow planning  -&gt; workflow execution  -&gt;  examine results </a:t>
            </a:r>
            <a:endParaRPr lang="th-TH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FDE56A-A38F-4835-8EBF-35BD5592C3AB}"/>
              </a:ext>
            </a:extLst>
          </p:cNvPr>
          <p:cNvCxnSpPr/>
          <p:nvPr/>
        </p:nvCxnSpPr>
        <p:spPr>
          <a:xfrm flipV="1">
            <a:off x="8936181" y="2535381"/>
            <a:ext cx="0" cy="61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F76A9D-E096-40E0-930B-54778E4326CE}"/>
              </a:ext>
            </a:extLst>
          </p:cNvPr>
          <p:cNvCxnSpPr/>
          <p:nvPr/>
        </p:nvCxnSpPr>
        <p:spPr>
          <a:xfrm flipH="1">
            <a:off x="2934392" y="2535381"/>
            <a:ext cx="6010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511B7-492F-44B5-AEFC-DFEC26DFEF3D}"/>
              </a:ext>
            </a:extLst>
          </p:cNvPr>
          <p:cNvCxnSpPr/>
          <p:nvPr/>
        </p:nvCxnSpPr>
        <p:spPr>
          <a:xfrm>
            <a:off x="2942705" y="2535381"/>
            <a:ext cx="0" cy="6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16825C-3385-4981-92FC-658BF409D8CD}"/>
              </a:ext>
            </a:extLst>
          </p:cNvPr>
          <p:cNvSpPr txBox="1"/>
          <p:nvPr/>
        </p:nvSpPr>
        <p:spPr>
          <a:xfrm>
            <a:off x="2076121" y="3715792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ตรวจสอบ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D82A6-0363-4F4F-A425-E7541E04A91A}"/>
              </a:ext>
            </a:extLst>
          </p:cNvPr>
          <p:cNvSpPr txBox="1"/>
          <p:nvPr/>
        </p:nvSpPr>
        <p:spPr>
          <a:xfrm>
            <a:off x="4015047" y="3715792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วางแผน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3BCBA-655E-43DC-983E-265FD3B7B994}"/>
              </a:ext>
            </a:extLst>
          </p:cNvPr>
          <p:cNvSpPr txBox="1"/>
          <p:nvPr/>
        </p:nvSpPr>
        <p:spPr>
          <a:xfrm>
            <a:off x="5966730" y="3715792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ลงมือทำ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B218C-9967-48CB-928D-B4DE26A70279}"/>
              </a:ext>
            </a:extLst>
          </p:cNvPr>
          <p:cNvSpPr txBox="1"/>
          <p:nvPr/>
        </p:nvSpPr>
        <p:spPr>
          <a:xfrm>
            <a:off x="7955281" y="3715792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ตรวจสอบ ถูกไหม</a:t>
            </a:r>
            <a:r>
              <a:rPr lang="en-US" dirty="0"/>
              <a:t>,</a:t>
            </a:r>
            <a:r>
              <a:rPr lang="th-TH" dirty="0"/>
              <a:t>เหลืออีกไหม</a:t>
            </a:r>
          </a:p>
        </p:txBody>
      </p:sp>
    </p:spTree>
    <p:extLst>
      <p:ext uri="{BB962C8B-B14F-4D97-AF65-F5344CB8AC3E}">
        <p14:creationId xmlns:p14="http://schemas.microsoft.com/office/powerpoint/2010/main" val="122333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8A33-5515-4190-BC3D-F155B43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F1DEE-E8F4-4D2B-81D3-B50D29588D07}"/>
              </a:ext>
            </a:extLst>
          </p:cNvPr>
          <p:cNvSpPr txBox="1"/>
          <p:nvPr/>
        </p:nvSpPr>
        <p:spPr>
          <a:xfrm>
            <a:off x="1061144" y="3076191"/>
            <a:ext cx="220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1B856-CF1E-4106-95A5-832FA90B7C32}"/>
              </a:ext>
            </a:extLst>
          </p:cNvPr>
          <p:cNvSpPr txBox="1"/>
          <p:nvPr/>
        </p:nvSpPr>
        <p:spPr>
          <a:xfrm>
            <a:off x="1061144" y="3599411"/>
            <a:ext cx="220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/>
              <a:t>ข้อมูลครบไม่ติดลบ </a:t>
            </a:r>
            <a:r>
              <a:rPr lang="en-US" sz="1400" dirty="0"/>
              <a:t>Missing values</a:t>
            </a:r>
            <a:endParaRPr lang="th-T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F300-6000-4515-BDEF-8588A6860CA3}"/>
              </a:ext>
            </a:extLst>
          </p:cNvPr>
          <p:cNvSpPr txBox="1"/>
          <p:nvPr/>
        </p:nvSpPr>
        <p:spPr>
          <a:xfrm>
            <a:off x="5311833" y="3027756"/>
            <a:ext cx="125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8A7D1-D022-4F8F-9F69-03E6340D16EB}"/>
              </a:ext>
            </a:extLst>
          </p:cNvPr>
          <p:cNvSpPr txBox="1"/>
          <p:nvPr/>
        </p:nvSpPr>
        <p:spPr>
          <a:xfrm>
            <a:off x="4866026" y="3599411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ข้อมูลไม่ผิดข้อจำกัด เช่นอายุ ไม่ติดลบ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E4D8-D852-4996-A586-833DD228B1D6}"/>
              </a:ext>
            </a:extLst>
          </p:cNvPr>
          <p:cNvSpPr txBox="1"/>
          <p:nvPr/>
        </p:nvSpPr>
        <p:spPr>
          <a:xfrm>
            <a:off x="8038407" y="3076191"/>
            <a:ext cx="394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Consistency 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E88E6-87E3-45DB-A762-200AA08DEF0C}"/>
              </a:ext>
            </a:extLst>
          </p:cNvPr>
          <p:cNvSpPr txBox="1"/>
          <p:nvPr/>
        </p:nvSpPr>
        <p:spPr>
          <a:xfrm>
            <a:off x="8203242" y="3550976"/>
            <a:ext cx="3618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ข้อมูลจากหลาย </a:t>
            </a:r>
            <a:r>
              <a:rPr lang="en-US" sz="1600" dirty="0"/>
              <a:t>data source </a:t>
            </a:r>
            <a:r>
              <a:rPr lang="th-TH" sz="1600" dirty="0"/>
              <a:t>ควรจะใช้โครงสร้างเดียวกัน</a:t>
            </a:r>
          </a:p>
          <a:p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2168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EF08-9031-4CDC-AA65-5C81AA9F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>
                <a:latin typeface="Consolas" panose="020B0609020204030204" pitchFamily="49" charset="0"/>
              </a:rPr>
              <a:t>เครื่องมือ </a:t>
            </a:r>
            <a:r>
              <a:rPr lang="en-US" dirty="0">
                <a:latin typeface="Consolas" panose="020B0609020204030204" pitchFamily="49" charset="0"/>
              </a:rPr>
              <a:t>Data Quality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2FF20-FF27-47E0-9501-CA4677AAAE7C}"/>
              </a:ext>
            </a:extLst>
          </p:cNvPr>
          <p:cNvSpPr txBox="1"/>
          <p:nvPr/>
        </p:nvSpPr>
        <p:spPr>
          <a:xfrm>
            <a:off x="838200" y="2286000"/>
            <a:ext cx="2406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dictionary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57258-0D2C-4267-9922-E8B98AE647CD}"/>
              </a:ext>
            </a:extLst>
          </p:cNvPr>
          <p:cNvSpPr txBox="1"/>
          <p:nvPr/>
        </p:nvSpPr>
        <p:spPr>
          <a:xfrm>
            <a:off x="1055716" y="2896986"/>
            <a:ext cx="30187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dirty="0"/>
              <a:t>ชื่อคอลัมน์</a:t>
            </a:r>
          </a:p>
          <a:p>
            <a:pPr marL="457200" indent="-457200">
              <a:buFontTx/>
              <a:buChar char="-"/>
            </a:pPr>
            <a:r>
              <a:rPr lang="th-TH" dirty="0"/>
              <a:t>ประเภทข้อมูลในคอลัมน์</a:t>
            </a:r>
          </a:p>
          <a:p>
            <a:pPr marL="457200" indent="-457200">
              <a:buFontTx/>
              <a:buChar char="-"/>
            </a:pPr>
            <a:r>
              <a:rPr lang="th-TH" dirty="0"/>
              <a:t>ตัวอย่างข้อมูลในคอลัมน์</a:t>
            </a:r>
          </a:p>
          <a:p>
            <a:pPr marL="457200" indent="-457200">
              <a:buFontTx/>
              <a:buChar char="-"/>
            </a:pPr>
            <a:r>
              <a:rPr lang="th-TH" dirty="0"/>
              <a:t>คำอธิบายของคอลัมน์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2AC86-9227-4BEC-95AF-8A02377B8642}"/>
              </a:ext>
            </a:extLst>
          </p:cNvPr>
          <p:cNvSpPr txBox="1"/>
          <p:nvPr/>
        </p:nvSpPr>
        <p:spPr>
          <a:xfrm>
            <a:off x="838200" y="16881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เพื่อให้คนในองค์กรเข้าใจตรงกัน และควรอัพเดทตลอดเวลา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E2BDC-35B8-4E90-929B-D98C9CFA6484}"/>
              </a:ext>
            </a:extLst>
          </p:cNvPr>
          <p:cNvSpPr/>
          <p:nvPr/>
        </p:nvSpPr>
        <p:spPr>
          <a:xfrm>
            <a:off x="523702" y="1580054"/>
            <a:ext cx="4738254" cy="3316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BB282-47DD-4ACF-A936-5B4DDBDBA948}"/>
              </a:ext>
            </a:extLst>
          </p:cNvPr>
          <p:cNvSpPr txBox="1"/>
          <p:nvPr/>
        </p:nvSpPr>
        <p:spPr>
          <a:xfrm>
            <a:off x="6300354" y="2286000"/>
            <a:ext cx="401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lineage 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62175-0C49-4747-A699-E0048F2C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34" y="5007724"/>
            <a:ext cx="2183138" cy="1377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2EAF9-282B-468D-A15F-418A87DF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74" y="4896197"/>
            <a:ext cx="3397996" cy="1672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0A8CB8-B2AD-47EF-A25F-6A517E66A642}"/>
              </a:ext>
            </a:extLst>
          </p:cNvPr>
          <p:cNvSpPr txBox="1"/>
          <p:nvPr/>
        </p:nvSpPr>
        <p:spPr>
          <a:xfrm>
            <a:off x="6135321" y="1612460"/>
            <a:ext cx="5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/>
              <a:t>การเดินทางของข้อมูลตั้งแต่ต้นจนจบ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2A248-40D2-4918-880D-FE30D784F3D2}"/>
              </a:ext>
            </a:extLst>
          </p:cNvPr>
          <p:cNvSpPr txBox="1"/>
          <p:nvPr/>
        </p:nvSpPr>
        <p:spPr>
          <a:xfrm flipH="1">
            <a:off x="6253606" y="3117584"/>
            <a:ext cx="518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มีประโยชน์ของข้อมูลว่า </a:t>
            </a:r>
            <a:r>
              <a:rPr lang="en-US" sz="2000" dirty="0"/>
              <a:t>Error </a:t>
            </a:r>
            <a:r>
              <a:rPr lang="th-TH" sz="2000" dirty="0"/>
              <a:t>อยู่จุดไหนของระบบ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2BCCA-6742-404A-A457-63758E9B3A48}"/>
              </a:ext>
            </a:extLst>
          </p:cNvPr>
          <p:cNvSpPr/>
          <p:nvPr/>
        </p:nvSpPr>
        <p:spPr>
          <a:xfrm>
            <a:off x="5827222" y="1580054"/>
            <a:ext cx="5841076" cy="3316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67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3F4-51B5-4141-A819-90EAC298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 </a:t>
            </a:r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Data Quality 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80409-3E95-45CB-99D6-046E92ABCEC0}"/>
              </a:ext>
            </a:extLst>
          </p:cNvPr>
          <p:cNvSpPr txBox="1"/>
          <p:nvPr/>
        </p:nvSpPr>
        <p:spPr>
          <a:xfrm>
            <a:off x="914401" y="2194559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Data catalog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BC28-46FB-4ADF-B3C4-AB7653B88C81}"/>
              </a:ext>
            </a:extLst>
          </p:cNvPr>
          <p:cNvSpPr txBox="1"/>
          <p:nvPr/>
        </p:nvSpPr>
        <p:spPr>
          <a:xfrm>
            <a:off x="1020091" y="2755227"/>
            <a:ext cx="2430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ระบบค้นหาข้อมูล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Dictionary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ตัวอย่างข้อมูล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lineage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D10B7-7600-47F7-B59D-1461D095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15" y="2035922"/>
            <a:ext cx="7959483" cy="3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B84E-58E6-480E-B5D0-D286406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Exploratory data analysis (EDA)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8F15-CA4E-406B-9238-BD5B9D98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5000" lnSpcReduction="20000"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profiling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ข้อสรุปของข้อมูล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(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sum,mean,min,max,std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EDA 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3D7B2-D995-4DCD-AABD-FC7304885823}"/>
              </a:ext>
            </a:extLst>
          </p:cNvPr>
          <p:cNvSpPr txBox="1"/>
          <p:nvPr/>
        </p:nvSpPr>
        <p:spPr>
          <a:xfrm>
            <a:off x="579814" y="2971044"/>
            <a:ext cx="4981401" cy="1015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แบบใช้ตัวเลขหรือกราฟฟิก</a:t>
            </a: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แบบใช้ตัวเลขทางสถิติ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min,max,mean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แบบใช้กราฟฟิก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(data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visualisation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boxplot , histogram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BF4B3-4553-4D25-A0A4-9A9053D71FC5}"/>
              </a:ext>
            </a:extLst>
          </p:cNvPr>
          <p:cNvSpPr txBox="1"/>
          <p:nvPr/>
        </p:nvSpPr>
        <p:spPr>
          <a:xfrm>
            <a:off x="6284422" y="2902217"/>
            <a:ext cx="4924746" cy="1323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ดูรายละเอียดตัวแปรกี่ตัว</a:t>
            </a: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ดูทีละตัว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(Univariate) =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mean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ของคอลัมน์เดียว</a:t>
            </a:r>
          </a:p>
          <a:p>
            <a:pPr marL="457200" indent="-457200"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ดูทีละหลายตัว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(multivariate) =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เช่นการคำนวณ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convariance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การวาด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Scatterplot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เปรียบเทียบระหว่าง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D8DC8-6AE2-4CBB-8011-23100E3F3A1F}"/>
              </a:ext>
            </a:extLst>
          </p:cNvPr>
          <p:cNvGrpSpPr/>
          <p:nvPr/>
        </p:nvGrpSpPr>
        <p:grpSpPr>
          <a:xfrm>
            <a:off x="573952" y="4066734"/>
            <a:ext cx="4987263" cy="1569660"/>
            <a:chOff x="573952" y="4066734"/>
            <a:chExt cx="4987263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1FAEDC-4B64-43DD-ADB2-6ABF672B282F}"/>
                </a:ext>
              </a:extLst>
            </p:cNvPr>
            <p:cNvSpPr txBox="1"/>
            <p:nvPr/>
          </p:nvSpPr>
          <p:spPr>
            <a:xfrm>
              <a:off x="573952" y="4066734"/>
              <a:ext cx="4987263" cy="15696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(1) </a:t>
              </a: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แบบใช้ตัวเลขทางสถิติ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min,max,mean</a:t>
              </a:r>
              <a:endPara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การกระจายตัวของข้อมูล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(Distribution) = mean</a:t>
              </a:r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ความแตกต่างของข้อมูล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(variability) = </a:t>
              </a:r>
              <a:r>
                <a:rPr lang="en-US" sz="24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max,min,std</a:t>
              </a:r>
              <a:endPara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ระยะ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interquartile</a:t>
              </a:r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A47790-32DB-47EE-89A2-25E356A7521C}"/>
                </a:ext>
              </a:extLst>
            </p:cNvPr>
            <p:cNvSpPr txBox="1"/>
            <p:nvPr/>
          </p:nvSpPr>
          <p:spPr>
            <a:xfrm>
              <a:off x="3167149" y="5208475"/>
              <a:ext cx="65670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ตัวเลข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75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box plot">
            <a:extLst>
              <a:ext uri="{FF2B5EF4-FFF2-40B4-BE49-F238E27FC236}">
                <a16:creationId xmlns:a16="http://schemas.microsoft.com/office/drawing/2014/main" id="{377723F9-FCBF-4814-ABE1-986B00661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3" y="590470"/>
            <a:ext cx="3671266" cy="16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8402C-DD83-414E-A377-B4D751FAFAFA}"/>
              </a:ext>
            </a:extLst>
          </p:cNvPr>
          <p:cNvSpPr txBox="1"/>
          <p:nvPr/>
        </p:nvSpPr>
        <p:spPr>
          <a:xfrm>
            <a:off x="623557" y="2449544"/>
            <a:ext cx="134656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boxplot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0BDEA-D9DF-49B0-83CA-547700940309}"/>
              </a:ext>
            </a:extLst>
          </p:cNvPr>
          <p:cNvSpPr txBox="1"/>
          <p:nvPr/>
        </p:nvSpPr>
        <p:spPr>
          <a:xfrm flipH="1">
            <a:off x="71680" y="3202327"/>
            <a:ext cx="4218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Median =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เท่าไร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51EA8-01A8-455F-B04E-9443F0CAC9F6}"/>
              </a:ext>
            </a:extLst>
          </p:cNvPr>
          <p:cNvSpPr txBox="1"/>
          <p:nvPr/>
        </p:nvSpPr>
        <p:spPr>
          <a:xfrm>
            <a:off x="130905" y="3590374"/>
            <a:ext cx="297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Quartile (q3) =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25%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50%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ข้อมูลอยู่ตรงไหน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11A8E-4B6A-420C-AC0B-F9BEF61B309E}"/>
              </a:ext>
            </a:extLst>
          </p:cNvPr>
          <p:cNvSpPr txBox="1"/>
          <p:nvPr/>
        </p:nvSpPr>
        <p:spPr>
          <a:xfrm>
            <a:off x="130905" y="3985528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ขวาใหญ่กว่าซ้ายแปลว่าข้อมูลหนักไปทางขวา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4D5F8-77B3-4053-8C9C-6959DD0304D1}"/>
              </a:ext>
            </a:extLst>
          </p:cNvPr>
          <p:cNvSpPr txBox="1"/>
          <p:nvPr/>
        </p:nvSpPr>
        <p:spPr>
          <a:xfrm>
            <a:off x="5826373" y="4933370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Histogram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istograms - Understanding the properties of histograms, what they show,  and when and how to use them | Laerd Statistics">
            <a:extLst>
              <a:ext uri="{FF2B5EF4-FFF2-40B4-BE49-F238E27FC236}">
                <a16:creationId xmlns:a16="http://schemas.microsoft.com/office/drawing/2014/main" id="{B3AFD32A-13B7-4A27-AAFC-597F9899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51" y="761167"/>
            <a:ext cx="3508901" cy="371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DAEAD-C20B-4F33-98F2-D2CB20458926}"/>
              </a:ext>
            </a:extLst>
          </p:cNvPr>
          <p:cNvSpPr txBox="1"/>
          <p:nvPr/>
        </p:nvSpPr>
        <p:spPr>
          <a:xfrm>
            <a:off x="9291951" y="3990581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Scatterplot</a:t>
            </a:r>
          </a:p>
          <a:p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Scatterplot matrix</a:t>
            </a: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E38EF-BCB5-410C-806D-DBBE5DFCA702}"/>
              </a:ext>
            </a:extLst>
          </p:cNvPr>
          <p:cNvSpPr/>
          <p:nvPr/>
        </p:nvSpPr>
        <p:spPr>
          <a:xfrm>
            <a:off x="130905" y="2360645"/>
            <a:ext cx="3955903" cy="20807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C1A7D3-0F1A-4EED-A548-DE432D78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95" y="719934"/>
            <a:ext cx="3085222" cy="30397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358BEA-3636-428A-9E55-B53EF13C1F02}"/>
              </a:ext>
            </a:extLst>
          </p:cNvPr>
          <p:cNvSpPr txBox="1"/>
          <p:nvPr/>
        </p:nvSpPr>
        <p:spPr>
          <a:xfrm>
            <a:off x="9350969" y="4794406"/>
            <a:ext cx="207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ยิ่งวิ่งเยอะยิ่ง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(runtime)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oxygen </a:t>
            </a: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น้อยลง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FF3D0-8A6F-450E-A349-290581CD0081}"/>
              </a:ext>
            </a:extLst>
          </p:cNvPr>
          <p:cNvSpPr txBox="1"/>
          <p:nvPr/>
        </p:nvSpPr>
        <p:spPr>
          <a:xfrm>
            <a:off x="5428233" y="5628465"/>
            <a:ext cx="609738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แบบใช้กราฟฟิก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(data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visualisation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boxplot , histogram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97F74A-F902-4845-BF49-C70301C7D98E}"/>
              </a:ext>
            </a:extLst>
          </p:cNvPr>
          <p:cNvGrpSpPr/>
          <p:nvPr/>
        </p:nvGrpSpPr>
        <p:grpSpPr>
          <a:xfrm>
            <a:off x="130905" y="5143393"/>
            <a:ext cx="4987263" cy="1569660"/>
            <a:chOff x="573952" y="4066734"/>
            <a:chExt cx="4987263" cy="15696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1A5BD5-4847-4E1A-AF53-AA33500523EE}"/>
                </a:ext>
              </a:extLst>
            </p:cNvPr>
            <p:cNvSpPr txBox="1"/>
            <p:nvPr/>
          </p:nvSpPr>
          <p:spPr>
            <a:xfrm>
              <a:off x="573952" y="4066734"/>
              <a:ext cx="4987263" cy="15696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(1) </a:t>
              </a: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แบบใช้ตัวเลขทางสถิติ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min,max,mean</a:t>
              </a:r>
              <a:endPara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การกระจายตัวของข้อมูล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(Distribution) = mean</a:t>
              </a:r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ความแตกต่างของข้อมูล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(variability) = </a:t>
              </a:r>
              <a:r>
                <a:rPr lang="en-US" sz="24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max,min,std</a:t>
              </a:r>
              <a:endPara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marL="457200" indent="-457200">
                <a:buFontTx/>
                <a:buChar char="-"/>
              </a:pPr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ระยะ </a:t>
              </a:r>
              <a:r>
                <a:rPr lang="en-US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interquartile</a:t>
              </a:r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204281-8F2B-4BD8-AFDC-98A2D86B3559}"/>
                </a:ext>
              </a:extLst>
            </p:cNvPr>
            <p:cNvSpPr txBox="1"/>
            <p:nvPr/>
          </p:nvSpPr>
          <p:spPr>
            <a:xfrm>
              <a:off x="3167149" y="5208475"/>
              <a:ext cx="65670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ตัวเลข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E6E0A56-35AA-4A18-AF3A-0EAE94A006C0}"/>
              </a:ext>
            </a:extLst>
          </p:cNvPr>
          <p:cNvSpPr txBox="1"/>
          <p:nvPr/>
        </p:nvSpPr>
        <p:spPr>
          <a:xfrm>
            <a:off x="255617" y="4593990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แบบใช้ตัวเลขหรือกราฟฟิก</a:t>
            </a:r>
          </a:p>
        </p:txBody>
      </p:sp>
    </p:spTree>
    <p:extLst>
      <p:ext uri="{BB962C8B-B14F-4D97-AF65-F5344CB8AC3E}">
        <p14:creationId xmlns:p14="http://schemas.microsoft.com/office/powerpoint/2010/main" val="9295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828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TH Sarabun New</vt:lpstr>
      <vt:lpstr>Office Theme</vt:lpstr>
      <vt:lpstr>PowerPoint Presentation</vt:lpstr>
      <vt:lpstr>Data Cleansing</vt:lpstr>
      <vt:lpstr>Data Cleansign</vt:lpstr>
      <vt:lpstr>PowerPoint Presentation</vt:lpstr>
      <vt:lpstr>Data quality</vt:lpstr>
      <vt:lpstr>เครื่องมือ Data Quality </vt:lpstr>
      <vt:lpstr>เครื่องมือ Data Quality </vt:lpstr>
      <vt:lpstr>Exploratory data analysis (EDA) </vt:lpstr>
      <vt:lpstr>PowerPoint Presentation</vt:lpstr>
      <vt:lpstr>PowerPoint Presentation</vt:lpstr>
      <vt:lpstr>PowerPoint Presentation</vt:lpstr>
      <vt:lpstr>1.Syntactical Anomalies  – เกิดจากข้อผิดพลาดในการกรอกข้อมูล </vt:lpstr>
      <vt:lpstr>Missing values</vt:lpstr>
      <vt:lpstr>Outlers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aditep campira</dc:creator>
  <cp:lastModifiedBy>aditep campira</cp:lastModifiedBy>
  <cp:revision>12</cp:revision>
  <dcterms:created xsi:type="dcterms:W3CDTF">2021-02-01T14:17:01Z</dcterms:created>
  <dcterms:modified xsi:type="dcterms:W3CDTF">2021-02-01T16:13:59Z</dcterms:modified>
</cp:coreProperties>
</file>