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75" r:id="rId2"/>
    <p:sldId id="377" r:id="rId3"/>
    <p:sldId id="44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9" r:id="rId15"/>
    <p:sldId id="390" r:id="rId16"/>
    <p:sldId id="391" r:id="rId17"/>
    <p:sldId id="392" r:id="rId18"/>
    <p:sldId id="393" r:id="rId19"/>
    <p:sldId id="444" r:id="rId20"/>
    <p:sldId id="445" r:id="rId21"/>
    <p:sldId id="446" r:id="rId22"/>
    <p:sldId id="394" r:id="rId23"/>
    <p:sldId id="395" r:id="rId24"/>
    <p:sldId id="440" r:id="rId25"/>
    <p:sldId id="396" r:id="rId26"/>
    <p:sldId id="397" r:id="rId27"/>
    <p:sldId id="39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2EFD3-458C-4A38-B19B-F0531A700895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3D47A-BC52-475E-BCF6-ABA0585B4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3D47A-BC52-475E-BCF6-ABA0585B4E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7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4D0A-A26C-457D-AAE4-254F680CD81A}" type="datetime1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302E-C43B-4E50-9AE8-C7888128E58B}" type="datetime1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9ACB-D03E-4504-BDDE-D10865996232}" type="datetime1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3C38-0AD9-4604-92A7-E37BA870A67D}" type="datetime1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42D8-1CC8-410E-881F-FE08EBBE243C}" type="datetime1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0DCE-3B60-4866-BD92-97C2195611EB}" type="datetime1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7367-CC69-4283-9EF2-620F037794E3}" type="datetime1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FE3C-F09F-4E5A-BBFE-2AD329091E44}" type="datetime1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022C-B1B5-4566-9BD0-27B09E431654}" type="datetime1">
              <a:rPr lang="en-US" smtClean="0"/>
              <a:t>10/5/2019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2919-227A-4FA6-BA18-20DBA5EC48E6}" type="datetime1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6311-2696-4BB3-8F94-640F5AEEC763}" type="datetime1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546D4-B6E8-4773-BA22-250BFCB965EB}" type="datetime1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CHAPTER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11150" y="1204913"/>
            <a:ext cx="8229600" cy="326231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sz="4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TW" sz="4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TW" sz="7200" b="1" dirty="0" smtClean="0"/>
              <a:t>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0" y="319088"/>
            <a:ext cx="91630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>
                <a:solidFill>
                  <a:schemeClr val="tx2"/>
                </a:solidFill>
              </a:rPr>
              <a:t>Abstract Data Type Binary_Tree</a:t>
            </a: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350838" y="1331913"/>
            <a:ext cx="8401050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dirty="0" smtClean="0"/>
              <a:t>ADT </a:t>
            </a:r>
            <a:r>
              <a:rPr lang="en-US" altLang="zh-TW" sz="2800" i="1" dirty="0" err="1"/>
              <a:t>Binary_Tree</a:t>
            </a:r>
            <a:r>
              <a:rPr lang="en-US" altLang="zh-TW" sz="2800" dirty="0"/>
              <a:t>(abbreviated </a:t>
            </a:r>
            <a:r>
              <a:rPr lang="en-US" altLang="zh-TW" sz="2800" i="1" dirty="0" err="1"/>
              <a:t>BinTree</a:t>
            </a:r>
            <a:r>
              <a:rPr lang="en-US" altLang="zh-TW" sz="2800" dirty="0"/>
              <a:t>) is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dirty="0"/>
              <a:t>objects: a finite set of nodes either empty or </a:t>
            </a:r>
            <a:br>
              <a:rPr lang="en-US" altLang="zh-TW" sz="2800" dirty="0"/>
            </a:br>
            <a:r>
              <a:rPr lang="en-US" altLang="zh-TW" sz="2800" dirty="0"/>
              <a:t>consisting of a root node, left </a:t>
            </a:r>
            <a:r>
              <a:rPr lang="en-US" altLang="zh-TW" sz="2800" i="1" dirty="0" err="1"/>
              <a:t>Binary_Tree</a:t>
            </a:r>
            <a:r>
              <a:rPr lang="en-US" altLang="zh-TW" sz="2800" dirty="0"/>
              <a:t>, </a:t>
            </a:r>
            <a:br>
              <a:rPr lang="en-US" altLang="zh-TW" sz="2800" dirty="0"/>
            </a:br>
            <a:r>
              <a:rPr lang="en-US" altLang="zh-TW" sz="2800" dirty="0"/>
              <a:t>and right </a:t>
            </a:r>
            <a:r>
              <a:rPr lang="en-US" altLang="zh-TW" sz="2800" i="1" dirty="0" err="1"/>
              <a:t>Binary_Tree</a:t>
            </a:r>
            <a:r>
              <a:rPr lang="en-US" altLang="zh-TW" sz="2800" dirty="0"/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dirty="0"/>
              <a:t>functions: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dirty="0"/>
              <a:t>  for all </a:t>
            </a:r>
            <a:r>
              <a:rPr lang="en-US" altLang="zh-TW" sz="2800" i="1" dirty="0" err="1"/>
              <a:t>bt</a:t>
            </a:r>
            <a:r>
              <a:rPr lang="en-US" altLang="zh-TW" sz="2800" dirty="0"/>
              <a:t>, </a:t>
            </a:r>
            <a:r>
              <a:rPr lang="en-US" altLang="zh-TW" sz="2800" i="1" dirty="0"/>
              <a:t>bt1</a:t>
            </a:r>
            <a:r>
              <a:rPr lang="en-US" altLang="zh-TW" sz="2800" dirty="0"/>
              <a:t>, </a:t>
            </a:r>
            <a:r>
              <a:rPr lang="en-US" altLang="zh-TW" sz="2800" i="1" dirty="0"/>
              <a:t>bt2</a:t>
            </a:r>
            <a:r>
              <a:rPr lang="en-US" altLang="zh-TW" sz="2800" dirty="0"/>
              <a:t> </a:t>
            </a:r>
            <a:r>
              <a:rPr lang="en-US" altLang="zh-TW" sz="2800" dirty="0">
                <a:sym typeface="Symbol" pitchFamily="18" charset="2"/>
              </a:rPr>
              <a:t></a:t>
            </a:r>
            <a:r>
              <a:rPr lang="en-US" altLang="zh-TW" sz="2800" dirty="0"/>
              <a:t> </a:t>
            </a:r>
            <a:r>
              <a:rPr lang="en-US" altLang="zh-TW" sz="2800" i="1" dirty="0" err="1"/>
              <a:t>BinTree</a:t>
            </a:r>
            <a:r>
              <a:rPr lang="en-US" altLang="zh-TW" sz="2800" dirty="0"/>
              <a:t>, </a:t>
            </a:r>
            <a:r>
              <a:rPr lang="en-US" altLang="zh-TW" sz="2800" i="1" dirty="0"/>
              <a:t>item</a:t>
            </a:r>
            <a:r>
              <a:rPr lang="en-US" altLang="zh-TW" sz="2800" dirty="0"/>
              <a:t> </a:t>
            </a:r>
            <a:r>
              <a:rPr lang="en-US" altLang="zh-TW" sz="2800" dirty="0">
                <a:sym typeface="Symbol" pitchFamily="18" charset="2"/>
              </a:rPr>
              <a:t></a:t>
            </a:r>
            <a:r>
              <a:rPr lang="en-US" altLang="zh-TW" sz="2800" dirty="0"/>
              <a:t> </a:t>
            </a:r>
            <a:r>
              <a:rPr lang="en-US" altLang="zh-TW" sz="2800" i="1" dirty="0"/>
              <a:t>element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i="1" dirty="0"/>
              <a:t>  </a:t>
            </a:r>
            <a:r>
              <a:rPr lang="en-US" altLang="zh-TW" sz="2800" i="1" dirty="0" err="1"/>
              <a:t>Bintree</a:t>
            </a:r>
            <a:r>
              <a:rPr lang="en-US" altLang="zh-TW" sz="2800" i="1" dirty="0"/>
              <a:t> </a:t>
            </a:r>
            <a:r>
              <a:rPr lang="en-US" altLang="zh-TW" sz="2800" dirty="0"/>
              <a:t>Create()::= creates an empty binary tree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dirty="0"/>
              <a:t>  </a:t>
            </a:r>
            <a:r>
              <a:rPr lang="en-US" altLang="zh-TW" sz="2800" i="1" dirty="0"/>
              <a:t>Boolean</a:t>
            </a:r>
            <a:r>
              <a:rPr lang="en-US" altLang="zh-TW" sz="2800" dirty="0"/>
              <a:t> </a:t>
            </a:r>
            <a:r>
              <a:rPr lang="en-US" altLang="zh-TW" sz="2800" dirty="0" err="1"/>
              <a:t>IsEmpty</a:t>
            </a:r>
            <a:r>
              <a:rPr lang="en-US" altLang="zh-TW" sz="2800" dirty="0"/>
              <a:t>(</a:t>
            </a:r>
            <a:r>
              <a:rPr lang="en-US" altLang="zh-TW" sz="2800" i="1" dirty="0" err="1"/>
              <a:t>bt</a:t>
            </a:r>
            <a:r>
              <a:rPr lang="en-US" altLang="zh-TW" sz="2800" dirty="0"/>
              <a:t>)::= if (</a:t>
            </a:r>
            <a:r>
              <a:rPr lang="en-US" altLang="zh-TW" sz="2800" i="1" dirty="0" err="1"/>
              <a:t>bt</a:t>
            </a:r>
            <a:r>
              <a:rPr lang="en-US" altLang="zh-TW" sz="2800" dirty="0"/>
              <a:t>==empty binary </a:t>
            </a:r>
            <a:br>
              <a:rPr lang="en-US" altLang="zh-TW" sz="2800" dirty="0"/>
            </a:br>
            <a:r>
              <a:rPr lang="en-US" altLang="zh-TW" sz="2800" dirty="0"/>
              <a:t>tree) return </a:t>
            </a:r>
            <a:r>
              <a:rPr lang="en-US" altLang="zh-TW" sz="2800" i="1" dirty="0"/>
              <a:t>TRUE</a:t>
            </a:r>
            <a:r>
              <a:rPr lang="en-US" altLang="zh-TW" sz="2800" dirty="0"/>
              <a:t> else return </a:t>
            </a:r>
            <a:r>
              <a:rPr lang="en-US" altLang="zh-TW" sz="2800" i="1" dirty="0"/>
              <a:t>FALSE</a:t>
            </a: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700088" y="652463"/>
            <a:ext cx="8443912" cy="393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i="1">
                <a:latin typeface="Times New Roman" pitchFamily="18" charset="0"/>
              </a:rPr>
              <a:t>BinTree</a:t>
            </a:r>
            <a:r>
              <a:rPr lang="en-US" altLang="zh-TW" sz="2800">
                <a:latin typeface="Times New Roman" pitchFamily="18" charset="0"/>
              </a:rPr>
              <a:t> MakeBT(</a:t>
            </a:r>
            <a:r>
              <a:rPr lang="en-US" altLang="zh-TW" sz="2800" i="1">
                <a:latin typeface="Times New Roman" pitchFamily="18" charset="0"/>
              </a:rPr>
              <a:t>bt1</a:t>
            </a:r>
            <a:r>
              <a:rPr lang="en-US" altLang="zh-TW" sz="2800">
                <a:latin typeface="Times New Roman" pitchFamily="18" charset="0"/>
              </a:rPr>
              <a:t>, </a:t>
            </a:r>
            <a:r>
              <a:rPr lang="en-US" altLang="zh-TW" sz="2800" i="1">
                <a:latin typeface="Times New Roman" pitchFamily="18" charset="0"/>
              </a:rPr>
              <a:t>item</a:t>
            </a:r>
            <a:r>
              <a:rPr lang="en-US" altLang="zh-TW" sz="2800">
                <a:latin typeface="Times New Roman" pitchFamily="18" charset="0"/>
              </a:rPr>
              <a:t>, </a:t>
            </a:r>
            <a:r>
              <a:rPr lang="en-US" altLang="zh-TW" sz="2800" i="1">
                <a:latin typeface="Times New Roman" pitchFamily="18" charset="0"/>
              </a:rPr>
              <a:t>bt2</a:t>
            </a:r>
            <a:r>
              <a:rPr lang="en-US" altLang="zh-TW" sz="2800">
                <a:latin typeface="Times New Roman" pitchFamily="18" charset="0"/>
              </a:rPr>
              <a:t>)::= return a binary tree </a:t>
            </a:r>
          </a:p>
          <a:p>
            <a:r>
              <a:rPr lang="en-US" altLang="zh-TW" sz="2800">
                <a:latin typeface="Times New Roman" pitchFamily="18" charset="0"/>
              </a:rPr>
              <a:t>       whose left subtree is </a:t>
            </a:r>
            <a:r>
              <a:rPr lang="en-US" altLang="zh-TW" sz="2800" i="1">
                <a:latin typeface="Times New Roman" pitchFamily="18" charset="0"/>
              </a:rPr>
              <a:t>bt1</a:t>
            </a:r>
            <a:r>
              <a:rPr lang="en-US" altLang="zh-TW" sz="2800">
                <a:latin typeface="Times New Roman" pitchFamily="18" charset="0"/>
              </a:rPr>
              <a:t>, whose right subtree is </a:t>
            </a:r>
            <a:r>
              <a:rPr lang="en-US" altLang="zh-TW" sz="2800" i="1">
                <a:latin typeface="Times New Roman" pitchFamily="18" charset="0"/>
              </a:rPr>
              <a:t>bt2</a:t>
            </a:r>
            <a:r>
              <a:rPr lang="en-US" altLang="zh-TW" sz="2800">
                <a:latin typeface="Times New Roman" pitchFamily="18" charset="0"/>
              </a:rPr>
              <a:t>, </a:t>
            </a:r>
          </a:p>
          <a:p>
            <a:r>
              <a:rPr lang="en-US" altLang="zh-TW" sz="2800">
                <a:latin typeface="Times New Roman" pitchFamily="18" charset="0"/>
              </a:rPr>
              <a:t>       and whose root node contains the data </a:t>
            </a:r>
            <a:r>
              <a:rPr lang="en-US" altLang="zh-TW" sz="2800" i="1">
                <a:latin typeface="Times New Roman" pitchFamily="18" charset="0"/>
              </a:rPr>
              <a:t>item </a:t>
            </a:r>
          </a:p>
          <a:p>
            <a:r>
              <a:rPr lang="en-US" altLang="zh-TW" sz="2800" i="1">
                <a:latin typeface="Times New Roman" pitchFamily="18" charset="0"/>
              </a:rPr>
              <a:t>Bintree</a:t>
            </a:r>
            <a:r>
              <a:rPr lang="en-US" altLang="zh-TW" sz="2800">
                <a:latin typeface="Times New Roman" pitchFamily="18" charset="0"/>
              </a:rPr>
              <a:t> Lchild(</a:t>
            </a:r>
            <a:r>
              <a:rPr lang="en-US" altLang="zh-TW" sz="2800" i="1">
                <a:latin typeface="Times New Roman" pitchFamily="18" charset="0"/>
              </a:rPr>
              <a:t>bt</a:t>
            </a:r>
            <a:r>
              <a:rPr lang="en-US" altLang="zh-TW" sz="2800">
                <a:latin typeface="Times New Roman" pitchFamily="18" charset="0"/>
              </a:rPr>
              <a:t>)::= if (IsEmpty(</a:t>
            </a:r>
            <a:r>
              <a:rPr lang="en-US" altLang="zh-TW" sz="2800" i="1">
                <a:latin typeface="Times New Roman" pitchFamily="18" charset="0"/>
              </a:rPr>
              <a:t>bt</a:t>
            </a:r>
            <a:r>
              <a:rPr lang="en-US" altLang="zh-TW" sz="2800">
                <a:latin typeface="Times New Roman" pitchFamily="18" charset="0"/>
              </a:rPr>
              <a:t>)) return error </a:t>
            </a:r>
            <a:br>
              <a:rPr lang="en-US" altLang="zh-TW" sz="2800">
                <a:latin typeface="Times New Roman" pitchFamily="18" charset="0"/>
              </a:rPr>
            </a:br>
            <a:r>
              <a:rPr lang="en-US" altLang="zh-TW" sz="2800">
                <a:latin typeface="Times New Roman" pitchFamily="18" charset="0"/>
              </a:rPr>
              <a:t>                            else return the left subtree of </a:t>
            </a:r>
            <a:r>
              <a:rPr lang="en-US" altLang="zh-TW" sz="2800" i="1">
                <a:latin typeface="Times New Roman" pitchFamily="18" charset="0"/>
              </a:rPr>
              <a:t>bt</a:t>
            </a:r>
          </a:p>
          <a:p>
            <a:r>
              <a:rPr lang="en-US" altLang="zh-TW" sz="2800" i="1">
                <a:latin typeface="Times New Roman" pitchFamily="18" charset="0"/>
              </a:rPr>
              <a:t>element </a:t>
            </a:r>
            <a:r>
              <a:rPr lang="en-US" altLang="zh-TW" sz="2800">
                <a:latin typeface="Times New Roman" pitchFamily="18" charset="0"/>
              </a:rPr>
              <a:t>Data(</a:t>
            </a:r>
            <a:r>
              <a:rPr lang="en-US" altLang="zh-TW" sz="2800" i="1">
                <a:latin typeface="Times New Roman" pitchFamily="18" charset="0"/>
              </a:rPr>
              <a:t>bt</a:t>
            </a:r>
            <a:r>
              <a:rPr lang="en-US" altLang="zh-TW" sz="2800">
                <a:latin typeface="Times New Roman" pitchFamily="18" charset="0"/>
              </a:rPr>
              <a:t>)::= if (IsEmpty(</a:t>
            </a:r>
            <a:r>
              <a:rPr lang="en-US" altLang="zh-TW" sz="2800" i="1">
                <a:latin typeface="Times New Roman" pitchFamily="18" charset="0"/>
              </a:rPr>
              <a:t>bt</a:t>
            </a:r>
            <a:r>
              <a:rPr lang="en-US" altLang="zh-TW" sz="2800">
                <a:latin typeface="Times New Roman" pitchFamily="18" charset="0"/>
              </a:rPr>
              <a:t>)) return error</a:t>
            </a:r>
            <a:br>
              <a:rPr lang="en-US" altLang="zh-TW" sz="2800">
                <a:latin typeface="Times New Roman" pitchFamily="18" charset="0"/>
              </a:rPr>
            </a:br>
            <a:r>
              <a:rPr lang="en-US" altLang="zh-TW" sz="2800">
                <a:latin typeface="Times New Roman" pitchFamily="18" charset="0"/>
              </a:rPr>
              <a:t>                            else return the data in the root node of </a:t>
            </a:r>
            <a:r>
              <a:rPr lang="en-US" altLang="zh-TW" sz="2800" i="1">
                <a:latin typeface="Times New Roman" pitchFamily="18" charset="0"/>
              </a:rPr>
              <a:t>bt</a:t>
            </a:r>
          </a:p>
          <a:p>
            <a:r>
              <a:rPr lang="en-US" altLang="zh-TW" sz="2800" i="1">
                <a:latin typeface="Times New Roman" pitchFamily="18" charset="0"/>
              </a:rPr>
              <a:t>Bintree</a:t>
            </a:r>
            <a:r>
              <a:rPr lang="en-US" altLang="zh-TW" sz="2800">
                <a:latin typeface="Times New Roman" pitchFamily="18" charset="0"/>
              </a:rPr>
              <a:t> Rchild(</a:t>
            </a:r>
            <a:r>
              <a:rPr lang="en-US" altLang="zh-TW" sz="2800" i="1">
                <a:latin typeface="Times New Roman" pitchFamily="18" charset="0"/>
              </a:rPr>
              <a:t>bt</a:t>
            </a:r>
            <a:r>
              <a:rPr lang="en-US" altLang="zh-TW" sz="2800">
                <a:latin typeface="Times New Roman" pitchFamily="18" charset="0"/>
              </a:rPr>
              <a:t>)::= if (IsEmpty(</a:t>
            </a:r>
            <a:r>
              <a:rPr lang="en-US" altLang="zh-TW" sz="2800" i="1">
                <a:latin typeface="Times New Roman" pitchFamily="18" charset="0"/>
              </a:rPr>
              <a:t>bt</a:t>
            </a:r>
            <a:r>
              <a:rPr lang="en-US" altLang="zh-TW" sz="2800">
                <a:latin typeface="Times New Roman" pitchFamily="18" charset="0"/>
              </a:rPr>
              <a:t>)) return error </a:t>
            </a:r>
            <a:br>
              <a:rPr lang="en-US" altLang="zh-TW" sz="2800">
                <a:latin typeface="Times New Roman" pitchFamily="18" charset="0"/>
              </a:rPr>
            </a:br>
            <a:r>
              <a:rPr lang="en-US" altLang="zh-TW" sz="2800">
                <a:latin typeface="Times New Roman" pitchFamily="18" charset="0"/>
              </a:rPr>
              <a:t>                            else return the right subtree of </a:t>
            </a:r>
            <a:r>
              <a:rPr lang="en-US" altLang="zh-TW" sz="2800" i="1">
                <a:latin typeface="Times New Roman" pitchFamily="18" charset="0"/>
              </a:rPr>
              <a:t>bt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0" y="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>
                <a:solidFill>
                  <a:schemeClr val="tx2"/>
                </a:solidFill>
              </a:rPr>
              <a:t>Samples of Trees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86013" y="1779588"/>
            <a:ext cx="571500" cy="569912"/>
            <a:chOff x="1389" y="1133"/>
            <a:chExt cx="360" cy="359"/>
          </a:xfrm>
        </p:grpSpPr>
        <p:sp>
          <p:nvSpPr>
            <p:cNvPr id="17472" name="Oval 4"/>
            <p:cNvSpPr>
              <a:spLocks noChangeArrowheads="1"/>
            </p:cNvSpPr>
            <p:nvPr/>
          </p:nvSpPr>
          <p:spPr bwMode="auto">
            <a:xfrm>
              <a:off x="1389" y="11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3" name="Rectangle 5"/>
            <p:cNvSpPr>
              <a:spLocks noChangeArrowheads="1"/>
            </p:cNvSpPr>
            <p:nvPr/>
          </p:nvSpPr>
          <p:spPr bwMode="auto">
            <a:xfrm>
              <a:off x="1458" y="118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774825" y="2682875"/>
            <a:ext cx="571500" cy="569913"/>
            <a:chOff x="1004" y="1702"/>
            <a:chExt cx="360" cy="359"/>
          </a:xfrm>
        </p:grpSpPr>
        <p:sp>
          <p:nvSpPr>
            <p:cNvPr id="17470" name="Oval 7"/>
            <p:cNvSpPr>
              <a:spLocks noChangeArrowheads="1"/>
            </p:cNvSpPr>
            <p:nvPr/>
          </p:nvSpPr>
          <p:spPr bwMode="auto">
            <a:xfrm>
              <a:off x="1004" y="170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1" name="Rectangle 8"/>
            <p:cNvSpPr>
              <a:spLocks noChangeArrowheads="1"/>
            </p:cNvSpPr>
            <p:nvPr/>
          </p:nvSpPr>
          <p:spPr bwMode="auto">
            <a:xfrm>
              <a:off x="1073" y="175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17415" name="Line 9"/>
          <p:cNvSpPr>
            <a:spLocks noChangeShapeType="1"/>
          </p:cNvSpPr>
          <p:nvPr/>
        </p:nvSpPr>
        <p:spPr bwMode="auto">
          <a:xfrm flipH="1">
            <a:off x="2157413" y="2338388"/>
            <a:ext cx="34131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837363" y="1701800"/>
            <a:ext cx="571500" cy="569913"/>
            <a:chOff x="4229" y="1348"/>
            <a:chExt cx="360" cy="359"/>
          </a:xfrm>
        </p:grpSpPr>
        <p:sp>
          <p:nvSpPr>
            <p:cNvPr id="17468" name="Oval 18"/>
            <p:cNvSpPr>
              <a:spLocks noChangeArrowheads="1"/>
            </p:cNvSpPr>
            <p:nvPr/>
          </p:nvSpPr>
          <p:spPr bwMode="auto">
            <a:xfrm>
              <a:off x="4229" y="134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9" name="Rectangle 19"/>
            <p:cNvSpPr>
              <a:spLocks noChangeArrowheads="1"/>
            </p:cNvSpPr>
            <p:nvPr/>
          </p:nvSpPr>
          <p:spPr bwMode="auto">
            <a:xfrm>
              <a:off x="4298" y="140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5867400" y="2843213"/>
            <a:ext cx="571500" cy="569912"/>
            <a:chOff x="3618" y="2067"/>
            <a:chExt cx="360" cy="359"/>
          </a:xfrm>
        </p:grpSpPr>
        <p:sp>
          <p:nvSpPr>
            <p:cNvPr id="17466" name="Oval 21"/>
            <p:cNvSpPr>
              <a:spLocks noChangeArrowheads="1"/>
            </p:cNvSpPr>
            <p:nvPr/>
          </p:nvSpPr>
          <p:spPr bwMode="auto">
            <a:xfrm>
              <a:off x="3618" y="206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7" name="Rectangle 22"/>
            <p:cNvSpPr>
              <a:spLocks noChangeArrowheads="1"/>
            </p:cNvSpPr>
            <p:nvPr/>
          </p:nvSpPr>
          <p:spPr bwMode="auto">
            <a:xfrm>
              <a:off x="3687" y="2120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17418" name="Line 23"/>
          <p:cNvSpPr>
            <a:spLocks noChangeShapeType="1"/>
          </p:cNvSpPr>
          <p:nvPr/>
        </p:nvSpPr>
        <p:spPr bwMode="auto">
          <a:xfrm flipH="1">
            <a:off x="6165850" y="2192338"/>
            <a:ext cx="765175" cy="646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7758113" y="2876550"/>
            <a:ext cx="571500" cy="569913"/>
            <a:chOff x="4809" y="2088"/>
            <a:chExt cx="360" cy="359"/>
          </a:xfrm>
        </p:grpSpPr>
        <p:sp>
          <p:nvSpPr>
            <p:cNvPr id="17464" name="Oval 25"/>
            <p:cNvSpPr>
              <a:spLocks noChangeArrowheads="1"/>
            </p:cNvSpPr>
            <p:nvPr/>
          </p:nvSpPr>
          <p:spPr bwMode="auto">
            <a:xfrm>
              <a:off x="4809" y="208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5" name="Rectangle 26"/>
            <p:cNvSpPr>
              <a:spLocks noChangeArrowheads="1"/>
            </p:cNvSpPr>
            <p:nvPr/>
          </p:nvSpPr>
          <p:spPr bwMode="auto">
            <a:xfrm>
              <a:off x="4878" y="2141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8267700" y="3949700"/>
            <a:ext cx="571500" cy="569913"/>
            <a:chOff x="5130" y="2764"/>
            <a:chExt cx="360" cy="359"/>
          </a:xfrm>
        </p:grpSpPr>
        <p:sp>
          <p:nvSpPr>
            <p:cNvPr id="17462" name="Oval 28"/>
            <p:cNvSpPr>
              <a:spLocks noChangeArrowheads="1"/>
            </p:cNvSpPr>
            <p:nvPr/>
          </p:nvSpPr>
          <p:spPr bwMode="auto">
            <a:xfrm>
              <a:off x="5130" y="276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Rectangle 29"/>
            <p:cNvSpPr>
              <a:spLocks noChangeArrowheads="1"/>
            </p:cNvSpPr>
            <p:nvPr/>
          </p:nvSpPr>
          <p:spPr bwMode="auto">
            <a:xfrm>
              <a:off x="5199" y="281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G</a:t>
              </a:r>
            </a:p>
          </p:txBody>
        </p:sp>
      </p:grpSp>
      <p:sp>
        <p:nvSpPr>
          <p:cNvPr id="17421" name="Line 30"/>
          <p:cNvSpPr>
            <a:spLocks noChangeShapeType="1"/>
          </p:cNvSpPr>
          <p:nvPr/>
        </p:nvSpPr>
        <p:spPr bwMode="auto">
          <a:xfrm>
            <a:off x="8208963" y="3435350"/>
            <a:ext cx="287337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396038" y="3998913"/>
            <a:ext cx="571500" cy="569912"/>
            <a:chOff x="3951" y="2795"/>
            <a:chExt cx="360" cy="359"/>
          </a:xfrm>
        </p:grpSpPr>
        <p:sp>
          <p:nvSpPr>
            <p:cNvPr id="17460" name="Oval 32"/>
            <p:cNvSpPr>
              <a:spLocks noChangeArrowheads="1"/>
            </p:cNvSpPr>
            <p:nvPr/>
          </p:nvSpPr>
          <p:spPr bwMode="auto">
            <a:xfrm>
              <a:off x="3951" y="279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1" name="Rectangle 33"/>
            <p:cNvSpPr>
              <a:spLocks noChangeArrowheads="1"/>
            </p:cNvSpPr>
            <p:nvPr/>
          </p:nvSpPr>
          <p:spPr bwMode="auto">
            <a:xfrm>
              <a:off x="4020" y="28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E</a:t>
              </a:r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5937250" y="5207000"/>
            <a:ext cx="571500" cy="569913"/>
            <a:chOff x="3662" y="3556"/>
            <a:chExt cx="360" cy="359"/>
          </a:xfrm>
        </p:grpSpPr>
        <p:sp>
          <p:nvSpPr>
            <p:cNvPr id="17458" name="Oval 35"/>
            <p:cNvSpPr>
              <a:spLocks noChangeArrowheads="1"/>
            </p:cNvSpPr>
            <p:nvPr/>
          </p:nvSpPr>
          <p:spPr bwMode="auto">
            <a:xfrm>
              <a:off x="3662" y="355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9" name="Rectangle 36"/>
            <p:cNvSpPr>
              <a:spLocks noChangeArrowheads="1"/>
            </p:cNvSpPr>
            <p:nvPr/>
          </p:nvSpPr>
          <p:spPr bwMode="auto">
            <a:xfrm>
              <a:off x="3731" y="3609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I</a:t>
              </a:r>
            </a:p>
          </p:txBody>
        </p:sp>
      </p:grpSp>
      <p:sp>
        <p:nvSpPr>
          <p:cNvPr id="17424" name="Line 37"/>
          <p:cNvSpPr>
            <a:spLocks noChangeShapeType="1"/>
          </p:cNvSpPr>
          <p:nvPr/>
        </p:nvSpPr>
        <p:spPr bwMode="auto">
          <a:xfrm>
            <a:off x="5792788" y="4589463"/>
            <a:ext cx="423862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5407025" y="3981450"/>
            <a:ext cx="571500" cy="569913"/>
            <a:chOff x="3328" y="2784"/>
            <a:chExt cx="360" cy="359"/>
          </a:xfrm>
        </p:grpSpPr>
        <p:sp>
          <p:nvSpPr>
            <p:cNvPr id="17456" name="Oval 39"/>
            <p:cNvSpPr>
              <a:spLocks noChangeArrowheads="1"/>
            </p:cNvSpPr>
            <p:nvPr/>
          </p:nvSpPr>
          <p:spPr bwMode="auto">
            <a:xfrm>
              <a:off x="3328" y="278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7" name="Rectangle 40"/>
            <p:cNvSpPr>
              <a:spLocks noChangeArrowheads="1"/>
            </p:cNvSpPr>
            <p:nvPr/>
          </p:nvSpPr>
          <p:spPr bwMode="auto">
            <a:xfrm>
              <a:off x="3397" y="283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4846638" y="5170488"/>
            <a:ext cx="571500" cy="569912"/>
            <a:chOff x="2975" y="3533"/>
            <a:chExt cx="360" cy="359"/>
          </a:xfrm>
        </p:grpSpPr>
        <p:sp>
          <p:nvSpPr>
            <p:cNvPr id="17454" name="Oval 42"/>
            <p:cNvSpPr>
              <a:spLocks noChangeArrowheads="1"/>
            </p:cNvSpPr>
            <p:nvPr/>
          </p:nvSpPr>
          <p:spPr bwMode="auto">
            <a:xfrm>
              <a:off x="2975" y="35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Rectangle 43"/>
            <p:cNvSpPr>
              <a:spLocks noChangeArrowheads="1"/>
            </p:cNvSpPr>
            <p:nvPr/>
          </p:nvSpPr>
          <p:spPr bwMode="auto">
            <a:xfrm>
              <a:off x="3044" y="358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H</a:t>
              </a:r>
            </a:p>
          </p:txBody>
        </p:sp>
      </p:grpSp>
      <p:grpSp>
        <p:nvGrpSpPr>
          <p:cNvPr id="12" name="Group 44"/>
          <p:cNvGrpSpPr>
            <a:grpSpLocks/>
          </p:cNvGrpSpPr>
          <p:nvPr/>
        </p:nvGrpSpPr>
        <p:grpSpPr bwMode="auto">
          <a:xfrm>
            <a:off x="7296150" y="3948113"/>
            <a:ext cx="571500" cy="569912"/>
            <a:chOff x="4518" y="2763"/>
            <a:chExt cx="360" cy="359"/>
          </a:xfrm>
        </p:grpSpPr>
        <p:sp>
          <p:nvSpPr>
            <p:cNvPr id="17452" name="Oval 45"/>
            <p:cNvSpPr>
              <a:spLocks noChangeArrowheads="1"/>
            </p:cNvSpPr>
            <p:nvPr/>
          </p:nvSpPr>
          <p:spPr bwMode="auto">
            <a:xfrm>
              <a:off x="4518" y="276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3" name="Rectangle 46"/>
            <p:cNvSpPr>
              <a:spLocks noChangeArrowheads="1"/>
            </p:cNvSpPr>
            <p:nvPr/>
          </p:nvSpPr>
          <p:spPr bwMode="auto">
            <a:xfrm>
              <a:off x="4587" y="28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17428" name="Line 47"/>
          <p:cNvSpPr>
            <a:spLocks noChangeShapeType="1"/>
          </p:cNvSpPr>
          <p:nvPr/>
        </p:nvSpPr>
        <p:spPr bwMode="auto">
          <a:xfrm flipH="1">
            <a:off x="7561263" y="3433763"/>
            <a:ext cx="322262" cy="493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48"/>
          <p:cNvSpPr>
            <a:spLocks noChangeShapeType="1"/>
          </p:cNvSpPr>
          <p:nvPr/>
        </p:nvSpPr>
        <p:spPr bwMode="auto">
          <a:xfrm>
            <a:off x="6251575" y="3382963"/>
            <a:ext cx="373063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49"/>
          <p:cNvSpPr>
            <a:spLocks noChangeShapeType="1"/>
          </p:cNvSpPr>
          <p:nvPr/>
        </p:nvSpPr>
        <p:spPr bwMode="auto">
          <a:xfrm flipH="1">
            <a:off x="5672138" y="3365500"/>
            <a:ext cx="323850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50"/>
          <p:cNvSpPr>
            <a:spLocks noChangeShapeType="1"/>
          </p:cNvSpPr>
          <p:nvPr/>
        </p:nvSpPr>
        <p:spPr bwMode="auto">
          <a:xfrm flipH="1">
            <a:off x="5127625" y="4572000"/>
            <a:ext cx="425450" cy="579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Line 51"/>
          <p:cNvSpPr>
            <a:spLocks noChangeShapeType="1"/>
          </p:cNvSpPr>
          <p:nvPr/>
        </p:nvSpPr>
        <p:spPr bwMode="auto">
          <a:xfrm>
            <a:off x="7305675" y="2209800"/>
            <a:ext cx="714375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Rectangle 52"/>
          <p:cNvSpPr>
            <a:spLocks noChangeArrowheads="1"/>
          </p:cNvSpPr>
          <p:nvPr/>
        </p:nvSpPr>
        <p:spPr bwMode="auto">
          <a:xfrm>
            <a:off x="5734050" y="1111250"/>
            <a:ext cx="2905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rgbClr val="003399"/>
                </a:solidFill>
                <a:latin typeface="Times New Roman" pitchFamily="18" charset="0"/>
              </a:rPr>
              <a:t>Complete Binary Tree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17434" name="Rectangle 53"/>
          <p:cNvSpPr>
            <a:spLocks noChangeArrowheads="1"/>
          </p:cNvSpPr>
          <p:nvPr/>
        </p:nvSpPr>
        <p:spPr bwMode="auto">
          <a:xfrm>
            <a:off x="1503363" y="1155700"/>
            <a:ext cx="2687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rgbClr val="003399"/>
                </a:solidFill>
                <a:latin typeface="Times New Roman" pitchFamily="18" charset="0"/>
              </a:rPr>
              <a:t>Skewed Binary Tree</a:t>
            </a:r>
            <a:endParaRPr lang="en-US" altLang="zh-TW" sz="2400">
              <a:latin typeface="Times New Roman" pitchFamily="18" charset="0"/>
            </a:endParaRPr>
          </a:p>
        </p:txBody>
      </p:sp>
      <p:grpSp>
        <p:nvGrpSpPr>
          <p:cNvPr id="13" name="Group 54"/>
          <p:cNvGrpSpPr>
            <a:grpSpLocks/>
          </p:cNvGrpSpPr>
          <p:nvPr/>
        </p:nvGrpSpPr>
        <p:grpSpPr bwMode="auto">
          <a:xfrm>
            <a:off x="923925" y="5486400"/>
            <a:ext cx="571500" cy="569913"/>
            <a:chOff x="468" y="3468"/>
            <a:chExt cx="360" cy="359"/>
          </a:xfrm>
        </p:grpSpPr>
        <p:sp>
          <p:nvSpPr>
            <p:cNvPr id="17450" name="Oval 55"/>
            <p:cNvSpPr>
              <a:spLocks noChangeArrowheads="1"/>
            </p:cNvSpPr>
            <p:nvPr/>
          </p:nvSpPr>
          <p:spPr bwMode="auto">
            <a:xfrm>
              <a:off x="468" y="34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1" name="Rectangle 56"/>
            <p:cNvSpPr>
              <a:spLocks noChangeArrowheads="1"/>
            </p:cNvSpPr>
            <p:nvPr/>
          </p:nvSpPr>
          <p:spPr bwMode="auto">
            <a:xfrm>
              <a:off x="537" y="352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E</a:t>
              </a:r>
            </a:p>
          </p:txBody>
        </p:sp>
      </p:grpSp>
      <p:sp>
        <p:nvSpPr>
          <p:cNvPr id="17436" name="Line 57"/>
          <p:cNvSpPr>
            <a:spLocks noChangeShapeType="1"/>
          </p:cNvSpPr>
          <p:nvPr/>
        </p:nvSpPr>
        <p:spPr bwMode="auto">
          <a:xfrm flipH="1">
            <a:off x="1136650" y="5056188"/>
            <a:ext cx="322263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58"/>
          <p:cNvGrpSpPr>
            <a:grpSpLocks/>
          </p:cNvGrpSpPr>
          <p:nvPr/>
        </p:nvGrpSpPr>
        <p:grpSpPr bwMode="auto">
          <a:xfrm>
            <a:off x="1363663" y="3602038"/>
            <a:ext cx="571500" cy="569912"/>
            <a:chOff x="873" y="2289"/>
            <a:chExt cx="360" cy="359"/>
          </a:xfrm>
        </p:grpSpPr>
        <p:sp>
          <p:nvSpPr>
            <p:cNvPr id="17448" name="Oval 59"/>
            <p:cNvSpPr>
              <a:spLocks noChangeArrowheads="1"/>
            </p:cNvSpPr>
            <p:nvPr/>
          </p:nvSpPr>
          <p:spPr bwMode="auto">
            <a:xfrm>
              <a:off x="873" y="228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9" name="Rectangle 60"/>
            <p:cNvSpPr>
              <a:spLocks noChangeArrowheads="1"/>
            </p:cNvSpPr>
            <p:nvPr/>
          </p:nvSpPr>
          <p:spPr bwMode="auto">
            <a:xfrm>
              <a:off x="942" y="2342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15" name="Group 61"/>
          <p:cNvGrpSpPr>
            <a:grpSpLocks/>
          </p:cNvGrpSpPr>
          <p:nvPr/>
        </p:nvGrpSpPr>
        <p:grpSpPr bwMode="auto">
          <a:xfrm>
            <a:off x="1209675" y="4479925"/>
            <a:ext cx="571500" cy="569913"/>
            <a:chOff x="648" y="2834"/>
            <a:chExt cx="360" cy="359"/>
          </a:xfrm>
        </p:grpSpPr>
        <p:sp>
          <p:nvSpPr>
            <p:cNvPr id="17446" name="Oval 62"/>
            <p:cNvSpPr>
              <a:spLocks noChangeArrowheads="1"/>
            </p:cNvSpPr>
            <p:nvPr/>
          </p:nvSpPr>
          <p:spPr bwMode="auto">
            <a:xfrm>
              <a:off x="648" y="283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Rectangle 63"/>
            <p:cNvSpPr>
              <a:spLocks noChangeArrowheads="1"/>
            </p:cNvSpPr>
            <p:nvPr/>
          </p:nvSpPr>
          <p:spPr bwMode="auto">
            <a:xfrm>
              <a:off x="717" y="288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17439" name="Line 64"/>
          <p:cNvSpPr>
            <a:spLocks noChangeShapeType="1"/>
          </p:cNvSpPr>
          <p:nvPr/>
        </p:nvSpPr>
        <p:spPr bwMode="auto">
          <a:xfrm flipH="1">
            <a:off x="1831975" y="3273425"/>
            <a:ext cx="138113" cy="338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Line 65"/>
          <p:cNvSpPr>
            <a:spLocks noChangeShapeType="1"/>
          </p:cNvSpPr>
          <p:nvPr/>
        </p:nvSpPr>
        <p:spPr bwMode="auto">
          <a:xfrm flipH="1">
            <a:off x="1544638" y="4178300"/>
            <a:ext cx="73025" cy="319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1" name="Text Box 66"/>
          <p:cNvSpPr txBox="1">
            <a:spLocks noChangeArrowheads="1"/>
          </p:cNvSpPr>
          <p:nvPr/>
        </p:nvSpPr>
        <p:spPr bwMode="auto">
          <a:xfrm>
            <a:off x="398463" y="17605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solidFill>
                  <a:srgbClr val="CC33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7442" name="Text Box 67"/>
          <p:cNvSpPr txBox="1">
            <a:spLocks noChangeArrowheads="1"/>
          </p:cNvSpPr>
          <p:nvPr/>
        </p:nvSpPr>
        <p:spPr bwMode="auto">
          <a:xfrm>
            <a:off x="398463" y="2681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7443" name="Text Box 68"/>
          <p:cNvSpPr txBox="1">
            <a:spLocks noChangeArrowheads="1"/>
          </p:cNvSpPr>
          <p:nvPr/>
        </p:nvSpPr>
        <p:spPr bwMode="auto">
          <a:xfrm>
            <a:off x="411163" y="35274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7444" name="Text Box 69"/>
          <p:cNvSpPr txBox="1">
            <a:spLocks noChangeArrowheads="1"/>
          </p:cNvSpPr>
          <p:nvPr/>
        </p:nvSpPr>
        <p:spPr bwMode="auto">
          <a:xfrm>
            <a:off x="388938" y="44291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7445" name="Text Box 70"/>
          <p:cNvSpPr txBox="1">
            <a:spLocks noChangeArrowheads="1"/>
          </p:cNvSpPr>
          <p:nvPr/>
        </p:nvSpPr>
        <p:spPr bwMode="auto">
          <a:xfrm>
            <a:off x="433388" y="5551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  <a:latin typeface="Times New Roman" pitchFamily="18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026"/>
          <p:cNvSpPr>
            <a:spLocks noChangeArrowheads="1"/>
          </p:cNvSpPr>
          <p:nvPr/>
        </p:nvSpPr>
        <p:spPr bwMode="auto">
          <a:xfrm>
            <a:off x="419100" y="609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>
                <a:solidFill>
                  <a:schemeClr val="tx2"/>
                </a:solidFill>
              </a:rPr>
              <a:t>Maximum Number of Nodes in BT</a:t>
            </a:r>
          </a:p>
        </p:txBody>
      </p:sp>
      <p:sp>
        <p:nvSpPr>
          <p:cNvPr id="3078" name="Rectangle 1027"/>
          <p:cNvSpPr>
            <a:spLocks noChangeArrowheads="1"/>
          </p:cNvSpPr>
          <p:nvPr/>
        </p:nvSpPr>
        <p:spPr bwMode="auto">
          <a:xfrm>
            <a:off x="406400" y="1776413"/>
            <a:ext cx="8534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3200"/>
              <a:t>The maximum number of nodes on level </a:t>
            </a:r>
            <a:r>
              <a:rPr lang="en-US" altLang="zh-TW" sz="3200">
                <a:solidFill>
                  <a:srgbClr val="003399"/>
                </a:solidFill>
              </a:rPr>
              <a:t>i</a:t>
            </a:r>
            <a:r>
              <a:rPr lang="en-US" altLang="zh-TW" sz="3200"/>
              <a:t> of a binary tree is </a:t>
            </a:r>
            <a:r>
              <a:rPr lang="en-US" altLang="zh-TW" sz="3200">
                <a:solidFill>
                  <a:srgbClr val="CC3300"/>
                </a:solidFill>
              </a:rPr>
              <a:t>2</a:t>
            </a:r>
            <a:r>
              <a:rPr lang="en-US" altLang="zh-TW" sz="3200" baseline="30000">
                <a:solidFill>
                  <a:srgbClr val="CC3300"/>
                </a:solidFill>
              </a:rPr>
              <a:t>i-1</a:t>
            </a:r>
            <a:r>
              <a:rPr lang="en-US" altLang="zh-TW" sz="3200"/>
              <a:t>, i&gt;=1.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3200"/>
              <a:t>The maximum nubmer of nodes in a binary tree </a:t>
            </a:r>
            <a:br>
              <a:rPr lang="en-US" altLang="zh-TW" sz="3200"/>
            </a:br>
            <a:r>
              <a:rPr lang="en-US" altLang="zh-TW" sz="3200"/>
              <a:t>of depth </a:t>
            </a:r>
            <a:r>
              <a:rPr lang="en-US" altLang="zh-TW" sz="3200">
                <a:solidFill>
                  <a:srgbClr val="003399"/>
                </a:solidFill>
              </a:rPr>
              <a:t>k</a:t>
            </a:r>
            <a:r>
              <a:rPr lang="en-US" altLang="zh-TW" sz="3200"/>
              <a:t> is </a:t>
            </a:r>
            <a:r>
              <a:rPr lang="en-US" altLang="zh-TW" sz="3200">
                <a:solidFill>
                  <a:srgbClr val="CC3300"/>
                </a:solidFill>
              </a:rPr>
              <a:t>2</a:t>
            </a:r>
            <a:r>
              <a:rPr lang="en-US" altLang="zh-TW" sz="3200" baseline="30000">
                <a:solidFill>
                  <a:srgbClr val="CC3300"/>
                </a:solidFill>
              </a:rPr>
              <a:t>k</a:t>
            </a:r>
            <a:r>
              <a:rPr lang="en-US" altLang="zh-TW" sz="3200">
                <a:solidFill>
                  <a:srgbClr val="CC3300"/>
                </a:solidFill>
              </a:rPr>
              <a:t>-1</a:t>
            </a:r>
            <a:r>
              <a:rPr lang="en-US" altLang="zh-TW" sz="3200"/>
              <a:t>, k&gt;=1.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0" y="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>
                <a:solidFill>
                  <a:schemeClr val="tx2"/>
                </a:solidFill>
              </a:rPr>
              <a:t>Full BT VS Complete BT</a:t>
            </a:r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0" y="1109663"/>
            <a:ext cx="9163050" cy="307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2800"/>
              <a:t>A full binary tree of depth </a:t>
            </a:r>
            <a:r>
              <a:rPr lang="en-US" altLang="zh-TW" sz="2800" i="1"/>
              <a:t>k</a:t>
            </a:r>
            <a:r>
              <a:rPr lang="en-US" altLang="zh-TW" sz="2800"/>
              <a:t> is a binary tree of </a:t>
            </a:r>
            <a:br>
              <a:rPr lang="en-US" altLang="zh-TW" sz="2800"/>
            </a:br>
            <a:r>
              <a:rPr lang="en-US" altLang="zh-TW" sz="2800"/>
              <a:t>depth </a:t>
            </a:r>
            <a:r>
              <a:rPr lang="en-US" altLang="zh-TW" sz="2800" i="1"/>
              <a:t>k</a:t>
            </a:r>
            <a:r>
              <a:rPr lang="en-US" altLang="zh-TW" sz="2800"/>
              <a:t> having 2 -1 nodes, </a:t>
            </a:r>
            <a:r>
              <a:rPr lang="en-US" altLang="zh-TW" sz="2800" i="1"/>
              <a:t>k</a:t>
            </a:r>
            <a:r>
              <a:rPr lang="en-US" altLang="zh-TW" sz="2800"/>
              <a:t>&gt;=0.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2800"/>
              <a:t>A binary tree with </a:t>
            </a:r>
            <a:r>
              <a:rPr lang="en-US" altLang="zh-TW" sz="2800" i="1"/>
              <a:t>n</a:t>
            </a:r>
            <a:r>
              <a:rPr lang="en-US" altLang="zh-TW" sz="2800"/>
              <a:t> nodes and depth </a:t>
            </a:r>
            <a:r>
              <a:rPr lang="en-US" altLang="zh-TW" sz="2800" i="1"/>
              <a:t>k</a:t>
            </a:r>
            <a:r>
              <a:rPr lang="en-US" altLang="zh-TW" sz="2800"/>
              <a:t> is </a:t>
            </a:r>
            <a:br>
              <a:rPr lang="en-US" altLang="zh-TW" sz="2800"/>
            </a:br>
            <a:r>
              <a:rPr lang="en-US" altLang="zh-TW" sz="2800"/>
              <a:t>complete </a:t>
            </a:r>
            <a:r>
              <a:rPr lang="en-US" altLang="zh-TW" sz="2800" i="1"/>
              <a:t>iff</a:t>
            </a:r>
            <a:r>
              <a:rPr lang="en-US" altLang="zh-TW" sz="2800"/>
              <a:t> its nodes correspond to the nodes numbered from 1 to </a:t>
            </a:r>
            <a:r>
              <a:rPr lang="en-US" altLang="zh-TW" sz="2800" i="1"/>
              <a:t>n</a:t>
            </a:r>
            <a:r>
              <a:rPr lang="en-US" altLang="zh-TW" sz="2800"/>
              <a:t> in the full binary tree of </a:t>
            </a:r>
            <a:br>
              <a:rPr lang="en-US" altLang="zh-TW" sz="2800"/>
            </a:br>
            <a:r>
              <a:rPr lang="en-US" altLang="zh-TW" sz="2800"/>
              <a:t>depth </a:t>
            </a:r>
            <a:r>
              <a:rPr lang="en-US" altLang="zh-TW" sz="2800" i="1"/>
              <a:t>k</a:t>
            </a:r>
            <a:r>
              <a:rPr lang="en-US" altLang="zh-TW" sz="2800"/>
              <a:t>.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2959100" y="1444625"/>
            <a:ext cx="285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i="1">
                <a:latin typeface="Times New Roman" pitchFamily="18" charset="0"/>
              </a:rPr>
              <a:t>k</a:t>
            </a:r>
          </a:p>
        </p:txBody>
      </p:sp>
      <p:sp>
        <p:nvSpPr>
          <p:cNvPr id="19463" name="Oval 5"/>
          <p:cNvSpPr>
            <a:spLocks noChangeArrowheads="1"/>
          </p:cNvSpPr>
          <p:nvPr/>
        </p:nvSpPr>
        <p:spPr bwMode="auto">
          <a:xfrm>
            <a:off x="2568575" y="4103688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Rectangle 6"/>
          <p:cNvSpPr>
            <a:spLocks noChangeArrowheads="1"/>
          </p:cNvSpPr>
          <p:nvPr/>
        </p:nvSpPr>
        <p:spPr bwMode="auto">
          <a:xfrm>
            <a:off x="2586038" y="40655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1</a:t>
            </a:r>
          </a:p>
        </p:txBody>
      </p:sp>
      <p:sp>
        <p:nvSpPr>
          <p:cNvPr id="19465" name="Oval 7"/>
          <p:cNvSpPr>
            <a:spLocks noChangeArrowheads="1"/>
          </p:cNvSpPr>
          <p:nvPr/>
        </p:nvSpPr>
        <p:spPr bwMode="auto">
          <a:xfrm>
            <a:off x="1955800" y="4713288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8"/>
          <p:cNvSpPr>
            <a:spLocks noChangeArrowheads="1"/>
          </p:cNvSpPr>
          <p:nvPr/>
        </p:nvSpPr>
        <p:spPr bwMode="auto">
          <a:xfrm>
            <a:off x="1990725" y="46513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2</a:t>
            </a:r>
          </a:p>
        </p:txBody>
      </p:sp>
      <p:sp>
        <p:nvSpPr>
          <p:cNvPr id="19467" name="Line 9"/>
          <p:cNvSpPr>
            <a:spLocks noChangeShapeType="1"/>
          </p:cNvSpPr>
          <p:nvPr/>
        </p:nvSpPr>
        <p:spPr bwMode="auto">
          <a:xfrm flipH="1">
            <a:off x="2143125" y="4362450"/>
            <a:ext cx="48260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Oval 10"/>
          <p:cNvSpPr>
            <a:spLocks noChangeArrowheads="1"/>
          </p:cNvSpPr>
          <p:nvPr/>
        </p:nvSpPr>
        <p:spPr bwMode="auto">
          <a:xfrm>
            <a:off x="3151188" y="4730750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Rectangle 11"/>
          <p:cNvSpPr>
            <a:spLocks noChangeArrowheads="1"/>
          </p:cNvSpPr>
          <p:nvPr/>
        </p:nvSpPr>
        <p:spPr bwMode="auto">
          <a:xfrm>
            <a:off x="3186113" y="47371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3</a:t>
            </a:r>
          </a:p>
        </p:txBody>
      </p:sp>
      <p:sp>
        <p:nvSpPr>
          <p:cNvPr id="19470" name="Oval 12"/>
          <p:cNvSpPr>
            <a:spLocks noChangeArrowheads="1"/>
          </p:cNvSpPr>
          <p:nvPr/>
        </p:nvSpPr>
        <p:spPr bwMode="auto">
          <a:xfrm>
            <a:off x="3471863" y="5305425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Rectangle 13"/>
          <p:cNvSpPr>
            <a:spLocks noChangeArrowheads="1"/>
          </p:cNvSpPr>
          <p:nvPr/>
        </p:nvSpPr>
        <p:spPr bwMode="auto">
          <a:xfrm>
            <a:off x="3509963" y="5257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7</a:t>
            </a:r>
          </a:p>
        </p:txBody>
      </p:sp>
      <p:sp>
        <p:nvSpPr>
          <p:cNvPr id="19472" name="Line 14"/>
          <p:cNvSpPr>
            <a:spLocks noChangeShapeType="1"/>
          </p:cNvSpPr>
          <p:nvPr/>
        </p:nvSpPr>
        <p:spPr bwMode="auto">
          <a:xfrm>
            <a:off x="3432175" y="5027613"/>
            <a:ext cx="182563" cy="261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Oval 15"/>
          <p:cNvSpPr>
            <a:spLocks noChangeArrowheads="1"/>
          </p:cNvSpPr>
          <p:nvPr/>
        </p:nvSpPr>
        <p:spPr bwMode="auto">
          <a:xfrm>
            <a:off x="2290763" y="5332413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Rectangle 16"/>
          <p:cNvSpPr>
            <a:spLocks noChangeArrowheads="1"/>
          </p:cNvSpPr>
          <p:nvPr/>
        </p:nvSpPr>
        <p:spPr bwMode="auto">
          <a:xfrm>
            <a:off x="2324100" y="52752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5</a:t>
            </a:r>
          </a:p>
        </p:txBody>
      </p:sp>
      <p:sp>
        <p:nvSpPr>
          <p:cNvPr id="19475" name="Oval 17"/>
          <p:cNvSpPr>
            <a:spLocks noChangeArrowheads="1"/>
          </p:cNvSpPr>
          <p:nvPr/>
        </p:nvSpPr>
        <p:spPr bwMode="auto">
          <a:xfrm>
            <a:off x="2032000" y="5992813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Rectangle 18"/>
          <p:cNvSpPr>
            <a:spLocks noChangeArrowheads="1"/>
          </p:cNvSpPr>
          <p:nvPr/>
        </p:nvSpPr>
        <p:spPr bwMode="auto">
          <a:xfrm>
            <a:off x="2073275" y="59626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9</a:t>
            </a:r>
          </a:p>
        </p:txBody>
      </p:sp>
      <p:sp>
        <p:nvSpPr>
          <p:cNvPr id="19477" name="Line 19"/>
          <p:cNvSpPr>
            <a:spLocks noChangeShapeType="1"/>
          </p:cNvSpPr>
          <p:nvPr/>
        </p:nvSpPr>
        <p:spPr bwMode="auto">
          <a:xfrm>
            <a:off x="1938338" y="5659438"/>
            <a:ext cx="268287" cy="328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Oval 20"/>
          <p:cNvSpPr>
            <a:spLocks noChangeArrowheads="1"/>
          </p:cNvSpPr>
          <p:nvPr/>
        </p:nvSpPr>
        <p:spPr bwMode="auto">
          <a:xfrm>
            <a:off x="1665288" y="5321300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Rectangle 21"/>
          <p:cNvSpPr>
            <a:spLocks noChangeArrowheads="1"/>
          </p:cNvSpPr>
          <p:nvPr/>
        </p:nvSpPr>
        <p:spPr bwMode="auto">
          <a:xfrm>
            <a:off x="1698625" y="52609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4</a:t>
            </a:r>
          </a:p>
        </p:txBody>
      </p:sp>
      <p:sp>
        <p:nvSpPr>
          <p:cNvPr id="19480" name="Oval 22"/>
          <p:cNvSpPr>
            <a:spLocks noChangeArrowheads="1"/>
          </p:cNvSpPr>
          <p:nvPr/>
        </p:nvSpPr>
        <p:spPr bwMode="auto">
          <a:xfrm>
            <a:off x="1343025" y="5973763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Rectangle 23"/>
          <p:cNvSpPr>
            <a:spLocks noChangeArrowheads="1"/>
          </p:cNvSpPr>
          <p:nvPr/>
        </p:nvSpPr>
        <p:spPr bwMode="auto">
          <a:xfrm>
            <a:off x="1377950" y="59293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8</a:t>
            </a:r>
          </a:p>
        </p:txBody>
      </p:sp>
      <p:sp>
        <p:nvSpPr>
          <p:cNvPr id="19482" name="Oval 24"/>
          <p:cNvSpPr>
            <a:spLocks noChangeArrowheads="1"/>
          </p:cNvSpPr>
          <p:nvPr/>
        </p:nvSpPr>
        <p:spPr bwMode="auto">
          <a:xfrm>
            <a:off x="2859088" y="5303838"/>
            <a:ext cx="355600" cy="3000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Rectangle 25"/>
          <p:cNvSpPr>
            <a:spLocks noChangeArrowheads="1"/>
          </p:cNvSpPr>
          <p:nvPr/>
        </p:nvSpPr>
        <p:spPr bwMode="auto">
          <a:xfrm>
            <a:off x="2874963" y="52609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6</a:t>
            </a:r>
          </a:p>
        </p:txBody>
      </p:sp>
      <p:sp>
        <p:nvSpPr>
          <p:cNvPr id="19484" name="Line 26"/>
          <p:cNvSpPr>
            <a:spLocks noChangeShapeType="1"/>
          </p:cNvSpPr>
          <p:nvPr/>
        </p:nvSpPr>
        <p:spPr bwMode="auto">
          <a:xfrm flipH="1">
            <a:off x="3024188" y="5026025"/>
            <a:ext cx="203200" cy="26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Line 27"/>
          <p:cNvSpPr>
            <a:spLocks noChangeShapeType="1"/>
          </p:cNvSpPr>
          <p:nvPr/>
        </p:nvSpPr>
        <p:spPr bwMode="auto">
          <a:xfrm>
            <a:off x="2197100" y="4999038"/>
            <a:ext cx="234950" cy="32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Line 28"/>
          <p:cNvSpPr>
            <a:spLocks noChangeShapeType="1"/>
          </p:cNvSpPr>
          <p:nvPr/>
        </p:nvSpPr>
        <p:spPr bwMode="auto">
          <a:xfrm flipH="1">
            <a:off x="1830388" y="4989513"/>
            <a:ext cx="204787" cy="32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Line 29"/>
          <p:cNvSpPr>
            <a:spLocks noChangeShapeType="1"/>
          </p:cNvSpPr>
          <p:nvPr/>
        </p:nvSpPr>
        <p:spPr bwMode="auto">
          <a:xfrm flipH="1">
            <a:off x="1519238" y="5649913"/>
            <a:ext cx="268287" cy="309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Line 30"/>
          <p:cNvSpPr>
            <a:spLocks noChangeShapeType="1"/>
          </p:cNvSpPr>
          <p:nvPr/>
        </p:nvSpPr>
        <p:spPr bwMode="auto">
          <a:xfrm>
            <a:off x="2862263" y="4371975"/>
            <a:ext cx="450850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Oval 31"/>
          <p:cNvSpPr>
            <a:spLocks noChangeArrowheads="1"/>
          </p:cNvSpPr>
          <p:nvPr/>
        </p:nvSpPr>
        <p:spPr bwMode="auto">
          <a:xfrm>
            <a:off x="7142163" y="4102100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Rectangle 32"/>
          <p:cNvSpPr>
            <a:spLocks noChangeArrowheads="1"/>
          </p:cNvSpPr>
          <p:nvPr/>
        </p:nvSpPr>
        <p:spPr bwMode="auto">
          <a:xfrm>
            <a:off x="7172325" y="40370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1</a:t>
            </a:r>
          </a:p>
        </p:txBody>
      </p:sp>
      <p:sp>
        <p:nvSpPr>
          <p:cNvPr id="19491" name="Oval 33"/>
          <p:cNvSpPr>
            <a:spLocks noChangeArrowheads="1"/>
          </p:cNvSpPr>
          <p:nvPr/>
        </p:nvSpPr>
        <p:spPr bwMode="auto">
          <a:xfrm>
            <a:off x="6154738" y="4678363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Rectangle 34"/>
          <p:cNvSpPr>
            <a:spLocks noChangeArrowheads="1"/>
          </p:cNvSpPr>
          <p:nvPr/>
        </p:nvSpPr>
        <p:spPr bwMode="auto">
          <a:xfrm>
            <a:off x="6202363" y="46180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2</a:t>
            </a:r>
          </a:p>
        </p:txBody>
      </p:sp>
      <p:sp>
        <p:nvSpPr>
          <p:cNvPr id="19493" name="Line 35"/>
          <p:cNvSpPr>
            <a:spLocks noChangeShapeType="1"/>
          </p:cNvSpPr>
          <p:nvPr/>
        </p:nvSpPr>
        <p:spPr bwMode="auto">
          <a:xfrm flipH="1">
            <a:off x="6335713" y="4349750"/>
            <a:ext cx="817562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Oval 36"/>
          <p:cNvSpPr>
            <a:spLocks noChangeArrowheads="1"/>
          </p:cNvSpPr>
          <p:nvPr/>
        </p:nvSpPr>
        <p:spPr bwMode="auto">
          <a:xfrm>
            <a:off x="8132763" y="4695825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5" name="Rectangle 37"/>
          <p:cNvSpPr>
            <a:spLocks noChangeArrowheads="1"/>
          </p:cNvSpPr>
          <p:nvPr/>
        </p:nvSpPr>
        <p:spPr bwMode="auto">
          <a:xfrm>
            <a:off x="8181975" y="4648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3</a:t>
            </a:r>
          </a:p>
        </p:txBody>
      </p:sp>
      <p:sp>
        <p:nvSpPr>
          <p:cNvPr id="19496" name="Oval 38"/>
          <p:cNvSpPr>
            <a:spLocks noChangeArrowheads="1"/>
          </p:cNvSpPr>
          <p:nvPr/>
        </p:nvSpPr>
        <p:spPr bwMode="auto">
          <a:xfrm>
            <a:off x="8520113" y="5305425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Rectangle 39"/>
          <p:cNvSpPr>
            <a:spLocks noChangeArrowheads="1"/>
          </p:cNvSpPr>
          <p:nvPr/>
        </p:nvSpPr>
        <p:spPr bwMode="auto">
          <a:xfrm>
            <a:off x="8570913" y="52451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7</a:t>
            </a:r>
          </a:p>
        </p:txBody>
      </p:sp>
      <p:sp>
        <p:nvSpPr>
          <p:cNvPr id="19498" name="Line 40"/>
          <p:cNvSpPr>
            <a:spLocks noChangeShapeType="1"/>
          </p:cNvSpPr>
          <p:nvPr/>
        </p:nvSpPr>
        <p:spPr bwMode="auto">
          <a:xfrm>
            <a:off x="8447088" y="4959350"/>
            <a:ext cx="271462" cy="341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9" name="Oval 41"/>
          <p:cNvSpPr>
            <a:spLocks noChangeArrowheads="1"/>
          </p:cNvSpPr>
          <p:nvPr/>
        </p:nvSpPr>
        <p:spPr bwMode="auto">
          <a:xfrm>
            <a:off x="6626225" y="5297488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0" name="Rectangle 42"/>
          <p:cNvSpPr>
            <a:spLocks noChangeArrowheads="1"/>
          </p:cNvSpPr>
          <p:nvPr/>
        </p:nvSpPr>
        <p:spPr bwMode="auto">
          <a:xfrm>
            <a:off x="6673850" y="52387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5</a:t>
            </a:r>
          </a:p>
        </p:txBody>
      </p:sp>
      <p:sp>
        <p:nvSpPr>
          <p:cNvPr id="19501" name="Oval 43"/>
          <p:cNvSpPr>
            <a:spLocks noChangeArrowheads="1"/>
          </p:cNvSpPr>
          <p:nvPr/>
        </p:nvSpPr>
        <p:spPr bwMode="auto">
          <a:xfrm>
            <a:off x="6859588" y="5907088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2" name="Rectangle 44"/>
          <p:cNvSpPr>
            <a:spLocks noChangeArrowheads="1"/>
          </p:cNvSpPr>
          <p:nvPr/>
        </p:nvSpPr>
        <p:spPr bwMode="auto">
          <a:xfrm>
            <a:off x="6834188" y="5864225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11</a:t>
            </a:r>
          </a:p>
        </p:txBody>
      </p:sp>
      <p:sp>
        <p:nvSpPr>
          <p:cNvPr id="19503" name="Line 45"/>
          <p:cNvSpPr>
            <a:spLocks noChangeShapeType="1"/>
          </p:cNvSpPr>
          <p:nvPr/>
        </p:nvSpPr>
        <p:spPr bwMode="auto">
          <a:xfrm>
            <a:off x="6886575" y="5591175"/>
            <a:ext cx="163513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4" name="Oval 46"/>
          <p:cNvSpPr>
            <a:spLocks noChangeArrowheads="1"/>
          </p:cNvSpPr>
          <p:nvPr/>
        </p:nvSpPr>
        <p:spPr bwMode="auto">
          <a:xfrm>
            <a:off x="5711825" y="5321300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5" name="Rectangle 47"/>
          <p:cNvSpPr>
            <a:spLocks noChangeArrowheads="1"/>
          </p:cNvSpPr>
          <p:nvPr/>
        </p:nvSpPr>
        <p:spPr bwMode="auto">
          <a:xfrm>
            <a:off x="5732463" y="52609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4</a:t>
            </a:r>
          </a:p>
        </p:txBody>
      </p:sp>
      <p:sp>
        <p:nvSpPr>
          <p:cNvPr id="19506" name="Oval 48"/>
          <p:cNvSpPr>
            <a:spLocks noChangeArrowheads="1"/>
          </p:cNvSpPr>
          <p:nvPr/>
        </p:nvSpPr>
        <p:spPr bwMode="auto">
          <a:xfrm>
            <a:off x="6427788" y="5905500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7" name="Rectangle 49"/>
          <p:cNvSpPr>
            <a:spLocks noChangeArrowheads="1"/>
          </p:cNvSpPr>
          <p:nvPr/>
        </p:nvSpPr>
        <p:spPr bwMode="auto">
          <a:xfrm>
            <a:off x="6381750" y="58594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10</a:t>
            </a:r>
          </a:p>
        </p:txBody>
      </p:sp>
      <p:sp>
        <p:nvSpPr>
          <p:cNvPr id="19508" name="Oval 50"/>
          <p:cNvSpPr>
            <a:spLocks noChangeArrowheads="1"/>
          </p:cNvSpPr>
          <p:nvPr/>
        </p:nvSpPr>
        <p:spPr bwMode="auto">
          <a:xfrm>
            <a:off x="7637463" y="5286375"/>
            <a:ext cx="355600" cy="3000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9" name="Rectangle 51"/>
          <p:cNvSpPr>
            <a:spLocks noChangeArrowheads="1"/>
          </p:cNvSpPr>
          <p:nvPr/>
        </p:nvSpPr>
        <p:spPr bwMode="auto">
          <a:xfrm>
            <a:off x="7667625" y="52562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6</a:t>
            </a:r>
          </a:p>
        </p:txBody>
      </p:sp>
      <p:sp>
        <p:nvSpPr>
          <p:cNvPr id="19510" name="Line 52"/>
          <p:cNvSpPr>
            <a:spLocks noChangeShapeType="1"/>
          </p:cNvSpPr>
          <p:nvPr/>
        </p:nvSpPr>
        <p:spPr bwMode="auto">
          <a:xfrm flipH="1">
            <a:off x="7781925" y="4957763"/>
            <a:ext cx="392113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1" name="Line 53"/>
          <p:cNvSpPr>
            <a:spLocks noChangeShapeType="1"/>
          </p:cNvSpPr>
          <p:nvPr/>
        </p:nvSpPr>
        <p:spPr bwMode="auto">
          <a:xfrm>
            <a:off x="6413500" y="4964113"/>
            <a:ext cx="365125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2" name="Line 54"/>
          <p:cNvSpPr>
            <a:spLocks noChangeShapeType="1"/>
          </p:cNvSpPr>
          <p:nvPr/>
        </p:nvSpPr>
        <p:spPr bwMode="auto">
          <a:xfrm flipH="1">
            <a:off x="5859463" y="4972050"/>
            <a:ext cx="37465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3" name="Line 55"/>
          <p:cNvSpPr>
            <a:spLocks noChangeShapeType="1"/>
          </p:cNvSpPr>
          <p:nvPr/>
        </p:nvSpPr>
        <p:spPr bwMode="auto">
          <a:xfrm flipH="1">
            <a:off x="6572250" y="5581650"/>
            <a:ext cx="163513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4" name="Line 56"/>
          <p:cNvSpPr>
            <a:spLocks noChangeShapeType="1"/>
          </p:cNvSpPr>
          <p:nvPr/>
        </p:nvSpPr>
        <p:spPr bwMode="auto">
          <a:xfrm>
            <a:off x="7493000" y="4365625"/>
            <a:ext cx="80010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5" name="Oval 57"/>
          <p:cNvSpPr>
            <a:spLocks noChangeArrowheads="1"/>
          </p:cNvSpPr>
          <p:nvPr/>
        </p:nvSpPr>
        <p:spPr bwMode="auto">
          <a:xfrm>
            <a:off x="5991225" y="5907088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6" name="Rectangle 58"/>
          <p:cNvSpPr>
            <a:spLocks noChangeArrowheads="1"/>
          </p:cNvSpPr>
          <p:nvPr/>
        </p:nvSpPr>
        <p:spPr bwMode="auto">
          <a:xfrm>
            <a:off x="6046788" y="5862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9</a:t>
            </a:r>
          </a:p>
        </p:txBody>
      </p:sp>
      <p:sp>
        <p:nvSpPr>
          <p:cNvPr id="19517" name="Oval 59"/>
          <p:cNvSpPr>
            <a:spLocks noChangeArrowheads="1"/>
          </p:cNvSpPr>
          <p:nvPr/>
        </p:nvSpPr>
        <p:spPr bwMode="auto">
          <a:xfrm>
            <a:off x="5534025" y="5921375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8" name="Rectangle 60"/>
          <p:cNvSpPr>
            <a:spLocks noChangeArrowheads="1"/>
          </p:cNvSpPr>
          <p:nvPr/>
        </p:nvSpPr>
        <p:spPr bwMode="auto">
          <a:xfrm>
            <a:off x="5568950" y="58896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8</a:t>
            </a:r>
          </a:p>
        </p:txBody>
      </p:sp>
      <p:sp>
        <p:nvSpPr>
          <p:cNvPr id="19519" name="Line 61"/>
          <p:cNvSpPr>
            <a:spLocks noChangeShapeType="1"/>
          </p:cNvSpPr>
          <p:nvPr/>
        </p:nvSpPr>
        <p:spPr bwMode="auto">
          <a:xfrm flipH="1">
            <a:off x="5689600" y="5624513"/>
            <a:ext cx="169863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20" name="Line 62"/>
          <p:cNvSpPr>
            <a:spLocks noChangeShapeType="1"/>
          </p:cNvSpPr>
          <p:nvPr/>
        </p:nvSpPr>
        <p:spPr bwMode="auto">
          <a:xfrm>
            <a:off x="5962650" y="5624513"/>
            <a:ext cx="169863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21" name="Oval 63"/>
          <p:cNvSpPr>
            <a:spLocks noChangeArrowheads="1"/>
          </p:cNvSpPr>
          <p:nvPr/>
        </p:nvSpPr>
        <p:spPr bwMode="auto">
          <a:xfrm>
            <a:off x="8763000" y="5889625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22" name="Rectangle 64"/>
          <p:cNvSpPr>
            <a:spLocks noChangeArrowheads="1"/>
          </p:cNvSpPr>
          <p:nvPr/>
        </p:nvSpPr>
        <p:spPr bwMode="auto">
          <a:xfrm>
            <a:off x="8731250" y="5851525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15</a:t>
            </a:r>
          </a:p>
        </p:txBody>
      </p:sp>
      <p:sp>
        <p:nvSpPr>
          <p:cNvPr id="19523" name="Oval 65"/>
          <p:cNvSpPr>
            <a:spLocks noChangeArrowheads="1"/>
          </p:cNvSpPr>
          <p:nvPr/>
        </p:nvSpPr>
        <p:spPr bwMode="auto">
          <a:xfrm>
            <a:off x="8331200" y="5888038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24" name="Rectangle 66"/>
          <p:cNvSpPr>
            <a:spLocks noChangeArrowheads="1"/>
          </p:cNvSpPr>
          <p:nvPr/>
        </p:nvSpPr>
        <p:spPr bwMode="auto">
          <a:xfrm>
            <a:off x="8320088" y="583565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14</a:t>
            </a:r>
          </a:p>
        </p:txBody>
      </p:sp>
      <p:sp>
        <p:nvSpPr>
          <p:cNvPr id="19525" name="Oval 67"/>
          <p:cNvSpPr>
            <a:spLocks noChangeArrowheads="1"/>
          </p:cNvSpPr>
          <p:nvPr/>
        </p:nvSpPr>
        <p:spPr bwMode="auto">
          <a:xfrm>
            <a:off x="7894638" y="5889625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26" name="Rectangle 68"/>
          <p:cNvSpPr>
            <a:spLocks noChangeArrowheads="1"/>
          </p:cNvSpPr>
          <p:nvPr/>
        </p:nvSpPr>
        <p:spPr bwMode="auto">
          <a:xfrm>
            <a:off x="7881938" y="5826125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13</a:t>
            </a:r>
          </a:p>
        </p:txBody>
      </p:sp>
      <p:sp>
        <p:nvSpPr>
          <p:cNvPr id="19527" name="Oval 69"/>
          <p:cNvSpPr>
            <a:spLocks noChangeArrowheads="1"/>
          </p:cNvSpPr>
          <p:nvPr/>
        </p:nvSpPr>
        <p:spPr bwMode="auto">
          <a:xfrm>
            <a:off x="7437438" y="5903913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28" name="Rectangle 70"/>
          <p:cNvSpPr>
            <a:spLocks noChangeArrowheads="1"/>
          </p:cNvSpPr>
          <p:nvPr/>
        </p:nvSpPr>
        <p:spPr bwMode="auto">
          <a:xfrm>
            <a:off x="7423150" y="5838825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12</a:t>
            </a:r>
          </a:p>
        </p:txBody>
      </p:sp>
      <p:sp>
        <p:nvSpPr>
          <p:cNvPr id="19529" name="Line 71"/>
          <p:cNvSpPr>
            <a:spLocks noChangeShapeType="1"/>
          </p:cNvSpPr>
          <p:nvPr/>
        </p:nvSpPr>
        <p:spPr bwMode="auto">
          <a:xfrm>
            <a:off x="8807450" y="5573713"/>
            <a:ext cx="163513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30" name="Line 72"/>
          <p:cNvSpPr>
            <a:spLocks noChangeShapeType="1"/>
          </p:cNvSpPr>
          <p:nvPr/>
        </p:nvSpPr>
        <p:spPr bwMode="auto">
          <a:xfrm flipH="1">
            <a:off x="8493125" y="5564188"/>
            <a:ext cx="163513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31" name="Line 73"/>
          <p:cNvSpPr>
            <a:spLocks noChangeShapeType="1"/>
          </p:cNvSpPr>
          <p:nvPr/>
        </p:nvSpPr>
        <p:spPr bwMode="auto">
          <a:xfrm flipH="1">
            <a:off x="7610475" y="5607050"/>
            <a:ext cx="169863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32" name="Line 74"/>
          <p:cNvSpPr>
            <a:spLocks noChangeShapeType="1"/>
          </p:cNvSpPr>
          <p:nvPr/>
        </p:nvSpPr>
        <p:spPr bwMode="auto">
          <a:xfrm>
            <a:off x="7883525" y="5607050"/>
            <a:ext cx="169863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35" name="Text Box 78"/>
          <p:cNvSpPr txBox="1">
            <a:spLocks noChangeArrowheads="1"/>
          </p:cNvSpPr>
          <p:nvPr/>
        </p:nvSpPr>
        <p:spPr bwMode="auto">
          <a:xfrm>
            <a:off x="5940425" y="6300788"/>
            <a:ext cx="283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000">
                <a:solidFill>
                  <a:srgbClr val="CC3300"/>
                </a:solidFill>
                <a:latin typeface="Times New Roman" pitchFamily="18" charset="0"/>
              </a:rPr>
              <a:t>Full binary tree of depth 4</a:t>
            </a:r>
          </a:p>
        </p:txBody>
      </p:sp>
      <p:sp>
        <p:nvSpPr>
          <p:cNvPr id="19536" name="Text Box 79"/>
          <p:cNvSpPr txBox="1">
            <a:spLocks noChangeArrowheads="1"/>
          </p:cNvSpPr>
          <p:nvPr/>
        </p:nvSpPr>
        <p:spPr bwMode="auto">
          <a:xfrm>
            <a:off x="1644650" y="6224588"/>
            <a:ext cx="2324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000">
                <a:solidFill>
                  <a:srgbClr val="CC3300"/>
                </a:solidFill>
                <a:latin typeface="Times New Roman" pitchFamily="18" charset="0"/>
              </a:rPr>
              <a:t>Complete binary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>
                <a:solidFill>
                  <a:schemeClr val="tx2"/>
                </a:solidFill>
              </a:rPr>
              <a:t>Binary Tree Representations</a:t>
            </a:r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471488" y="1927225"/>
            <a:ext cx="83629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2600" dirty="0"/>
              <a:t>If a complete binary tree with </a:t>
            </a:r>
            <a:r>
              <a:rPr lang="en-US" altLang="zh-TW" sz="2600" i="1" dirty="0"/>
              <a:t>n</a:t>
            </a:r>
            <a:r>
              <a:rPr lang="en-US" altLang="zh-TW" sz="2600" dirty="0"/>
              <a:t> </a:t>
            </a:r>
            <a:r>
              <a:rPr lang="en-US" altLang="zh-TW" sz="2600" dirty="0" smtClean="0"/>
              <a:t>nodes is </a:t>
            </a:r>
            <a:r>
              <a:rPr lang="en-US" altLang="zh-TW" sz="2600" dirty="0"/>
              <a:t>represented sequentially, then </a:t>
            </a:r>
            <a:r>
              <a:rPr lang="en-US" altLang="zh-TW" sz="2600" dirty="0" smtClean="0"/>
              <a:t>for any </a:t>
            </a:r>
            <a:r>
              <a:rPr lang="en-US" altLang="zh-TW" sz="2600" dirty="0"/>
              <a:t>node with index </a:t>
            </a:r>
            <a:r>
              <a:rPr lang="en-US" altLang="zh-TW" sz="2600" i="1" dirty="0" err="1"/>
              <a:t>i</a:t>
            </a:r>
            <a:r>
              <a:rPr lang="en-US" altLang="zh-TW" sz="2600" dirty="0"/>
              <a:t>, 1&lt;=</a:t>
            </a:r>
            <a:r>
              <a:rPr lang="en-US" altLang="zh-TW" sz="2600" i="1" dirty="0" err="1"/>
              <a:t>i</a:t>
            </a:r>
            <a:r>
              <a:rPr lang="en-US" altLang="zh-TW" sz="2600" dirty="0"/>
              <a:t>&lt;=</a:t>
            </a:r>
            <a:r>
              <a:rPr lang="en-US" altLang="zh-TW" sz="2600" i="1" dirty="0"/>
              <a:t>n</a:t>
            </a:r>
            <a:r>
              <a:rPr lang="en-US" altLang="zh-TW" sz="2600" dirty="0"/>
              <a:t>, we have: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</a:pPr>
            <a:r>
              <a:rPr lang="en-US" altLang="zh-TW" sz="2600" i="1" dirty="0"/>
              <a:t>parent</a:t>
            </a:r>
            <a:r>
              <a:rPr lang="en-US" altLang="zh-TW" sz="2600" dirty="0"/>
              <a:t>(</a:t>
            </a:r>
            <a:r>
              <a:rPr lang="en-US" altLang="zh-TW" sz="2600" i="1" dirty="0" err="1"/>
              <a:t>i</a:t>
            </a:r>
            <a:r>
              <a:rPr lang="en-US" altLang="zh-TW" sz="2600" dirty="0"/>
              <a:t>) is at </a:t>
            </a:r>
            <a:r>
              <a:rPr lang="en-US" altLang="zh-TW" sz="2600" i="1" dirty="0" err="1">
                <a:solidFill>
                  <a:srgbClr val="CC3300"/>
                </a:solidFill>
              </a:rPr>
              <a:t>i</a:t>
            </a:r>
            <a:r>
              <a:rPr lang="en-US" altLang="zh-TW" sz="2600" dirty="0">
                <a:solidFill>
                  <a:srgbClr val="CC3300"/>
                </a:solidFill>
              </a:rPr>
              <a:t>/2</a:t>
            </a:r>
            <a:r>
              <a:rPr lang="en-US" altLang="zh-TW" sz="2600" dirty="0"/>
              <a:t> if </a:t>
            </a:r>
            <a:r>
              <a:rPr lang="en-US" altLang="zh-TW" sz="2600" i="1" dirty="0" err="1"/>
              <a:t>i</a:t>
            </a:r>
            <a:r>
              <a:rPr lang="en-US" altLang="zh-TW" sz="2600" dirty="0"/>
              <a:t>!=1. If </a:t>
            </a:r>
            <a:r>
              <a:rPr lang="en-US" altLang="zh-TW" sz="2600" i="1" dirty="0" err="1"/>
              <a:t>i</a:t>
            </a:r>
            <a:r>
              <a:rPr lang="en-US" altLang="zh-TW" sz="2600" dirty="0"/>
              <a:t>=1, </a:t>
            </a:r>
            <a:r>
              <a:rPr lang="en-US" altLang="zh-TW" sz="2600" i="1" dirty="0" err="1"/>
              <a:t>i</a:t>
            </a:r>
            <a:r>
              <a:rPr lang="en-US" altLang="zh-TW" sz="2600" dirty="0"/>
              <a:t> is at the root and </a:t>
            </a:r>
            <a:br>
              <a:rPr lang="en-US" altLang="zh-TW" sz="2600" dirty="0"/>
            </a:br>
            <a:r>
              <a:rPr lang="en-US" altLang="zh-TW" sz="2600" dirty="0"/>
              <a:t>has no parent.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</a:pPr>
            <a:r>
              <a:rPr lang="en-US" altLang="zh-TW" sz="2600" i="1" dirty="0" err="1"/>
              <a:t>left_child</a:t>
            </a:r>
            <a:r>
              <a:rPr lang="en-US" altLang="zh-TW" sz="2600" dirty="0"/>
              <a:t>(</a:t>
            </a:r>
            <a:r>
              <a:rPr lang="en-US" altLang="zh-TW" sz="2600" i="1" dirty="0" err="1"/>
              <a:t>i</a:t>
            </a:r>
            <a:r>
              <a:rPr lang="en-US" altLang="zh-TW" sz="2600" dirty="0"/>
              <a:t>) </a:t>
            </a:r>
            <a:r>
              <a:rPr lang="en-US" altLang="zh-TW" sz="2600" dirty="0" err="1"/>
              <a:t>ia</a:t>
            </a:r>
            <a:r>
              <a:rPr lang="en-US" altLang="zh-TW" sz="2600" dirty="0"/>
              <a:t> at </a:t>
            </a:r>
            <a:r>
              <a:rPr lang="en-US" altLang="zh-TW" sz="2600" dirty="0">
                <a:solidFill>
                  <a:srgbClr val="CC3300"/>
                </a:solidFill>
              </a:rPr>
              <a:t>2</a:t>
            </a:r>
            <a:r>
              <a:rPr lang="en-US" altLang="zh-TW" sz="2600" i="1" dirty="0">
                <a:solidFill>
                  <a:srgbClr val="CC3300"/>
                </a:solidFill>
              </a:rPr>
              <a:t>i</a:t>
            </a:r>
            <a:r>
              <a:rPr lang="en-US" altLang="zh-TW" sz="2600" dirty="0"/>
              <a:t> if 2</a:t>
            </a:r>
            <a:r>
              <a:rPr lang="en-US" altLang="zh-TW" sz="2600" i="1" dirty="0"/>
              <a:t>i</a:t>
            </a:r>
            <a:r>
              <a:rPr lang="en-US" altLang="zh-TW" sz="2600" dirty="0"/>
              <a:t>&lt;=</a:t>
            </a:r>
            <a:r>
              <a:rPr lang="en-US" altLang="zh-TW" sz="2600" i="1" dirty="0"/>
              <a:t>n</a:t>
            </a:r>
            <a:r>
              <a:rPr lang="en-US" altLang="zh-TW" sz="2600" dirty="0"/>
              <a:t>. If 2</a:t>
            </a:r>
            <a:r>
              <a:rPr lang="en-US" altLang="zh-TW" sz="2600" i="1" dirty="0"/>
              <a:t>i</a:t>
            </a:r>
            <a:r>
              <a:rPr lang="en-US" altLang="zh-TW" sz="2600" dirty="0"/>
              <a:t>&gt;n, then </a:t>
            </a:r>
            <a:r>
              <a:rPr lang="en-US" altLang="zh-TW" sz="2600" i="1" dirty="0" err="1"/>
              <a:t>i</a:t>
            </a:r>
            <a:r>
              <a:rPr lang="en-US" altLang="zh-TW" sz="2600" dirty="0"/>
              <a:t> has no</a:t>
            </a:r>
            <a:br>
              <a:rPr lang="en-US" altLang="zh-TW" sz="2600" dirty="0"/>
            </a:br>
            <a:r>
              <a:rPr lang="en-US" altLang="zh-TW" sz="2600" dirty="0"/>
              <a:t>left child.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</a:pPr>
            <a:r>
              <a:rPr lang="en-US" altLang="zh-TW" sz="2600" i="1" dirty="0" err="1"/>
              <a:t>right_child</a:t>
            </a:r>
            <a:r>
              <a:rPr lang="en-US" altLang="zh-TW" sz="2600" dirty="0"/>
              <a:t>(</a:t>
            </a:r>
            <a:r>
              <a:rPr lang="en-US" altLang="zh-TW" sz="2600" i="1" dirty="0" err="1"/>
              <a:t>i</a:t>
            </a:r>
            <a:r>
              <a:rPr lang="en-US" altLang="zh-TW" sz="2600" dirty="0"/>
              <a:t>) </a:t>
            </a:r>
            <a:r>
              <a:rPr lang="en-US" altLang="zh-TW" sz="2600" dirty="0" err="1"/>
              <a:t>ia</a:t>
            </a:r>
            <a:r>
              <a:rPr lang="en-US" altLang="zh-TW" sz="2600" dirty="0"/>
              <a:t> at </a:t>
            </a:r>
            <a:r>
              <a:rPr lang="en-US" altLang="zh-TW" sz="2600" dirty="0">
                <a:solidFill>
                  <a:srgbClr val="CC3300"/>
                </a:solidFill>
              </a:rPr>
              <a:t>2</a:t>
            </a:r>
            <a:r>
              <a:rPr lang="en-US" altLang="zh-TW" sz="2600" i="1" dirty="0">
                <a:solidFill>
                  <a:srgbClr val="CC3300"/>
                </a:solidFill>
              </a:rPr>
              <a:t>i</a:t>
            </a:r>
            <a:r>
              <a:rPr lang="en-US" altLang="zh-TW" sz="2600" dirty="0">
                <a:solidFill>
                  <a:srgbClr val="CC3300"/>
                </a:solidFill>
              </a:rPr>
              <a:t>+1</a:t>
            </a:r>
            <a:r>
              <a:rPr lang="en-US" altLang="zh-TW" sz="2600" dirty="0"/>
              <a:t> if 2</a:t>
            </a:r>
            <a:r>
              <a:rPr lang="en-US" altLang="zh-TW" sz="2600" i="1" dirty="0"/>
              <a:t>i </a:t>
            </a:r>
            <a:r>
              <a:rPr lang="en-US" altLang="zh-TW" sz="2600" dirty="0"/>
              <a:t>+1 &lt;=</a:t>
            </a:r>
            <a:r>
              <a:rPr lang="en-US" altLang="zh-TW" sz="2600" i="1" dirty="0"/>
              <a:t>n</a:t>
            </a:r>
            <a:r>
              <a:rPr lang="en-US" altLang="zh-TW" sz="2600" dirty="0"/>
              <a:t>. If 2</a:t>
            </a:r>
            <a:r>
              <a:rPr lang="en-US" altLang="zh-TW" sz="2600" i="1" dirty="0"/>
              <a:t>i </a:t>
            </a:r>
            <a:r>
              <a:rPr lang="en-US" altLang="zh-TW" sz="2600" dirty="0"/>
              <a:t>+1 &gt;n, </a:t>
            </a:r>
            <a:br>
              <a:rPr lang="en-US" altLang="zh-TW" sz="2600" dirty="0"/>
            </a:br>
            <a:r>
              <a:rPr lang="en-US" altLang="zh-TW" sz="2600" dirty="0"/>
              <a:t>then </a:t>
            </a:r>
            <a:r>
              <a:rPr lang="en-US" altLang="zh-TW" sz="2600" i="1" dirty="0" err="1"/>
              <a:t>i</a:t>
            </a:r>
            <a:r>
              <a:rPr lang="en-US" altLang="zh-TW" sz="2600" dirty="0"/>
              <a:t> has no right child.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800100" y="0"/>
            <a:ext cx="60579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altLang="zh-TW" sz="3800">
                <a:solidFill>
                  <a:schemeClr val="tx2"/>
                </a:solidFill>
              </a:rPr>
              <a:t>Sequential Representation</a:t>
            </a: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3560763" y="1455738"/>
            <a:ext cx="854075" cy="4459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3554413" y="1857375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3554413" y="224948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6"/>
          <p:cNvSpPr>
            <a:spLocks noChangeShapeType="1"/>
          </p:cNvSpPr>
          <p:nvPr/>
        </p:nvSpPr>
        <p:spPr bwMode="auto">
          <a:xfrm>
            <a:off x="3554413" y="264001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>
            <a:off x="3554413" y="304800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8"/>
          <p:cNvSpPr>
            <a:spLocks noChangeShapeType="1"/>
          </p:cNvSpPr>
          <p:nvPr/>
        </p:nvSpPr>
        <p:spPr bwMode="auto">
          <a:xfrm>
            <a:off x="3554413" y="344170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9"/>
          <p:cNvSpPr>
            <a:spLocks noChangeShapeType="1"/>
          </p:cNvSpPr>
          <p:nvPr/>
        </p:nvSpPr>
        <p:spPr bwMode="auto">
          <a:xfrm>
            <a:off x="3554413" y="383063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0"/>
          <p:cNvSpPr>
            <a:spLocks noChangeShapeType="1"/>
          </p:cNvSpPr>
          <p:nvPr/>
        </p:nvSpPr>
        <p:spPr bwMode="auto">
          <a:xfrm>
            <a:off x="3554413" y="422116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1"/>
          <p:cNvSpPr>
            <a:spLocks noChangeShapeType="1"/>
          </p:cNvSpPr>
          <p:nvPr/>
        </p:nvSpPr>
        <p:spPr bwMode="auto">
          <a:xfrm>
            <a:off x="3570288" y="5546725"/>
            <a:ext cx="849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Rectangle 12"/>
          <p:cNvSpPr>
            <a:spLocks noChangeArrowheads="1"/>
          </p:cNvSpPr>
          <p:nvPr/>
        </p:nvSpPr>
        <p:spPr bwMode="auto">
          <a:xfrm>
            <a:off x="3748088" y="1393825"/>
            <a:ext cx="404812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A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B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C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D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.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E</a:t>
            </a:r>
          </a:p>
        </p:txBody>
      </p:sp>
      <p:sp>
        <p:nvSpPr>
          <p:cNvPr id="21519" name="Line 13"/>
          <p:cNvSpPr>
            <a:spLocks noChangeShapeType="1"/>
          </p:cNvSpPr>
          <p:nvPr/>
        </p:nvSpPr>
        <p:spPr bwMode="auto">
          <a:xfrm>
            <a:off x="3554413" y="461168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4"/>
          <p:cNvSpPr>
            <a:spLocks noChangeShapeType="1"/>
          </p:cNvSpPr>
          <p:nvPr/>
        </p:nvSpPr>
        <p:spPr bwMode="auto">
          <a:xfrm>
            <a:off x="3554413" y="500221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Rectangle 15"/>
          <p:cNvSpPr>
            <a:spLocks noChangeArrowheads="1"/>
          </p:cNvSpPr>
          <p:nvPr/>
        </p:nvSpPr>
        <p:spPr bwMode="auto">
          <a:xfrm>
            <a:off x="2932113" y="1460500"/>
            <a:ext cx="692150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[1]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[2]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[3]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[4]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[5]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[6]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[7]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[8]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[9]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.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[16]</a:t>
            </a:r>
          </a:p>
        </p:txBody>
      </p:sp>
      <p:grpSp>
        <p:nvGrpSpPr>
          <p:cNvPr id="2" name="Group 118"/>
          <p:cNvGrpSpPr>
            <a:grpSpLocks/>
          </p:cNvGrpSpPr>
          <p:nvPr/>
        </p:nvGrpSpPr>
        <p:grpSpPr bwMode="auto">
          <a:xfrm>
            <a:off x="8002588" y="161925"/>
            <a:ext cx="866775" cy="3529013"/>
            <a:chOff x="5218" y="51"/>
            <a:chExt cx="546" cy="2223"/>
          </a:xfrm>
        </p:grpSpPr>
        <p:sp>
          <p:nvSpPr>
            <p:cNvPr id="21580" name="Line 16"/>
            <p:cNvSpPr>
              <a:spLocks noChangeShapeType="1"/>
            </p:cNvSpPr>
            <p:nvPr/>
          </p:nvSpPr>
          <p:spPr bwMode="auto">
            <a:xfrm>
              <a:off x="5218" y="293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1" name="Line 17"/>
            <p:cNvSpPr>
              <a:spLocks noChangeShapeType="1"/>
            </p:cNvSpPr>
            <p:nvPr/>
          </p:nvSpPr>
          <p:spPr bwMode="auto">
            <a:xfrm>
              <a:off x="5218" y="540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2" name="Line 18"/>
            <p:cNvSpPr>
              <a:spLocks noChangeShapeType="1"/>
            </p:cNvSpPr>
            <p:nvPr/>
          </p:nvSpPr>
          <p:spPr bwMode="auto">
            <a:xfrm>
              <a:off x="5218" y="786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3" name="Line 19"/>
            <p:cNvSpPr>
              <a:spLocks noChangeShapeType="1"/>
            </p:cNvSpPr>
            <p:nvPr/>
          </p:nvSpPr>
          <p:spPr bwMode="auto">
            <a:xfrm>
              <a:off x="5218" y="1043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4" name="Line 20"/>
            <p:cNvSpPr>
              <a:spLocks noChangeShapeType="1"/>
            </p:cNvSpPr>
            <p:nvPr/>
          </p:nvSpPr>
          <p:spPr bwMode="auto">
            <a:xfrm>
              <a:off x="5218" y="1291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5" name="Line 21"/>
            <p:cNvSpPr>
              <a:spLocks noChangeShapeType="1"/>
            </p:cNvSpPr>
            <p:nvPr/>
          </p:nvSpPr>
          <p:spPr bwMode="auto">
            <a:xfrm>
              <a:off x="5218" y="1536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6" name="Line 22"/>
            <p:cNvSpPr>
              <a:spLocks noChangeShapeType="1"/>
            </p:cNvSpPr>
            <p:nvPr/>
          </p:nvSpPr>
          <p:spPr bwMode="auto">
            <a:xfrm>
              <a:off x="5218" y="1782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7" name="Line 23"/>
            <p:cNvSpPr>
              <a:spLocks noChangeShapeType="1"/>
            </p:cNvSpPr>
            <p:nvPr/>
          </p:nvSpPr>
          <p:spPr bwMode="auto">
            <a:xfrm>
              <a:off x="5218" y="2028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8" name="Line 24"/>
            <p:cNvSpPr>
              <a:spLocks noChangeShapeType="1"/>
            </p:cNvSpPr>
            <p:nvPr/>
          </p:nvSpPr>
          <p:spPr bwMode="auto">
            <a:xfrm>
              <a:off x="5218" y="2274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9" name="Rectangle 25"/>
            <p:cNvSpPr>
              <a:spLocks noChangeArrowheads="1"/>
            </p:cNvSpPr>
            <p:nvPr/>
          </p:nvSpPr>
          <p:spPr bwMode="auto">
            <a:xfrm>
              <a:off x="5221" y="51"/>
              <a:ext cx="539" cy="2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23" name="Rectangle 26"/>
          <p:cNvSpPr>
            <a:spLocks noChangeArrowheads="1"/>
          </p:cNvSpPr>
          <p:nvPr/>
        </p:nvSpPr>
        <p:spPr bwMode="auto">
          <a:xfrm>
            <a:off x="7454900" y="0"/>
            <a:ext cx="539750" cy="370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[1]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[2]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[3]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[4]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[5]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[6]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[7]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[8]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[9]</a:t>
            </a:r>
          </a:p>
        </p:txBody>
      </p:sp>
      <p:sp>
        <p:nvSpPr>
          <p:cNvPr id="21524" name="Rectangle 27"/>
          <p:cNvSpPr>
            <a:spLocks noChangeArrowheads="1"/>
          </p:cNvSpPr>
          <p:nvPr/>
        </p:nvSpPr>
        <p:spPr bwMode="auto">
          <a:xfrm>
            <a:off x="8208963" y="0"/>
            <a:ext cx="404812" cy="370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A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B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C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D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E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F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G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H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I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366963" y="1493838"/>
            <a:ext cx="571500" cy="569912"/>
            <a:chOff x="1389" y="1133"/>
            <a:chExt cx="360" cy="359"/>
          </a:xfrm>
        </p:grpSpPr>
        <p:sp>
          <p:nvSpPr>
            <p:cNvPr id="21578" name="Oval 29"/>
            <p:cNvSpPr>
              <a:spLocks noChangeArrowheads="1"/>
            </p:cNvSpPr>
            <p:nvPr/>
          </p:nvSpPr>
          <p:spPr bwMode="auto">
            <a:xfrm>
              <a:off x="1389" y="11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9" name="Rectangle 30"/>
            <p:cNvSpPr>
              <a:spLocks noChangeArrowheads="1"/>
            </p:cNvSpPr>
            <p:nvPr/>
          </p:nvSpPr>
          <p:spPr bwMode="auto">
            <a:xfrm>
              <a:off x="1458" y="118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rgbClr val="006600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755775" y="2397125"/>
            <a:ext cx="571500" cy="569913"/>
            <a:chOff x="1004" y="1702"/>
            <a:chExt cx="360" cy="359"/>
          </a:xfrm>
        </p:grpSpPr>
        <p:sp>
          <p:nvSpPr>
            <p:cNvPr id="21576" name="Oval 32"/>
            <p:cNvSpPr>
              <a:spLocks noChangeArrowheads="1"/>
            </p:cNvSpPr>
            <p:nvPr/>
          </p:nvSpPr>
          <p:spPr bwMode="auto">
            <a:xfrm>
              <a:off x="1004" y="170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7" name="Rectangle 33"/>
            <p:cNvSpPr>
              <a:spLocks noChangeArrowheads="1"/>
            </p:cNvSpPr>
            <p:nvPr/>
          </p:nvSpPr>
          <p:spPr bwMode="auto">
            <a:xfrm>
              <a:off x="1073" y="175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rgbClr val="006600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21527" name="Line 34"/>
          <p:cNvSpPr>
            <a:spLocks noChangeShapeType="1"/>
          </p:cNvSpPr>
          <p:nvPr/>
        </p:nvSpPr>
        <p:spPr bwMode="auto">
          <a:xfrm flipH="1">
            <a:off x="2138363" y="2052638"/>
            <a:ext cx="34131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904875" y="5200650"/>
            <a:ext cx="571500" cy="569913"/>
            <a:chOff x="468" y="3468"/>
            <a:chExt cx="360" cy="359"/>
          </a:xfrm>
        </p:grpSpPr>
        <p:sp>
          <p:nvSpPr>
            <p:cNvPr id="21574" name="Oval 36"/>
            <p:cNvSpPr>
              <a:spLocks noChangeArrowheads="1"/>
            </p:cNvSpPr>
            <p:nvPr/>
          </p:nvSpPr>
          <p:spPr bwMode="auto">
            <a:xfrm>
              <a:off x="468" y="34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5" name="Rectangle 37"/>
            <p:cNvSpPr>
              <a:spLocks noChangeArrowheads="1"/>
            </p:cNvSpPr>
            <p:nvPr/>
          </p:nvSpPr>
          <p:spPr bwMode="auto">
            <a:xfrm>
              <a:off x="537" y="352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rgbClr val="006600"/>
                  </a:solidFill>
                  <a:latin typeface="Times New Roman" pitchFamily="18" charset="0"/>
                </a:rPr>
                <a:t>E</a:t>
              </a:r>
            </a:p>
          </p:txBody>
        </p:sp>
      </p:grpSp>
      <p:sp>
        <p:nvSpPr>
          <p:cNvPr id="21529" name="Line 38"/>
          <p:cNvSpPr>
            <a:spLocks noChangeShapeType="1"/>
          </p:cNvSpPr>
          <p:nvPr/>
        </p:nvSpPr>
        <p:spPr bwMode="auto">
          <a:xfrm flipH="1">
            <a:off x="1117600" y="4770438"/>
            <a:ext cx="322263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1547813" y="3328988"/>
            <a:ext cx="571500" cy="569912"/>
            <a:chOff x="873" y="2289"/>
            <a:chExt cx="360" cy="359"/>
          </a:xfrm>
        </p:grpSpPr>
        <p:sp>
          <p:nvSpPr>
            <p:cNvPr id="21572" name="Oval 40"/>
            <p:cNvSpPr>
              <a:spLocks noChangeArrowheads="1"/>
            </p:cNvSpPr>
            <p:nvPr/>
          </p:nvSpPr>
          <p:spPr bwMode="auto">
            <a:xfrm>
              <a:off x="873" y="228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3" name="Rectangle 41"/>
            <p:cNvSpPr>
              <a:spLocks noChangeArrowheads="1"/>
            </p:cNvSpPr>
            <p:nvPr/>
          </p:nvSpPr>
          <p:spPr bwMode="auto">
            <a:xfrm>
              <a:off x="942" y="2342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rgbClr val="006600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1190625" y="4194175"/>
            <a:ext cx="571500" cy="569913"/>
            <a:chOff x="648" y="2834"/>
            <a:chExt cx="360" cy="359"/>
          </a:xfrm>
        </p:grpSpPr>
        <p:sp>
          <p:nvSpPr>
            <p:cNvPr id="21570" name="Oval 43"/>
            <p:cNvSpPr>
              <a:spLocks noChangeArrowheads="1"/>
            </p:cNvSpPr>
            <p:nvPr/>
          </p:nvSpPr>
          <p:spPr bwMode="auto">
            <a:xfrm>
              <a:off x="648" y="283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1" name="Rectangle 44"/>
            <p:cNvSpPr>
              <a:spLocks noChangeArrowheads="1"/>
            </p:cNvSpPr>
            <p:nvPr/>
          </p:nvSpPr>
          <p:spPr bwMode="auto">
            <a:xfrm>
              <a:off x="717" y="288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rgbClr val="006600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21532" name="Line 45"/>
          <p:cNvSpPr>
            <a:spLocks noChangeShapeType="1"/>
          </p:cNvSpPr>
          <p:nvPr/>
        </p:nvSpPr>
        <p:spPr bwMode="auto">
          <a:xfrm flipH="1">
            <a:off x="1812925" y="2987675"/>
            <a:ext cx="138113" cy="338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Line 46"/>
          <p:cNvSpPr>
            <a:spLocks noChangeShapeType="1"/>
          </p:cNvSpPr>
          <p:nvPr/>
        </p:nvSpPr>
        <p:spPr bwMode="auto">
          <a:xfrm flipH="1">
            <a:off x="1525588" y="3919538"/>
            <a:ext cx="168275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82"/>
          <p:cNvGrpSpPr>
            <a:grpSpLocks/>
          </p:cNvGrpSpPr>
          <p:nvPr/>
        </p:nvGrpSpPr>
        <p:grpSpPr bwMode="auto">
          <a:xfrm>
            <a:off x="6189663" y="2782888"/>
            <a:ext cx="571500" cy="569912"/>
            <a:chOff x="4229" y="1348"/>
            <a:chExt cx="360" cy="359"/>
          </a:xfrm>
        </p:grpSpPr>
        <p:sp>
          <p:nvSpPr>
            <p:cNvPr id="21568" name="Oval 83"/>
            <p:cNvSpPr>
              <a:spLocks noChangeArrowheads="1"/>
            </p:cNvSpPr>
            <p:nvPr/>
          </p:nvSpPr>
          <p:spPr bwMode="auto">
            <a:xfrm>
              <a:off x="4229" y="134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9" name="Rectangle 84"/>
            <p:cNvSpPr>
              <a:spLocks noChangeArrowheads="1"/>
            </p:cNvSpPr>
            <p:nvPr/>
          </p:nvSpPr>
          <p:spPr bwMode="auto">
            <a:xfrm>
              <a:off x="4298" y="140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9" name="Group 85"/>
          <p:cNvGrpSpPr>
            <a:grpSpLocks/>
          </p:cNvGrpSpPr>
          <p:nvPr/>
        </p:nvGrpSpPr>
        <p:grpSpPr bwMode="auto">
          <a:xfrm>
            <a:off x="5219700" y="3924300"/>
            <a:ext cx="571500" cy="569913"/>
            <a:chOff x="3618" y="2067"/>
            <a:chExt cx="360" cy="359"/>
          </a:xfrm>
        </p:grpSpPr>
        <p:sp>
          <p:nvSpPr>
            <p:cNvPr id="21566" name="Oval 86"/>
            <p:cNvSpPr>
              <a:spLocks noChangeArrowheads="1"/>
            </p:cNvSpPr>
            <p:nvPr/>
          </p:nvSpPr>
          <p:spPr bwMode="auto">
            <a:xfrm>
              <a:off x="3618" y="206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7" name="Rectangle 87"/>
            <p:cNvSpPr>
              <a:spLocks noChangeArrowheads="1"/>
            </p:cNvSpPr>
            <p:nvPr/>
          </p:nvSpPr>
          <p:spPr bwMode="auto">
            <a:xfrm>
              <a:off x="3687" y="2120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21536" name="Line 88"/>
          <p:cNvSpPr>
            <a:spLocks noChangeShapeType="1"/>
          </p:cNvSpPr>
          <p:nvPr/>
        </p:nvSpPr>
        <p:spPr bwMode="auto">
          <a:xfrm flipH="1">
            <a:off x="5518150" y="3273425"/>
            <a:ext cx="765175" cy="646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7110413" y="3957638"/>
            <a:ext cx="571500" cy="569912"/>
            <a:chOff x="4809" y="2088"/>
            <a:chExt cx="360" cy="359"/>
          </a:xfrm>
        </p:grpSpPr>
        <p:sp>
          <p:nvSpPr>
            <p:cNvPr id="21564" name="Oval 90"/>
            <p:cNvSpPr>
              <a:spLocks noChangeArrowheads="1"/>
            </p:cNvSpPr>
            <p:nvPr/>
          </p:nvSpPr>
          <p:spPr bwMode="auto">
            <a:xfrm>
              <a:off x="4809" y="208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5" name="Rectangle 91"/>
            <p:cNvSpPr>
              <a:spLocks noChangeArrowheads="1"/>
            </p:cNvSpPr>
            <p:nvPr/>
          </p:nvSpPr>
          <p:spPr bwMode="auto">
            <a:xfrm>
              <a:off x="4878" y="2141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11" name="Group 92"/>
          <p:cNvGrpSpPr>
            <a:grpSpLocks/>
          </p:cNvGrpSpPr>
          <p:nvPr/>
        </p:nvGrpSpPr>
        <p:grpSpPr bwMode="auto">
          <a:xfrm>
            <a:off x="7620000" y="5030788"/>
            <a:ext cx="571500" cy="569912"/>
            <a:chOff x="5130" y="2764"/>
            <a:chExt cx="360" cy="359"/>
          </a:xfrm>
        </p:grpSpPr>
        <p:sp>
          <p:nvSpPr>
            <p:cNvPr id="21562" name="Oval 93"/>
            <p:cNvSpPr>
              <a:spLocks noChangeArrowheads="1"/>
            </p:cNvSpPr>
            <p:nvPr/>
          </p:nvSpPr>
          <p:spPr bwMode="auto">
            <a:xfrm>
              <a:off x="5130" y="276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3" name="Rectangle 94"/>
            <p:cNvSpPr>
              <a:spLocks noChangeArrowheads="1"/>
            </p:cNvSpPr>
            <p:nvPr/>
          </p:nvSpPr>
          <p:spPr bwMode="auto">
            <a:xfrm>
              <a:off x="5199" y="281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G</a:t>
              </a:r>
            </a:p>
          </p:txBody>
        </p:sp>
      </p:grpSp>
      <p:sp>
        <p:nvSpPr>
          <p:cNvPr id="21539" name="Line 95"/>
          <p:cNvSpPr>
            <a:spLocks noChangeShapeType="1"/>
          </p:cNvSpPr>
          <p:nvPr/>
        </p:nvSpPr>
        <p:spPr bwMode="auto">
          <a:xfrm>
            <a:off x="7561263" y="4516438"/>
            <a:ext cx="287337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96"/>
          <p:cNvGrpSpPr>
            <a:grpSpLocks/>
          </p:cNvGrpSpPr>
          <p:nvPr/>
        </p:nvGrpSpPr>
        <p:grpSpPr bwMode="auto">
          <a:xfrm>
            <a:off x="5748338" y="5080000"/>
            <a:ext cx="571500" cy="569913"/>
            <a:chOff x="3951" y="2795"/>
            <a:chExt cx="360" cy="359"/>
          </a:xfrm>
        </p:grpSpPr>
        <p:sp>
          <p:nvSpPr>
            <p:cNvPr id="21560" name="Oval 97"/>
            <p:cNvSpPr>
              <a:spLocks noChangeArrowheads="1"/>
            </p:cNvSpPr>
            <p:nvPr/>
          </p:nvSpPr>
          <p:spPr bwMode="auto">
            <a:xfrm>
              <a:off x="3951" y="279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1" name="Rectangle 98"/>
            <p:cNvSpPr>
              <a:spLocks noChangeArrowheads="1"/>
            </p:cNvSpPr>
            <p:nvPr/>
          </p:nvSpPr>
          <p:spPr bwMode="auto">
            <a:xfrm>
              <a:off x="4020" y="28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E</a:t>
              </a:r>
            </a:p>
          </p:txBody>
        </p:sp>
      </p:grpSp>
      <p:grpSp>
        <p:nvGrpSpPr>
          <p:cNvPr id="13" name="Group 99"/>
          <p:cNvGrpSpPr>
            <a:grpSpLocks/>
          </p:cNvGrpSpPr>
          <p:nvPr/>
        </p:nvGrpSpPr>
        <p:grpSpPr bwMode="auto">
          <a:xfrm>
            <a:off x="5289550" y="6288088"/>
            <a:ext cx="571500" cy="569912"/>
            <a:chOff x="3662" y="3556"/>
            <a:chExt cx="360" cy="359"/>
          </a:xfrm>
        </p:grpSpPr>
        <p:sp>
          <p:nvSpPr>
            <p:cNvPr id="21558" name="Oval 100"/>
            <p:cNvSpPr>
              <a:spLocks noChangeArrowheads="1"/>
            </p:cNvSpPr>
            <p:nvPr/>
          </p:nvSpPr>
          <p:spPr bwMode="auto">
            <a:xfrm>
              <a:off x="3662" y="355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9" name="Rectangle 101"/>
            <p:cNvSpPr>
              <a:spLocks noChangeArrowheads="1"/>
            </p:cNvSpPr>
            <p:nvPr/>
          </p:nvSpPr>
          <p:spPr bwMode="auto">
            <a:xfrm>
              <a:off x="3731" y="3609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I</a:t>
              </a:r>
            </a:p>
          </p:txBody>
        </p:sp>
      </p:grpSp>
      <p:sp>
        <p:nvSpPr>
          <p:cNvPr id="21542" name="Line 102"/>
          <p:cNvSpPr>
            <a:spLocks noChangeShapeType="1"/>
          </p:cNvSpPr>
          <p:nvPr/>
        </p:nvSpPr>
        <p:spPr bwMode="auto">
          <a:xfrm>
            <a:off x="5145088" y="5670550"/>
            <a:ext cx="423862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03"/>
          <p:cNvGrpSpPr>
            <a:grpSpLocks/>
          </p:cNvGrpSpPr>
          <p:nvPr/>
        </p:nvGrpSpPr>
        <p:grpSpPr bwMode="auto">
          <a:xfrm>
            <a:off x="4759325" y="5062538"/>
            <a:ext cx="571500" cy="569912"/>
            <a:chOff x="3328" y="2784"/>
            <a:chExt cx="360" cy="359"/>
          </a:xfrm>
        </p:grpSpPr>
        <p:sp>
          <p:nvSpPr>
            <p:cNvPr id="21556" name="Oval 104"/>
            <p:cNvSpPr>
              <a:spLocks noChangeArrowheads="1"/>
            </p:cNvSpPr>
            <p:nvPr/>
          </p:nvSpPr>
          <p:spPr bwMode="auto">
            <a:xfrm>
              <a:off x="3328" y="278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7" name="Rectangle 105"/>
            <p:cNvSpPr>
              <a:spLocks noChangeArrowheads="1"/>
            </p:cNvSpPr>
            <p:nvPr/>
          </p:nvSpPr>
          <p:spPr bwMode="auto">
            <a:xfrm>
              <a:off x="3397" y="283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15" name="Group 109"/>
          <p:cNvGrpSpPr>
            <a:grpSpLocks/>
          </p:cNvGrpSpPr>
          <p:nvPr/>
        </p:nvGrpSpPr>
        <p:grpSpPr bwMode="auto">
          <a:xfrm>
            <a:off x="6648450" y="5029200"/>
            <a:ext cx="571500" cy="569913"/>
            <a:chOff x="4518" y="2763"/>
            <a:chExt cx="360" cy="359"/>
          </a:xfrm>
        </p:grpSpPr>
        <p:sp>
          <p:nvSpPr>
            <p:cNvPr id="21554" name="Oval 110"/>
            <p:cNvSpPr>
              <a:spLocks noChangeArrowheads="1"/>
            </p:cNvSpPr>
            <p:nvPr/>
          </p:nvSpPr>
          <p:spPr bwMode="auto">
            <a:xfrm>
              <a:off x="4518" y="276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5" name="Rectangle 111"/>
            <p:cNvSpPr>
              <a:spLocks noChangeArrowheads="1"/>
            </p:cNvSpPr>
            <p:nvPr/>
          </p:nvSpPr>
          <p:spPr bwMode="auto">
            <a:xfrm>
              <a:off x="4587" y="28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16" name="Group 106"/>
          <p:cNvGrpSpPr>
            <a:grpSpLocks/>
          </p:cNvGrpSpPr>
          <p:nvPr/>
        </p:nvGrpSpPr>
        <p:grpSpPr bwMode="auto">
          <a:xfrm>
            <a:off x="4198938" y="6251575"/>
            <a:ext cx="571500" cy="569913"/>
            <a:chOff x="2975" y="3533"/>
            <a:chExt cx="360" cy="359"/>
          </a:xfrm>
        </p:grpSpPr>
        <p:sp>
          <p:nvSpPr>
            <p:cNvPr id="21552" name="Oval 107"/>
            <p:cNvSpPr>
              <a:spLocks noChangeArrowheads="1"/>
            </p:cNvSpPr>
            <p:nvPr/>
          </p:nvSpPr>
          <p:spPr bwMode="auto">
            <a:xfrm>
              <a:off x="2975" y="35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3" name="Rectangle 108"/>
            <p:cNvSpPr>
              <a:spLocks noChangeArrowheads="1"/>
            </p:cNvSpPr>
            <p:nvPr/>
          </p:nvSpPr>
          <p:spPr bwMode="auto">
            <a:xfrm>
              <a:off x="3044" y="358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H</a:t>
              </a:r>
            </a:p>
          </p:txBody>
        </p:sp>
      </p:grpSp>
      <p:sp>
        <p:nvSpPr>
          <p:cNvPr id="21546" name="Line 112"/>
          <p:cNvSpPr>
            <a:spLocks noChangeShapeType="1"/>
          </p:cNvSpPr>
          <p:nvPr/>
        </p:nvSpPr>
        <p:spPr bwMode="auto">
          <a:xfrm flipH="1">
            <a:off x="6913563" y="4514850"/>
            <a:ext cx="322262" cy="493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7" name="Line 113"/>
          <p:cNvSpPr>
            <a:spLocks noChangeShapeType="1"/>
          </p:cNvSpPr>
          <p:nvPr/>
        </p:nvSpPr>
        <p:spPr bwMode="auto">
          <a:xfrm>
            <a:off x="5603875" y="4464050"/>
            <a:ext cx="373063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8" name="Line 114"/>
          <p:cNvSpPr>
            <a:spLocks noChangeShapeType="1"/>
          </p:cNvSpPr>
          <p:nvPr/>
        </p:nvSpPr>
        <p:spPr bwMode="auto">
          <a:xfrm flipH="1">
            <a:off x="5024438" y="4446588"/>
            <a:ext cx="323850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9" name="Line 115"/>
          <p:cNvSpPr>
            <a:spLocks noChangeShapeType="1"/>
          </p:cNvSpPr>
          <p:nvPr/>
        </p:nvSpPr>
        <p:spPr bwMode="auto">
          <a:xfrm flipH="1">
            <a:off x="4479925" y="5653088"/>
            <a:ext cx="425450" cy="579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0" name="Line 116"/>
          <p:cNvSpPr>
            <a:spLocks noChangeShapeType="1"/>
          </p:cNvSpPr>
          <p:nvPr/>
        </p:nvSpPr>
        <p:spPr bwMode="auto">
          <a:xfrm>
            <a:off x="6657975" y="3290888"/>
            <a:ext cx="714375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1" name="Text Box 117"/>
          <p:cNvSpPr txBox="1">
            <a:spLocks noChangeArrowheads="1"/>
          </p:cNvSpPr>
          <p:nvPr/>
        </p:nvSpPr>
        <p:spPr bwMode="auto">
          <a:xfrm>
            <a:off x="4651375" y="1012825"/>
            <a:ext cx="28829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  <a:latin typeface="Times New Roman" pitchFamily="18" charset="0"/>
              </a:rPr>
              <a:t>(1) waste space</a:t>
            </a:r>
          </a:p>
          <a:p>
            <a:r>
              <a:rPr lang="en-US" altLang="zh-TW" sz="2400" b="1">
                <a:solidFill>
                  <a:srgbClr val="CC3300"/>
                </a:solidFill>
                <a:latin typeface="Times New Roman" pitchFamily="18" charset="0"/>
              </a:rPr>
              <a:t>(2) insertion/deletion</a:t>
            </a:r>
          </a:p>
          <a:p>
            <a:r>
              <a:rPr lang="en-US" altLang="zh-TW" sz="2400" b="1">
                <a:solidFill>
                  <a:srgbClr val="CC3300"/>
                </a:solidFill>
                <a:latin typeface="Times New Roman" pitchFamily="18" charset="0"/>
              </a:rPr>
              <a:t>    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0" y="36195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>
                <a:solidFill>
                  <a:schemeClr val="tx2"/>
                </a:solidFill>
              </a:rPr>
              <a:t>Linked Representation</a:t>
            </a:r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466725" y="1397000"/>
            <a:ext cx="8396288" cy="238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 err="1" smtClean="0">
                <a:latin typeface="Courier New" pitchFamily="49" charset="0"/>
              </a:rPr>
              <a:t>struct</a:t>
            </a:r>
            <a:r>
              <a:rPr lang="en-US" altLang="zh-TW" sz="2800" b="1" dirty="0" smtClean="0">
                <a:latin typeface="Courier New" pitchFamily="49" charset="0"/>
              </a:rPr>
              <a:t> </a:t>
            </a:r>
            <a:r>
              <a:rPr lang="en-US" altLang="zh-TW" sz="2800" b="1" dirty="0">
                <a:latin typeface="Courier New" pitchFamily="49" charset="0"/>
              </a:rPr>
              <a:t>node 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</a:t>
            </a:r>
            <a:r>
              <a:rPr lang="en-US" altLang="zh-TW" sz="2800" b="1" dirty="0" err="1">
                <a:latin typeface="Courier New" pitchFamily="49" charset="0"/>
              </a:rPr>
              <a:t>int</a:t>
            </a:r>
            <a:r>
              <a:rPr lang="en-US" altLang="zh-TW" sz="2800" b="1" dirty="0">
                <a:latin typeface="Courier New" pitchFamily="49" charset="0"/>
              </a:rPr>
              <a:t> </a:t>
            </a:r>
            <a:r>
              <a:rPr lang="en-US" altLang="zh-TW" sz="2800" b="1" dirty="0" err="1" smtClean="0">
                <a:latin typeface="Courier New" pitchFamily="49" charset="0"/>
              </a:rPr>
              <a:t>ele</a:t>
            </a:r>
            <a:r>
              <a:rPr lang="en-US" altLang="zh-TW" sz="2800" b="1" dirty="0" smtClean="0">
                <a:latin typeface="Courier New" pitchFamily="49" charset="0"/>
              </a:rPr>
              <a:t>;</a:t>
            </a:r>
            <a:endParaRPr lang="en-US" altLang="zh-TW" sz="28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 err="1" smtClean="0">
                <a:latin typeface="Courier New" pitchFamily="49" charset="0"/>
              </a:rPr>
              <a:t>struct</a:t>
            </a:r>
            <a:r>
              <a:rPr lang="en-US" altLang="zh-TW" sz="2800" b="1" dirty="0" smtClean="0">
                <a:latin typeface="Courier New" pitchFamily="49" charset="0"/>
              </a:rPr>
              <a:t> node *</a:t>
            </a:r>
            <a:r>
              <a:rPr lang="en-US" altLang="zh-TW" sz="2800" b="1" dirty="0" err="1" smtClean="0">
                <a:latin typeface="Courier New" pitchFamily="49" charset="0"/>
              </a:rPr>
              <a:t>lchild</a:t>
            </a:r>
            <a:r>
              <a:rPr lang="en-US" altLang="zh-TW" sz="2800" b="1" dirty="0">
                <a:latin typeface="Courier New" pitchFamily="49" charset="0"/>
              </a:rPr>
              <a:t>, </a:t>
            </a:r>
            <a:r>
              <a:rPr lang="en-US" altLang="zh-TW" sz="2800" b="1" dirty="0" smtClean="0">
                <a:latin typeface="Courier New" pitchFamily="49" charset="0"/>
              </a:rPr>
              <a:t>*</a:t>
            </a:r>
            <a:r>
              <a:rPr lang="en-US" altLang="zh-TW" sz="2800" b="1" dirty="0" err="1" smtClean="0">
                <a:latin typeface="Courier New" pitchFamily="49" charset="0"/>
              </a:rPr>
              <a:t>rchild</a:t>
            </a:r>
            <a:r>
              <a:rPr lang="en-US" altLang="zh-TW" sz="2800" b="1" dirty="0"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};</a:t>
            </a:r>
            <a:endParaRPr lang="en-US" altLang="zh-TW" sz="3200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altLang="zh-TW" sz="3200" dirty="0"/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1130300" y="4525963"/>
            <a:ext cx="4105275" cy="819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5"/>
          <p:cNvSpPr>
            <a:spLocks noChangeShapeType="1"/>
          </p:cNvSpPr>
          <p:nvPr/>
        </p:nvSpPr>
        <p:spPr bwMode="auto">
          <a:xfrm>
            <a:off x="2605088" y="4537075"/>
            <a:ext cx="0" cy="815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6"/>
          <p:cNvSpPr>
            <a:spLocks noChangeShapeType="1"/>
          </p:cNvSpPr>
          <p:nvPr/>
        </p:nvSpPr>
        <p:spPr bwMode="auto">
          <a:xfrm>
            <a:off x="3573463" y="4537075"/>
            <a:ext cx="0" cy="798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Rectangle 7"/>
          <p:cNvSpPr>
            <a:spLocks noChangeArrowheads="1"/>
          </p:cNvSpPr>
          <p:nvPr/>
        </p:nvSpPr>
        <p:spPr bwMode="auto">
          <a:xfrm>
            <a:off x="2733675" y="4795838"/>
            <a:ext cx="690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data</a:t>
            </a:r>
          </a:p>
        </p:txBody>
      </p:sp>
      <p:sp>
        <p:nvSpPr>
          <p:cNvPr id="22538" name="Rectangle 8"/>
          <p:cNvSpPr>
            <a:spLocks noChangeArrowheads="1"/>
          </p:cNvSpPr>
          <p:nvPr/>
        </p:nvSpPr>
        <p:spPr bwMode="auto">
          <a:xfrm>
            <a:off x="1168400" y="4795838"/>
            <a:ext cx="134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left_child</a:t>
            </a:r>
          </a:p>
        </p:txBody>
      </p:sp>
      <p:sp>
        <p:nvSpPr>
          <p:cNvPr id="22539" name="Rectangle 9"/>
          <p:cNvSpPr>
            <a:spLocks noChangeArrowheads="1"/>
          </p:cNvSpPr>
          <p:nvPr/>
        </p:nvSpPr>
        <p:spPr bwMode="auto">
          <a:xfrm>
            <a:off x="3668713" y="4779963"/>
            <a:ext cx="1519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right_child</a:t>
            </a:r>
          </a:p>
        </p:txBody>
      </p:sp>
      <p:sp>
        <p:nvSpPr>
          <p:cNvPr id="22540" name="Oval 10"/>
          <p:cNvSpPr>
            <a:spLocks noChangeArrowheads="1"/>
          </p:cNvSpPr>
          <p:nvPr/>
        </p:nvSpPr>
        <p:spPr bwMode="auto">
          <a:xfrm>
            <a:off x="7008813" y="3940175"/>
            <a:ext cx="939800" cy="8715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Rectangle 11"/>
          <p:cNvSpPr>
            <a:spLocks noChangeArrowheads="1"/>
          </p:cNvSpPr>
          <p:nvPr/>
        </p:nvSpPr>
        <p:spPr bwMode="auto">
          <a:xfrm>
            <a:off x="7131050" y="4176713"/>
            <a:ext cx="690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data</a:t>
            </a:r>
          </a:p>
        </p:txBody>
      </p:sp>
      <p:sp>
        <p:nvSpPr>
          <p:cNvPr id="22542" name="Line 12"/>
          <p:cNvSpPr>
            <a:spLocks noChangeShapeType="1"/>
          </p:cNvSpPr>
          <p:nvPr/>
        </p:nvSpPr>
        <p:spPr bwMode="auto">
          <a:xfrm flipH="1">
            <a:off x="6391275" y="4646613"/>
            <a:ext cx="67945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3"/>
          <p:cNvSpPr>
            <a:spLocks noChangeShapeType="1"/>
          </p:cNvSpPr>
          <p:nvPr/>
        </p:nvSpPr>
        <p:spPr bwMode="auto">
          <a:xfrm>
            <a:off x="7854950" y="4664075"/>
            <a:ext cx="661988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Rectangle 14"/>
          <p:cNvSpPr>
            <a:spLocks noChangeArrowheads="1"/>
          </p:cNvSpPr>
          <p:nvPr/>
        </p:nvSpPr>
        <p:spPr bwMode="auto">
          <a:xfrm>
            <a:off x="5702300" y="5383213"/>
            <a:ext cx="134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left_child</a:t>
            </a:r>
          </a:p>
        </p:txBody>
      </p:sp>
      <p:sp>
        <p:nvSpPr>
          <p:cNvPr id="22545" name="Rectangle 15"/>
          <p:cNvSpPr>
            <a:spLocks noChangeArrowheads="1"/>
          </p:cNvSpPr>
          <p:nvPr/>
        </p:nvSpPr>
        <p:spPr bwMode="auto">
          <a:xfrm>
            <a:off x="7624763" y="5346700"/>
            <a:ext cx="1519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right_child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 dirty="0">
                <a:solidFill>
                  <a:schemeClr val="tx2"/>
                </a:solidFill>
              </a:rPr>
              <a:t>Binary Tree Traversals</a:t>
            </a:r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627063" y="1849438"/>
            <a:ext cx="80740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</a:pPr>
            <a:r>
              <a:rPr lang="en-US" altLang="zh-TW" sz="2800" dirty="0" err="1" smtClean="0"/>
              <a:t>inorder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postorder</a:t>
            </a:r>
            <a:r>
              <a:rPr lang="en-US" altLang="zh-TW" sz="2800" dirty="0"/>
              <a:t>, preorder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304800" y="609600"/>
            <a:ext cx="87058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 dirty="0" smtClean="0">
                <a:solidFill>
                  <a:schemeClr val="tx2"/>
                </a:solidFill>
              </a:rPr>
              <a:t>Preorder Traversal</a:t>
            </a:r>
            <a:endParaRPr lang="en-US" altLang="zh-TW" sz="3800" dirty="0">
              <a:solidFill>
                <a:schemeClr val="tx2"/>
              </a:solidFill>
            </a:endParaRPr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627063" y="1849438"/>
            <a:ext cx="80740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accent1"/>
              </a:buClr>
            </a:pPr>
            <a:r>
              <a:rPr lang="en-US" altLang="zh-TW" sz="2800" dirty="0" smtClean="0"/>
              <a:t>Preorder order traversal of a binary tree can be recursively defined as follows:</a:t>
            </a:r>
          </a:p>
          <a:p>
            <a:pPr marL="971550" lvl="1" indent="-514350">
              <a:spcBef>
                <a:spcPct val="20000"/>
              </a:spcBef>
              <a:buClr>
                <a:schemeClr val="accent1"/>
              </a:buClr>
              <a:buAutoNum type="arabicPeriod"/>
            </a:pPr>
            <a:r>
              <a:rPr lang="en-US" altLang="zh-TW" sz="2800" dirty="0" smtClean="0"/>
              <a:t>Process the root node</a:t>
            </a:r>
          </a:p>
          <a:p>
            <a:pPr marL="971550" lvl="1" indent="-514350">
              <a:spcBef>
                <a:spcPct val="20000"/>
              </a:spcBef>
              <a:buClr>
                <a:schemeClr val="accent1"/>
              </a:buClr>
              <a:buAutoNum type="arabicPeriod" startAt="2"/>
            </a:pPr>
            <a:r>
              <a:rPr lang="en-US" altLang="zh-TW" sz="2800" dirty="0" smtClean="0"/>
              <a:t>Traverse the left </a:t>
            </a:r>
            <a:r>
              <a:rPr lang="en-US" altLang="zh-TW" sz="2800" dirty="0" err="1" smtClean="0"/>
              <a:t>subtree</a:t>
            </a:r>
            <a:r>
              <a:rPr lang="en-US" altLang="zh-TW" sz="2800" dirty="0" smtClean="0"/>
              <a:t> in preorder</a:t>
            </a:r>
          </a:p>
          <a:p>
            <a:pPr marL="971550" lvl="1" indent="-514350">
              <a:spcBef>
                <a:spcPct val="20000"/>
              </a:spcBef>
              <a:buClr>
                <a:schemeClr val="accent1"/>
              </a:buClr>
            </a:pPr>
            <a:r>
              <a:rPr lang="en-US" altLang="zh-TW" sz="2800" dirty="0" smtClean="0"/>
              <a:t>3.	Traverse the right </a:t>
            </a:r>
            <a:r>
              <a:rPr lang="en-US" altLang="zh-TW" sz="2800" dirty="0" err="1" smtClean="0"/>
              <a:t>subtree</a:t>
            </a:r>
            <a:r>
              <a:rPr lang="en-US" altLang="zh-TW" sz="2800" dirty="0" smtClean="0"/>
              <a:t> in preorder</a:t>
            </a:r>
          </a:p>
          <a:p>
            <a:pPr marL="971550" lvl="1" indent="-514350">
              <a:spcBef>
                <a:spcPct val="20000"/>
              </a:spcBef>
              <a:buClr>
                <a:schemeClr val="accent1"/>
              </a:buClr>
            </a:pP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1027"/>
          <p:cNvSpPr>
            <a:spLocks noChangeArrowheads="1"/>
          </p:cNvSpPr>
          <p:nvPr/>
        </p:nvSpPr>
        <p:spPr bwMode="auto"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 dirty="0">
                <a:solidFill>
                  <a:schemeClr val="tx2"/>
                </a:solidFill>
              </a:rPr>
              <a:t>Definition of Tree</a:t>
            </a:r>
          </a:p>
        </p:txBody>
      </p:sp>
      <p:sp>
        <p:nvSpPr>
          <p:cNvPr id="9221" name="Rectangle 1028"/>
          <p:cNvSpPr>
            <a:spLocks noChangeArrowheads="1"/>
          </p:cNvSpPr>
          <p:nvPr/>
        </p:nvSpPr>
        <p:spPr bwMode="auto">
          <a:xfrm>
            <a:off x="536575" y="1765300"/>
            <a:ext cx="8172450" cy="439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3200" dirty="0"/>
              <a:t>A tree is a finite set of one or more nodes </a:t>
            </a:r>
            <a:br>
              <a:rPr lang="en-US" altLang="zh-TW" sz="3200" dirty="0"/>
            </a:br>
            <a:r>
              <a:rPr lang="en-US" altLang="zh-TW" sz="3200" dirty="0"/>
              <a:t>such that: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3200" dirty="0"/>
              <a:t>There is a specially designated node called </a:t>
            </a:r>
            <a:br>
              <a:rPr lang="en-US" altLang="zh-TW" sz="3200" dirty="0"/>
            </a:br>
            <a:r>
              <a:rPr lang="en-US" altLang="zh-TW" sz="3200" dirty="0"/>
              <a:t>the root.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3200" dirty="0"/>
              <a:t>The remaining nodes are partitioned into n&gt;=0 disjoint sets T</a:t>
            </a:r>
            <a:r>
              <a:rPr lang="en-US" altLang="zh-TW" sz="2000" dirty="0"/>
              <a:t>1</a:t>
            </a:r>
            <a:r>
              <a:rPr lang="en-US" altLang="zh-TW" sz="3200" dirty="0"/>
              <a:t>, ..., </a:t>
            </a:r>
            <a:r>
              <a:rPr lang="en-US" altLang="zh-TW" sz="3200" dirty="0" err="1"/>
              <a:t>T</a:t>
            </a:r>
            <a:r>
              <a:rPr lang="en-US" altLang="zh-TW" sz="2400" dirty="0" err="1"/>
              <a:t>n</a:t>
            </a:r>
            <a:r>
              <a:rPr lang="en-US" altLang="zh-TW" sz="3200" dirty="0"/>
              <a:t>, where each of these sets is a tree.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3200" dirty="0"/>
              <a:t>We call T</a:t>
            </a:r>
            <a:r>
              <a:rPr lang="en-US" altLang="zh-TW" sz="2000" dirty="0"/>
              <a:t>1</a:t>
            </a:r>
            <a:r>
              <a:rPr lang="en-US" altLang="zh-TW" sz="3200" dirty="0"/>
              <a:t>, ..., </a:t>
            </a:r>
            <a:r>
              <a:rPr lang="en-US" altLang="zh-TW" sz="3200" dirty="0" err="1"/>
              <a:t>T</a:t>
            </a:r>
            <a:r>
              <a:rPr lang="en-US" altLang="zh-TW" sz="2400" dirty="0" err="1"/>
              <a:t>n</a:t>
            </a:r>
            <a:r>
              <a:rPr lang="en-US" altLang="zh-TW" sz="3200" dirty="0"/>
              <a:t> the </a:t>
            </a:r>
            <a:r>
              <a:rPr lang="en-US" altLang="zh-TW" sz="3200" dirty="0" err="1"/>
              <a:t>subtrees</a:t>
            </a:r>
            <a:r>
              <a:rPr lang="en-US" altLang="zh-TW" sz="3200" dirty="0"/>
              <a:t> of the root.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304800" y="609600"/>
            <a:ext cx="87058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 dirty="0" err="1" smtClean="0">
                <a:solidFill>
                  <a:schemeClr val="tx2"/>
                </a:solidFill>
              </a:rPr>
              <a:t>Inorder</a:t>
            </a:r>
            <a:r>
              <a:rPr lang="en-US" altLang="zh-TW" sz="3800" dirty="0" smtClean="0">
                <a:solidFill>
                  <a:schemeClr val="tx2"/>
                </a:solidFill>
              </a:rPr>
              <a:t> Traversal</a:t>
            </a:r>
            <a:endParaRPr lang="en-US" altLang="zh-TW" sz="3800" dirty="0">
              <a:solidFill>
                <a:schemeClr val="tx2"/>
              </a:solidFill>
            </a:endParaRPr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627063" y="1849438"/>
            <a:ext cx="80740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accent1"/>
              </a:buClr>
            </a:pPr>
            <a:r>
              <a:rPr lang="en-US" altLang="zh-TW" sz="2800" dirty="0" err="1" smtClean="0"/>
              <a:t>Inorder</a:t>
            </a:r>
            <a:r>
              <a:rPr lang="en-US" altLang="zh-TW" sz="2800" dirty="0" smtClean="0"/>
              <a:t> order traversal of a binary tree can be recursively defined as follows:</a:t>
            </a:r>
          </a:p>
          <a:p>
            <a:pPr marL="971550" lvl="1" indent="-514350">
              <a:spcBef>
                <a:spcPct val="20000"/>
              </a:spcBef>
              <a:buClr>
                <a:schemeClr val="accent1"/>
              </a:buClr>
            </a:pPr>
            <a:r>
              <a:rPr lang="en-US" altLang="zh-TW" sz="2800" dirty="0" smtClean="0"/>
              <a:t>1.	Traverse the left </a:t>
            </a:r>
            <a:r>
              <a:rPr lang="en-US" altLang="zh-TW" sz="2800" dirty="0" err="1" smtClean="0"/>
              <a:t>subtree</a:t>
            </a:r>
            <a:r>
              <a:rPr lang="en-US" altLang="zh-TW" sz="2800" dirty="0" smtClean="0"/>
              <a:t> in </a:t>
            </a:r>
            <a:r>
              <a:rPr lang="en-US" altLang="zh-TW" sz="2800" dirty="0" err="1" smtClean="0"/>
              <a:t>inorder</a:t>
            </a:r>
            <a:endParaRPr lang="en-US" altLang="zh-TW" sz="2800" dirty="0" smtClean="0"/>
          </a:p>
          <a:p>
            <a:pPr marL="971550" lvl="1" indent="-514350">
              <a:spcBef>
                <a:spcPct val="20000"/>
              </a:spcBef>
              <a:buClr>
                <a:schemeClr val="accent1"/>
              </a:buClr>
              <a:buFontTx/>
              <a:buAutoNum type="arabicPeriod" startAt="2"/>
            </a:pPr>
            <a:r>
              <a:rPr lang="en-US" altLang="zh-TW" sz="2800" dirty="0" smtClean="0"/>
              <a:t>Process the root node</a:t>
            </a:r>
          </a:p>
          <a:p>
            <a:pPr marL="971550" lvl="1" indent="-514350">
              <a:spcBef>
                <a:spcPct val="20000"/>
              </a:spcBef>
              <a:buClr>
                <a:schemeClr val="accent1"/>
              </a:buClr>
            </a:pPr>
            <a:r>
              <a:rPr lang="en-US" altLang="zh-TW" sz="2800" dirty="0" smtClean="0"/>
              <a:t>3.	Traverse the right </a:t>
            </a:r>
            <a:r>
              <a:rPr lang="en-US" altLang="zh-TW" sz="2800" dirty="0" err="1" smtClean="0"/>
              <a:t>subtree</a:t>
            </a:r>
            <a:r>
              <a:rPr lang="en-US" altLang="zh-TW" sz="2800" dirty="0" smtClean="0"/>
              <a:t> in </a:t>
            </a:r>
            <a:r>
              <a:rPr lang="en-US" altLang="zh-TW" sz="2800" dirty="0" err="1" smtClean="0"/>
              <a:t>inorder</a:t>
            </a:r>
            <a:endParaRPr lang="en-US" altLang="zh-TW" sz="2800" dirty="0" smtClean="0"/>
          </a:p>
          <a:p>
            <a:pPr marL="971550" lvl="1" indent="-514350">
              <a:spcBef>
                <a:spcPct val="20000"/>
              </a:spcBef>
              <a:buClr>
                <a:schemeClr val="accent1"/>
              </a:buClr>
            </a:pP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304800" y="609600"/>
            <a:ext cx="87058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 dirty="0" err="1" smtClean="0">
                <a:solidFill>
                  <a:schemeClr val="tx2"/>
                </a:solidFill>
              </a:rPr>
              <a:t>Postorder</a:t>
            </a:r>
            <a:r>
              <a:rPr lang="en-US" altLang="zh-TW" sz="3800" dirty="0" smtClean="0">
                <a:solidFill>
                  <a:schemeClr val="tx2"/>
                </a:solidFill>
              </a:rPr>
              <a:t> Traversal</a:t>
            </a:r>
            <a:endParaRPr lang="en-US" altLang="zh-TW" sz="3800" dirty="0">
              <a:solidFill>
                <a:schemeClr val="tx2"/>
              </a:solidFill>
            </a:endParaRPr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627063" y="1849438"/>
            <a:ext cx="80740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accent1"/>
              </a:buClr>
            </a:pPr>
            <a:r>
              <a:rPr lang="en-US" altLang="zh-TW" sz="2800" dirty="0" err="1" smtClean="0"/>
              <a:t>Postorder</a:t>
            </a:r>
            <a:r>
              <a:rPr lang="en-US" altLang="zh-TW" sz="2800" dirty="0" smtClean="0"/>
              <a:t> order traversal of a binary tree can be recursively defined as follows:</a:t>
            </a:r>
          </a:p>
          <a:p>
            <a:pPr marL="971550" lvl="1" indent="-514350">
              <a:spcBef>
                <a:spcPct val="20000"/>
              </a:spcBef>
              <a:buClr>
                <a:schemeClr val="accent1"/>
              </a:buClr>
            </a:pPr>
            <a:r>
              <a:rPr lang="en-US" altLang="zh-TW" sz="2800" dirty="0" smtClean="0"/>
              <a:t>1.	Traverse the left </a:t>
            </a:r>
            <a:r>
              <a:rPr lang="en-US" altLang="zh-TW" sz="2800" dirty="0" err="1" smtClean="0"/>
              <a:t>subtree</a:t>
            </a:r>
            <a:r>
              <a:rPr lang="en-US" altLang="zh-TW" sz="2800" dirty="0" smtClean="0"/>
              <a:t> in </a:t>
            </a:r>
            <a:r>
              <a:rPr lang="en-US" altLang="zh-TW" sz="2800" dirty="0" err="1" smtClean="0"/>
              <a:t>postorder</a:t>
            </a:r>
            <a:endParaRPr lang="en-US" altLang="zh-TW" sz="2800" dirty="0" smtClean="0"/>
          </a:p>
          <a:p>
            <a:pPr marL="971550" lvl="1" indent="-514350">
              <a:spcBef>
                <a:spcPct val="20000"/>
              </a:spcBef>
              <a:buClr>
                <a:schemeClr val="accent1"/>
              </a:buClr>
            </a:pPr>
            <a:r>
              <a:rPr lang="en-US" altLang="zh-TW" sz="2800" dirty="0" smtClean="0"/>
              <a:t>2.	Traverse the right </a:t>
            </a:r>
            <a:r>
              <a:rPr lang="en-US" altLang="zh-TW" sz="2800" dirty="0" err="1" smtClean="0"/>
              <a:t>subtree</a:t>
            </a:r>
            <a:r>
              <a:rPr lang="en-US" altLang="zh-TW" sz="2800" dirty="0" smtClean="0"/>
              <a:t> in </a:t>
            </a:r>
            <a:r>
              <a:rPr lang="en-US" altLang="zh-TW" sz="2800" dirty="0" err="1" smtClean="0"/>
              <a:t>postorder</a:t>
            </a:r>
            <a:endParaRPr lang="en-US" altLang="zh-TW" sz="2800" dirty="0" smtClean="0"/>
          </a:p>
          <a:p>
            <a:pPr marL="971550" lvl="1" indent="-514350">
              <a:spcBef>
                <a:spcPct val="20000"/>
              </a:spcBef>
              <a:buClr>
                <a:schemeClr val="accent1"/>
              </a:buClr>
              <a:buFontTx/>
              <a:buAutoNum type="arabicPeriod" startAt="3"/>
            </a:pPr>
            <a:r>
              <a:rPr lang="en-US" altLang="zh-TW" sz="2800" dirty="0" smtClean="0"/>
              <a:t>Process the root node</a:t>
            </a:r>
          </a:p>
          <a:p>
            <a:pPr marL="971550" lvl="1" indent="-514350">
              <a:spcBef>
                <a:spcPct val="20000"/>
              </a:spcBef>
              <a:buClr>
                <a:schemeClr val="accent1"/>
              </a:buClr>
              <a:buAutoNum type="arabicPeriod" startAt="3"/>
            </a:pPr>
            <a:endParaRPr lang="en-US" altLang="zh-TW" sz="2800" dirty="0" smtClean="0"/>
          </a:p>
          <a:p>
            <a:pPr marL="971550" lvl="1" indent="-514350">
              <a:spcBef>
                <a:spcPct val="20000"/>
              </a:spcBef>
              <a:buClr>
                <a:schemeClr val="accent1"/>
              </a:buClr>
            </a:pP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342900" y="48895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>
                <a:solidFill>
                  <a:schemeClr val="tx2"/>
                </a:solidFill>
              </a:rPr>
              <a:t>Arithmetic Expression Using BT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375150" y="1768475"/>
            <a:ext cx="571500" cy="569913"/>
            <a:chOff x="2664" y="1090"/>
            <a:chExt cx="360" cy="359"/>
          </a:xfrm>
        </p:grpSpPr>
        <p:sp>
          <p:nvSpPr>
            <p:cNvPr id="24635" name="Oval 4"/>
            <p:cNvSpPr>
              <a:spLocks noChangeArrowheads="1"/>
            </p:cNvSpPr>
            <p:nvPr/>
          </p:nvSpPr>
          <p:spPr bwMode="auto">
            <a:xfrm>
              <a:off x="2664" y="109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6" name="Rectangle 5"/>
            <p:cNvSpPr>
              <a:spLocks noChangeArrowheads="1"/>
            </p:cNvSpPr>
            <p:nvPr/>
          </p:nvSpPr>
          <p:spPr bwMode="auto">
            <a:xfrm>
              <a:off x="2733" y="114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+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763963" y="2671763"/>
            <a:ext cx="571500" cy="569912"/>
            <a:chOff x="2279" y="1659"/>
            <a:chExt cx="360" cy="359"/>
          </a:xfrm>
        </p:grpSpPr>
        <p:sp>
          <p:nvSpPr>
            <p:cNvPr id="24633" name="Oval 7"/>
            <p:cNvSpPr>
              <a:spLocks noChangeArrowheads="1"/>
            </p:cNvSpPr>
            <p:nvPr/>
          </p:nvSpPr>
          <p:spPr bwMode="auto">
            <a:xfrm>
              <a:off x="2279" y="165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4" name="Rectangle 8"/>
            <p:cNvSpPr>
              <a:spLocks noChangeArrowheads="1"/>
            </p:cNvSpPr>
            <p:nvPr/>
          </p:nvSpPr>
          <p:spPr bwMode="auto">
            <a:xfrm>
              <a:off x="2348" y="17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*</a:t>
              </a:r>
            </a:p>
          </p:txBody>
        </p:sp>
      </p:grpSp>
      <p:sp>
        <p:nvSpPr>
          <p:cNvPr id="24583" name="Line 9"/>
          <p:cNvSpPr>
            <a:spLocks noChangeShapeType="1"/>
          </p:cNvSpPr>
          <p:nvPr/>
        </p:nvSpPr>
        <p:spPr bwMode="auto">
          <a:xfrm flipH="1">
            <a:off x="4146550" y="2327275"/>
            <a:ext cx="341313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755775" y="5373688"/>
            <a:ext cx="571500" cy="569912"/>
            <a:chOff x="1014" y="3361"/>
            <a:chExt cx="360" cy="359"/>
          </a:xfrm>
        </p:grpSpPr>
        <p:sp>
          <p:nvSpPr>
            <p:cNvPr id="24631" name="Oval 11"/>
            <p:cNvSpPr>
              <a:spLocks noChangeArrowheads="1"/>
            </p:cNvSpPr>
            <p:nvPr/>
          </p:nvSpPr>
          <p:spPr bwMode="auto">
            <a:xfrm>
              <a:off x="1014" y="336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2" name="Rectangle 12"/>
            <p:cNvSpPr>
              <a:spLocks noChangeArrowheads="1"/>
            </p:cNvSpPr>
            <p:nvPr/>
          </p:nvSpPr>
          <p:spPr bwMode="auto">
            <a:xfrm>
              <a:off x="1083" y="341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24585" name="Line 13"/>
          <p:cNvSpPr>
            <a:spLocks noChangeShapeType="1"/>
          </p:cNvSpPr>
          <p:nvPr/>
        </p:nvSpPr>
        <p:spPr bwMode="auto">
          <a:xfrm flipH="1">
            <a:off x="2071688" y="5027613"/>
            <a:ext cx="439737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079750" y="3586163"/>
            <a:ext cx="571500" cy="569912"/>
            <a:chOff x="1848" y="2235"/>
            <a:chExt cx="360" cy="359"/>
          </a:xfrm>
        </p:grpSpPr>
        <p:sp>
          <p:nvSpPr>
            <p:cNvPr id="24629" name="Oval 15"/>
            <p:cNvSpPr>
              <a:spLocks noChangeArrowheads="1"/>
            </p:cNvSpPr>
            <p:nvPr/>
          </p:nvSpPr>
          <p:spPr bwMode="auto">
            <a:xfrm>
              <a:off x="1848" y="223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0" name="Rectangle 16"/>
            <p:cNvSpPr>
              <a:spLocks noChangeArrowheads="1"/>
            </p:cNvSpPr>
            <p:nvPr/>
          </p:nvSpPr>
          <p:spPr bwMode="auto">
            <a:xfrm>
              <a:off x="1917" y="22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*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2400300" y="4502150"/>
            <a:ext cx="571500" cy="569913"/>
            <a:chOff x="1420" y="2812"/>
            <a:chExt cx="360" cy="359"/>
          </a:xfrm>
        </p:grpSpPr>
        <p:sp>
          <p:nvSpPr>
            <p:cNvPr id="24627" name="Oval 18"/>
            <p:cNvSpPr>
              <a:spLocks noChangeArrowheads="1"/>
            </p:cNvSpPr>
            <p:nvPr/>
          </p:nvSpPr>
          <p:spPr bwMode="auto">
            <a:xfrm>
              <a:off x="1420" y="281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8" name="Rectangle 19"/>
            <p:cNvSpPr>
              <a:spLocks noChangeArrowheads="1"/>
            </p:cNvSpPr>
            <p:nvPr/>
          </p:nvSpPr>
          <p:spPr bwMode="auto">
            <a:xfrm>
              <a:off x="1489" y="2865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/</a:t>
              </a:r>
            </a:p>
          </p:txBody>
        </p:sp>
      </p:grpSp>
      <p:sp>
        <p:nvSpPr>
          <p:cNvPr id="24588" name="Line 20"/>
          <p:cNvSpPr>
            <a:spLocks noChangeShapeType="1"/>
          </p:cNvSpPr>
          <p:nvPr/>
        </p:nvSpPr>
        <p:spPr bwMode="auto">
          <a:xfrm flipH="1">
            <a:off x="3363913" y="3211513"/>
            <a:ext cx="4921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21"/>
          <p:cNvSpPr>
            <a:spLocks noChangeShapeType="1"/>
          </p:cNvSpPr>
          <p:nvPr/>
        </p:nvSpPr>
        <p:spPr bwMode="auto">
          <a:xfrm flipH="1">
            <a:off x="2684463" y="4125913"/>
            <a:ext cx="490537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038725" y="2686050"/>
            <a:ext cx="571500" cy="569913"/>
            <a:chOff x="3082" y="1668"/>
            <a:chExt cx="360" cy="359"/>
          </a:xfrm>
        </p:grpSpPr>
        <p:sp>
          <p:nvSpPr>
            <p:cNvPr id="24625" name="Oval 23"/>
            <p:cNvSpPr>
              <a:spLocks noChangeArrowheads="1"/>
            </p:cNvSpPr>
            <p:nvPr/>
          </p:nvSpPr>
          <p:spPr bwMode="auto">
            <a:xfrm>
              <a:off x="3082" y="16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6" name="Rectangle 24"/>
            <p:cNvSpPr>
              <a:spLocks noChangeArrowheads="1"/>
            </p:cNvSpPr>
            <p:nvPr/>
          </p:nvSpPr>
          <p:spPr bwMode="auto">
            <a:xfrm>
              <a:off x="3151" y="172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E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4375150" y="3587750"/>
            <a:ext cx="571500" cy="569913"/>
            <a:chOff x="2664" y="2236"/>
            <a:chExt cx="360" cy="359"/>
          </a:xfrm>
        </p:grpSpPr>
        <p:sp>
          <p:nvSpPr>
            <p:cNvPr id="24623" name="Oval 26"/>
            <p:cNvSpPr>
              <a:spLocks noChangeArrowheads="1"/>
            </p:cNvSpPr>
            <p:nvPr/>
          </p:nvSpPr>
          <p:spPr bwMode="auto">
            <a:xfrm>
              <a:off x="2664" y="223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4" name="Rectangle 27"/>
            <p:cNvSpPr>
              <a:spLocks noChangeArrowheads="1"/>
            </p:cNvSpPr>
            <p:nvPr/>
          </p:nvSpPr>
          <p:spPr bwMode="auto">
            <a:xfrm>
              <a:off x="2733" y="228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3746500" y="4471988"/>
            <a:ext cx="571500" cy="569912"/>
            <a:chOff x="2268" y="2793"/>
            <a:chExt cx="360" cy="359"/>
          </a:xfrm>
        </p:grpSpPr>
        <p:sp>
          <p:nvSpPr>
            <p:cNvPr id="24621" name="Oval 29"/>
            <p:cNvSpPr>
              <a:spLocks noChangeArrowheads="1"/>
            </p:cNvSpPr>
            <p:nvPr/>
          </p:nvSpPr>
          <p:spPr bwMode="auto">
            <a:xfrm>
              <a:off x="2268" y="279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2" name="Rectangle 30"/>
            <p:cNvSpPr>
              <a:spLocks noChangeArrowheads="1"/>
            </p:cNvSpPr>
            <p:nvPr/>
          </p:nvSpPr>
          <p:spPr bwMode="auto">
            <a:xfrm>
              <a:off x="2337" y="284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24593" name="Line 31"/>
          <p:cNvSpPr>
            <a:spLocks noChangeShapeType="1"/>
          </p:cNvSpPr>
          <p:nvPr/>
        </p:nvSpPr>
        <p:spPr bwMode="auto">
          <a:xfrm>
            <a:off x="4845050" y="2309813"/>
            <a:ext cx="4413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32"/>
          <p:cNvSpPr>
            <a:spLocks noChangeShapeType="1"/>
          </p:cNvSpPr>
          <p:nvPr/>
        </p:nvSpPr>
        <p:spPr bwMode="auto">
          <a:xfrm>
            <a:off x="4181475" y="3228975"/>
            <a:ext cx="458788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Line 33"/>
          <p:cNvSpPr>
            <a:spLocks noChangeShapeType="1"/>
          </p:cNvSpPr>
          <p:nvPr/>
        </p:nvSpPr>
        <p:spPr bwMode="auto">
          <a:xfrm>
            <a:off x="3586163" y="4078288"/>
            <a:ext cx="390525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3032125" y="5372100"/>
            <a:ext cx="571500" cy="569913"/>
            <a:chOff x="1818" y="3360"/>
            <a:chExt cx="360" cy="359"/>
          </a:xfrm>
        </p:grpSpPr>
        <p:sp>
          <p:nvSpPr>
            <p:cNvPr id="24619" name="Oval 35"/>
            <p:cNvSpPr>
              <a:spLocks noChangeArrowheads="1"/>
            </p:cNvSpPr>
            <p:nvPr/>
          </p:nvSpPr>
          <p:spPr bwMode="auto">
            <a:xfrm>
              <a:off x="1818" y="336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Rectangle 36"/>
            <p:cNvSpPr>
              <a:spLocks noChangeArrowheads="1"/>
            </p:cNvSpPr>
            <p:nvPr/>
          </p:nvSpPr>
          <p:spPr bwMode="auto">
            <a:xfrm>
              <a:off x="1887" y="3413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24597" name="Line 37"/>
          <p:cNvSpPr>
            <a:spLocks noChangeShapeType="1"/>
          </p:cNvSpPr>
          <p:nvPr/>
        </p:nvSpPr>
        <p:spPr bwMode="auto">
          <a:xfrm>
            <a:off x="2836863" y="5030788"/>
            <a:ext cx="42545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Rectangle 38"/>
          <p:cNvSpPr>
            <a:spLocks noChangeArrowheads="1"/>
          </p:cNvSpPr>
          <p:nvPr/>
        </p:nvSpPr>
        <p:spPr bwMode="auto">
          <a:xfrm>
            <a:off x="1516063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Rectangle 39"/>
          <p:cNvSpPr>
            <a:spLocks noChangeArrowheads="1"/>
          </p:cNvSpPr>
          <p:nvPr/>
        </p:nvSpPr>
        <p:spPr bwMode="auto">
          <a:xfrm>
            <a:off x="2109788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Line 40"/>
          <p:cNvSpPr>
            <a:spLocks noChangeShapeType="1"/>
          </p:cNvSpPr>
          <p:nvPr/>
        </p:nvSpPr>
        <p:spPr bwMode="auto">
          <a:xfrm flipH="1">
            <a:off x="1714500" y="5949950"/>
            <a:ext cx="185738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Line 41"/>
          <p:cNvSpPr>
            <a:spLocks noChangeShapeType="1"/>
          </p:cNvSpPr>
          <p:nvPr/>
        </p:nvSpPr>
        <p:spPr bwMode="auto">
          <a:xfrm>
            <a:off x="2155825" y="5932488"/>
            <a:ext cx="169863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Rectangle 42"/>
          <p:cNvSpPr>
            <a:spLocks noChangeArrowheads="1"/>
          </p:cNvSpPr>
          <p:nvPr/>
        </p:nvSpPr>
        <p:spPr bwMode="auto">
          <a:xfrm>
            <a:off x="2808288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Rectangle 43"/>
          <p:cNvSpPr>
            <a:spLocks noChangeArrowheads="1"/>
          </p:cNvSpPr>
          <p:nvPr/>
        </p:nvSpPr>
        <p:spPr bwMode="auto">
          <a:xfrm>
            <a:off x="3402013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Line 44"/>
          <p:cNvSpPr>
            <a:spLocks noChangeShapeType="1"/>
          </p:cNvSpPr>
          <p:nvPr/>
        </p:nvSpPr>
        <p:spPr bwMode="auto">
          <a:xfrm flipH="1">
            <a:off x="3006725" y="5967413"/>
            <a:ext cx="185738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Line 45"/>
          <p:cNvSpPr>
            <a:spLocks noChangeShapeType="1"/>
          </p:cNvSpPr>
          <p:nvPr/>
        </p:nvSpPr>
        <p:spPr bwMode="auto">
          <a:xfrm>
            <a:off x="3448050" y="5949950"/>
            <a:ext cx="169863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Rectangle 46"/>
          <p:cNvSpPr>
            <a:spLocks noChangeArrowheads="1"/>
          </p:cNvSpPr>
          <p:nvPr/>
        </p:nvSpPr>
        <p:spPr bwMode="auto">
          <a:xfrm>
            <a:off x="3522663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Rectangle 47"/>
          <p:cNvSpPr>
            <a:spLocks noChangeArrowheads="1"/>
          </p:cNvSpPr>
          <p:nvPr/>
        </p:nvSpPr>
        <p:spPr bwMode="auto">
          <a:xfrm>
            <a:off x="4116388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Line 48"/>
          <p:cNvSpPr>
            <a:spLocks noChangeShapeType="1"/>
          </p:cNvSpPr>
          <p:nvPr/>
        </p:nvSpPr>
        <p:spPr bwMode="auto">
          <a:xfrm flipH="1">
            <a:off x="3721100" y="50482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Line 49"/>
          <p:cNvSpPr>
            <a:spLocks noChangeShapeType="1"/>
          </p:cNvSpPr>
          <p:nvPr/>
        </p:nvSpPr>
        <p:spPr bwMode="auto">
          <a:xfrm>
            <a:off x="4129088" y="5030788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Rectangle 50"/>
          <p:cNvSpPr>
            <a:spLocks noChangeArrowheads="1"/>
          </p:cNvSpPr>
          <p:nvPr/>
        </p:nvSpPr>
        <p:spPr bwMode="auto">
          <a:xfrm>
            <a:off x="4217988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1" name="Rectangle 51"/>
          <p:cNvSpPr>
            <a:spLocks noChangeArrowheads="1"/>
          </p:cNvSpPr>
          <p:nvPr/>
        </p:nvSpPr>
        <p:spPr bwMode="auto">
          <a:xfrm>
            <a:off x="4760913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2" name="Line 52"/>
          <p:cNvSpPr>
            <a:spLocks noChangeShapeType="1"/>
          </p:cNvSpPr>
          <p:nvPr/>
        </p:nvSpPr>
        <p:spPr bwMode="auto">
          <a:xfrm flipH="1">
            <a:off x="4349750" y="41465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3" name="Line 53"/>
          <p:cNvSpPr>
            <a:spLocks noChangeShapeType="1"/>
          </p:cNvSpPr>
          <p:nvPr/>
        </p:nvSpPr>
        <p:spPr bwMode="auto">
          <a:xfrm>
            <a:off x="4791075" y="41465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4" name="Rectangle 54"/>
          <p:cNvSpPr>
            <a:spLocks noChangeArrowheads="1"/>
          </p:cNvSpPr>
          <p:nvPr/>
        </p:nvSpPr>
        <p:spPr bwMode="auto">
          <a:xfrm>
            <a:off x="4848225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5" name="Rectangle 55"/>
          <p:cNvSpPr>
            <a:spLocks noChangeArrowheads="1"/>
          </p:cNvSpPr>
          <p:nvPr/>
        </p:nvSpPr>
        <p:spPr bwMode="auto">
          <a:xfrm>
            <a:off x="5391150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6" name="Line 56"/>
          <p:cNvSpPr>
            <a:spLocks noChangeShapeType="1"/>
          </p:cNvSpPr>
          <p:nvPr/>
        </p:nvSpPr>
        <p:spPr bwMode="auto">
          <a:xfrm flipH="1">
            <a:off x="4995863" y="3262313"/>
            <a:ext cx="238125" cy="134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7" name="Line 57"/>
          <p:cNvSpPr>
            <a:spLocks noChangeShapeType="1"/>
          </p:cNvSpPr>
          <p:nvPr/>
        </p:nvSpPr>
        <p:spPr bwMode="auto">
          <a:xfrm>
            <a:off x="5403850" y="32448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8" name="Rectangle 58"/>
          <p:cNvSpPr>
            <a:spLocks noChangeArrowheads="1"/>
          </p:cNvSpPr>
          <p:nvPr/>
        </p:nvSpPr>
        <p:spPr bwMode="auto">
          <a:xfrm>
            <a:off x="6197600" y="1838325"/>
            <a:ext cx="2617788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rgbClr val="CC3300"/>
                </a:solidFill>
                <a:latin typeface="Times New Roman" pitchFamily="18" charset="0"/>
              </a:rPr>
              <a:t>inorder traversal</a:t>
            </a:r>
            <a:endParaRPr lang="en-US" altLang="zh-TW" sz="2400">
              <a:latin typeface="Times New Roman" pitchFamily="18" charset="0"/>
            </a:endParaRPr>
          </a:p>
          <a:p>
            <a:pPr eaLnBrk="0" hangingPunct="0"/>
            <a:r>
              <a:rPr lang="en-US" altLang="zh-TW" sz="2400">
                <a:latin typeface="Times New Roman" pitchFamily="18" charset="0"/>
              </a:rPr>
              <a:t>A / B * C * D + E</a:t>
            </a:r>
          </a:p>
          <a:p>
            <a:pPr eaLnBrk="0" hangingPunct="0"/>
            <a:r>
              <a:rPr lang="en-US" altLang="zh-TW" sz="2400">
                <a:solidFill>
                  <a:srgbClr val="003399"/>
                </a:solidFill>
                <a:latin typeface="Times New Roman" pitchFamily="18" charset="0"/>
              </a:rPr>
              <a:t>infix expression</a:t>
            </a:r>
            <a:endParaRPr lang="en-US" altLang="zh-TW" sz="2400">
              <a:latin typeface="Times New Roman" pitchFamily="18" charset="0"/>
            </a:endParaRPr>
          </a:p>
          <a:p>
            <a:pPr eaLnBrk="0" hangingPunct="0"/>
            <a:r>
              <a:rPr lang="en-US" altLang="zh-TW" sz="2400">
                <a:solidFill>
                  <a:srgbClr val="CC3300"/>
                </a:solidFill>
                <a:latin typeface="Times New Roman" pitchFamily="18" charset="0"/>
              </a:rPr>
              <a:t>preorder traversal</a:t>
            </a:r>
          </a:p>
          <a:p>
            <a:pPr eaLnBrk="0" hangingPunct="0"/>
            <a:r>
              <a:rPr lang="en-US" altLang="zh-TW" sz="2400">
                <a:latin typeface="Times New Roman" pitchFamily="18" charset="0"/>
              </a:rPr>
              <a:t>+ * * / A B C D E</a:t>
            </a:r>
          </a:p>
          <a:p>
            <a:pPr eaLnBrk="0" hangingPunct="0"/>
            <a:r>
              <a:rPr lang="en-US" altLang="zh-TW" sz="2400">
                <a:solidFill>
                  <a:srgbClr val="003399"/>
                </a:solidFill>
                <a:latin typeface="Times New Roman" pitchFamily="18" charset="0"/>
              </a:rPr>
              <a:t>prefix expression</a:t>
            </a:r>
            <a:endParaRPr lang="en-US" altLang="zh-TW" sz="2400">
              <a:latin typeface="Times New Roman" pitchFamily="18" charset="0"/>
            </a:endParaRPr>
          </a:p>
          <a:p>
            <a:pPr eaLnBrk="0" hangingPunct="0"/>
            <a:r>
              <a:rPr lang="en-US" altLang="zh-TW" sz="2400">
                <a:solidFill>
                  <a:srgbClr val="CC3300"/>
                </a:solidFill>
                <a:latin typeface="Times New Roman" pitchFamily="18" charset="0"/>
              </a:rPr>
              <a:t>postorder traversal</a:t>
            </a:r>
          </a:p>
          <a:p>
            <a:pPr eaLnBrk="0" hangingPunct="0"/>
            <a:r>
              <a:rPr lang="en-US" altLang="zh-TW" sz="2400">
                <a:latin typeface="Times New Roman" pitchFamily="18" charset="0"/>
              </a:rPr>
              <a:t>A B / C * D * E +</a:t>
            </a:r>
            <a:endParaRPr lang="en-US" altLang="zh-TW" sz="2400">
              <a:solidFill>
                <a:srgbClr val="003399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zh-TW" sz="2400">
                <a:solidFill>
                  <a:srgbClr val="003399"/>
                </a:solidFill>
                <a:latin typeface="Times New Roman" pitchFamily="18" charset="0"/>
              </a:rPr>
              <a:t>postfix expression</a:t>
            </a:r>
          </a:p>
          <a:p>
            <a:pPr eaLnBrk="0" hangingPunct="0"/>
            <a:r>
              <a:rPr lang="en-US" altLang="zh-TW" sz="2400">
                <a:solidFill>
                  <a:srgbClr val="CC3300"/>
                </a:solidFill>
                <a:latin typeface="Times New Roman" pitchFamily="18" charset="0"/>
              </a:rPr>
              <a:t>level order traversal</a:t>
            </a:r>
          </a:p>
          <a:p>
            <a:pPr eaLnBrk="0" hangingPunct="0"/>
            <a:r>
              <a:rPr lang="en-US" altLang="zh-TW" sz="2400">
                <a:latin typeface="Times New Roman" pitchFamily="18" charset="0"/>
              </a:rPr>
              <a:t>+ * E * D / C A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0" y="15240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 dirty="0" err="1">
                <a:solidFill>
                  <a:schemeClr val="tx2"/>
                </a:solidFill>
              </a:rPr>
              <a:t>Inorder</a:t>
            </a:r>
            <a:r>
              <a:rPr lang="en-US" altLang="zh-TW" sz="3800" dirty="0">
                <a:solidFill>
                  <a:schemeClr val="tx2"/>
                </a:solidFill>
              </a:rPr>
              <a:t> Traversal </a:t>
            </a:r>
            <a:r>
              <a:rPr lang="en-US" altLang="zh-TW" sz="1900" dirty="0">
                <a:solidFill>
                  <a:schemeClr val="tx2"/>
                </a:solidFill>
              </a:rPr>
              <a:t>(recursive version)</a:t>
            </a:r>
            <a:endParaRPr lang="en-US" altLang="zh-TW" sz="3800" dirty="0">
              <a:solidFill>
                <a:schemeClr val="tx2"/>
              </a:solidFill>
            </a:endParaRP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319088" y="1219200"/>
            <a:ext cx="8558212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void </a:t>
            </a:r>
            <a:r>
              <a:rPr lang="en-US" altLang="zh-TW" sz="2800" b="1" dirty="0" err="1" smtClean="0">
                <a:latin typeface="Courier New" pitchFamily="49" charset="0"/>
              </a:rPr>
              <a:t>inorder</a:t>
            </a:r>
            <a:r>
              <a:rPr lang="en-US" altLang="zh-TW" sz="2800" b="1" dirty="0" smtClean="0">
                <a:latin typeface="Courier New" pitchFamily="49" charset="0"/>
              </a:rPr>
              <a:t>(</a:t>
            </a:r>
            <a:r>
              <a:rPr lang="en-US" altLang="zh-TW" sz="2800" b="1" dirty="0" err="1" smtClean="0">
                <a:latin typeface="Courier New" pitchFamily="49" charset="0"/>
              </a:rPr>
              <a:t>struct</a:t>
            </a:r>
            <a:r>
              <a:rPr lang="en-US" altLang="zh-TW" sz="2800" b="1" dirty="0" smtClean="0">
                <a:latin typeface="Courier New" pitchFamily="49" charset="0"/>
              </a:rPr>
              <a:t> node * </a:t>
            </a:r>
            <a:r>
              <a:rPr lang="en-US" altLang="zh-TW" sz="2800" b="1" dirty="0" err="1" smtClean="0">
                <a:latin typeface="Courier New" pitchFamily="49" charset="0"/>
              </a:rPr>
              <a:t>ptr</a:t>
            </a:r>
            <a:r>
              <a:rPr lang="en-US" altLang="zh-TW" sz="2800" b="1" dirty="0">
                <a:latin typeface="Courier New" pitchFamily="49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/* </a:t>
            </a:r>
            <a:r>
              <a:rPr lang="en-US" altLang="zh-TW" sz="2800" b="1" dirty="0" err="1">
                <a:latin typeface="Courier New" pitchFamily="49" charset="0"/>
              </a:rPr>
              <a:t>inorder</a:t>
            </a:r>
            <a:r>
              <a:rPr lang="en-US" altLang="zh-TW" sz="2800" b="1" dirty="0">
                <a:latin typeface="Courier New" pitchFamily="49" charset="0"/>
              </a:rPr>
              <a:t> tree traversal */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  if (</a:t>
            </a:r>
            <a:r>
              <a:rPr lang="en-US" altLang="zh-TW" sz="2800" b="1" dirty="0" err="1" smtClean="0">
                <a:latin typeface="Courier New" pitchFamily="49" charset="0"/>
              </a:rPr>
              <a:t>ptr</a:t>
            </a:r>
            <a:r>
              <a:rPr lang="en-US" altLang="zh-TW" sz="2800" b="1" dirty="0" smtClean="0">
                <a:latin typeface="Courier New" pitchFamily="49" charset="0"/>
              </a:rPr>
              <a:t>!=NULL) </a:t>
            </a:r>
            <a:r>
              <a:rPr lang="en-US" altLang="zh-TW" sz="2800" b="1" dirty="0"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      </a:t>
            </a:r>
            <a:r>
              <a:rPr lang="en-US" altLang="zh-TW" sz="2800" b="1" dirty="0" err="1">
                <a:latin typeface="Courier New" pitchFamily="49" charset="0"/>
              </a:rPr>
              <a:t>inorder</a:t>
            </a:r>
            <a:r>
              <a:rPr lang="en-US" altLang="zh-TW" sz="2800" b="1" dirty="0">
                <a:latin typeface="Courier New" pitchFamily="49" charset="0"/>
              </a:rPr>
              <a:t>(</a:t>
            </a:r>
            <a:r>
              <a:rPr lang="en-US" altLang="zh-TW" sz="2800" b="1" dirty="0" err="1">
                <a:latin typeface="Courier New" pitchFamily="49" charset="0"/>
              </a:rPr>
              <a:t>ptr</a:t>
            </a:r>
            <a:r>
              <a:rPr lang="en-US" altLang="zh-TW" sz="2800" b="1" dirty="0">
                <a:latin typeface="Courier New" pitchFamily="49" charset="0"/>
              </a:rPr>
              <a:t>-&gt;</a:t>
            </a:r>
            <a:r>
              <a:rPr lang="en-US" altLang="zh-TW" sz="2800" b="1" dirty="0" err="1" smtClean="0">
                <a:latin typeface="Courier New" pitchFamily="49" charset="0"/>
              </a:rPr>
              <a:t>lchild</a:t>
            </a:r>
            <a:r>
              <a:rPr lang="en-US" altLang="zh-TW" sz="28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      </a:t>
            </a:r>
            <a:r>
              <a:rPr lang="en-US" altLang="zh-TW" sz="2800" b="1" dirty="0" err="1">
                <a:latin typeface="Courier New" pitchFamily="49" charset="0"/>
              </a:rPr>
              <a:t>printf</a:t>
            </a:r>
            <a:r>
              <a:rPr lang="en-US" altLang="zh-TW" sz="2800" b="1" dirty="0">
                <a:latin typeface="Courier New" pitchFamily="49" charset="0"/>
              </a:rPr>
              <a:t>(“%d”, </a:t>
            </a:r>
            <a:r>
              <a:rPr lang="en-US" altLang="zh-TW" sz="2800" b="1" dirty="0" err="1">
                <a:latin typeface="Courier New" pitchFamily="49" charset="0"/>
              </a:rPr>
              <a:t>ptr</a:t>
            </a:r>
            <a:r>
              <a:rPr lang="en-US" altLang="zh-TW" sz="2800" b="1" dirty="0">
                <a:latin typeface="Courier New" pitchFamily="49" charset="0"/>
              </a:rPr>
              <a:t>-</a:t>
            </a:r>
            <a:r>
              <a:rPr lang="en-US" altLang="zh-TW" sz="2800" b="1" dirty="0" smtClean="0">
                <a:latin typeface="Courier New" pitchFamily="49" charset="0"/>
              </a:rPr>
              <a:t>&gt;</a:t>
            </a:r>
            <a:r>
              <a:rPr lang="en-US" altLang="zh-TW" sz="2800" b="1" dirty="0" err="1" smtClean="0">
                <a:latin typeface="Courier New" pitchFamily="49" charset="0"/>
              </a:rPr>
              <a:t>ele</a:t>
            </a:r>
            <a:r>
              <a:rPr lang="en-US" altLang="zh-TW" sz="2800" b="1" dirty="0" smtClean="0">
                <a:latin typeface="Courier New" pitchFamily="49" charset="0"/>
              </a:rPr>
              <a:t>);</a:t>
            </a:r>
            <a:endParaRPr lang="en-US" altLang="zh-TW" sz="28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      </a:t>
            </a:r>
            <a:r>
              <a:rPr lang="en-US" altLang="zh-TW" sz="2800" b="1" dirty="0" err="1">
                <a:latin typeface="Courier New" pitchFamily="49" charset="0"/>
              </a:rPr>
              <a:t>inorder</a:t>
            </a:r>
            <a:r>
              <a:rPr lang="en-US" altLang="zh-TW" sz="2800" b="1" dirty="0">
                <a:latin typeface="Courier New" pitchFamily="49" charset="0"/>
              </a:rPr>
              <a:t>(</a:t>
            </a:r>
            <a:r>
              <a:rPr lang="en-US" altLang="zh-TW" sz="2800" b="1" dirty="0" err="1">
                <a:latin typeface="Courier New" pitchFamily="49" charset="0"/>
              </a:rPr>
              <a:t>ptr</a:t>
            </a:r>
            <a:r>
              <a:rPr lang="en-US" altLang="zh-TW" sz="2800" b="1" dirty="0">
                <a:latin typeface="Courier New" pitchFamily="49" charset="0"/>
              </a:rPr>
              <a:t>-&gt;</a:t>
            </a:r>
            <a:r>
              <a:rPr lang="en-US" altLang="zh-TW" sz="2800" b="1" dirty="0" err="1" smtClean="0">
                <a:latin typeface="Courier New" pitchFamily="49" charset="0"/>
              </a:rPr>
              <a:t>rchild</a:t>
            </a:r>
            <a:r>
              <a:rPr lang="en-US" altLang="zh-TW" sz="28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  </a:t>
            </a:r>
            <a:r>
              <a:rPr lang="en-US" altLang="zh-TW" sz="2800" b="1" dirty="0" smtClean="0"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 smtClean="0">
                <a:latin typeface="Courier New" pitchFamily="49" charset="0"/>
              </a:rPr>
              <a:t>		return;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altLang="zh-TW" sz="28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}</a:t>
            </a: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6619875" y="2819400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latin typeface="Times New Roman" pitchFamily="18" charset="0"/>
              </a:rPr>
              <a:t>A / B * C * D +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495300" y="280988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altLang="zh-TW" sz="3800">
                <a:solidFill>
                  <a:schemeClr val="tx2"/>
                </a:solidFill>
              </a:rPr>
              <a:t>Trace Operations of Inorder Traversal</a:t>
            </a:r>
          </a:p>
        </p:txBody>
      </p:sp>
      <p:graphicFrame>
        <p:nvGraphicFramePr>
          <p:cNvPr id="4098" name="Object 0"/>
          <p:cNvGraphicFramePr>
            <a:graphicFrameLocks/>
          </p:cNvGraphicFramePr>
          <p:nvPr/>
        </p:nvGraphicFramePr>
        <p:xfrm>
          <a:off x="354013" y="1444625"/>
          <a:ext cx="8574087" cy="496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6" name="文件" r:id="rId3" imgW="8589960" imgH="4983120" progId="Word.Document.8">
                  <p:embed/>
                </p:oleObj>
              </mc:Choice>
              <mc:Fallback>
                <p:oleObj name="文件" r:id="rId3" imgW="8589960" imgH="4983120" progId="Word.Document.8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1444625"/>
                        <a:ext cx="8574087" cy="496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>
                <a:solidFill>
                  <a:schemeClr val="tx2"/>
                </a:solidFill>
              </a:rPr>
              <a:t>Preorder Traversal</a:t>
            </a:r>
            <a:r>
              <a:rPr lang="en-US" altLang="zh-TW" sz="1900">
                <a:solidFill>
                  <a:schemeClr val="tx2"/>
                </a:solidFill>
              </a:rPr>
              <a:t> (recursive version)</a:t>
            </a:r>
            <a:endParaRPr lang="en-US" altLang="zh-TW" sz="3800">
              <a:solidFill>
                <a:schemeClr val="tx2"/>
              </a:solidFill>
            </a:endParaRP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971550" y="1981200"/>
            <a:ext cx="91630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void </a:t>
            </a:r>
            <a:r>
              <a:rPr lang="en-US" altLang="zh-TW" sz="2800" b="1" dirty="0" smtClean="0">
                <a:latin typeface="Courier New" pitchFamily="49" charset="0"/>
              </a:rPr>
              <a:t>preorder(</a:t>
            </a:r>
            <a:r>
              <a:rPr lang="en-US" altLang="zh-TW" sz="2800" b="1" dirty="0" err="1" smtClean="0">
                <a:latin typeface="Courier New" pitchFamily="49" charset="0"/>
              </a:rPr>
              <a:t>struct</a:t>
            </a:r>
            <a:r>
              <a:rPr lang="en-US" altLang="zh-TW" sz="2800" b="1" dirty="0" smtClean="0">
                <a:latin typeface="Courier New" pitchFamily="49" charset="0"/>
              </a:rPr>
              <a:t> node * </a:t>
            </a:r>
            <a:r>
              <a:rPr lang="en-US" altLang="zh-TW" sz="2800" b="1" dirty="0" err="1" smtClean="0">
                <a:latin typeface="Courier New" pitchFamily="49" charset="0"/>
              </a:rPr>
              <a:t>ptr</a:t>
            </a:r>
            <a:r>
              <a:rPr lang="en-US" altLang="zh-TW" sz="2800" b="1" dirty="0">
                <a:latin typeface="Courier New" pitchFamily="49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/* preorder tree traversal */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  if (</a:t>
            </a:r>
            <a:r>
              <a:rPr lang="en-US" altLang="zh-TW" sz="2800" b="1" dirty="0" err="1" smtClean="0">
                <a:latin typeface="Courier New" pitchFamily="49" charset="0"/>
              </a:rPr>
              <a:t>ptr</a:t>
            </a:r>
            <a:r>
              <a:rPr lang="en-US" altLang="zh-TW" sz="2800" b="1" dirty="0" smtClean="0">
                <a:latin typeface="Courier New" pitchFamily="49" charset="0"/>
              </a:rPr>
              <a:t>!=NULL) </a:t>
            </a:r>
            <a:r>
              <a:rPr lang="en-US" altLang="zh-TW" sz="2800" b="1" dirty="0"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      </a:t>
            </a:r>
            <a:r>
              <a:rPr lang="en-US" altLang="zh-TW" sz="2800" b="1" dirty="0" err="1">
                <a:latin typeface="Courier New" pitchFamily="49" charset="0"/>
              </a:rPr>
              <a:t>printf</a:t>
            </a:r>
            <a:r>
              <a:rPr lang="en-US" altLang="zh-TW" sz="2800" b="1" dirty="0">
                <a:latin typeface="Courier New" pitchFamily="49" charset="0"/>
              </a:rPr>
              <a:t>(“%d”, </a:t>
            </a:r>
            <a:r>
              <a:rPr lang="en-US" altLang="zh-TW" sz="2800" b="1" dirty="0" err="1">
                <a:latin typeface="Courier New" pitchFamily="49" charset="0"/>
              </a:rPr>
              <a:t>ptr</a:t>
            </a:r>
            <a:r>
              <a:rPr lang="en-US" altLang="zh-TW" sz="2800" b="1" dirty="0">
                <a:latin typeface="Courier New" pitchFamily="49" charset="0"/>
              </a:rPr>
              <a:t>-</a:t>
            </a:r>
            <a:r>
              <a:rPr lang="en-US" altLang="zh-TW" sz="2800" b="1" dirty="0" smtClean="0">
                <a:latin typeface="Courier New" pitchFamily="49" charset="0"/>
              </a:rPr>
              <a:t>&gt;</a:t>
            </a:r>
            <a:r>
              <a:rPr lang="en-US" altLang="zh-TW" sz="2800" b="1" dirty="0" err="1" smtClean="0">
                <a:latin typeface="Courier New" pitchFamily="49" charset="0"/>
              </a:rPr>
              <a:t>ele</a:t>
            </a:r>
            <a:r>
              <a:rPr lang="en-US" altLang="zh-TW" sz="2800" b="1" dirty="0" smtClean="0">
                <a:latin typeface="Courier New" pitchFamily="49" charset="0"/>
              </a:rPr>
              <a:t>);</a:t>
            </a:r>
            <a:endParaRPr lang="en-US" altLang="zh-TW" sz="28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      preorder(</a:t>
            </a:r>
            <a:r>
              <a:rPr lang="en-US" altLang="zh-TW" sz="2800" b="1" dirty="0" err="1">
                <a:latin typeface="Courier New" pitchFamily="49" charset="0"/>
              </a:rPr>
              <a:t>ptr</a:t>
            </a:r>
            <a:r>
              <a:rPr lang="en-US" altLang="zh-TW" sz="2800" b="1" dirty="0">
                <a:latin typeface="Courier New" pitchFamily="49" charset="0"/>
              </a:rPr>
              <a:t>-&gt;</a:t>
            </a:r>
            <a:r>
              <a:rPr lang="en-US" altLang="zh-TW" sz="2800" b="1" dirty="0" err="1" smtClean="0">
                <a:latin typeface="Courier New" pitchFamily="49" charset="0"/>
              </a:rPr>
              <a:t>lchild</a:t>
            </a:r>
            <a:r>
              <a:rPr lang="en-US" altLang="zh-TW" sz="28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      preorder(</a:t>
            </a:r>
            <a:r>
              <a:rPr lang="en-US" altLang="zh-TW" sz="2800" b="1" dirty="0" err="1">
                <a:latin typeface="Courier New" pitchFamily="49" charset="0"/>
              </a:rPr>
              <a:t>ptr</a:t>
            </a:r>
            <a:r>
              <a:rPr lang="en-US" altLang="zh-TW" sz="2800" b="1" dirty="0">
                <a:latin typeface="Courier New" pitchFamily="49" charset="0"/>
              </a:rPr>
              <a:t>-&gt;</a:t>
            </a:r>
            <a:r>
              <a:rPr lang="en-US" altLang="zh-TW" sz="2800" b="1" dirty="0" err="1" smtClean="0">
                <a:latin typeface="Courier New" pitchFamily="49" charset="0"/>
              </a:rPr>
              <a:t>rchild</a:t>
            </a:r>
            <a:r>
              <a:rPr lang="en-US" altLang="zh-TW" sz="28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  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}</a:t>
            </a: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6070600" y="3221038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+ * * / A B C D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1026"/>
          <p:cNvSpPr>
            <a:spLocks noChangeArrowheads="1"/>
          </p:cNvSpPr>
          <p:nvPr/>
        </p:nvSpPr>
        <p:spPr bwMode="auto"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>
                <a:solidFill>
                  <a:schemeClr val="tx2"/>
                </a:solidFill>
              </a:rPr>
              <a:t>Postorder Traversal</a:t>
            </a:r>
            <a:r>
              <a:rPr lang="en-US" altLang="zh-TW" sz="1900">
                <a:solidFill>
                  <a:schemeClr val="tx2"/>
                </a:solidFill>
              </a:rPr>
              <a:t> (recursive version)</a:t>
            </a:r>
            <a:endParaRPr lang="en-US" altLang="zh-TW" sz="3800">
              <a:solidFill>
                <a:schemeClr val="tx2"/>
              </a:solidFill>
            </a:endParaRPr>
          </a:p>
        </p:txBody>
      </p:sp>
      <p:sp>
        <p:nvSpPr>
          <p:cNvPr id="27653" name="Rectangle 1027"/>
          <p:cNvSpPr>
            <a:spLocks noChangeArrowheads="1"/>
          </p:cNvSpPr>
          <p:nvPr/>
        </p:nvSpPr>
        <p:spPr bwMode="auto">
          <a:xfrm>
            <a:off x="1047750" y="1981200"/>
            <a:ext cx="91630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void </a:t>
            </a:r>
            <a:r>
              <a:rPr lang="en-US" altLang="zh-TW" sz="2800" b="1" dirty="0" err="1" smtClean="0">
                <a:latin typeface="Courier New" pitchFamily="49" charset="0"/>
              </a:rPr>
              <a:t>postorder</a:t>
            </a:r>
            <a:r>
              <a:rPr lang="en-US" altLang="zh-TW" sz="2800" b="1" dirty="0" smtClean="0">
                <a:latin typeface="Courier New" pitchFamily="49" charset="0"/>
              </a:rPr>
              <a:t>(</a:t>
            </a:r>
            <a:r>
              <a:rPr lang="en-US" altLang="zh-TW" sz="2800" b="1" dirty="0" err="1" smtClean="0">
                <a:latin typeface="Courier New" pitchFamily="49" charset="0"/>
              </a:rPr>
              <a:t>struct</a:t>
            </a:r>
            <a:r>
              <a:rPr lang="en-US" altLang="zh-TW" sz="2800" b="1" dirty="0" smtClean="0">
                <a:latin typeface="Courier New" pitchFamily="49" charset="0"/>
              </a:rPr>
              <a:t> node * </a:t>
            </a:r>
            <a:r>
              <a:rPr lang="en-US" altLang="zh-TW" sz="2800" b="1" dirty="0" err="1" smtClean="0">
                <a:latin typeface="Courier New" pitchFamily="49" charset="0"/>
              </a:rPr>
              <a:t>ptr</a:t>
            </a:r>
            <a:r>
              <a:rPr lang="en-US" altLang="zh-TW" sz="2800" b="1" dirty="0">
                <a:latin typeface="Courier New" pitchFamily="49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/* </a:t>
            </a:r>
            <a:r>
              <a:rPr lang="en-US" altLang="zh-TW" sz="2800" b="1" dirty="0" err="1">
                <a:latin typeface="Courier New" pitchFamily="49" charset="0"/>
              </a:rPr>
              <a:t>postorder</a:t>
            </a:r>
            <a:r>
              <a:rPr lang="en-US" altLang="zh-TW" sz="2800" b="1" dirty="0">
                <a:latin typeface="Courier New" pitchFamily="49" charset="0"/>
              </a:rPr>
              <a:t> tree traversal */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  if (</a:t>
            </a:r>
            <a:r>
              <a:rPr lang="en-US" altLang="zh-TW" sz="2800" b="1" dirty="0" err="1" smtClean="0">
                <a:latin typeface="Courier New" pitchFamily="49" charset="0"/>
              </a:rPr>
              <a:t>ptr</a:t>
            </a:r>
            <a:r>
              <a:rPr lang="en-US" altLang="zh-TW" sz="2800" b="1" dirty="0" smtClean="0">
                <a:latin typeface="Courier New" pitchFamily="49" charset="0"/>
              </a:rPr>
              <a:t>!=NULL) </a:t>
            </a:r>
            <a:r>
              <a:rPr lang="en-US" altLang="zh-TW" sz="2800" b="1" dirty="0"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      </a:t>
            </a:r>
            <a:r>
              <a:rPr lang="en-US" altLang="zh-TW" sz="2800" b="1" dirty="0" err="1">
                <a:latin typeface="Courier New" pitchFamily="49" charset="0"/>
              </a:rPr>
              <a:t>postorder</a:t>
            </a:r>
            <a:r>
              <a:rPr lang="en-US" altLang="zh-TW" sz="2800" b="1" dirty="0">
                <a:latin typeface="Courier New" pitchFamily="49" charset="0"/>
              </a:rPr>
              <a:t>(</a:t>
            </a:r>
            <a:r>
              <a:rPr lang="en-US" altLang="zh-TW" sz="2800" b="1" dirty="0" err="1">
                <a:latin typeface="Courier New" pitchFamily="49" charset="0"/>
              </a:rPr>
              <a:t>ptr</a:t>
            </a:r>
            <a:r>
              <a:rPr lang="en-US" altLang="zh-TW" sz="2800" b="1" dirty="0">
                <a:latin typeface="Courier New" pitchFamily="49" charset="0"/>
              </a:rPr>
              <a:t>-&gt;</a:t>
            </a:r>
            <a:r>
              <a:rPr lang="en-US" altLang="zh-TW" sz="2800" b="1" dirty="0" err="1" smtClean="0">
                <a:latin typeface="Courier New" pitchFamily="49" charset="0"/>
              </a:rPr>
              <a:t>lchild</a:t>
            </a:r>
            <a:r>
              <a:rPr lang="en-US" altLang="zh-TW" sz="28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      </a:t>
            </a:r>
            <a:r>
              <a:rPr lang="en-US" altLang="zh-TW" sz="2800" b="1" dirty="0" err="1">
                <a:latin typeface="Courier New" pitchFamily="49" charset="0"/>
              </a:rPr>
              <a:t>postorder</a:t>
            </a:r>
            <a:r>
              <a:rPr lang="en-US" altLang="zh-TW" sz="2800" b="1" dirty="0">
                <a:latin typeface="Courier New" pitchFamily="49" charset="0"/>
              </a:rPr>
              <a:t>(</a:t>
            </a:r>
            <a:r>
              <a:rPr lang="en-US" altLang="zh-TW" sz="2800" b="1" dirty="0" err="1">
                <a:latin typeface="Courier New" pitchFamily="49" charset="0"/>
              </a:rPr>
              <a:t>ptr</a:t>
            </a:r>
            <a:r>
              <a:rPr lang="en-US" altLang="zh-TW" sz="2800" b="1" dirty="0">
                <a:latin typeface="Courier New" pitchFamily="49" charset="0"/>
              </a:rPr>
              <a:t>-&gt;</a:t>
            </a:r>
            <a:r>
              <a:rPr lang="en-US" altLang="zh-TW" sz="2800" b="1" dirty="0" err="1" smtClean="0">
                <a:latin typeface="Courier New" pitchFamily="49" charset="0"/>
              </a:rPr>
              <a:t>rchild</a:t>
            </a:r>
            <a:r>
              <a:rPr lang="en-US" altLang="zh-TW" sz="28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      </a:t>
            </a:r>
            <a:r>
              <a:rPr lang="en-US" altLang="zh-TW" sz="2800" b="1" dirty="0" err="1">
                <a:latin typeface="Courier New" pitchFamily="49" charset="0"/>
              </a:rPr>
              <a:t>printf</a:t>
            </a:r>
            <a:r>
              <a:rPr lang="en-US" altLang="zh-TW" sz="2800" b="1" dirty="0">
                <a:latin typeface="Courier New" pitchFamily="49" charset="0"/>
              </a:rPr>
              <a:t>(“%d”, </a:t>
            </a:r>
            <a:r>
              <a:rPr lang="en-US" altLang="zh-TW" sz="2800" b="1" dirty="0" err="1">
                <a:latin typeface="Courier New" pitchFamily="49" charset="0"/>
              </a:rPr>
              <a:t>ptr</a:t>
            </a:r>
            <a:r>
              <a:rPr lang="en-US" altLang="zh-TW" sz="2800" b="1" dirty="0">
                <a:latin typeface="Courier New" pitchFamily="49" charset="0"/>
              </a:rPr>
              <a:t>-</a:t>
            </a:r>
            <a:r>
              <a:rPr lang="en-US" altLang="zh-TW" sz="2800" b="1" dirty="0" smtClean="0">
                <a:latin typeface="Courier New" pitchFamily="49" charset="0"/>
              </a:rPr>
              <a:t>&gt;</a:t>
            </a:r>
            <a:r>
              <a:rPr lang="en-US" altLang="zh-TW" sz="2800" b="1" dirty="0" err="1" smtClean="0">
                <a:latin typeface="Courier New" pitchFamily="49" charset="0"/>
              </a:rPr>
              <a:t>ele</a:t>
            </a:r>
            <a:r>
              <a:rPr lang="en-US" altLang="zh-TW" sz="2800" b="1" dirty="0" smtClean="0">
                <a:latin typeface="Courier New" pitchFamily="49" charset="0"/>
              </a:rPr>
              <a:t>);</a:t>
            </a:r>
            <a:endParaRPr lang="en-US" altLang="zh-TW" sz="28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  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}</a:t>
            </a:r>
          </a:p>
        </p:txBody>
      </p:sp>
      <p:sp>
        <p:nvSpPr>
          <p:cNvPr id="27654" name="Rectangle 1028"/>
          <p:cNvSpPr>
            <a:spLocks noChangeArrowheads="1"/>
          </p:cNvSpPr>
          <p:nvPr/>
        </p:nvSpPr>
        <p:spPr bwMode="auto">
          <a:xfrm>
            <a:off x="5965825" y="3227388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A B / C * D * E 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209550" y="201613"/>
            <a:ext cx="85852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>
                <a:solidFill>
                  <a:schemeClr val="tx2"/>
                </a:solidFill>
              </a:rPr>
              <a:t>Iterative Inorder Traversal </a:t>
            </a:r>
            <a:r>
              <a:rPr lang="en-US" altLang="zh-TW" sz="2200">
                <a:solidFill>
                  <a:schemeClr val="tx2"/>
                </a:solidFill>
              </a:rPr>
              <a:t>(</a:t>
            </a:r>
            <a:r>
              <a:rPr lang="en-US" altLang="zh-TW" sz="2200">
                <a:solidFill>
                  <a:srgbClr val="CC3300"/>
                </a:solidFill>
              </a:rPr>
              <a:t>using stack</a:t>
            </a:r>
            <a:r>
              <a:rPr lang="en-US" altLang="zh-TW" sz="2200"/>
              <a:t>)</a:t>
            </a:r>
            <a:endParaRPr lang="en-US" altLang="zh-TW" sz="2200">
              <a:solidFill>
                <a:schemeClr val="tx2"/>
              </a:solidFill>
            </a:endParaRPr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249238" y="1182688"/>
            <a:ext cx="8705850" cy="514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700" b="1" dirty="0">
                <a:latin typeface="Courier New" pitchFamily="49" charset="0"/>
              </a:rPr>
              <a:t>void </a:t>
            </a:r>
            <a:r>
              <a:rPr lang="en-US" altLang="zh-TW" sz="2700" b="1" dirty="0" err="1" smtClean="0">
                <a:latin typeface="Courier New" pitchFamily="49" charset="0"/>
              </a:rPr>
              <a:t>iter_inorder</a:t>
            </a:r>
            <a:r>
              <a:rPr lang="en-US" altLang="zh-TW" sz="2700" b="1" dirty="0" smtClean="0">
                <a:latin typeface="Courier New" pitchFamily="49" charset="0"/>
              </a:rPr>
              <a:t>(</a:t>
            </a:r>
            <a:r>
              <a:rPr lang="en-US" altLang="zh-TW" sz="2400" b="1" dirty="0" err="1" smtClean="0">
                <a:latin typeface="Courier New" pitchFamily="49" charset="0"/>
              </a:rPr>
              <a:t>struct</a:t>
            </a:r>
            <a:r>
              <a:rPr lang="en-US" altLang="zh-TW" sz="2400" b="1" dirty="0" smtClean="0">
                <a:latin typeface="Courier New" pitchFamily="49" charset="0"/>
              </a:rPr>
              <a:t> node *</a:t>
            </a:r>
            <a:r>
              <a:rPr lang="en-US" altLang="zh-TW" sz="2400" b="1" dirty="0" err="1" smtClean="0">
                <a:latin typeface="Courier New" pitchFamily="49" charset="0"/>
              </a:rPr>
              <a:t>ptr</a:t>
            </a:r>
            <a:r>
              <a:rPr lang="en-US" altLang="zh-TW" sz="2700" b="1" dirty="0" smtClean="0">
                <a:latin typeface="Courier New" pitchFamily="49" charset="0"/>
              </a:rPr>
              <a:t>)</a:t>
            </a:r>
            <a:endParaRPr lang="en-US" altLang="zh-TW" sz="2700" b="1" dirty="0">
              <a:latin typeface="Courier New" pitchFamily="49" charset="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700" b="1" dirty="0">
                <a:latin typeface="Courier New" pitchFamily="49" charset="0"/>
              </a:rPr>
              <a:t>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700" b="1" dirty="0">
                <a:latin typeface="Courier New" pitchFamily="49" charset="0"/>
              </a:rPr>
              <a:t>  </a:t>
            </a:r>
            <a:r>
              <a:rPr lang="en-US" altLang="zh-TW" sz="2700" b="1" dirty="0" err="1">
                <a:latin typeface="Courier New" pitchFamily="49" charset="0"/>
              </a:rPr>
              <a:t>int</a:t>
            </a:r>
            <a:r>
              <a:rPr lang="en-US" altLang="zh-TW" sz="2700" b="1" dirty="0">
                <a:latin typeface="Courier New" pitchFamily="49" charset="0"/>
              </a:rPr>
              <a:t> top= -1; /* initialize stack */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b="1" dirty="0" err="1" smtClean="0">
                <a:latin typeface="Courier New" pitchFamily="49" charset="0"/>
              </a:rPr>
              <a:t>struct</a:t>
            </a:r>
            <a:r>
              <a:rPr lang="en-US" altLang="zh-TW" sz="2400" b="1" dirty="0" smtClean="0">
                <a:latin typeface="Courier New" pitchFamily="49" charset="0"/>
              </a:rPr>
              <a:t> node *</a:t>
            </a:r>
            <a:r>
              <a:rPr lang="en-US" altLang="zh-TW" sz="2700" b="1" dirty="0" smtClean="0">
                <a:latin typeface="Courier New" pitchFamily="49" charset="0"/>
              </a:rPr>
              <a:t>stack[MAX_STACK_SIZE</a:t>
            </a:r>
            <a:r>
              <a:rPr lang="en-US" altLang="zh-TW" sz="2700" b="1" dirty="0">
                <a:latin typeface="Courier New" pitchFamily="49" charset="0"/>
              </a:rPr>
              <a:t>];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700" b="1" dirty="0">
                <a:latin typeface="Courier New" pitchFamily="49" charset="0"/>
              </a:rPr>
              <a:t>  for (;;) 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700" b="1" dirty="0">
                <a:latin typeface="Courier New" pitchFamily="49" charset="0"/>
              </a:rPr>
              <a:t>   for (; </a:t>
            </a:r>
            <a:r>
              <a:rPr lang="en-US" altLang="zh-TW" sz="2700" b="1" dirty="0" err="1" smtClean="0">
                <a:latin typeface="Courier New" pitchFamily="49" charset="0"/>
              </a:rPr>
              <a:t>ptr</a:t>
            </a:r>
            <a:r>
              <a:rPr lang="en-US" altLang="zh-TW" sz="2700" b="1" smtClean="0">
                <a:latin typeface="Courier New" pitchFamily="49" charset="0"/>
              </a:rPr>
              <a:t>!=NULL; </a:t>
            </a:r>
            <a:r>
              <a:rPr lang="en-US" altLang="zh-TW" sz="2700" b="1" dirty="0" err="1" smtClean="0">
                <a:latin typeface="Courier New" pitchFamily="49" charset="0"/>
              </a:rPr>
              <a:t>ptr</a:t>
            </a:r>
            <a:r>
              <a:rPr lang="en-US" altLang="zh-TW" sz="2700" b="1" dirty="0" smtClean="0">
                <a:latin typeface="Courier New" pitchFamily="49" charset="0"/>
              </a:rPr>
              <a:t>=</a:t>
            </a:r>
            <a:r>
              <a:rPr lang="en-US" altLang="zh-TW" sz="2700" b="1" dirty="0" err="1" smtClean="0">
                <a:latin typeface="Courier New" pitchFamily="49" charset="0"/>
              </a:rPr>
              <a:t>ptr</a:t>
            </a:r>
            <a:r>
              <a:rPr lang="en-US" altLang="zh-TW" sz="2700" b="1" dirty="0" smtClean="0">
                <a:latin typeface="Courier New" pitchFamily="49" charset="0"/>
              </a:rPr>
              <a:t>-&gt;</a:t>
            </a:r>
            <a:r>
              <a:rPr lang="en-US" altLang="zh-TW" sz="2700" b="1" dirty="0" err="1" smtClean="0">
                <a:latin typeface="Courier New" pitchFamily="49" charset="0"/>
              </a:rPr>
              <a:t>lchild</a:t>
            </a:r>
            <a:r>
              <a:rPr lang="en-US" altLang="zh-TW" sz="2700" b="1" dirty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700" b="1" dirty="0">
                <a:latin typeface="Courier New" pitchFamily="49" charset="0"/>
              </a:rPr>
              <a:t>     </a:t>
            </a:r>
            <a:r>
              <a:rPr lang="en-US" altLang="zh-TW" sz="2700" b="1" dirty="0" smtClean="0">
                <a:latin typeface="Courier New" pitchFamily="49" charset="0"/>
              </a:rPr>
              <a:t>push(</a:t>
            </a:r>
            <a:r>
              <a:rPr lang="en-US" altLang="zh-TW" sz="2700" b="1" dirty="0" err="1" smtClean="0">
                <a:latin typeface="Courier New" pitchFamily="49" charset="0"/>
              </a:rPr>
              <a:t>ptr</a:t>
            </a:r>
            <a:r>
              <a:rPr lang="en-US" altLang="zh-TW" sz="2700" b="1" dirty="0" smtClean="0">
                <a:latin typeface="Courier New" pitchFamily="49" charset="0"/>
              </a:rPr>
              <a:t>);/* </a:t>
            </a:r>
            <a:r>
              <a:rPr lang="en-US" altLang="zh-TW" sz="2700" b="1" dirty="0">
                <a:solidFill>
                  <a:srgbClr val="CC3300"/>
                </a:solidFill>
                <a:latin typeface="Courier New" pitchFamily="49" charset="0"/>
              </a:rPr>
              <a:t>add to stack</a:t>
            </a:r>
            <a:r>
              <a:rPr lang="en-US" altLang="zh-TW" sz="2700" b="1" dirty="0">
                <a:latin typeface="Courier New" pitchFamily="49" charset="0"/>
              </a:rPr>
              <a:t> */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700" b="1" dirty="0">
                <a:latin typeface="Courier New" pitchFamily="49" charset="0"/>
              </a:rPr>
              <a:t>   </a:t>
            </a:r>
            <a:r>
              <a:rPr lang="en-US" altLang="zh-TW" sz="2700" b="1" dirty="0" err="1" smtClean="0">
                <a:latin typeface="Courier New" pitchFamily="49" charset="0"/>
              </a:rPr>
              <a:t>ptr</a:t>
            </a:r>
            <a:r>
              <a:rPr lang="en-US" altLang="zh-TW" sz="2700" b="1" dirty="0" smtClean="0">
                <a:latin typeface="Courier New" pitchFamily="49" charset="0"/>
              </a:rPr>
              <a:t>=pop(); </a:t>
            </a:r>
            <a:endParaRPr lang="en-US" altLang="zh-TW" sz="2700" b="1" dirty="0">
              <a:latin typeface="Courier New" pitchFamily="49" charset="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700" b="1" dirty="0">
                <a:latin typeface="Courier New" pitchFamily="49" charset="0"/>
              </a:rPr>
              <a:t>                /* </a:t>
            </a:r>
            <a:r>
              <a:rPr lang="en-US" altLang="zh-TW" sz="2700" b="1" dirty="0">
                <a:solidFill>
                  <a:srgbClr val="CC3300"/>
                </a:solidFill>
                <a:latin typeface="Courier New" pitchFamily="49" charset="0"/>
              </a:rPr>
              <a:t>delete from stack</a:t>
            </a:r>
            <a:r>
              <a:rPr lang="en-US" altLang="zh-TW" sz="2700" b="1" dirty="0">
                <a:latin typeface="Courier New" pitchFamily="49" charset="0"/>
              </a:rPr>
              <a:t> */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700" b="1" dirty="0">
                <a:latin typeface="Courier New" pitchFamily="49" charset="0"/>
              </a:rPr>
              <a:t>   if </a:t>
            </a:r>
            <a:r>
              <a:rPr lang="en-US" altLang="zh-TW" sz="2700" b="1" dirty="0" smtClean="0">
                <a:latin typeface="Courier New" pitchFamily="49" charset="0"/>
              </a:rPr>
              <a:t>(</a:t>
            </a:r>
            <a:r>
              <a:rPr lang="en-US" altLang="zh-TW" sz="2700" b="1" dirty="0" err="1" smtClean="0">
                <a:latin typeface="Courier New" pitchFamily="49" charset="0"/>
              </a:rPr>
              <a:t>ptr</a:t>
            </a:r>
            <a:r>
              <a:rPr lang="en-US" altLang="zh-TW" sz="2700" b="1" dirty="0" smtClean="0">
                <a:latin typeface="Courier New" pitchFamily="49" charset="0"/>
              </a:rPr>
              <a:t>==NULL) </a:t>
            </a:r>
            <a:r>
              <a:rPr lang="en-US" altLang="zh-TW" sz="2700" b="1" dirty="0">
                <a:latin typeface="Courier New" pitchFamily="49" charset="0"/>
              </a:rPr>
              <a:t>break; /* </a:t>
            </a:r>
            <a:r>
              <a:rPr lang="en-US" altLang="zh-TW" sz="2700" b="1" dirty="0">
                <a:solidFill>
                  <a:srgbClr val="CC3300"/>
                </a:solidFill>
                <a:latin typeface="Courier New" pitchFamily="49" charset="0"/>
              </a:rPr>
              <a:t>empty stack</a:t>
            </a:r>
            <a:r>
              <a:rPr lang="en-US" altLang="zh-TW" sz="2700" b="1" dirty="0">
                <a:latin typeface="Courier New" pitchFamily="49" charset="0"/>
              </a:rPr>
              <a:t> */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700" b="1" dirty="0">
                <a:latin typeface="Courier New" pitchFamily="49" charset="0"/>
              </a:rPr>
              <a:t>   </a:t>
            </a:r>
            <a:r>
              <a:rPr lang="en-US" altLang="zh-TW" sz="2700" b="1" dirty="0" err="1">
                <a:latin typeface="Courier New" pitchFamily="49" charset="0"/>
              </a:rPr>
              <a:t>printf</a:t>
            </a:r>
            <a:r>
              <a:rPr lang="en-US" altLang="zh-TW" sz="2700" b="1" dirty="0">
                <a:latin typeface="Courier New" pitchFamily="49" charset="0"/>
              </a:rPr>
              <a:t>(“%d”, </a:t>
            </a:r>
            <a:r>
              <a:rPr lang="en-US" altLang="zh-TW" sz="2700" b="1" dirty="0" err="1" smtClean="0">
                <a:latin typeface="Courier New" pitchFamily="49" charset="0"/>
              </a:rPr>
              <a:t>ptr</a:t>
            </a:r>
            <a:r>
              <a:rPr lang="en-US" altLang="zh-TW" sz="2700" b="1" dirty="0" smtClean="0">
                <a:latin typeface="Courier New" pitchFamily="49" charset="0"/>
              </a:rPr>
              <a:t>-&gt;</a:t>
            </a:r>
            <a:r>
              <a:rPr lang="en-US" altLang="zh-TW" sz="2700" b="1" dirty="0" err="1" smtClean="0">
                <a:latin typeface="Courier New" pitchFamily="49" charset="0"/>
              </a:rPr>
              <a:t>ele</a:t>
            </a:r>
            <a:r>
              <a:rPr lang="en-US" altLang="zh-TW" sz="2700" b="1" dirty="0" smtClean="0">
                <a:latin typeface="Courier New" pitchFamily="49" charset="0"/>
              </a:rPr>
              <a:t>);</a:t>
            </a:r>
            <a:endParaRPr lang="en-US" altLang="zh-TW" sz="2700" b="1" dirty="0">
              <a:latin typeface="Courier New" pitchFamily="49" charset="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700" b="1" dirty="0" smtClean="0">
                <a:latin typeface="Courier New" pitchFamily="49" charset="0"/>
              </a:rPr>
              <a:t>		</a:t>
            </a:r>
            <a:r>
              <a:rPr lang="en-US" altLang="zh-TW" sz="2700" b="1" dirty="0" err="1" smtClean="0">
                <a:latin typeface="Courier New" pitchFamily="49" charset="0"/>
              </a:rPr>
              <a:t>ptr</a:t>
            </a:r>
            <a:r>
              <a:rPr lang="en-US" altLang="zh-TW" sz="2700" b="1" dirty="0" smtClean="0">
                <a:latin typeface="Courier New" pitchFamily="49" charset="0"/>
              </a:rPr>
              <a:t>= </a:t>
            </a:r>
            <a:r>
              <a:rPr lang="en-US" altLang="zh-TW" sz="2700" b="1" dirty="0" err="1" smtClean="0">
                <a:latin typeface="Courier New" pitchFamily="49" charset="0"/>
              </a:rPr>
              <a:t>ptr</a:t>
            </a:r>
            <a:r>
              <a:rPr lang="en-US" altLang="zh-TW" sz="2700" b="1" dirty="0" smtClean="0">
                <a:latin typeface="Courier New" pitchFamily="49" charset="0"/>
              </a:rPr>
              <a:t>-&gt;</a:t>
            </a:r>
            <a:r>
              <a:rPr lang="en-US" altLang="zh-TW" sz="2700" b="1" dirty="0" err="1" smtClean="0">
                <a:latin typeface="Courier New" pitchFamily="49" charset="0"/>
              </a:rPr>
              <a:t>rchild</a:t>
            </a:r>
            <a:r>
              <a:rPr lang="en-US" altLang="zh-TW" sz="2700" b="1" dirty="0"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700" b="1" dirty="0">
                <a:latin typeface="Courier New" pitchFamily="49" charset="0"/>
              </a:rPr>
              <a:t> 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7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IN" sz="3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Applications</a:t>
            </a:r>
            <a:endParaRPr lang="en-IN" sz="38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143000"/>
            <a:ext cx="8458200" cy="5484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IN" sz="2400" dirty="0"/>
              <a:t>Auto complete features (</a:t>
            </a:r>
            <a:r>
              <a:rPr lang="en-IN" sz="2400" dirty="0" err="1"/>
              <a:t>Trie</a:t>
            </a:r>
            <a:r>
              <a:rPr lang="en-IN" sz="2400" dirty="0"/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IN" sz="2400" dirty="0"/>
              <a:t>For easier substring matching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sz="2400" dirty="0"/>
              <a:t>For metadata indexing in file systems (B+ tree)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sz="2400" dirty="0"/>
              <a:t>To maintain table indices in relational database systems (B+ tree)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sz="2400" dirty="0"/>
              <a:t>Store dictionary in a mobile (</a:t>
            </a:r>
            <a:r>
              <a:rPr lang="en-US" sz="2400" dirty="0" err="1"/>
              <a:t>Trie</a:t>
            </a:r>
            <a:r>
              <a:rPr lang="en-US" sz="2400" dirty="0"/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IN" sz="2400" dirty="0"/>
              <a:t>To check spellings (</a:t>
            </a:r>
            <a:r>
              <a:rPr lang="en-IN" sz="2400" dirty="0" err="1"/>
              <a:t>Trie</a:t>
            </a:r>
            <a:r>
              <a:rPr lang="en-IN" sz="2400" dirty="0"/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sz="2400" dirty="0"/>
              <a:t>To construct associative array (Red black trees)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sz="2400" dirty="0"/>
              <a:t>To ensure direct access of data blocks in file systems (B tree)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sz="2400" dirty="0"/>
              <a:t>Used by compilers to check the syntax of a statement in a program (Parse Trees)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sz="2400" dirty="0"/>
              <a:t>Used by operating systems to maintain the structure of a file </a:t>
            </a:r>
            <a:r>
              <a:rPr lang="en-US" sz="2400" dirty="0"/>
              <a:t>system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sz="2400" dirty="0"/>
              <a:t>Huffman coding for data compression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3709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>
                <a:solidFill>
                  <a:schemeClr val="tx2"/>
                </a:solidFill>
              </a:rPr>
              <a:t>Level and Depth</a:t>
            </a:r>
          </a:p>
        </p:txBody>
      </p:sp>
      <p:graphicFrame>
        <p:nvGraphicFramePr>
          <p:cNvPr id="2050" name="Object 4"/>
          <p:cNvGraphicFramePr>
            <a:graphicFrameLocks/>
          </p:cNvGraphicFramePr>
          <p:nvPr/>
        </p:nvGraphicFramePr>
        <p:xfrm>
          <a:off x="3454400" y="2838450"/>
          <a:ext cx="4754563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0" name="MS Org Chart" r:id="rId3" imgW="4959000" imgH="4063680" progId="">
                  <p:embed followColorScheme="full"/>
                </p:oleObj>
              </mc:Choice>
              <mc:Fallback>
                <p:oleObj name="MS Org Chart" r:id="rId3" imgW="4959000" imgH="4063680" progId="">
                  <p:embed followColorScheme="full"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2838450"/>
                        <a:ext cx="4754563" cy="285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8267700" y="2171700"/>
            <a:ext cx="876300" cy="370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Level</a:t>
            </a:r>
          </a:p>
          <a:p>
            <a:pPr eaLnBrk="0" hangingPunct="0">
              <a:lnSpc>
                <a:spcPct val="110000"/>
              </a:lnSpc>
            </a:pPr>
            <a:endParaRPr lang="en-US" altLang="zh-TW" sz="2400">
              <a:latin typeface="Times New Roman" pitchFamily="18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1</a:t>
            </a:r>
          </a:p>
          <a:p>
            <a:pPr eaLnBrk="0" hangingPunct="0">
              <a:lnSpc>
                <a:spcPct val="110000"/>
              </a:lnSpc>
            </a:pPr>
            <a:endParaRPr lang="en-US" altLang="zh-TW" sz="2400">
              <a:latin typeface="Times New Roman" pitchFamily="18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2</a:t>
            </a:r>
          </a:p>
          <a:p>
            <a:pPr eaLnBrk="0" hangingPunct="0">
              <a:lnSpc>
                <a:spcPct val="110000"/>
              </a:lnSpc>
            </a:pPr>
            <a:endParaRPr lang="en-US" altLang="zh-TW" sz="2400">
              <a:latin typeface="Times New Roman" pitchFamily="18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3</a:t>
            </a:r>
          </a:p>
          <a:p>
            <a:pPr eaLnBrk="0" hangingPunct="0">
              <a:lnSpc>
                <a:spcPct val="110000"/>
              </a:lnSpc>
            </a:pPr>
            <a:endParaRPr lang="en-US" altLang="zh-TW" sz="2400">
              <a:latin typeface="Times New Roman" pitchFamily="18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4</a:t>
            </a:r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936625" y="2243138"/>
            <a:ext cx="219002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zh-TW" sz="2000" dirty="0" smtClean="0">
              <a:latin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</a:rPr>
              <a:t>Node </a:t>
            </a:r>
            <a:r>
              <a:rPr lang="en-US" altLang="zh-TW" sz="2000" dirty="0">
                <a:solidFill>
                  <a:schemeClr val="tx2"/>
                </a:solidFill>
                <a:latin typeface="Times New Roman" pitchFamily="18" charset="0"/>
              </a:rPr>
              <a:t>(13)</a:t>
            </a:r>
            <a:endParaRPr lang="en-US" altLang="zh-TW" sz="2000" dirty="0">
              <a:latin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</a:rPr>
              <a:t>Degree of a node</a:t>
            </a:r>
          </a:p>
          <a:p>
            <a:r>
              <a:rPr lang="en-US" altLang="zh-TW" sz="2000" dirty="0">
                <a:latin typeface="Times New Roman" pitchFamily="18" charset="0"/>
              </a:rPr>
              <a:t>Leaf (terminal)</a:t>
            </a:r>
          </a:p>
          <a:p>
            <a:r>
              <a:rPr lang="en-US" altLang="zh-TW" sz="2000" dirty="0">
                <a:latin typeface="Times New Roman" pitchFamily="18" charset="0"/>
              </a:rPr>
              <a:t>Nonterminal</a:t>
            </a:r>
          </a:p>
          <a:p>
            <a:r>
              <a:rPr lang="en-US" altLang="zh-TW" sz="2000" dirty="0">
                <a:latin typeface="Times New Roman" pitchFamily="18" charset="0"/>
              </a:rPr>
              <a:t>Parent</a:t>
            </a:r>
          </a:p>
          <a:p>
            <a:r>
              <a:rPr lang="en-US" altLang="zh-TW" sz="2000" dirty="0">
                <a:latin typeface="Times New Roman" pitchFamily="18" charset="0"/>
              </a:rPr>
              <a:t>Children</a:t>
            </a:r>
          </a:p>
          <a:p>
            <a:r>
              <a:rPr lang="en-US" altLang="zh-TW" sz="2000" dirty="0">
                <a:latin typeface="Times New Roman" pitchFamily="18" charset="0"/>
              </a:rPr>
              <a:t>Sibling</a:t>
            </a:r>
          </a:p>
          <a:p>
            <a:r>
              <a:rPr lang="en-US" altLang="zh-TW" sz="2000" dirty="0">
                <a:latin typeface="Times New Roman" pitchFamily="18" charset="0"/>
              </a:rPr>
              <a:t>Degree of a tree </a:t>
            </a:r>
            <a:r>
              <a:rPr lang="en-US" altLang="zh-TW" sz="2000" dirty="0">
                <a:solidFill>
                  <a:schemeClr val="tx2"/>
                </a:solidFill>
                <a:latin typeface="Times New Roman" pitchFamily="18" charset="0"/>
              </a:rPr>
              <a:t>(3)</a:t>
            </a:r>
            <a:endParaRPr lang="en-US" altLang="zh-TW" sz="2000" dirty="0">
              <a:latin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</a:rPr>
              <a:t>Ancestor</a:t>
            </a:r>
          </a:p>
          <a:p>
            <a:r>
              <a:rPr lang="en-US" altLang="zh-TW" sz="2000" dirty="0">
                <a:latin typeface="Times New Roman" pitchFamily="18" charset="0"/>
              </a:rPr>
              <a:t>Level of a node</a:t>
            </a:r>
          </a:p>
          <a:p>
            <a:r>
              <a:rPr lang="en-US" altLang="zh-TW" sz="2000" dirty="0">
                <a:latin typeface="Times New Roman" pitchFamily="18" charset="0"/>
              </a:rPr>
              <a:t>Height of a tree </a:t>
            </a:r>
            <a:r>
              <a:rPr lang="en-US" altLang="zh-TW" sz="2000" dirty="0">
                <a:solidFill>
                  <a:schemeClr val="tx2"/>
                </a:solidFill>
                <a:latin typeface="Times New Roman" pitchFamily="18" charset="0"/>
              </a:rPr>
              <a:t>(4)</a:t>
            </a:r>
            <a:endParaRPr lang="en-US" altLang="zh-TW" sz="2000" dirty="0">
              <a:latin typeface="Times New Roman" pitchFamily="18" charset="0"/>
            </a:endParaRPr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5241925" y="3013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  <a:latin typeface="Times New Roman" pitchFamily="18" charset="0"/>
              </a:rPr>
              <a:t>3</a:t>
            </a:r>
            <a:endParaRPr lang="en-US" altLang="zh-TW" sz="2400" b="1" u="sng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2057" name="Text Box 8"/>
          <p:cNvSpPr txBox="1">
            <a:spLocks noChangeArrowheads="1"/>
          </p:cNvSpPr>
          <p:nvPr/>
        </p:nvSpPr>
        <p:spPr bwMode="auto">
          <a:xfrm>
            <a:off x="3927475" y="38131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058" name="Text Box 9"/>
          <p:cNvSpPr txBox="1">
            <a:spLocks noChangeArrowheads="1"/>
          </p:cNvSpPr>
          <p:nvPr/>
        </p:nvSpPr>
        <p:spPr bwMode="auto">
          <a:xfrm>
            <a:off x="5089525" y="3775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59" name="Text Box 10"/>
          <p:cNvSpPr txBox="1">
            <a:spLocks noChangeArrowheads="1"/>
          </p:cNvSpPr>
          <p:nvPr/>
        </p:nvSpPr>
        <p:spPr bwMode="auto">
          <a:xfrm>
            <a:off x="6632575" y="3775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060" name="Text Box 11"/>
          <p:cNvSpPr txBox="1">
            <a:spLocks noChangeArrowheads="1"/>
          </p:cNvSpPr>
          <p:nvPr/>
        </p:nvSpPr>
        <p:spPr bwMode="auto">
          <a:xfrm>
            <a:off x="3598863" y="46767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061" name="Text Box 12"/>
          <p:cNvSpPr txBox="1">
            <a:spLocks noChangeArrowheads="1"/>
          </p:cNvSpPr>
          <p:nvPr/>
        </p:nvSpPr>
        <p:spPr bwMode="auto">
          <a:xfrm>
            <a:off x="4524375" y="47736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62" name="Text Box 13"/>
          <p:cNvSpPr txBox="1">
            <a:spLocks noChangeArrowheads="1"/>
          </p:cNvSpPr>
          <p:nvPr/>
        </p:nvSpPr>
        <p:spPr bwMode="auto">
          <a:xfrm>
            <a:off x="5243513" y="4762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63" name="Text Box 14"/>
          <p:cNvSpPr txBox="1">
            <a:spLocks noChangeArrowheads="1"/>
          </p:cNvSpPr>
          <p:nvPr/>
        </p:nvSpPr>
        <p:spPr bwMode="auto">
          <a:xfrm>
            <a:off x="6010275" y="47640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64" name="Text Box 15"/>
          <p:cNvSpPr txBox="1">
            <a:spLocks noChangeArrowheads="1"/>
          </p:cNvSpPr>
          <p:nvPr/>
        </p:nvSpPr>
        <p:spPr bwMode="auto">
          <a:xfrm>
            <a:off x="6681788" y="47577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65" name="Text Box 16"/>
          <p:cNvSpPr txBox="1">
            <a:spLocks noChangeArrowheads="1"/>
          </p:cNvSpPr>
          <p:nvPr/>
        </p:nvSpPr>
        <p:spPr bwMode="auto">
          <a:xfrm>
            <a:off x="7434263" y="47863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66" name="Text Box 17"/>
          <p:cNvSpPr txBox="1">
            <a:spLocks noChangeArrowheads="1"/>
          </p:cNvSpPr>
          <p:nvPr/>
        </p:nvSpPr>
        <p:spPr bwMode="auto">
          <a:xfrm>
            <a:off x="3213100" y="54435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67" name="Text Box 18"/>
          <p:cNvSpPr txBox="1">
            <a:spLocks noChangeArrowheads="1"/>
          </p:cNvSpPr>
          <p:nvPr/>
        </p:nvSpPr>
        <p:spPr bwMode="auto">
          <a:xfrm>
            <a:off x="4003675" y="54324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68" name="Text Box 19"/>
          <p:cNvSpPr txBox="1">
            <a:spLocks noChangeArrowheads="1"/>
          </p:cNvSpPr>
          <p:nvPr/>
        </p:nvSpPr>
        <p:spPr bwMode="auto">
          <a:xfrm>
            <a:off x="5927725" y="5487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69" name="Text Box 20"/>
          <p:cNvSpPr txBox="1">
            <a:spLocks noChangeArrowheads="1"/>
          </p:cNvSpPr>
          <p:nvPr/>
        </p:nvSpPr>
        <p:spPr bwMode="auto">
          <a:xfrm>
            <a:off x="6099175" y="3013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70" name="Text Box 21"/>
          <p:cNvSpPr txBox="1">
            <a:spLocks noChangeArrowheads="1"/>
          </p:cNvSpPr>
          <p:nvPr/>
        </p:nvSpPr>
        <p:spPr bwMode="auto">
          <a:xfrm>
            <a:off x="4784725" y="3775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071" name="Text Box 22"/>
          <p:cNvSpPr txBox="1">
            <a:spLocks noChangeArrowheads="1"/>
          </p:cNvSpPr>
          <p:nvPr/>
        </p:nvSpPr>
        <p:spPr bwMode="auto">
          <a:xfrm>
            <a:off x="5889625" y="3775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072" name="Text Box 23"/>
          <p:cNvSpPr txBox="1">
            <a:spLocks noChangeArrowheads="1"/>
          </p:cNvSpPr>
          <p:nvPr/>
        </p:nvSpPr>
        <p:spPr bwMode="auto">
          <a:xfrm>
            <a:off x="7470775" y="37560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073" name="Text Box 24"/>
          <p:cNvSpPr txBox="1">
            <a:spLocks noChangeArrowheads="1"/>
          </p:cNvSpPr>
          <p:nvPr/>
        </p:nvSpPr>
        <p:spPr bwMode="auto">
          <a:xfrm>
            <a:off x="4237038" y="47371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074" name="Text Box 25"/>
          <p:cNvSpPr txBox="1">
            <a:spLocks noChangeArrowheads="1"/>
          </p:cNvSpPr>
          <p:nvPr/>
        </p:nvSpPr>
        <p:spPr bwMode="auto">
          <a:xfrm>
            <a:off x="4941888" y="47767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075" name="Text Box 26"/>
          <p:cNvSpPr txBox="1">
            <a:spLocks noChangeArrowheads="1"/>
          </p:cNvSpPr>
          <p:nvPr/>
        </p:nvSpPr>
        <p:spPr bwMode="auto">
          <a:xfrm>
            <a:off x="5722938" y="4760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076" name="Text Box 27"/>
          <p:cNvSpPr txBox="1">
            <a:spLocks noChangeArrowheads="1"/>
          </p:cNvSpPr>
          <p:nvPr/>
        </p:nvSpPr>
        <p:spPr bwMode="auto">
          <a:xfrm>
            <a:off x="6484938" y="4787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077" name="Text Box 28"/>
          <p:cNvSpPr txBox="1">
            <a:spLocks noChangeArrowheads="1"/>
          </p:cNvSpPr>
          <p:nvPr/>
        </p:nvSpPr>
        <p:spPr bwMode="auto">
          <a:xfrm>
            <a:off x="7178675" y="47545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078" name="Text Box 29"/>
          <p:cNvSpPr txBox="1">
            <a:spLocks noChangeArrowheads="1"/>
          </p:cNvSpPr>
          <p:nvPr/>
        </p:nvSpPr>
        <p:spPr bwMode="auto">
          <a:xfrm>
            <a:off x="8016875" y="4787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079" name="Text Box 30"/>
          <p:cNvSpPr txBox="1">
            <a:spLocks noChangeArrowheads="1"/>
          </p:cNvSpPr>
          <p:nvPr/>
        </p:nvSpPr>
        <p:spPr bwMode="auto">
          <a:xfrm>
            <a:off x="3741738" y="55721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080" name="Text Box 31"/>
          <p:cNvSpPr txBox="1">
            <a:spLocks noChangeArrowheads="1"/>
          </p:cNvSpPr>
          <p:nvPr/>
        </p:nvSpPr>
        <p:spPr bwMode="auto">
          <a:xfrm>
            <a:off x="4679950" y="5481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081" name="Text Box 32"/>
          <p:cNvSpPr txBox="1">
            <a:spLocks noChangeArrowheads="1"/>
          </p:cNvSpPr>
          <p:nvPr/>
        </p:nvSpPr>
        <p:spPr bwMode="auto">
          <a:xfrm>
            <a:off x="6594475" y="5476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082" name="Line 33"/>
          <p:cNvSpPr>
            <a:spLocks noChangeShapeType="1"/>
          </p:cNvSpPr>
          <p:nvPr/>
        </p:nvSpPr>
        <p:spPr bwMode="auto">
          <a:xfrm>
            <a:off x="5016500" y="2919413"/>
            <a:ext cx="228600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83" name="Rectangle 34"/>
          <p:cNvSpPr>
            <a:spLocks noChangeArrowheads="1"/>
          </p:cNvSpPr>
          <p:nvPr/>
        </p:nvSpPr>
        <p:spPr bwMode="auto">
          <a:xfrm>
            <a:off x="4262438" y="2514600"/>
            <a:ext cx="928687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/>
              <a:t>Degree</a:t>
            </a:r>
          </a:p>
        </p:txBody>
      </p:sp>
      <p:sp>
        <p:nvSpPr>
          <p:cNvPr id="2084" name="Line 36"/>
          <p:cNvSpPr>
            <a:spLocks noChangeShapeType="1"/>
          </p:cNvSpPr>
          <p:nvPr/>
        </p:nvSpPr>
        <p:spPr bwMode="auto">
          <a:xfrm flipH="1">
            <a:off x="6400800" y="2890838"/>
            <a:ext cx="376238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85" name="Rectangle 37"/>
          <p:cNvSpPr>
            <a:spLocks noChangeArrowheads="1"/>
          </p:cNvSpPr>
          <p:nvPr/>
        </p:nvSpPr>
        <p:spPr bwMode="auto">
          <a:xfrm>
            <a:off x="6737350" y="2460625"/>
            <a:ext cx="846138" cy="415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>
                <a:solidFill>
                  <a:schemeClr val="tx2"/>
                </a:solidFill>
              </a:rPr>
              <a:t>Terminology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952500" y="990600"/>
            <a:ext cx="81915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2800"/>
              <a:t>The degree of a node is the number of subtrees</a:t>
            </a:r>
            <a:br>
              <a:rPr lang="en-US" altLang="zh-TW" sz="2800"/>
            </a:br>
            <a:r>
              <a:rPr lang="en-US" altLang="zh-TW" sz="2800"/>
              <a:t>of the node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</a:pPr>
            <a:r>
              <a:rPr lang="en-US" altLang="zh-TW" sz="2800"/>
              <a:t>The degree of A is 3; the degree of C is 1.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2800"/>
              <a:t>The node with degree 0 is a leaf or terminal </a:t>
            </a:r>
            <a:br>
              <a:rPr lang="en-US" altLang="zh-TW" sz="2800"/>
            </a:br>
            <a:r>
              <a:rPr lang="en-US" altLang="zh-TW" sz="2800"/>
              <a:t>node.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2800"/>
              <a:t>A node that has subtrees is the </a:t>
            </a:r>
            <a:r>
              <a:rPr lang="en-US" altLang="zh-TW" sz="2800" i="1"/>
              <a:t>parent</a:t>
            </a:r>
            <a:r>
              <a:rPr lang="en-US" altLang="zh-TW" sz="2800"/>
              <a:t> of the </a:t>
            </a:r>
            <a:br>
              <a:rPr lang="en-US" altLang="zh-TW" sz="2800"/>
            </a:br>
            <a:r>
              <a:rPr lang="en-US" altLang="zh-TW" sz="2800"/>
              <a:t>roots of the subtrees.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2800"/>
              <a:t>The roots of these subtrees are the </a:t>
            </a:r>
            <a:r>
              <a:rPr lang="en-US" altLang="zh-TW" sz="2800" i="1"/>
              <a:t>children</a:t>
            </a:r>
            <a:r>
              <a:rPr lang="en-US" altLang="zh-TW" sz="2800"/>
              <a:t> of </a:t>
            </a:r>
            <a:br>
              <a:rPr lang="en-US" altLang="zh-TW" sz="2800"/>
            </a:br>
            <a:r>
              <a:rPr lang="en-US" altLang="zh-TW" sz="2800"/>
              <a:t>the node.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2800"/>
              <a:t>Children of the same parent are </a:t>
            </a:r>
            <a:r>
              <a:rPr lang="en-US" altLang="zh-TW" sz="2800" i="1"/>
              <a:t>siblings</a:t>
            </a:r>
            <a:r>
              <a:rPr lang="en-US" altLang="zh-TW" sz="2800"/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2800"/>
              <a:t>The ancestors  of a node are all the nodes </a:t>
            </a:r>
            <a:br>
              <a:rPr lang="en-US" altLang="zh-TW" sz="2800"/>
            </a:br>
            <a:r>
              <a:rPr lang="en-US" altLang="zh-TW" sz="2800"/>
              <a:t>along the path from the root to the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63050" cy="1143000"/>
          </a:xfrm>
          <a:noFill/>
        </p:spPr>
        <p:txBody>
          <a:bodyPr lIns="92075" tIns="46038" rIns="92075" bIns="46038"/>
          <a:lstStyle/>
          <a:p>
            <a:pPr algn="ctr" eaLnBrk="1" hangingPunct="1"/>
            <a:r>
              <a:rPr lang="en-US" altLang="zh-TW" smtClean="0"/>
              <a:t>Representation of Trees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285750" y="1936750"/>
            <a:ext cx="91630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3200"/>
              <a:t>List Representation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</a:pPr>
            <a:r>
              <a:rPr lang="en-US" altLang="zh-TW" sz="2700"/>
              <a:t>( A ( B ( E ( K, L ), F ), C ( G ), D ( H ( M ), I, J ) ) )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</a:pPr>
            <a:r>
              <a:rPr lang="en-US" altLang="zh-TW" sz="2700"/>
              <a:t>The root comes first, followed by a list of sub-trees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1276350" y="3968750"/>
            <a:ext cx="7531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>
            <a:off x="2565400" y="3962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>
            <a:off x="3479800" y="3962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8"/>
          <p:cNvSpPr>
            <a:spLocks noChangeShapeType="1"/>
          </p:cNvSpPr>
          <p:nvPr/>
        </p:nvSpPr>
        <p:spPr bwMode="auto">
          <a:xfrm>
            <a:off x="4394200" y="3962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9"/>
          <p:cNvSpPr>
            <a:spLocks noChangeShapeType="1"/>
          </p:cNvSpPr>
          <p:nvPr/>
        </p:nvSpPr>
        <p:spPr bwMode="auto">
          <a:xfrm>
            <a:off x="7899400" y="3962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Rectangle 10"/>
          <p:cNvSpPr>
            <a:spLocks noChangeArrowheads="1"/>
          </p:cNvSpPr>
          <p:nvPr/>
        </p:nvSpPr>
        <p:spPr bwMode="auto">
          <a:xfrm>
            <a:off x="1558925" y="4117975"/>
            <a:ext cx="690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data</a:t>
            </a:r>
          </a:p>
        </p:txBody>
      </p:sp>
      <p:sp>
        <p:nvSpPr>
          <p:cNvPr id="11276" name="Rectangle 11"/>
          <p:cNvSpPr>
            <a:spLocks noChangeArrowheads="1"/>
          </p:cNvSpPr>
          <p:nvPr/>
        </p:nvSpPr>
        <p:spPr bwMode="auto">
          <a:xfrm>
            <a:off x="2625725" y="4117975"/>
            <a:ext cx="88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link 1</a:t>
            </a:r>
          </a:p>
        </p:txBody>
      </p:sp>
      <p:sp>
        <p:nvSpPr>
          <p:cNvPr id="11277" name="Rectangle 12"/>
          <p:cNvSpPr>
            <a:spLocks noChangeArrowheads="1"/>
          </p:cNvSpPr>
          <p:nvPr/>
        </p:nvSpPr>
        <p:spPr bwMode="auto">
          <a:xfrm>
            <a:off x="3540125" y="4117975"/>
            <a:ext cx="88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link 2</a:t>
            </a:r>
          </a:p>
        </p:txBody>
      </p:sp>
      <p:sp>
        <p:nvSpPr>
          <p:cNvPr id="11278" name="Rectangle 13"/>
          <p:cNvSpPr>
            <a:spLocks noChangeArrowheads="1"/>
          </p:cNvSpPr>
          <p:nvPr/>
        </p:nvSpPr>
        <p:spPr bwMode="auto">
          <a:xfrm>
            <a:off x="4530725" y="411797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...</a:t>
            </a:r>
          </a:p>
        </p:txBody>
      </p:sp>
      <p:sp>
        <p:nvSpPr>
          <p:cNvPr id="11279" name="Rectangle 14"/>
          <p:cNvSpPr>
            <a:spLocks noChangeArrowheads="1"/>
          </p:cNvSpPr>
          <p:nvPr/>
        </p:nvSpPr>
        <p:spPr bwMode="auto">
          <a:xfrm>
            <a:off x="7959725" y="4117975"/>
            <a:ext cx="88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link n</a:t>
            </a:r>
          </a:p>
        </p:txBody>
      </p:sp>
      <p:sp>
        <p:nvSpPr>
          <p:cNvPr id="11280" name="AutoShape 15"/>
          <p:cNvSpPr>
            <a:spLocks noChangeArrowheads="1"/>
          </p:cNvSpPr>
          <p:nvPr/>
        </p:nvSpPr>
        <p:spPr bwMode="auto">
          <a:xfrm rot="10800000">
            <a:off x="2876550" y="4806950"/>
            <a:ext cx="4787900" cy="941388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lIns="92075" tIns="46038" rIns="92075" bIns="46038" anchor="ctr"/>
          <a:lstStyle/>
          <a:p>
            <a:pPr algn="ctr" eaLnBrk="0" hangingPunct="0"/>
            <a:r>
              <a:rPr lang="en-US" altLang="zh-TW" sz="2400">
                <a:latin typeface="Times New Roman" pitchFamily="18" charset="0"/>
              </a:rPr>
              <a:t>How many link fields are</a:t>
            </a:r>
          </a:p>
          <a:p>
            <a:pPr algn="ctr" eaLnBrk="0" hangingPunct="0"/>
            <a:r>
              <a:rPr lang="en-US" altLang="zh-TW" sz="2400">
                <a:latin typeface="Times New Roman" pitchFamily="18" charset="0"/>
              </a:rPr>
              <a:t> needed in such a representation?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63050" cy="1143000"/>
          </a:xfrm>
          <a:noFill/>
        </p:spPr>
        <p:txBody>
          <a:bodyPr lIns="92075" tIns="46038" rIns="92075" bIns="46038"/>
          <a:lstStyle/>
          <a:p>
            <a:pPr algn="ctr" eaLnBrk="1" hangingPunct="1"/>
            <a:r>
              <a:rPr lang="en-US" altLang="zh-TW" smtClean="0"/>
              <a:t>Left Child - Right Sibling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57650" y="2168525"/>
            <a:ext cx="571500" cy="569913"/>
            <a:chOff x="2396" y="1402"/>
            <a:chExt cx="360" cy="359"/>
          </a:xfrm>
        </p:grpSpPr>
        <p:sp>
          <p:nvSpPr>
            <p:cNvPr id="12349" name="Oval 5"/>
            <p:cNvSpPr>
              <a:spLocks noChangeArrowheads="1"/>
            </p:cNvSpPr>
            <p:nvPr/>
          </p:nvSpPr>
          <p:spPr bwMode="auto">
            <a:xfrm>
              <a:off x="2396" y="140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0" name="Rectangle 6"/>
            <p:cNvSpPr>
              <a:spLocks noChangeArrowheads="1"/>
            </p:cNvSpPr>
            <p:nvPr/>
          </p:nvSpPr>
          <p:spPr bwMode="auto">
            <a:xfrm>
              <a:off x="2465" y="145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149475" y="3043238"/>
            <a:ext cx="571500" cy="568325"/>
            <a:chOff x="1194" y="1953"/>
            <a:chExt cx="360" cy="358"/>
          </a:xfrm>
        </p:grpSpPr>
        <p:sp>
          <p:nvSpPr>
            <p:cNvPr id="12347" name="Oval 8"/>
            <p:cNvSpPr>
              <a:spLocks noChangeArrowheads="1"/>
            </p:cNvSpPr>
            <p:nvPr/>
          </p:nvSpPr>
          <p:spPr bwMode="auto">
            <a:xfrm>
              <a:off x="1194" y="1953"/>
              <a:ext cx="360" cy="3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8" name="Rectangle 9"/>
            <p:cNvSpPr>
              <a:spLocks noChangeArrowheads="1"/>
            </p:cNvSpPr>
            <p:nvPr/>
          </p:nvSpPr>
          <p:spPr bwMode="auto">
            <a:xfrm>
              <a:off x="1263" y="200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056063" y="3011488"/>
            <a:ext cx="571500" cy="568325"/>
            <a:chOff x="2395" y="1933"/>
            <a:chExt cx="360" cy="358"/>
          </a:xfrm>
        </p:grpSpPr>
        <p:sp>
          <p:nvSpPr>
            <p:cNvPr id="12345" name="Oval 11"/>
            <p:cNvSpPr>
              <a:spLocks noChangeArrowheads="1"/>
            </p:cNvSpPr>
            <p:nvPr/>
          </p:nvSpPr>
          <p:spPr bwMode="auto">
            <a:xfrm>
              <a:off x="2395" y="1933"/>
              <a:ext cx="360" cy="3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6" name="Rectangle 12"/>
            <p:cNvSpPr>
              <a:spLocks noChangeArrowheads="1"/>
            </p:cNvSpPr>
            <p:nvPr/>
          </p:nvSpPr>
          <p:spPr bwMode="auto">
            <a:xfrm>
              <a:off x="2464" y="198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223000" y="2979738"/>
            <a:ext cx="571500" cy="568325"/>
            <a:chOff x="3760" y="1913"/>
            <a:chExt cx="360" cy="358"/>
          </a:xfrm>
        </p:grpSpPr>
        <p:sp>
          <p:nvSpPr>
            <p:cNvPr id="12343" name="Oval 14"/>
            <p:cNvSpPr>
              <a:spLocks noChangeArrowheads="1"/>
            </p:cNvSpPr>
            <p:nvPr/>
          </p:nvSpPr>
          <p:spPr bwMode="auto">
            <a:xfrm>
              <a:off x="3760" y="1913"/>
              <a:ext cx="360" cy="3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Rectangle 15"/>
            <p:cNvSpPr>
              <a:spLocks noChangeArrowheads="1"/>
            </p:cNvSpPr>
            <p:nvPr/>
          </p:nvSpPr>
          <p:spPr bwMode="auto">
            <a:xfrm>
              <a:off x="3829" y="196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12297" name="Line 16"/>
          <p:cNvSpPr>
            <a:spLocks noChangeShapeType="1"/>
          </p:cNvSpPr>
          <p:nvPr/>
        </p:nvSpPr>
        <p:spPr bwMode="auto">
          <a:xfrm flipH="1">
            <a:off x="2432050" y="2554288"/>
            <a:ext cx="161290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17"/>
          <p:cNvSpPr>
            <a:spLocks noChangeShapeType="1"/>
          </p:cNvSpPr>
          <p:nvPr/>
        </p:nvSpPr>
        <p:spPr bwMode="auto">
          <a:xfrm>
            <a:off x="2708275" y="3349625"/>
            <a:ext cx="1354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1479550" y="4194175"/>
            <a:ext cx="571500" cy="569913"/>
            <a:chOff x="772" y="2678"/>
            <a:chExt cx="360" cy="359"/>
          </a:xfrm>
        </p:grpSpPr>
        <p:sp>
          <p:nvSpPr>
            <p:cNvPr id="12341" name="Oval 19"/>
            <p:cNvSpPr>
              <a:spLocks noChangeArrowheads="1"/>
            </p:cNvSpPr>
            <p:nvPr/>
          </p:nvSpPr>
          <p:spPr bwMode="auto">
            <a:xfrm>
              <a:off x="772" y="267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Rectangle 20"/>
            <p:cNvSpPr>
              <a:spLocks noChangeArrowheads="1"/>
            </p:cNvSpPr>
            <p:nvPr/>
          </p:nvSpPr>
          <p:spPr bwMode="auto">
            <a:xfrm>
              <a:off x="841" y="27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E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719388" y="4178300"/>
            <a:ext cx="571500" cy="568325"/>
            <a:chOff x="1553" y="2668"/>
            <a:chExt cx="360" cy="358"/>
          </a:xfrm>
        </p:grpSpPr>
        <p:sp>
          <p:nvSpPr>
            <p:cNvPr id="12339" name="Oval 22"/>
            <p:cNvSpPr>
              <a:spLocks noChangeArrowheads="1"/>
            </p:cNvSpPr>
            <p:nvPr/>
          </p:nvSpPr>
          <p:spPr bwMode="auto">
            <a:xfrm>
              <a:off x="1553" y="2668"/>
              <a:ext cx="360" cy="3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0" name="Rectangle 23"/>
            <p:cNvSpPr>
              <a:spLocks noChangeArrowheads="1"/>
            </p:cNvSpPr>
            <p:nvPr/>
          </p:nvSpPr>
          <p:spPr bwMode="auto">
            <a:xfrm>
              <a:off x="1622" y="272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4073525" y="4162425"/>
            <a:ext cx="569913" cy="569913"/>
            <a:chOff x="2406" y="2658"/>
            <a:chExt cx="359" cy="359"/>
          </a:xfrm>
        </p:grpSpPr>
        <p:sp>
          <p:nvSpPr>
            <p:cNvPr id="12337" name="Oval 25"/>
            <p:cNvSpPr>
              <a:spLocks noChangeArrowheads="1"/>
            </p:cNvSpPr>
            <p:nvPr/>
          </p:nvSpPr>
          <p:spPr bwMode="auto">
            <a:xfrm>
              <a:off x="2406" y="2658"/>
              <a:ext cx="359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8" name="Rectangle 26"/>
            <p:cNvSpPr>
              <a:spLocks noChangeArrowheads="1"/>
            </p:cNvSpPr>
            <p:nvPr/>
          </p:nvSpPr>
          <p:spPr bwMode="auto">
            <a:xfrm>
              <a:off x="2474" y="271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G</a:t>
              </a:r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5276850" y="4146550"/>
            <a:ext cx="571500" cy="568325"/>
            <a:chOff x="3164" y="2648"/>
            <a:chExt cx="360" cy="358"/>
          </a:xfrm>
        </p:grpSpPr>
        <p:sp>
          <p:nvSpPr>
            <p:cNvPr id="12335" name="Oval 28"/>
            <p:cNvSpPr>
              <a:spLocks noChangeArrowheads="1"/>
            </p:cNvSpPr>
            <p:nvPr/>
          </p:nvSpPr>
          <p:spPr bwMode="auto">
            <a:xfrm>
              <a:off x="3164" y="2648"/>
              <a:ext cx="360" cy="3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6" name="Rectangle 29"/>
            <p:cNvSpPr>
              <a:spLocks noChangeArrowheads="1"/>
            </p:cNvSpPr>
            <p:nvPr/>
          </p:nvSpPr>
          <p:spPr bwMode="auto">
            <a:xfrm>
              <a:off x="3233" y="270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H</a:t>
              </a:r>
            </a:p>
          </p:txBody>
        </p: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6254750" y="4129088"/>
            <a:ext cx="571500" cy="569912"/>
            <a:chOff x="3780" y="2637"/>
            <a:chExt cx="360" cy="359"/>
          </a:xfrm>
        </p:grpSpPr>
        <p:sp>
          <p:nvSpPr>
            <p:cNvPr id="12333" name="Oval 31"/>
            <p:cNvSpPr>
              <a:spLocks noChangeArrowheads="1"/>
            </p:cNvSpPr>
            <p:nvPr/>
          </p:nvSpPr>
          <p:spPr bwMode="auto">
            <a:xfrm>
              <a:off x="3780" y="263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4" name="Rectangle 32"/>
            <p:cNvSpPr>
              <a:spLocks noChangeArrowheads="1"/>
            </p:cNvSpPr>
            <p:nvPr/>
          </p:nvSpPr>
          <p:spPr bwMode="auto">
            <a:xfrm>
              <a:off x="3849" y="2691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I</a:t>
              </a:r>
            </a:p>
          </p:txBody>
        </p:sp>
      </p:grp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7265988" y="4114800"/>
            <a:ext cx="571500" cy="568325"/>
            <a:chOff x="4417" y="2628"/>
            <a:chExt cx="360" cy="358"/>
          </a:xfrm>
        </p:grpSpPr>
        <p:sp>
          <p:nvSpPr>
            <p:cNvPr id="12331" name="Oval 34"/>
            <p:cNvSpPr>
              <a:spLocks noChangeArrowheads="1"/>
            </p:cNvSpPr>
            <p:nvPr/>
          </p:nvSpPr>
          <p:spPr bwMode="auto">
            <a:xfrm>
              <a:off x="4417" y="2628"/>
              <a:ext cx="360" cy="3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2" name="Rectangle 35"/>
            <p:cNvSpPr>
              <a:spLocks noChangeArrowheads="1"/>
            </p:cNvSpPr>
            <p:nvPr/>
          </p:nvSpPr>
          <p:spPr bwMode="auto">
            <a:xfrm>
              <a:off x="4486" y="2681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12" name="Group 36"/>
          <p:cNvGrpSpPr>
            <a:grpSpLocks/>
          </p:cNvGrpSpPr>
          <p:nvPr/>
        </p:nvGrpSpPr>
        <p:grpSpPr bwMode="auto">
          <a:xfrm>
            <a:off x="844550" y="5364163"/>
            <a:ext cx="571500" cy="569912"/>
            <a:chOff x="372" y="3415"/>
            <a:chExt cx="360" cy="359"/>
          </a:xfrm>
        </p:grpSpPr>
        <p:sp>
          <p:nvSpPr>
            <p:cNvPr id="12329" name="Oval 37"/>
            <p:cNvSpPr>
              <a:spLocks noChangeArrowheads="1"/>
            </p:cNvSpPr>
            <p:nvPr/>
          </p:nvSpPr>
          <p:spPr bwMode="auto">
            <a:xfrm>
              <a:off x="372" y="341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38"/>
            <p:cNvSpPr>
              <a:spLocks noChangeArrowheads="1"/>
            </p:cNvSpPr>
            <p:nvPr/>
          </p:nvSpPr>
          <p:spPr bwMode="auto">
            <a:xfrm>
              <a:off x="441" y="346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K</a:t>
              </a:r>
            </a:p>
          </p:txBody>
        </p:sp>
      </p:grpSp>
      <p:grpSp>
        <p:nvGrpSpPr>
          <p:cNvPr id="13" name="Group 39"/>
          <p:cNvGrpSpPr>
            <a:grpSpLocks/>
          </p:cNvGrpSpPr>
          <p:nvPr/>
        </p:nvGrpSpPr>
        <p:grpSpPr bwMode="auto">
          <a:xfrm>
            <a:off x="2051050" y="5348288"/>
            <a:ext cx="569913" cy="568325"/>
            <a:chOff x="1132" y="3405"/>
            <a:chExt cx="359" cy="358"/>
          </a:xfrm>
        </p:grpSpPr>
        <p:sp>
          <p:nvSpPr>
            <p:cNvPr id="12327" name="Oval 40"/>
            <p:cNvSpPr>
              <a:spLocks noChangeArrowheads="1"/>
            </p:cNvSpPr>
            <p:nvPr/>
          </p:nvSpPr>
          <p:spPr bwMode="auto">
            <a:xfrm>
              <a:off x="1132" y="3405"/>
              <a:ext cx="359" cy="3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Rectangle 41"/>
            <p:cNvSpPr>
              <a:spLocks noChangeArrowheads="1"/>
            </p:cNvSpPr>
            <p:nvPr/>
          </p:nvSpPr>
          <p:spPr bwMode="auto">
            <a:xfrm>
              <a:off x="1200" y="345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L</a:t>
              </a:r>
            </a:p>
          </p:txBody>
        </p:sp>
      </p:grpSp>
      <p:grpSp>
        <p:nvGrpSpPr>
          <p:cNvPr id="14" name="Group 42"/>
          <p:cNvGrpSpPr>
            <a:grpSpLocks/>
          </p:cNvGrpSpPr>
          <p:nvPr/>
        </p:nvGrpSpPr>
        <p:grpSpPr bwMode="auto">
          <a:xfrm>
            <a:off x="5310188" y="5283200"/>
            <a:ext cx="571500" cy="568325"/>
            <a:chOff x="3185" y="3364"/>
            <a:chExt cx="360" cy="358"/>
          </a:xfrm>
        </p:grpSpPr>
        <p:sp>
          <p:nvSpPr>
            <p:cNvPr id="12325" name="Oval 43"/>
            <p:cNvSpPr>
              <a:spLocks noChangeArrowheads="1"/>
            </p:cNvSpPr>
            <p:nvPr/>
          </p:nvSpPr>
          <p:spPr bwMode="auto">
            <a:xfrm>
              <a:off x="3185" y="3364"/>
              <a:ext cx="360" cy="3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Rectangle 44"/>
            <p:cNvSpPr>
              <a:spLocks noChangeArrowheads="1"/>
            </p:cNvSpPr>
            <p:nvPr/>
          </p:nvSpPr>
          <p:spPr bwMode="auto">
            <a:xfrm>
              <a:off x="3254" y="3417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M</a:t>
              </a:r>
            </a:p>
          </p:txBody>
        </p:sp>
      </p:grpSp>
      <p:sp>
        <p:nvSpPr>
          <p:cNvPr id="12308" name="Line 45"/>
          <p:cNvSpPr>
            <a:spLocks noChangeShapeType="1"/>
          </p:cNvSpPr>
          <p:nvPr/>
        </p:nvSpPr>
        <p:spPr bwMode="auto">
          <a:xfrm flipH="1">
            <a:off x="1779588" y="3544888"/>
            <a:ext cx="423862" cy="633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Line 46"/>
          <p:cNvSpPr>
            <a:spLocks noChangeShapeType="1"/>
          </p:cNvSpPr>
          <p:nvPr/>
        </p:nvSpPr>
        <p:spPr bwMode="auto">
          <a:xfrm>
            <a:off x="2057400" y="4486275"/>
            <a:ext cx="650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Line 47"/>
          <p:cNvSpPr>
            <a:spLocks noChangeShapeType="1"/>
          </p:cNvSpPr>
          <p:nvPr/>
        </p:nvSpPr>
        <p:spPr bwMode="auto">
          <a:xfrm flipH="1">
            <a:off x="1144588" y="4729163"/>
            <a:ext cx="457200" cy="617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Line 48"/>
          <p:cNvSpPr>
            <a:spLocks noChangeShapeType="1"/>
          </p:cNvSpPr>
          <p:nvPr/>
        </p:nvSpPr>
        <p:spPr bwMode="auto">
          <a:xfrm>
            <a:off x="1422400" y="5670550"/>
            <a:ext cx="601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49"/>
          <p:cNvSpPr>
            <a:spLocks noChangeShapeType="1"/>
          </p:cNvSpPr>
          <p:nvPr/>
        </p:nvSpPr>
        <p:spPr bwMode="auto">
          <a:xfrm>
            <a:off x="4356100" y="3609975"/>
            <a:ext cx="0" cy="534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50"/>
          <p:cNvSpPr>
            <a:spLocks noChangeShapeType="1"/>
          </p:cNvSpPr>
          <p:nvPr/>
        </p:nvSpPr>
        <p:spPr bwMode="auto">
          <a:xfrm flipH="1">
            <a:off x="5576888" y="3527425"/>
            <a:ext cx="798512" cy="617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Line 51"/>
          <p:cNvSpPr>
            <a:spLocks noChangeShapeType="1"/>
          </p:cNvSpPr>
          <p:nvPr/>
        </p:nvSpPr>
        <p:spPr bwMode="auto">
          <a:xfrm>
            <a:off x="5853113" y="4419600"/>
            <a:ext cx="376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52"/>
          <p:cNvSpPr>
            <a:spLocks noChangeShapeType="1"/>
          </p:cNvSpPr>
          <p:nvPr/>
        </p:nvSpPr>
        <p:spPr bwMode="auto">
          <a:xfrm>
            <a:off x="6815138" y="4419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Line 53"/>
          <p:cNvSpPr>
            <a:spLocks noChangeShapeType="1"/>
          </p:cNvSpPr>
          <p:nvPr/>
        </p:nvSpPr>
        <p:spPr bwMode="auto">
          <a:xfrm>
            <a:off x="5576888" y="4729163"/>
            <a:ext cx="0" cy="55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54"/>
          <p:cNvSpPr>
            <a:spLocks noChangeShapeType="1"/>
          </p:cNvSpPr>
          <p:nvPr/>
        </p:nvSpPr>
        <p:spPr bwMode="auto">
          <a:xfrm>
            <a:off x="4632325" y="3333750"/>
            <a:ext cx="1579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55"/>
          <p:cNvGrpSpPr>
            <a:grpSpLocks/>
          </p:cNvGrpSpPr>
          <p:nvPr/>
        </p:nvGrpSpPr>
        <p:grpSpPr bwMode="auto">
          <a:xfrm>
            <a:off x="6007100" y="1827213"/>
            <a:ext cx="3136900" cy="935037"/>
            <a:chOff x="3624" y="1187"/>
            <a:chExt cx="1976" cy="589"/>
          </a:xfrm>
        </p:grpSpPr>
        <p:sp>
          <p:nvSpPr>
            <p:cNvPr id="12319" name="Rectangle 56"/>
            <p:cNvSpPr>
              <a:spLocks noChangeArrowheads="1"/>
            </p:cNvSpPr>
            <p:nvPr/>
          </p:nvSpPr>
          <p:spPr bwMode="auto">
            <a:xfrm>
              <a:off x="3630" y="1187"/>
              <a:ext cx="1908" cy="5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Line 57"/>
            <p:cNvSpPr>
              <a:spLocks noChangeShapeType="1"/>
            </p:cNvSpPr>
            <p:nvPr/>
          </p:nvSpPr>
          <p:spPr bwMode="auto">
            <a:xfrm>
              <a:off x="3624" y="1485"/>
              <a:ext cx="19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Line 58"/>
            <p:cNvSpPr>
              <a:spLocks noChangeShapeType="1"/>
            </p:cNvSpPr>
            <p:nvPr/>
          </p:nvSpPr>
          <p:spPr bwMode="auto">
            <a:xfrm>
              <a:off x="4579" y="1495"/>
              <a:ext cx="0" cy="2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2" name="Rectangle 59"/>
            <p:cNvSpPr>
              <a:spLocks noChangeArrowheads="1"/>
            </p:cNvSpPr>
            <p:nvPr/>
          </p:nvSpPr>
          <p:spPr bwMode="auto">
            <a:xfrm>
              <a:off x="4348" y="1198"/>
              <a:ext cx="4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data</a:t>
              </a:r>
            </a:p>
          </p:txBody>
        </p:sp>
        <p:sp>
          <p:nvSpPr>
            <p:cNvPr id="12323" name="Rectangle 60"/>
            <p:cNvSpPr>
              <a:spLocks noChangeArrowheads="1"/>
            </p:cNvSpPr>
            <p:nvPr/>
          </p:nvSpPr>
          <p:spPr bwMode="auto">
            <a:xfrm>
              <a:off x="3695" y="1488"/>
              <a:ext cx="8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left child</a:t>
              </a:r>
            </a:p>
          </p:txBody>
        </p:sp>
        <p:sp>
          <p:nvSpPr>
            <p:cNvPr id="12324" name="Rectangle 61"/>
            <p:cNvSpPr>
              <a:spLocks noChangeArrowheads="1"/>
            </p:cNvSpPr>
            <p:nvPr/>
          </p:nvSpPr>
          <p:spPr bwMode="auto">
            <a:xfrm>
              <a:off x="4552" y="1478"/>
              <a:ext cx="10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right sibling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962400" y="6096000"/>
            <a:ext cx="161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 1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027"/>
          <p:cNvSpPr>
            <a:spLocks noChangeArrowheads="1"/>
          </p:cNvSpPr>
          <p:nvPr/>
        </p:nvSpPr>
        <p:spPr bwMode="auto">
          <a:xfrm>
            <a:off x="-19050" y="258763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>
                <a:solidFill>
                  <a:schemeClr val="tx2"/>
                </a:solidFill>
              </a:rPr>
              <a:t>Binary Trees</a:t>
            </a:r>
          </a:p>
        </p:txBody>
      </p:sp>
      <p:sp>
        <p:nvSpPr>
          <p:cNvPr id="13317" name="Rectangle 1028"/>
          <p:cNvSpPr>
            <a:spLocks noChangeArrowheads="1"/>
          </p:cNvSpPr>
          <p:nvPr/>
        </p:nvSpPr>
        <p:spPr bwMode="auto">
          <a:xfrm>
            <a:off x="600075" y="1460500"/>
            <a:ext cx="82486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3200"/>
              <a:t>A binary tree is a finite set of nodes that is </a:t>
            </a:r>
            <a:br>
              <a:rPr lang="en-US" altLang="zh-TW" sz="3200"/>
            </a:br>
            <a:r>
              <a:rPr lang="en-US" altLang="zh-TW" sz="3200"/>
              <a:t>either empty or consists of a root and two </a:t>
            </a:r>
            <a:br>
              <a:rPr lang="en-US" altLang="zh-TW" sz="3200"/>
            </a:br>
            <a:r>
              <a:rPr lang="en-US" altLang="zh-TW" sz="3200"/>
              <a:t>disjoint binary trees called </a:t>
            </a:r>
            <a:r>
              <a:rPr lang="en-US" altLang="zh-TW" sz="3200" i="1"/>
              <a:t>the left subtree</a:t>
            </a:r>
            <a:r>
              <a:rPr lang="en-US" altLang="zh-TW" sz="3200"/>
              <a:t> </a:t>
            </a:r>
            <a:br>
              <a:rPr lang="en-US" altLang="zh-TW" sz="3200"/>
            </a:br>
            <a:r>
              <a:rPr lang="en-US" altLang="zh-TW" sz="3200"/>
              <a:t>and </a:t>
            </a:r>
            <a:r>
              <a:rPr lang="en-US" altLang="zh-TW" sz="3200" i="1"/>
              <a:t>the right subtree</a:t>
            </a:r>
            <a:r>
              <a:rPr lang="en-US" altLang="zh-TW" sz="3200"/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3200"/>
              <a:t>Any tree can be transformed into binary tree.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</a:pPr>
            <a:r>
              <a:rPr lang="en-US" altLang="zh-TW" sz="2700"/>
              <a:t>by left child-right sibling representation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3200"/>
              <a:t>The left subtree and the right subtree are distinguished.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2"/>
          <p:cNvSpPr>
            <a:spLocks noChangeArrowheads="1"/>
          </p:cNvSpPr>
          <p:nvPr/>
        </p:nvSpPr>
        <p:spPr bwMode="auto">
          <a:xfrm>
            <a:off x="4038600" y="106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Oval 4"/>
          <p:cNvSpPr>
            <a:spLocks noChangeArrowheads="1"/>
          </p:cNvSpPr>
          <p:nvPr/>
        </p:nvSpPr>
        <p:spPr bwMode="auto">
          <a:xfrm>
            <a:off x="3200400" y="175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Oval 5"/>
          <p:cNvSpPr>
            <a:spLocks noChangeArrowheads="1"/>
          </p:cNvSpPr>
          <p:nvPr/>
        </p:nvSpPr>
        <p:spPr bwMode="auto">
          <a:xfrm>
            <a:off x="2209800" y="2438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Oval 6"/>
          <p:cNvSpPr>
            <a:spLocks noChangeArrowheads="1"/>
          </p:cNvSpPr>
          <p:nvPr/>
        </p:nvSpPr>
        <p:spPr bwMode="auto">
          <a:xfrm>
            <a:off x="4724400" y="2362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Oval 7"/>
          <p:cNvSpPr>
            <a:spLocks noChangeArrowheads="1"/>
          </p:cNvSpPr>
          <p:nvPr/>
        </p:nvSpPr>
        <p:spPr bwMode="auto">
          <a:xfrm>
            <a:off x="6781800" y="601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b="1">
                <a:latin typeface="Times New Roman" pitchFamily="18" charset="0"/>
              </a:rPr>
              <a:t>J</a:t>
            </a:r>
          </a:p>
        </p:txBody>
      </p:sp>
      <p:sp>
        <p:nvSpPr>
          <p:cNvPr id="14343" name="Oval 8"/>
          <p:cNvSpPr>
            <a:spLocks noChangeArrowheads="1"/>
          </p:cNvSpPr>
          <p:nvPr/>
        </p:nvSpPr>
        <p:spPr bwMode="auto">
          <a:xfrm>
            <a:off x="5486400" y="3276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Oval 9"/>
          <p:cNvSpPr>
            <a:spLocks noChangeArrowheads="1"/>
          </p:cNvSpPr>
          <p:nvPr/>
        </p:nvSpPr>
        <p:spPr bwMode="auto">
          <a:xfrm>
            <a:off x="1371600" y="3429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Oval 10"/>
          <p:cNvSpPr>
            <a:spLocks noChangeArrowheads="1"/>
          </p:cNvSpPr>
          <p:nvPr/>
        </p:nvSpPr>
        <p:spPr bwMode="auto">
          <a:xfrm>
            <a:off x="57150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b="1">
                <a:latin typeface="Times New Roman" pitchFamily="18" charset="0"/>
              </a:rPr>
              <a:t>I</a:t>
            </a:r>
          </a:p>
        </p:txBody>
      </p:sp>
      <p:sp>
        <p:nvSpPr>
          <p:cNvPr id="14346" name="Oval 11"/>
          <p:cNvSpPr>
            <a:spLocks noChangeArrowheads="1"/>
          </p:cNvSpPr>
          <p:nvPr/>
        </p:nvSpPr>
        <p:spPr bwMode="auto">
          <a:xfrm>
            <a:off x="41148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Oval 12"/>
          <p:cNvSpPr>
            <a:spLocks noChangeArrowheads="1"/>
          </p:cNvSpPr>
          <p:nvPr/>
        </p:nvSpPr>
        <p:spPr bwMode="auto">
          <a:xfrm>
            <a:off x="39624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b="1">
                <a:latin typeface="Times New Roman" pitchFamily="18" charset="0"/>
              </a:rPr>
              <a:t>M</a:t>
            </a:r>
          </a:p>
        </p:txBody>
      </p:sp>
      <p:sp>
        <p:nvSpPr>
          <p:cNvPr id="14348" name="Oval 13"/>
          <p:cNvSpPr>
            <a:spLocks noChangeArrowheads="1"/>
          </p:cNvSpPr>
          <p:nvPr/>
        </p:nvSpPr>
        <p:spPr bwMode="auto">
          <a:xfrm>
            <a:off x="4800600" y="4267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b="1">
                <a:latin typeface="Times New Roman" pitchFamily="18" charset="0"/>
              </a:rPr>
              <a:t>H</a:t>
            </a:r>
          </a:p>
        </p:txBody>
      </p:sp>
      <p:sp>
        <p:nvSpPr>
          <p:cNvPr id="14349" name="Oval 14"/>
          <p:cNvSpPr>
            <a:spLocks noChangeArrowheads="1"/>
          </p:cNvSpPr>
          <p:nvPr/>
        </p:nvSpPr>
        <p:spPr bwMode="auto">
          <a:xfrm>
            <a:off x="3048000" y="3429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Oval 15"/>
          <p:cNvSpPr>
            <a:spLocks noChangeArrowheads="1"/>
          </p:cNvSpPr>
          <p:nvPr/>
        </p:nvSpPr>
        <p:spPr bwMode="auto">
          <a:xfrm>
            <a:off x="2133600" y="4419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b="1">
                <a:latin typeface="Times New Roman" pitchFamily="18" charset="0"/>
              </a:rPr>
              <a:t>L</a:t>
            </a:r>
          </a:p>
        </p:txBody>
      </p:sp>
      <p:sp>
        <p:nvSpPr>
          <p:cNvPr id="14351" name="Line 16"/>
          <p:cNvSpPr>
            <a:spLocks noChangeShapeType="1"/>
          </p:cNvSpPr>
          <p:nvPr/>
        </p:nvSpPr>
        <p:spPr bwMode="auto">
          <a:xfrm flipH="1">
            <a:off x="3657600" y="1524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17"/>
          <p:cNvSpPr>
            <a:spLocks noChangeShapeType="1"/>
          </p:cNvSpPr>
          <p:nvPr/>
        </p:nvSpPr>
        <p:spPr bwMode="auto">
          <a:xfrm flipH="1">
            <a:off x="2667000" y="2133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18"/>
          <p:cNvSpPr>
            <a:spLocks noChangeShapeType="1"/>
          </p:cNvSpPr>
          <p:nvPr/>
        </p:nvSpPr>
        <p:spPr bwMode="auto">
          <a:xfrm flipH="1">
            <a:off x="1752600" y="2895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Line 19"/>
          <p:cNvSpPr>
            <a:spLocks noChangeShapeType="1"/>
          </p:cNvSpPr>
          <p:nvPr/>
        </p:nvSpPr>
        <p:spPr bwMode="auto">
          <a:xfrm>
            <a:off x="1828800" y="3886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Line 20"/>
          <p:cNvSpPr>
            <a:spLocks noChangeShapeType="1"/>
          </p:cNvSpPr>
          <p:nvPr/>
        </p:nvSpPr>
        <p:spPr bwMode="auto">
          <a:xfrm>
            <a:off x="2667000" y="28956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Line 21"/>
          <p:cNvSpPr>
            <a:spLocks noChangeShapeType="1"/>
          </p:cNvSpPr>
          <p:nvPr/>
        </p:nvSpPr>
        <p:spPr bwMode="auto">
          <a:xfrm>
            <a:off x="3733800" y="20574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Line 22"/>
          <p:cNvSpPr>
            <a:spLocks noChangeShapeType="1"/>
          </p:cNvSpPr>
          <p:nvPr/>
        </p:nvSpPr>
        <p:spPr bwMode="auto">
          <a:xfrm flipH="1">
            <a:off x="4495800" y="2819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Line 23"/>
          <p:cNvSpPr>
            <a:spLocks noChangeShapeType="1"/>
          </p:cNvSpPr>
          <p:nvPr/>
        </p:nvSpPr>
        <p:spPr bwMode="auto">
          <a:xfrm>
            <a:off x="5181600" y="2819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Line 24"/>
          <p:cNvSpPr>
            <a:spLocks noChangeShapeType="1"/>
          </p:cNvSpPr>
          <p:nvPr/>
        </p:nvSpPr>
        <p:spPr bwMode="auto">
          <a:xfrm flipH="1">
            <a:off x="5181600" y="3733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Line 25"/>
          <p:cNvSpPr>
            <a:spLocks noChangeShapeType="1"/>
          </p:cNvSpPr>
          <p:nvPr/>
        </p:nvSpPr>
        <p:spPr bwMode="auto">
          <a:xfrm flipH="1">
            <a:off x="4419600" y="4724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Line 26"/>
          <p:cNvSpPr>
            <a:spLocks noChangeShapeType="1"/>
          </p:cNvSpPr>
          <p:nvPr/>
        </p:nvSpPr>
        <p:spPr bwMode="auto">
          <a:xfrm>
            <a:off x="5257800" y="4724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Line 27"/>
          <p:cNvSpPr>
            <a:spLocks noChangeShapeType="1"/>
          </p:cNvSpPr>
          <p:nvPr/>
        </p:nvSpPr>
        <p:spPr bwMode="auto">
          <a:xfrm>
            <a:off x="6248400" y="5562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Text Box 28"/>
          <p:cNvSpPr txBox="1">
            <a:spLocks noChangeArrowheads="1"/>
          </p:cNvSpPr>
          <p:nvPr/>
        </p:nvSpPr>
        <p:spPr bwMode="auto">
          <a:xfrm>
            <a:off x="4038600" y="1066800"/>
            <a:ext cx="55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b="1">
                <a:latin typeface="Times New Roman" pitchFamily="18" charset="0"/>
              </a:rPr>
              <a:t> A </a:t>
            </a:r>
          </a:p>
        </p:txBody>
      </p:sp>
      <p:sp>
        <p:nvSpPr>
          <p:cNvPr id="14364" name="Text Box 29"/>
          <p:cNvSpPr txBox="1">
            <a:spLocks noChangeArrowheads="1"/>
          </p:cNvSpPr>
          <p:nvPr/>
        </p:nvSpPr>
        <p:spPr bwMode="auto">
          <a:xfrm>
            <a:off x="3276600" y="1752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latin typeface="Times New Roman" pitchFamily="18" charset="0"/>
              </a:rPr>
              <a:t>B</a:t>
            </a:r>
          </a:p>
        </p:txBody>
      </p:sp>
      <p:sp>
        <p:nvSpPr>
          <p:cNvPr id="14365" name="Text Box 30"/>
          <p:cNvSpPr txBox="1">
            <a:spLocks noChangeArrowheads="1"/>
          </p:cNvSpPr>
          <p:nvPr/>
        </p:nvSpPr>
        <p:spPr bwMode="auto">
          <a:xfrm>
            <a:off x="4724400" y="2362200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latin typeface="Times New Roman" pitchFamily="18" charset="0"/>
              </a:rPr>
              <a:t> C</a:t>
            </a:r>
          </a:p>
        </p:txBody>
      </p:sp>
      <p:sp>
        <p:nvSpPr>
          <p:cNvPr id="14366" name="Text Box 31"/>
          <p:cNvSpPr txBox="1">
            <a:spLocks noChangeArrowheads="1"/>
          </p:cNvSpPr>
          <p:nvPr/>
        </p:nvSpPr>
        <p:spPr bwMode="auto">
          <a:xfrm>
            <a:off x="5410200" y="3276600"/>
            <a:ext cx="55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  </a:t>
            </a:r>
            <a:r>
              <a:rPr lang="en-US" altLang="zh-TW" sz="2400" b="1">
                <a:latin typeface="Times New Roman" pitchFamily="18" charset="0"/>
              </a:rPr>
              <a:t>D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14367" name="Text Box 32"/>
          <p:cNvSpPr txBox="1">
            <a:spLocks noChangeArrowheads="1"/>
          </p:cNvSpPr>
          <p:nvPr/>
        </p:nvSpPr>
        <p:spPr bwMode="auto">
          <a:xfrm>
            <a:off x="2209800" y="2438400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 </a:t>
            </a:r>
            <a:r>
              <a:rPr lang="en-US" altLang="zh-TW" sz="2400" b="1">
                <a:latin typeface="Times New Roman" pitchFamily="18" charset="0"/>
              </a:rPr>
              <a:t>E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14368" name="Text Box 34"/>
          <p:cNvSpPr txBox="1">
            <a:spLocks noChangeArrowheads="1"/>
          </p:cNvSpPr>
          <p:nvPr/>
        </p:nvSpPr>
        <p:spPr bwMode="auto">
          <a:xfrm>
            <a:off x="3048000" y="3429000"/>
            <a:ext cx="44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 </a:t>
            </a:r>
            <a:r>
              <a:rPr lang="en-US" altLang="zh-TW" sz="2400" b="1">
                <a:latin typeface="Times New Roman" pitchFamily="18" charset="0"/>
              </a:rPr>
              <a:t>F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14369" name="Text Box 35"/>
          <p:cNvSpPr txBox="1">
            <a:spLocks noChangeArrowheads="1"/>
          </p:cNvSpPr>
          <p:nvPr/>
        </p:nvSpPr>
        <p:spPr bwMode="auto">
          <a:xfrm>
            <a:off x="4175125" y="3394075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latin typeface="Times New Roman" pitchFamily="18" charset="0"/>
              </a:rPr>
              <a:t>G</a:t>
            </a:r>
          </a:p>
        </p:txBody>
      </p:sp>
      <p:sp>
        <p:nvSpPr>
          <p:cNvPr id="14370" name="Text Box 36"/>
          <p:cNvSpPr txBox="1">
            <a:spLocks noChangeArrowheads="1"/>
          </p:cNvSpPr>
          <p:nvPr/>
        </p:nvSpPr>
        <p:spPr bwMode="auto">
          <a:xfrm>
            <a:off x="1279525" y="3470275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latin typeface="Times New Roman" pitchFamily="18" charset="0"/>
              </a:rPr>
              <a:t>  K</a:t>
            </a:r>
          </a:p>
        </p:txBody>
      </p:sp>
      <p:sp>
        <p:nvSpPr>
          <p:cNvPr id="14371" name="Text Box 43"/>
          <p:cNvSpPr txBox="1">
            <a:spLocks noChangeArrowheads="1"/>
          </p:cNvSpPr>
          <p:nvPr/>
        </p:nvSpPr>
        <p:spPr bwMode="auto">
          <a:xfrm>
            <a:off x="0" y="420688"/>
            <a:ext cx="70535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u="sng" dirty="0" smtClean="0">
                <a:latin typeface="Times New Roman" pitchFamily="18" charset="0"/>
              </a:rPr>
              <a:t> </a:t>
            </a:r>
            <a:r>
              <a:rPr lang="en-US" altLang="zh-TW" sz="2400" u="sng" dirty="0">
                <a:latin typeface="Times New Roman" pitchFamily="18" charset="0"/>
              </a:rPr>
              <a:t>Left child-right child tree representation of a tree </a:t>
            </a:r>
            <a:r>
              <a:rPr lang="en-US" altLang="zh-TW" sz="2400" u="sng" dirty="0" smtClean="0">
                <a:latin typeface="Times New Roman" pitchFamily="18" charset="0"/>
              </a:rPr>
              <a:t>(fig1</a:t>
            </a:r>
            <a:r>
              <a:rPr lang="en-US" altLang="zh-TW" sz="2400" u="sng" dirty="0" smtClean="0">
                <a:latin typeface="Times New Roman" pitchFamily="18" charset="0"/>
              </a:rPr>
              <a:t>)</a:t>
            </a:r>
            <a:endParaRPr lang="en-US" altLang="zh-TW" sz="2400" b="1" u="sng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8973</TotalTime>
  <Words>1085</Words>
  <Application>Microsoft Office PowerPoint</Application>
  <PresentationFormat>On-screen Show (4:3)</PresentationFormat>
  <Paragraphs>356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新細明體</vt:lpstr>
      <vt:lpstr>Arial</vt:lpstr>
      <vt:lpstr>Calibri</vt:lpstr>
      <vt:lpstr>Courier New</vt:lpstr>
      <vt:lpstr>Symbol</vt:lpstr>
      <vt:lpstr>Times New Roman</vt:lpstr>
      <vt:lpstr>Wingdings</vt:lpstr>
      <vt:lpstr>Office Theme</vt:lpstr>
      <vt:lpstr>MS Org Chart</vt:lpstr>
      <vt:lpstr>文件</vt:lpstr>
      <vt:lpstr> Trees</vt:lpstr>
      <vt:lpstr>PowerPoint Presentation</vt:lpstr>
      <vt:lpstr>Applications</vt:lpstr>
      <vt:lpstr>PowerPoint Presentation</vt:lpstr>
      <vt:lpstr>PowerPoint Presentation</vt:lpstr>
      <vt:lpstr>Representation of Trees</vt:lpstr>
      <vt:lpstr>Left Child - Right Sibling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Administrator</dc:creator>
  <cp:lastModifiedBy>gulshan.vaswani@gmail.com</cp:lastModifiedBy>
  <cp:revision>225</cp:revision>
  <dcterms:created xsi:type="dcterms:W3CDTF">2006-08-16T00:00:00Z</dcterms:created>
  <dcterms:modified xsi:type="dcterms:W3CDTF">2019-10-06T10:15:24Z</dcterms:modified>
</cp:coreProperties>
</file>