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9144000" cy="6858000" type="screen4x3"/>
  <p:notesSz cx="6796088"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49" autoAdjust="0"/>
  </p:normalViewPr>
  <p:slideViewPr>
    <p:cSldViewPr snapToGrid="0">
      <p:cViewPr varScale="1">
        <p:scale>
          <a:sx n="114" d="100"/>
          <a:sy n="114" d="100"/>
        </p:scale>
        <p:origin x="15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Rectangle 1"/>
          <p:cNvSpPr/>
          <p:nvPr/>
        </p:nvSpPr>
        <p:spPr>
          <a:xfrm>
            <a:off x="0" y="0"/>
            <a:ext cx="6796800" cy="9874800"/>
          </a:xfrm>
          <a:prstGeom prst="rect">
            <a:avLst/>
          </a:prstGeom>
          <a:solidFill>
            <a:srgbClr val="FFFFFF"/>
          </a:solidFill>
          <a:ln w="9360">
            <a:noFill/>
          </a:ln>
        </p:spPr>
      </p:sp>
      <p:sp>
        <p:nvSpPr>
          <p:cNvPr id="46" name="CustomShape 2"/>
          <p:cNvSpPr/>
          <p:nvPr/>
        </p:nvSpPr>
        <p:spPr>
          <a:xfrm>
            <a:off x="0" y="0"/>
            <a:ext cx="6796080" cy="9874080"/>
          </a:xfrm>
          <a:custGeom>
            <a:avLst/>
            <a:gdLst/>
            <a:ahLst/>
            <a:cxnLst/>
            <a:rect l="0" t="0" r="r" b="b"/>
            <a:pathLst>
              <a:path w="18880" h="27430">
                <a:moveTo>
                  <a:pt x="4" y="0"/>
                </a:moveTo>
                <a:cubicBezTo>
                  <a:pt x="2" y="0"/>
                  <a:pt x="0" y="2"/>
                  <a:pt x="0" y="4"/>
                </a:cubicBezTo>
                <a:lnTo>
                  <a:pt x="0" y="27424"/>
                </a:lnTo>
                <a:cubicBezTo>
                  <a:pt x="0" y="27426"/>
                  <a:pt x="2" y="27429"/>
                  <a:pt x="4" y="27429"/>
                </a:cubicBezTo>
                <a:lnTo>
                  <a:pt x="18874" y="27429"/>
                </a:lnTo>
                <a:cubicBezTo>
                  <a:pt x="18876" y="27429"/>
                  <a:pt x="18879" y="27426"/>
                  <a:pt x="18879" y="27424"/>
                </a:cubicBezTo>
                <a:lnTo>
                  <a:pt x="18879" y="4"/>
                </a:lnTo>
                <a:cubicBezTo>
                  <a:pt x="18879" y="2"/>
                  <a:pt x="18876" y="0"/>
                  <a:pt x="18874" y="0"/>
                </a:cubicBezTo>
                <a:lnTo>
                  <a:pt x="4" y="0"/>
                </a:lnTo>
              </a:path>
            </a:pathLst>
          </a:custGeom>
          <a:solidFill>
            <a:srgbClr val="FFFFFF"/>
          </a:solidFill>
          <a:ln>
            <a:noFill/>
          </a:ln>
        </p:spPr>
        <p:style>
          <a:lnRef idx="0">
            <a:scrgbClr r="0" g="0" b="0"/>
          </a:lnRef>
          <a:fillRef idx="0">
            <a:scrgbClr r="0" g="0" b="0"/>
          </a:fillRef>
          <a:effectRef idx="0">
            <a:scrgbClr r="0" g="0" b="0"/>
          </a:effectRef>
          <a:fontRef idx="minor"/>
        </p:style>
      </p:sp>
      <p:sp>
        <p:nvSpPr>
          <p:cNvPr id="47" name="PlaceHolder 3"/>
          <p:cNvSpPr>
            <a:spLocks noGrp="1"/>
          </p:cNvSpPr>
          <p:nvPr>
            <p:ph type="body"/>
          </p:nvPr>
        </p:nvSpPr>
        <p:spPr>
          <a:xfrm>
            <a:off x="755640" y="5078160"/>
            <a:ext cx="6045120" cy="4808520"/>
          </a:xfrm>
          <a:prstGeom prst="rect">
            <a:avLst/>
          </a:prstGeom>
        </p:spPr>
        <p:txBody>
          <a:bodyPr lIns="0" tIns="0" rIns="0" bIns="0"/>
          <a:lstStyle/>
          <a:p>
            <a:r>
              <a:rPr lang="en-IN" sz="1200" b="0" strike="noStrike" spc="-1">
                <a:solidFill>
                  <a:srgbClr val="000000"/>
                </a:solidFill>
                <a:uFill>
                  <a:solidFill>
                    <a:srgbClr val="FFFFFF"/>
                  </a:solidFill>
                </a:uFill>
                <a:latin typeface="Times New Roman"/>
              </a:rPr>
              <a:t>Click to edit the notes format</a:t>
            </a:r>
          </a:p>
        </p:txBody>
      </p:sp>
      <p:sp>
        <p:nvSpPr>
          <p:cNvPr id="48" name="PlaceHolder 4"/>
          <p:cNvSpPr>
            <a:spLocks noGrp="1"/>
          </p:cNvSpPr>
          <p:nvPr>
            <p:ph type="hdr"/>
          </p:nvPr>
        </p:nvSpPr>
        <p:spPr>
          <a:xfrm>
            <a:off x="0" y="-360"/>
            <a:ext cx="3278160" cy="531720"/>
          </a:xfrm>
          <a:prstGeom prst="rect">
            <a:avLst/>
          </a:prstGeom>
        </p:spPr>
        <p:txBody>
          <a:bodyPr lIns="0" tIns="0" rIns="0" bIns="0"/>
          <a:lstStyle/>
          <a:p>
            <a:pPr>
              <a:lnSpc>
                <a:spcPct val="93000"/>
              </a:lnSpc>
            </a:pPr>
            <a:r>
              <a:rPr lang="en-IN" sz="1400" b="0" strike="noStrike" spc="-1">
                <a:solidFill>
                  <a:srgbClr val="000000"/>
                </a:solidFill>
                <a:uFill>
                  <a:solidFill>
                    <a:srgbClr val="FFFFFF"/>
                  </a:solidFill>
                </a:uFill>
                <a:latin typeface="Times New Roman"/>
                <a:ea typeface="DejaVu Sans"/>
              </a:rPr>
              <a:t>&lt;header&gt;</a:t>
            </a:r>
            <a:endParaRPr lang="en-IN" sz="1800" b="0" strike="noStrike" spc="-1">
              <a:solidFill>
                <a:srgbClr val="000000"/>
              </a:solidFill>
              <a:uFill>
                <a:solidFill>
                  <a:srgbClr val="FFFFFF"/>
                </a:solidFill>
              </a:uFill>
              <a:latin typeface="Arial"/>
            </a:endParaRPr>
          </a:p>
        </p:txBody>
      </p:sp>
      <p:sp>
        <p:nvSpPr>
          <p:cNvPr id="49" name="PlaceHolder 5"/>
          <p:cNvSpPr>
            <a:spLocks noGrp="1"/>
          </p:cNvSpPr>
          <p:nvPr>
            <p:ph type="dt"/>
          </p:nvPr>
        </p:nvSpPr>
        <p:spPr>
          <a:xfrm>
            <a:off x="4278240" y="-360"/>
            <a:ext cx="3278160" cy="531720"/>
          </a:xfrm>
          <a:prstGeom prst="rect">
            <a:avLst/>
          </a:prstGeom>
        </p:spPr>
        <p:txBody>
          <a:bodyPr lIns="0" tIns="0" rIns="0" bIns="0"/>
          <a:lstStyle/>
          <a:p>
            <a:pPr algn="r">
              <a:lnSpc>
                <a:spcPct val="93000"/>
              </a:lnSpc>
            </a:pPr>
            <a:r>
              <a:rPr lang="en-IN" sz="1400" b="0" strike="noStrike" spc="-1">
                <a:solidFill>
                  <a:srgbClr val="000000"/>
                </a:solidFill>
                <a:uFill>
                  <a:solidFill>
                    <a:srgbClr val="FFFFFF"/>
                  </a:solidFill>
                </a:uFill>
                <a:latin typeface="Times New Roman"/>
                <a:ea typeface="DejaVu Sans"/>
              </a:rPr>
              <a:t>&lt;date/time&gt;</a:t>
            </a:r>
            <a:endParaRPr lang="en-IN" sz="1800" b="0" strike="noStrike" spc="-1">
              <a:solidFill>
                <a:srgbClr val="000000"/>
              </a:solidFill>
              <a:uFill>
                <a:solidFill>
                  <a:srgbClr val="FFFFFF"/>
                </a:solidFill>
              </a:uFill>
              <a:latin typeface="Arial"/>
            </a:endParaRPr>
          </a:p>
        </p:txBody>
      </p:sp>
      <p:sp>
        <p:nvSpPr>
          <p:cNvPr id="50" name="PlaceHolder 6"/>
          <p:cNvSpPr>
            <a:spLocks noGrp="1"/>
          </p:cNvSpPr>
          <p:nvPr>
            <p:ph type="ftr"/>
          </p:nvPr>
        </p:nvSpPr>
        <p:spPr>
          <a:xfrm>
            <a:off x="0" y="10156680"/>
            <a:ext cx="3278160" cy="532080"/>
          </a:xfrm>
          <a:prstGeom prst="rect">
            <a:avLst/>
          </a:prstGeom>
        </p:spPr>
        <p:txBody>
          <a:bodyPr lIns="0" tIns="0" rIns="0" bIns="0" anchor="b"/>
          <a:lstStyle/>
          <a:p>
            <a:pPr>
              <a:lnSpc>
                <a:spcPct val="93000"/>
              </a:lnSpc>
            </a:pPr>
            <a:r>
              <a:rPr lang="en-IN" sz="1400" b="0" strike="noStrike" spc="-1">
                <a:solidFill>
                  <a:srgbClr val="000000"/>
                </a:solidFill>
                <a:uFill>
                  <a:solidFill>
                    <a:srgbClr val="FFFFFF"/>
                  </a:solidFill>
                </a:uFill>
                <a:latin typeface="Times New Roman"/>
                <a:ea typeface="DejaVu Sans"/>
              </a:rPr>
              <a:t>&lt;footer&gt;</a:t>
            </a:r>
            <a:endParaRPr lang="en-IN" sz="1800" b="0" strike="noStrike" spc="-1">
              <a:solidFill>
                <a:srgbClr val="000000"/>
              </a:solidFill>
              <a:uFill>
                <a:solidFill>
                  <a:srgbClr val="FFFFFF"/>
                </a:solidFill>
              </a:uFill>
              <a:latin typeface="Arial"/>
            </a:endParaRPr>
          </a:p>
        </p:txBody>
      </p:sp>
      <p:sp>
        <p:nvSpPr>
          <p:cNvPr id="51" name="PlaceHolder 7"/>
          <p:cNvSpPr>
            <a:spLocks noGrp="1"/>
          </p:cNvSpPr>
          <p:nvPr>
            <p:ph type="sldNum"/>
          </p:nvPr>
        </p:nvSpPr>
        <p:spPr>
          <a:xfrm>
            <a:off x="4278240" y="10156680"/>
            <a:ext cx="3278160" cy="532080"/>
          </a:xfrm>
          <a:prstGeom prst="rect">
            <a:avLst/>
          </a:prstGeom>
        </p:spPr>
        <p:txBody>
          <a:bodyPr lIns="0" tIns="0" rIns="0" bIns="0" anchor="b"/>
          <a:lstStyle/>
          <a:p>
            <a:pPr algn="r">
              <a:lnSpc>
                <a:spcPct val="93000"/>
              </a:lnSpc>
            </a:pPr>
            <a:fld id="{EC681911-BE16-4642-A035-AC6A2DF57539}" type="slidenum">
              <a:rPr lang="en-IN" sz="1400" b="0" strike="noStrike" spc="-1">
                <a:solidFill>
                  <a:srgbClr val="000000"/>
                </a:solidFill>
                <a:uFill>
                  <a:solidFill>
                    <a:srgbClr val="FFFFFF"/>
                  </a:solidFill>
                </a:uFill>
                <a:latin typeface="Times New Roman"/>
                <a:ea typeface="DejaVu Sans"/>
              </a:rPr>
              <a:t>‹#›</a:t>
            </a:fld>
            <a:endParaRPr lang="en-IN" sz="18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755640" y="5078520"/>
            <a:ext cx="6048360" cy="4811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755640" y="5078520"/>
            <a:ext cx="6048360" cy="4811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681120" y="4691160"/>
            <a:ext cx="5437080" cy="4443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75" name="CustomShape 2"/>
          <p:cNvSpPr/>
          <p:nvPr/>
        </p:nvSpPr>
        <p:spPr>
          <a:xfrm>
            <a:off x="3849840" y="9379080"/>
            <a:ext cx="2946240" cy="493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anchor="b"/>
          <a:lstStyle/>
          <a:p>
            <a:pPr algn="r">
              <a:lnSpc>
                <a:spcPct val="100000"/>
              </a:lnSpc>
            </a:pPr>
            <a:fld id="{AD8696CD-824E-474A-BEEF-C3E1D562D250}" type="slidenum">
              <a:rPr lang="en-IN" sz="1200" b="0" strike="noStrike" spc="-1">
                <a:solidFill>
                  <a:srgbClr val="000000"/>
                </a:solidFill>
                <a:uFill>
                  <a:solidFill>
                    <a:srgbClr val="FFFFFF"/>
                  </a:solidFill>
                </a:uFill>
                <a:latin typeface="Arial"/>
                <a:ea typeface="+mn-ea"/>
              </a:rPr>
              <a:t>3</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755640" y="5078520"/>
            <a:ext cx="6048360" cy="4811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755640" y="5078520"/>
            <a:ext cx="6048360" cy="4811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01340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755640" y="5078520"/>
            <a:ext cx="6048360" cy="4811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681120" y="4691160"/>
            <a:ext cx="5437080" cy="4443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79" name="CustomShape 2"/>
          <p:cNvSpPr/>
          <p:nvPr/>
        </p:nvSpPr>
        <p:spPr>
          <a:xfrm>
            <a:off x="3849840" y="9379080"/>
            <a:ext cx="2946240" cy="493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anchor="b"/>
          <a:lstStyle/>
          <a:p>
            <a:pPr algn="r">
              <a:lnSpc>
                <a:spcPct val="100000"/>
              </a:lnSpc>
            </a:pPr>
            <a:fld id="{1237F835-7D25-4B88-A08C-B3F7E89CF45B}" type="slidenum">
              <a:rPr lang="en-IN" sz="1200" b="0" strike="noStrike" spc="-1">
                <a:solidFill>
                  <a:srgbClr val="000000"/>
                </a:solidFill>
                <a:uFill>
                  <a:solidFill>
                    <a:srgbClr val="FFFFFF"/>
                  </a:solidFill>
                </a:uFill>
                <a:latin typeface="Arial"/>
                <a:ea typeface="+mn-ea"/>
              </a:rPr>
              <a:t>7</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81120" y="4691160"/>
            <a:ext cx="5437080" cy="4443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81" name="CustomShape 2"/>
          <p:cNvSpPr/>
          <p:nvPr/>
        </p:nvSpPr>
        <p:spPr>
          <a:xfrm>
            <a:off x="3849840" y="9379080"/>
            <a:ext cx="2946240" cy="493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anchor="b"/>
          <a:lstStyle/>
          <a:p>
            <a:pPr algn="r">
              <a:lnSpc>
                <a:spcPct val="100000"/>
              </a:lnSpc>
            </a:pPr>
            <a:fld id="{7E0F1826-807E-4AB8-809A-07BC331C73E5}" type="slidenum">
              <a:rPr lang="en-IN" sz="1200" b="0" strike="noStrike" spc="-1">
                <a:solidFill>
                  <a:srgbClr val="000000"/>
                </a:solidFill>
                <a:uFill>
                  <a:solidFill>
                    <a:srgbClr val="FFFFFF"/>
                  </a:solidFill>
                </a:uFill>
                <a:latin typeface="Arial"/>
                <a:ea typeface="+mn-ea"/>
              </a:rPr>
              <a:t>8</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55640" y="5078520"/>
            <a:ext cx="6048360" cy="4811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6840" y="1604880"/>
            <a:ext cx="8226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6840" y="3680640"/>
            <a:ext cx="8226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68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6724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4672440" y="368064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9" name="PlaceHolder 5"/>
          <p:cNvSpPr>
            <a:spLocks noGrp="1"/>
          </p:cNvSpPr>
          <p:nvPr>
            <p:ph type="body"/>
          </p:nvPr>
        </p:nvSpPr>
        <p:spPr>
          <a:xfrm>
            <a:off x="456840" y="368064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6840" y="1604880"/>
            <a:ext cx="8226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456840" y="1604880"/>
            <a:ext cx="8226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pic>
        <p:nvPicPr>
          <p:cNvPr id="43" name="Picture 42"/>
          <p:cNvPicPr/>
          <p:nvPr/>
        </p:nvPicPr>
        <p:blipFill>
          <a:blip r:embed="rId2"/>
          <a:stretch/>
        </p:blipFill>
        <p:spPr>
          <a:xfrm>
            <a:off x="2079720" y="1604880"/>
            <a:ext cx="4980240" cy="3973680"/>
          </a:xfrm>
          <a:prstGeom prst="rect">
            <a:avLst/>
          </a:prstGeom>
          <a:ln>
            <a:noFill/>
          </a:ln>
        </p:spPr>
      </p:pic>
      <p:pic>
        <p:nvPicPr>
          <p:cNvPr id="44" name="Picture 43"/>
          <p:cNvPicPr/>
          <p:nvPr/>
        </p:nvPicPr>
        <p:blipFill>
          <a:blip r:embed="rId2"/>
          <a:stretch/>
        </p:blipFill>
        <p:spPr>
          <a:xfrm>
            <a:off x="2079720" y="1604880"/>
            <a:ext cx="4980240" cy="39736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12" name="PlaceHolder 2"/>
          <p:cNvSpPr>
            <a:spLocks noGrp="1"/>
          </p:cNvSpPr>
          <p:nvPr>
            <p:ph type="subTitle"/>
          </p:nvPr>
        </p:nvSpPr>
        <p:spPr>
          <a:xfrm>
            <a:off x="456840" y="1604880"/>
            <a:ext cx="8226360" cy="397368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6840" y="1604880"/>
            <a:ext cx="8226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6840" y="1604880"/>
            <a:ext cx="4014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2440" y="1604880"/>
            <a:ext cx="4014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6840" y="272520"/>
            <a:ext cx="8226360" cy="529272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68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56840" y="368064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672440" y="1604880"/>
            <a:ext cx="4014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6840" y="1604880"/>
            <a:ext cx="4014360" cy="397368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6724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4672440" y="368064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6840" y="272520"/>
            <a:ext cx="8226360" cy="1141560"/>
          </a:xfrm>
          <a:prstGeom prst="rect">
            <a:avLst/>
          </a:prstGeom>
        </p:spPr>
        <p:txBody>
          <a:bodyPr lIns="0" tIns="0" rIns="0" bIns="0" anchor="ctr"/>
          <a:lstStyle/>
          <a:p>
            <a:endParaRPr lang="en-IN" sz="4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68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2440" y="1604880"/>
            <a:ext cx="4014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56840" y="3680640"/>
            <a:ext cx="8226360" cy="1895400"/>
          </a:xfrm>
          <a:prstGeom prst="rect">
            <a:avLst/>
          </a:prstGeom>
        </p:spPr>
        <p:txBody>
          <a:bodyPr lIns="0" tIns="2844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Picture 10"/>
          <p:cNvPicPr/>
          <p:nvPr/>
        </p:nvPicPr>
        <p:blipFill>
          <a:blip r:embed="rId14"/>
          <a:stretch/>
        </p:blipFill>
        <p:spPr>
          <a:xfrm>
            <a:off x="0" y="-34920"/>
            <a:ext cx="9144000" cy="6934320"/>
          </a:xfrm>
          <a:prstGeom prst="rect">
            <a:avLst/>
          </a:prstGeom>
          <a:ln>
            <a:noFill/>
          </a:ln>
        </p:spPr>
      </p:pic>
      <p:sp>
        <p:nvSpPr>
          <p:cNvPr id="12" name="CustomShape 1"/>
          <p:cNvSpPr/>
          <p:nvPr/>
        </p:nvSpPr>
        <p:spPr>
          <a:xfrm>
            <a:off x="0" y="152280"/>
            <a:ext cx="1447920" cy="118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Arial"/>
              </a:rPr>
              <a:t> </a:t>
            </a:r>
          </a:p>
          <a:p>
            <a:pPr>
              <a:lnSpc>
                <a:spcPct val="100000"/>
              </a:lnSpc>
            </a:pPr>
            <a:r>
              <a:rPr lang="en-IN" sz="1800" b="0" strike="noStrike" spc="-1">
                <a:solidFill>
                  <a:srgbClr val="000000"/>
                </a:solidFill>
                <a:uFill>
                  <a:solidFill>
                    <a:srgbClr val="FFFFFF"/>
                  </a:solidFill>
                </a:uFill>
                <a:latin typeface="Arial"/>
              </a:rPr>
              <a:t> </a:t>
            </a:r>
          </a:p>
          <a:p>
            <a:pPr>
              <a:lnSpc>
                <a:spcPct val="100000"/>
              </a:lnSpc>
            </a:pPr>
            <a:r>
              <a:rPr lang="en-IN" sz="1800" b="0" strike="noStrike" spc="-1">
                <a:solidFill>
                  <a:srgbClr val="000000"/>
                </a:solidFill>
                <a:uFill>
                  <a:solidFill>
                    <a:srgbClr val="FFFFFF"/>
                  </a:solidFill>
                </a:uFill>
                <a:latin typeface="Arial"/>
              </a:rPr>
              <a:t> </a:t>
            </a:r>
          </a:p>
          <a:p>
            <a:pPr>
              <a:lnSpc>
                <a:spcPct val="100000"/>
              </a:lnSpc>
            </a:pPr>
            <a:r>
              <a:rPr lang="en-IN" sz="1800" b="0" strike="noStrike" spc="-1">
                <a:solidFill>
                  <a:srgbClr val="000000"/>
                </a:solidFill>
                <a:uFill>
                  <a:solidFill>
                    <a:srgbClr val="FFFFFF"/>
                  </a:solidFill>
                </a:uFill>
                <a:latin typeface="Arial"/>
              </a:rPr>
              <a:t> </a:t>
            </a:r>
          </a:p>
        </p:txBody>
      </p:sp>
      <p:pic>
        <p:nvPicPr>
          <p:cNvPr id="2" name="Picture 1"/>
          <p:cNvPicPr/>
          <p:nvPr/>
        </p:nvPicPr>
        <p:blipFill>
          <a:blip r:embed="rId15"/>
          <a:stretch/>
        </p:blipFill>
        <p:spPr>
          <a:xfrm>
            <a:off x="179280" y="138240"/>
            <a:ext cx="868320" cy="971280"/>
          </a:xfrm>
          <a:prstGeom prst="rect">
            <a:avLst/>
          </a:prstGeom>
          <a:ln>
            <a:noFill/>
          </a:ln>
        </p:spPr>
      </p:pic>
      <p:pic>
        <p:nvPicPr>
          <p:cNvPr id="3" name="Picture 2"/>
          <p:cNvPicPr/>
          <p:nvPr/>
        </p:nvPicPr>
        <p:blipFill>
          <a:blip r:embed="rId16"/>
          <a:stretch/>
        </p:blipFill>
        <p:spPr>
          <a:xfrm>
            <a:off x="2701800" y="103320"/>
            <a:ext cx="1617840" cy="987120"/>
          </a:xfrm>
          <a:prstGeom prst="rect">
            <a:avLst/>
          </a:prstGeom>
          <a:ln>
            <a:noFill/>
          </a:ln>
        </p:spPr>
      </p:pic>
      <p:pic>
        <p:nvPicPr>
          <p:cNvPr id="4" name="Picture 3"/>
          <p:cNvPicPr/>
          <p:nvPr/>
        </p:nvPicPr>
        <p:blipFill>
          <a:blip r:embed="rId17"/>
          <a:stretch/>
        </p:blipFill>
        <p:spPr>
          <a:xfrm>
            <a:off x="4324320" y="106200"/>
            <a:ext cx="1616040" cy="984240"/>
          </a:xfrm>
          <a:prstGeom prst="rect">
            <a:avLst/>
          </a:prstGeom>
          <a:ln>
            <a:noFill/>
          </a:ln>
        </p:spPr>
      </p:pic>
      <p:pic>
        <p:nvPicPr>
          <p:cNvPr id="5" name="Picture 4"/>
          <p:cNvPicPr/>
          <p:nvPr/>
        </p:nvPicPr>
        <p:blipFill>
          <a:blip r:embed="rId18"/>
          <a:stretch/>
        </p:blipFill>
        <p:spPr>
          <a:xfrm>
            <a:off x="5924520" y="117360"/>
            <a:ext cx="1616040" cy="986040"/>
          </a:xfrm>
          <a:prstGeom prst="rect">
            <a:avLst/>
          </a:prstGeom>
          <a:ln>
            <a:noFill/>
          </a:ln>
        </p:spPr>
      </p:pic>
      <p:pic>
        <p:nvPicPr>
          <p:cNvPr id="6" name="Picture 5"/>
          <p:cNvPicPr/>
          <p:nvPr/>
        </p:nvPicPr>
        <p:blipFill>
          <a:blip r:embed="rId19"/>
          <a:stretch/>
        </p:blipFill>
        <p:spPr>
          <a:xfrm>
            <a:off x="7524720" y="112680"/>
            <a:ext cx="1616040" cy="986040"/>
          </a:xfrm>
          <a:prstGeom prst="rect">
            <a:avLst/>
          </a:prstGeom>
          <a:ln>
            <a:noFill/>
          </a:ln>
        </p:spPr>
      </p:pic>
      <p:pic>
        <p:nvPicPr>
          <p:cNvPr id="7" name="Picture 6"/>
          <p:cNvPicPr/>
          <p:nvPr/>
        </p:nvPicPr>
        <p:blipFill>
          <a:blip r:embed="rId20"/>
          <a:stretch/>
        </p:blipFill>
        <p:spPr>
          <a:xfrm>
            <a:off x="1219320" y="101520"/>
            <a:ext cx="1616040" cy="986040"/>
          </a:xfrm>
          <a:prstGeom prst="rect">
            <a:avLst/>
          </a:prstGeom>
          <a:ln>
            <a:noFill/>
          </a:ln>
        </p:spPr>
      </p:pic>
      <p:pic>
        <p:nvPicPr>
          <p:cNvPr id="8" name="Picture 7"/>
          <p:cNvPicPr/>
          <p:nvPr/>
        </p:nvPicPr>
        <p:blipFill>
          <a:blip r:embed="rId21"/>
          <a:stretch/>
        </p:blipFill>
        <p:spPr>
          <a:xfrm>
            <a:off x="7529400" y="1600200"/>
            <a:ext cx="1600200" cy="5126040"/>
          </a:xfrm>
          <a:prstGeom prst="rect">
            <a:avLst/>
          </a:prstGeom>
          <a:ln>
            <a:noFill/>
          </a:ln>
        </p:spPr>
      </p:pic>
      <p:sp>
        <p:nvSpPr>
          <p:cNvPr id="9" name="PlaceHolder 2"/>
          <p:cNvSpPr>
            <a:spLocks noGrp="1"/>
          </p:cNvSpPr>
          <p:nvPr>
            <p:ph type="title"/>
          </p:nvPr>
        </p:nvSpPr>
        <p:spPr>
          <a:xfrm>
            <a:off x="456840" y="272520"/>
            <a:ext cx="8226360" cy="1141560"/>
          </a:xfrm>
          <a:prstGeom prst="rect">
            <a:avLst/>
          </a:prstGeom>
        </p:spPr>
        <p:txBody>
          <a:bodyPr lIns="0" tIns="0" rIns="0" bIns="0" anchor="ctr"/>
          <a:lstStyle/>
          <a:p>
            <a:r>
              <a:rPr lang="en-IN" sz="4400" b="0" strike="noStrike" spc="-1">
                <a:solidFill>
                  <a:srgbClr val="000000"/>
                </a:solidFill>
                <a:uFill>
                  <a:solidFill>
                    <a:srgbClr val="FFFFFF"/>
                  </a:solidFill>
                </a:uFill>
                <a:latin typeface="Arial"/>
              </a:rPr>
              <a:t>Click to edit the title text format</a:t>
            </a:r>
          </a:p>
        </p:txBody>
      </p:sp>
      <p:sp>
        <p:nvSpPr>
          <p:cNvPr id="10" name="PlaceHolder 3"/>
          <p:cNvSpPr>
            <a:spLocks noGrp="1"/>
          </p:cNvSpPr>
          <p:nvPr>
            <p:ph type="body"/>
          </p:nvPr>
        </p:nvSpPr>
        <p:spPr>
          <a:xfrm>
            <a:off x="456840" y="1604880"/>
            <a:ext cx="8226360" cy="3973680"/>
          </a:xfrm>
          <a:prstGeom prst="rect">
            <a:avLst/>
          </a:prstGeom>
        </p:spPr>
        <p:txBody>
          <a:bodyPr lIns="0" tIns="28440" rIns="0" bIns="0"/>
          <a:lstStyle/>
          <a:p>
            <a:pPr marL="342720" indent="-342720"/>
            <a:r>
              <a:rPr lang="en-IN" sz="3200" b="0" strike="noStrike" spc="-1">
                <a:solidFill>
                  <a:srgbClr val="000000"/>
                </a:solidFill>
                <a:uFill>
                  <a:solidFill>
                    <a:srgbClr val="FFFFFF"/>
                  </a:solidFill>
                </a:uFill>
                <a:latin typeface="Arial"/>
              </a:rPr>
              <a:t>Click to edit the outline text format</a:t>
            </a:r>
          </a:p>
          <a:p>
            <a:pPr marL="742680" lvl="1" indent="-285480"/>
            <a:r>
              <a:rPr lang="en-IN" sz="2400" b="0" strike="noStrike" spc="-1">
                <a:solidFill>
                  <a:srgbClr val="000000"/>
                </a:solidFill>
                <a:uFill>
                  <a:solidFill>
                    <a:srgbClr val="FFFFFF"/>
                  </a:solidFill>
                </a:uFill>
                <a:latin typeface="Arial"/>
              </a:rPr>
              <a:t>Second Outline Level</a:t>
            </a:r>
          </a:p>
          <a:p>
            <a:pPr marL="1143000" lvl="2" indent="-228600">
              <a:buClr>
                <a:srgbClr val="000000"/>
              </a:buClr>
              <a:buFont typeface="Times New Roman"/>
              <a:buChar char="•"/>
            </a:pPr>
            <a:r>
              <a:rPr lang="en-IN" sz="2000" b="0" strike="noStrike" spc="-1">
                <a:solidFill>
                  <a:srgbClr val="000000"/>
                </a:solidFill>
                <a:uFill>
                  <a:solidFill>
                    <a:srgbClr val="FFFFFF"/>
                  </a:solidFill>
                </a:uFill>
                <a:latin typeface="Arial"/>
              </a:rPr>
              <a:t>Third Outline Level</a:t>
            </a:r>
          </a:p>
          <a:p>
            <a:pPr marL="1600200" lvl="3" indent="-228600">
              <a:buClr>
                <a:srgbClr val="000000"/>
              </a:buClr>
              <a:buFont typeface="Times New Roman"/>
              <a:buChar char="–"/>
            </a:pPr>
            <a:r>
              <a:rPr lang="en-IN" sz="2000" b="0" strike="noStrike" spc="-1">
                <a:solidFill>
                  <a:srgbClr val="000000"/>
                </a:solidFill>
                <a:uFill>
                  <a:solidFill>
                    <a:srgbClr val="FFFFFF"/>
                  </a:solidFill>
                </a:uFill>
                <a:latin typeface="Arial"/>
              </a:rPr>
              <a:t>Fourth Outline Level</a:t>
            </a:r>
          </a:p>
          <a:p>
            <a:pPr marL="2057400" lvl="4" indent="-228600">
              <a:buClr>
                <a:srgbClr val="000000"/>
              </a:buClr>
              <a:buFont typeface="Times New Roman"/>
              <a:buChar char="»"/>
            </a:pPr>
            <a:r>
              <a:rPr lang="en-IN" sz="2000" b="0" strike="noStrike" spc="-1">
                <a:solidFill>
                  <a:srgbClr val="000000"/>
                </a:solidFill>
                <a:uFill>
                  <a:solidFill>
                    <a:srgbClr val="FFFFFF"/>
                  </a:solidFill>
                </a:uFill>
                <a:latin typeface="Arial"/>
              </a:rPr>
              <a:t>Fifth Outline Level</a:t>
            </a:r>
          </a:p>
          <a:p>
            <a:pPr marL="2057400" lvl="5" indent="-228600">
              <a:buClr>
                <a:srgbClr val="000000"/>
              </a:buClr>
              <a:buFont typeface="Times New Roman"/>
              <a:buChar char="»"/>
            </a:pPr>
            <a:r>
              <a:rPr lang="en-IN" sz="2000" b="0" strike="noStrike" spc="-1">
                <a:solidFill>
                  <a:srgbClr val="000000"/>
                </a:solidFill>
                <a:uFill>
                  <a:solidFill>
                    <a:srgbClr val="FFFFFF"/>
                  </a:solidFill>
                </a:uFill>
                <a:latin typeface="Arial"/>
              </a:rPr>
              <a:t>Sixth Outline Level</a:t>
            </a:r>
          </a:p>
          <a:p>
            <a:pPr marL="2057400" lvl="6" indent="-228600">
              <a:buClr>
                <a:srgbClr val="000000"/>
              </a:buClr>
              <a:buFont typeface="Times New Roman"/>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bit.ly/intelnlq"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CustomShape 1"/>
          <p:cNvSpPr/>
          <p:nvPr/>
        </p:nvSpPr>
        <p:spPr>
          <a:xfrm>
            <a:off x="2282760" y="2286000"/>
            <a:ext cx="439596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IN" sz="4000" b="0" strike="noStrike" spc="-1" dirty="0">
                <a:solidFill>
                  <a:srgbClr val="FF0000"/>
                </a:solidFill>
                <a:uFill>
                  <a:solidFill>
                    <a:srgbClr val="FFFFFF"/>
                  </a:solidFill>
                </a:uFill>
                <a:latin typeface="Trebuchet MS"/>
              </a:rPr>
              <a:t>Project Review-4</a:t>
            </a:r>
            <a:endParaRPr lang="en-IN" sz="1800" b="0" strike="noStrike" spc="-1" dirty="0">
              <a:solidFill>
                <a:srgbClr val="000000"/>
              </a:solidFill>
              <a:uFill>
                <a:solidFill>
                  <a:srgbClr val="FFFFFF"/>
                </a:solidFill>
              </a:uFill>
              <a:latin typeface="Arial"/>
            </a:endParaRPr>
          </a:p>
        </p:txBody>
      </p:sp>
      <p:sp>
        <p:nvSpPr>
          <p:cNvPr id="53" name="CustomShape 2"/>
          <p:cNvSpPr/>
          <p:nvPr/>
        </p:nvSpPr>
        <p:spPr>
          <a:xfrm>
            <a:off x="380880" y="3276720"/>
            <a:ext cx="8458200" cy="22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dirty="0">
                <a:solidFill>
                  <a:srgbClr val="000000"/>
                </a:solidFill>
                <a:uFill>
                  <a:solidFill>
                    <a:srgbClr val="FFFFFF"/>
                  </a:solidFill>
                </a:uFill>
                <a:latin typeface="Trebuchet MS"/>
              </a:rPr>
              <a:t>Project Title	:    	</a:t>
            </a:r>
            <a:r>
              <a:rPr lang="en-US" sz="2000" b="0" strike="noStrike" spc="-1" dirty="0">
                <a:solidFill>
                  <a:srgbClr val="000000"/>
                </a:solidFill>
                <a:uFill>
                  <a:solidFill>
                    <a:srgbClr val="FFFFFF"/>
                  </a:solidFill>
                </a:uFill>
                <a:latin typeface="Trebuchet MS"/>
              </a:rPr>
              <a:t>Searching a video database</a:t>
            </a:r>
          </a:p>
          <a:p>
            <a:pPr>
              <a:lnSpc>
                <a:spcPct val="100000"/>
              </a:lnSpc>
            </a:pPr>
            <a:r>
              <a:rPr lang="en-US" sz="2000" spc="-1" dirty="0">
                <a:solidFill>
                  <a:srgbClr val="000000"/>
                </a:solidFill>
                <a:uFill>
                  <a:solidFill>
                    <a:srgbClr val="FFFFFF"/>
                  </a:solidFill>
                </a:uFill>
                <a:latin typeface="Trebuchet MS"/>
              </a:rPr>
              <a:t>		     	</a:t>
            </a:r>
            <a:r>
              <a:rPr lang="en-US" sz="2000" b="0" strike="noStrike" spc="-1" dirty="0">
                <a:solidFill>
                  <a:srgbClr val="000000"/>
                </a:solidFill>
                <a:uFill>
                  <a:solidFill>
                    <a:srgbClr val="FFFFFF"/>
                  </a:solidFill>
                </a:uFill>
                <a:latin typeface="Trebuchet MS"/>
              </a:rPr>
              <a:t>using Natural Language Queries</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rebuchet MS"/>
              </a:rPr>
              <a:t>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rebuchet MS"/>
              </a:rPr>
              <a:t>Project Guide	:   	Dr Mamatha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rebuchet MS"/>
              </a:rPr>
              <a:t>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rebuchet MS"/>
              </a:rPr>
              <a:t>Project Team 	:	Aditeya Baral, PES1201800366</a:t>
            </a:r>
          </a:p>
          <a:p>
            <a:pPr>
              <a:lnSpc>
                <a:spcPct val="100000"/>
              </a:lnSpc>
            </a:pPr>
            <a:r>
              <a:rPr lang="en-IN" sz="2000" b="0" strike="noStrike" spc="-1" dirty="0">
                <a:solidFill>
                  <a:srgbClr val="000000"/>
                </a:solidFill>
                <a:uFill>
                  <a:solidFill>
                    <a:srgbClr val="FFFFFF"/>
                  </a:solidFill>
                </a:uFill>
                <a:latin typeface="Trebuchet MS"/>
              </a:rPr>
              <a:t>		 	Vishesh P, PES1201800314</a:t>
            </a:r>
          </a:p>
          <a:p>
            <a:pPr>
              <a:lnSpc>
                <a:spcPct val="100000"/>
              </a:lnSpc>
            </a:pPr>
            <a:r>
              <a:rPr lang="en-IN" sz="2000" b="0" strike="noStrike" spc="-1" dirty="0">
                <a:solidFill>
                  <a:srgbClr val="000000"/>
                </a:solidFill>
                <a:uFill>
                  <a:solidFill>
                    <a:srgbClr val="FFFFFF"/>
                  </a:solidFill>
                </a:uFill>
                <a:latin typeface="Trebuchet MS"/>
              </a:rPr>
              <a:t>		 	Anirudh HM, PES1201800131</a:t>
            </a:r>
          </a:p>
          <a:p>
            <a:pPr>
              <a:lnSpc>
                <a:spcPct val="100000"/>
              </a:lnSpc>
            </a:pPr>
            <a:r>
              <a:rPr lang="en-IN" sz="2000" b="0" strike="noStrike" spc="-1" dirty="0">
                <a:solidFill>
                  <a:srgbClr val="000000"/>
                </a:solidFill>
                <a:uFill>
                  <a:solidFill>
                    <a:srgbClr val="FFFFFF"/>
                  </a:solidFill>
                </a:uFill>
                <a:latin typeface="Trebuchet MS"/>
              </a:rPr>
              <a:t>		 	Vinay Kirpalani, PES1201800218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0000"/>
                </a:solidFill>
                <a:uFill>
                  <a:solidFill>
                    <a:srgbClr val="FFFFFF"/>
                  </a:solidFill>
                </a:uFill>
                <a:latin typeface="Trebuchet MS"/>
              </a:rPr>
              <a:t>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5" name="CustomShape 2"/>
          <p:cNvSpPr/>
          <p:nvPr/>
        </p:nvSpPr>
        <p:spPr>
          <a:xfrm>
            <a:off x="1152360" y="1143000"/>
            <a:ext cx="799164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200" b="0" strike="noStrike" spc="-1">
                <a:solidFill>
                  <a:srgbClr val="FF0000"/>
                </a:solidFill>
                <a:uFill>
                  <a:solidFill>
                    <a:srgbClr val="FFFFFF"/>
                  </a:solidFill>
                </a:uFill>
                <a:latin typeface="Trebuchet MS"/>
              </a:rPr>
              <a:t>Expected Outcome at the end of the project/Contest</a:t>
            </a:r>
            <a:endParaRPr lang="en-IN" sz="1800" b="0" strike="noStrike" spc="-1">
              <a:solidFill>
                <a:srgbClr val="000000"/>
              </a:solidFill>
              <a:uFill>
                <a:solidFill>
                  <a:srgbClr val="FFFFFF"/>
                </a:solidFill>
              </a:uFill>
              <a:latin typeface="Arial"/>
            </a:endParaRPr>
          </a:p>
          <a:p>
            <a:pPr marL="342720" indent="-339840" algn="r">
              <a:lnSpc>
                <a:spcPct val="100000"/>
              </a:lnSpc>
            </a:pPr>
            <a:r>
              <a:rPr lang="en-IN" sz="2200" b="0" strike="noStrike" spc="-1">
                <a:solidFill>
                  <a:srgbClr val="FF0000"/>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p:txBody>
      </p:sp>
      <p:sp>
        <p:nvSpPr>
          <p:cNvPr id="56" name="CustomShape 3"/>
          <p:cNvSpPr/>
          <p:nvPr/>
        </p:nvSpPr>
        <p:spPr>
          <a:xfrm>
            <a:off x="762120" y="2133720"/>
            <a:ext cx="7238880" cy="4038480"/>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313D59A0-0B33-4F92-80DA-283B1786EC20}"/>
              </a:ext>
            </a:extLst>
          </p:cNvPr>
          <p:cNvSpPr txBox="1"/>
          <p:nvPr/>
        </p:nvSpPr>
        <p:spPr>
          <a:xfrm>
            <a:off x="372862" y="1940400"/>
            <a:ext cx="7901126" cy="3416320"/>
          </a:xfrm>
          <a:prstGeom prst="rect">
            <a:avLst/>
          </a:prstGeom>
          <a:noFill/>
        </p:spPr>
        <p:txBody>
          <a:bodyPr wrap="square" rtlCol="0">
            <a:spAutoFit/>
          </a:bodyPr>
          <a:lstStyle/>
          <a:p>
            <a:r>
              <a:rPr lang="en-US" dirty="0"/>
              <a:t>At the end of the specified timeline, we will be able to extract all</a:t>
            </a:r>
          </a:p>
          <a:p>
            <a:r>
              <a:rPr lang="en-US" dirty="0"/>
              <a:t>videos which are contextually or semantically related to a particular</a:t>
            </a:r>
          </a:p>
          <a:p>
            <a:r>
              <a:rPr lang="en-US" dirty="0"/>
              <a:t>natural language query.</a:t>
            </a:r>
          </a:p>
          <a:p>
            <a:endParaRPr lang="en-US" dirty="0"/>
          </a:p>
          <a:p>
            <a:r>
              <a:rPr lang="en-US" dirty="0"/>
              <a:t>• The user will be able to use keywords and phrases used in natural</a:t>
            </a:r>
          </a:p>
          <a:p>
            <a:r>
              <a:rPr lang="en-US" dirty="0"/>
              <a:t>conversational speech (including support for different languages and accents), such as a movie title or any specific scene</a:t>
            </a:r>
          </a:p>
          <a:p>
            <a:r>
              <a:rPr lang="en-US" dirty="0"/>
              <a:t>in any video like either a protagonist or any object, and movies</a:t>
            </a:r>
          </a:p>
          <a:p>
            <a:r>
              <a:rPr lang="en-US" dirty="0"/>
              <a:t>containing the specified described frames will be pulled out</a:t>
            </a:r>
          </a:p>
          <a:p>
            <a:endParaRPr lang="en-US" dirty="0"/>
          </a:p>
          <a:p>
            <a:r>
              <a:rPr lang="en-US" dirty="0"/>
              <a:t>• These frames will be analyzed and the video with the most</a:t>
            </a:r>
          </a:p>
          <a:p>
            <a:r>
              <a:rPr lang="en-US" dirty="0"/>
              <a:t>matching frames will be picked and displayed.</a:t>
            </a:r>
            <a:endParaRPr lang="en-IN"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8" name="CustomShape 2"/>
          <p:cNvSpPr/>
          <p:nvPr/>
        </p:nvSpPr>
        <p:spPr>
          <a:xfrm>
            <a:off x="1371600" y="1143000"/>
            <a:ext cx="77724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400" b="0" strike="noStrike" spc="-1">
                <a:solidFill>
                  <a:srgbClr val="FF0000"/>
                </a:solidFill>
                <a:uFill>
                  <a:solidFill>
                    <a:srgbClr val="FFFFFF"/>
                  </a:solidFill>
                </a:uFill>
                <a:latin typeface="Trebuchet MS"/>
              </a:rPr>
              <a:t>Work Plan For the coming weeks</a:t>
            </a:r>
            <a:endParaRPr lang="en-IN" sz="1800" b="0" strike="noStrike" spc="-1">
              <a:solidFill>
                <a:srgbClr val="000000"/>
              </a:solidFill>
              <a:uFill>
                <a:solidFill>
                  <a:srgbClr val="FFFFFF"/>
                </a:solidFill>
              </a:uFill>
              <a:latin typeface="Arial"/>
            </a:endParaRPr>
          </a:p>
        </p:txBody>
      </p:sp>
      <p:sp>
        <p:nvSpPr>
          <p:cNvPr id="59" name="CustomShape 3"/>
          <p:cNvSpPr/>
          <p:nvPr/>
        </p:nvSpPr>
        <p:spPr>
          <a:xfrm>
            <a:off x="533520" y="2666880"/>
            <a:ext cx="7696080" cy="472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12600" algn="just">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marL="342720" indent="-339840">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698C0C89-BDC2-4A61-9698-38C8F2D38FA7}"/>
              </a:ext>
            </a:extLst>
          </p:cNvPr>
          <p:cNvSpPr txBox="1"/>
          <p:nvPr/>
        </p:nvSpPr>
        <p:spPr>
          <a:xfrm>
            <a:off x="372862" y="1940400"/>
            <a:ext cx="7901126"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49DBD6AE-E822-4D4C-8740-078C385E41AD}"/>
              </a:ext>
            </a:extLst>
          </p:cNvPr>
          <p:cNvSpPr txBox="1"/>
          <p:nvPr/>
        </p:nvSpPr>
        <p:spPr>
          <a:xfrm>
            <a:off x="372862" y="1753967"/>
            <a:ext cx="7901126" cy="1754326"/>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dirty="0"/>
              <a:t>We are also trying to improve the accuracies of the tags generated for every video by trying various deep learning models.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are simultaneously trying to improve the similarity metric and filtering of keywords to provide more relevant matches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1" name="CustomShape 2"/>
          <p:cNvSpPr/>
          <p:nvPr/>
        </p:nvSpPr>
        <p:spPr>
          <a:xfrm>
            <a:off x="1371600" y="1143000"/>
            <a:ext cx="77724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400" b="0" strike="noStrike" spc="-1">
                <a:solidFill>
                  <a:srgbClr val="FF0000"/>
                </a:solidFill>
                <a:uFill>
                  <a:solidFill>
                    <a:srgbClr val="FFFFFF"/>
                  </a:solidFill>
                </a:uFill>
                <a:latin typeface="Trebuchet MS"/>
              </a:rPr>
              <a:t>Progress as on Date </a:t>
            </a:r>
            <a:endParaRPr lang="en-IN" sz="1800" b="0" strike="noStrike" spc="-1">
              <a:solidFill>
                <a:srgbClr val="000000"/>
              </a:solidFill>
              <a:uFill>
                <a:solidFill>
                  <a:srgbClr val="FFFFFF"/>
                </a:solidFill>
              </a:uFill>
              <a:latin typeface="Arial"/>
            </a:endParaRPr>
          </a:p>
        </p:txBody>
      </p:sp>
      <p:sp>
        <p:nvSpPr>
          <p:cNvPr id="4" name="TextBox 3">
            <a:extLst>
              <a:ext uri="{FF2B5EF4-FFF2-40B4-BE49-F238E27FC236}">
                <a16:creationId xmlns:a16="http://schemas.microsoft.com/office/drawing/2014/main" id="{F178ACA8-BB17-49B6-991B-3CD5697F4314}"/>
              </a:ext>
            </a:extLst>
          </p:cNvPr>
          <p:cNvSpPr txBox="1"/>
          <p:nvPr/>
        </p:nvSpPr>
        <p:spPr>
          <a:xfrm>
            <a:off x="372862" y="1617840"/>
            <a:ext cx="7901126" cy="5078313"/>
          </a:xfrm>
          <a:prstGeom prst="rect">
            <a:avLst/>
          </a:prstGeom>
          <a:noFill/>
        </p:spPr>
        <p:txBody>
          <a:bodyPr wrap="square" rtlCol="0">
            <a:spAutoFit/>
          </a:bodyPr>
          <a:lstStyle/>
          <a:p>
            <a:pPr marL="285750" indent="-285750">
              <a:buFont typeface="Arial" panose="020B0604020202020204" pitchFamily="34" charset="0"/>
              <a:buChar char="•"/>
            </a:pPr>
            <a:r>
              <a:rPr lang="en-IN" dirty="0"/>
              <a:t>We have extracted the natural language query (and translated other languages into English) and then proceeded to use various API’s and algorithms to extract keywords.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then tagged the entire database of videos by splitting each video into frames and grouped them by scene. We then performed object detection and description generation to describe each scene to give us the context of the video and even used a semi-supervised approach to perform a reverse image lookup on Google to find similar matching videos for more context and relevant searches. </a:t>
            </a:r>
            <a:br>
              <a:rPr lang="en-IN" dirty="0"/>
            </a:br>
            <a:endParaRPr lang="en-IN" dirty="0"/>
          </a:p>
          <a:p>
            <a:pPr marL="285750" indent="-285750">
              <a:buFont typeface="Arial" panose="020B0604020202020204" pitchFamily="34" charset="0"/>
              <a:buChar char="•"/>
            </a:pPr>
            <a:r>
              <a:rPr lang="en-IN" dirty="0"/>
              <a:t>We then obtained the keywords from the context by choosing the most frequently occurring keywords describing the frames.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query was matched with the video by converting each into a vector space and found the similarities between the two feature spaces. This entire process was added into a pipeline to run as an executable with a user friendly GUI.</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1" name="CustomShape 2"/>
          <p:cNvSpPr/>
          <p:nvPr/>
        </p:nvSpPr>
        <p:spPr>
          <a:xfrm>
            <a:off x="1371600" y="1143000"/>
            <a:ext cx="77724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400" b="0" strike="noStrike" spc="-1" dirty="0">
                <a:solidFill>
                  <a:srgbClr val="FF0000"/>
                </a:solidFill>
                <a:uFill>
                  <a:solidFill>
                    <a:srgbClr val="FFFFFF"/>
                  </a:solidFill>
                </a:uFill>
                <a:latin typeface="Trebuchet MS"/>
              </a:rPr>
              <a:t>Screenshots</a:t>
            </a:r>
            <a:endParaRPr lang="en-IN" sz="1800" b="0" strike="noStrike" spc="-1" dirty="0">
              <a:solidFill>
                <a:srgbClr val="000000"/>
              </a:solidFill>
              <a:uFill>
                <a:solidFill>
                  <a:srgbClr val="FFFFFF"/>
                </a:solidFill>
              </a:uFill>
              <a:latin typeface="Arial"/>
            </a:endParaRPr>
          </a:p>
        </p:txBody>
      </p:sp>
      <p:pic>
        <p:nvPicPr>
          <p:cNvPr id="3" name="Picture 2">
            <a:extLst>
              <a:ext uri="{FF2B5EF4-FFF2-40B4-BE49-F238E27FC236}">
                <a16:creationId xmlns:a16="http://schemas.microsoft.com/office/drawing/2014/main" id="{FD8386AC-3641-41E5-8237-F4D238C0A12B}"/>
              </a:ext>
            </a:extLst>
          </p:cNvPr>
          <p:cNvPicPr>
            <a:picLocks noChangeAspect="1"/>
          </p:cNvPicPr>
          <p:nvPr/>
        </p:nvPicPr>
        <p:blipFill>
          <a:blip r:embed="rId3"/>
          <a:stretch>
            <a:fillRect/>
          </a:stretch>
        </p:blipFill>
        <p:spPr>
          <a:xfrm>
            <a:off x="591180" y="1729980"/>
            <a:ext cx="3024573" cy="2209682"/>
          </a:xfrm>
          <a:prstGeom prst="rect">
            <a:avLst/>
          </a:prstGeom>
        </p:spPr>
      </p:pic>
      <p:pic>
        <p:nvPicPr>
          <p:cNvPr id="6" name="Picture 5">
            <a:extLst>
              <a:ext uri="{FF2B5EF4-FFF2-40B4-BE49-F238E27FC236}">
                <a16:creationId xmlns:a16="http://schemas.microsoft.com/office/drawing/2014/main" id="{FA39B3E3-96D6-4A71-8CDA-60DAE1AF8400}"/>
              </a:ext>
            </a:extLst>
          </p:cNvPr>
          <p:cNvPicPr>
            <a:picLocks noChangeAspect="1"/>
          </p:cNvPicPr>
          <p:nvPr/>
        </p:nvPicPr>
        <p:blipFill>
          <a:blip r:embed="rId4"/>
          <a:stretch>
            <a:fillRect/>
          </a:stretch>
        </p:blipFill>
        <p:spPr>
          <a:xfrm>
            <a:off x="4829078" y="1729980"/>
            <a:ext cx="3035943" cy="2209682"/>
          </a:xfrm>
          <a:prstGeom prst="rect">
            <a:avLst/>
          </a:prstGeom>
        </p:spPr>
      </p:pic>
      <p:pic>
        <p:nvPicPr>
          <p:cNvPr id="8" name="Picture 7">
            <a:extLst>
              <a:ext uri="{FF2B5EF4-FFF2-40B4-BE49-F238E27FC236}">
                <a16:creationId xmlns:a16="http://schemas.microsoft.com/office/drawing/2014/main" id="{FDE701D8-C0CD-40EA-9DBB-AAD1F3E42370}"/>
              </a:ext>
            </a:extLst>
          </p:cNvPr>
          <p:cNvPicPr>
            <a:picLocks noChangeAspect="1"/>
          </p:cNvPicPr>
          <p:nvPr/>
        </p:nvPicPr>
        <p:blipFill>
          <a:blip r:embed="rId5"/>
          <a:stretch>
            <a:fillRect/>
          </a:stretch>
        </p:blipFill>
        <p:spPr>
          <a:xfrm>
            <a:off x="2445669" y="4310389"/>
            <a:ext cx="3615655" cy="2042122"/>
          </a:xfrm>
          <a:prstGeom prst="rect">
            <a:avLst/>
          </a:prstGeom>
        </p:spPr>
      </p:pic>
      <p:sp>
        <p:nvSpPr>
          <p:cNvPr id="9" name="TextBox 8">
            <a:extLst>
              <a:ext uri="{FF2B5EF4-FFF2-40B4-BE49-F238E27FC236}">
                <a16:creationId xmlns:a16="http://schemas.microsoft.com/office/drawing/2014/main" id="{A183E9CF-BAD0-4003-8023-6AB103402270}"/>
              </a:ext>
            </a:extLst>
          </p:cNvPr>
          <p:cNvSpPr txBox="1"/>
          <p:nvPr/>
        </p:nvSpPr>
        <p:spPr>
          <a:xfrm>
            <a:off x="1659273" y="4007456"/>
            <a:ext cx="910827" cy="253916"/>
          </a:xfrm>
          <a:prstGeom prst="rect">
            <a:avLst/>
          </a:prstGeom>
          <a:noFill/>
        </p:spPr>
        <p:txBody>
          <a:bodyPr wrap="none" rtlCol="0">
            <a:spAutoFit/>
          </a:bodyPr>
          <a:lstStyle/>
          <a:p>
            <a:r>
              <a:rPr lang="en-IN" sz="1050" b="1" dirty="0"/>
              <a:t>GUI Screen</a:t>
            </a:r>
          </a:p>
        </p:txBody>
      </p:sp>
      <p:sp>
        <p:nvSpPr>
          <p:cNvPr id="12" name="TextBox 11">
            <a:extLst>
              <a:ext uri="{FF2B5EF4-FFF2-40B4-BE49-F238E27FC236}">
                <a16:creationId xmlns:a16="http://schemas.microsoft.com/office/drawing/2014/main" id="{7C930651-DFA4-42FB-BF8A-7A06393E99AF}"/>
              </a:ext>
            </a:extLst>
          </p:cNvPr>
          <p:cNvSpPr txBox="1"/>
          <p:nvPr/>
        </p:nvSpPr>
        <p:spPr>
          <a:xfrm>
            <a:off x="5001969" y="4007456"/>
            <a:ext cx="2898550" cy="253916"/>
          </a:xfrm>
          <a:prstGeom prst="rect">
            <a:avLst/>
          </a:prstGeom>
          <a:noFill/>
        </p:spPr>
        <p:txBody>
          <a:bodyPr wrap="none" rtlCol="0">
            <a:spAutoFit/>
          </a:bodyPr>
          <a:lstStyle/>
          <a:p>
            <a:r>
              <a:rPr lang="en-IN" sz="1050" b="1" dirty="0"/>
              <a:t>After clicking on search and making query</a:t>
            </a:r>
          </a:p>
        </p:txBody>
      </p:sp>
      <p:sp>
        <p:nvSpPr>
          <p:cNvPr id="13" name="TextBox 12">
            <a:extLst>
              <a:ext uri="{FF2B5EF4-FFF2-40B4-BE49-F238E27FC236}">
                <a16:creationId xmlns:a16="http://schemas.microsoft.com/office/drawing/2014/main" id="{297A2936-8C1F-4494-85C3-9D7A451F4136}"/>
              </a:ext>
            </a:extLst>
          </p:cNvPr>
          <p:cNvSpPr txBox="1"/>
          <p:nvPr/>
        </p:nvSpPr>
        <p:spPr>
          <a:xfrm>
            <a:off x="3721941" y="6351388"/>
            <a:ext cx="1119217" cy="253916"/>
          </a:xfrm>
          <a:prstGeom prst="rect">
            <a:avLst/>
          </a:prstGeom>
          <a:noFill/>
        </p:spPr>
        <p:txBody>
          <a:bodyPr wrap="none" rtlCol="0">
            <a:spAutoFit/>
          </a:bodyPr>
          <a:lstStyle/>
          <a:p>
            <a:r>
              <a:rPr lang="en-IN" sz="1050" b="1" dirty="0"/>
              <a:t>Matched video</a:t>
            </a:r>
          </a:p>
        </p:txBody>
      </p:sp>
      <p:cxnSp>
        <p:nvCxnSpPr>
          <p:cNvPr id="11" name="Straight Arrow Connector 10">
            <a:extLst>
              <a:ext uri="{FF2B5EF4-FFF2-40B4-BE49-F238E27FC236}">
                <a16:creationId xmlns:a16="http://schemas.microsoft.com/office/drawing/2014/main" id="{F375AE53-80E0-4355-8666-2F3163B7661A}"/>
              </a:ext>
            </a:extLst>
          </p:cNvPr>
          <p:cNvCxnSpPr/>
          <p:nvPr/>
        </p:nvCxnSpPr>
        <p:spPr>
          <a:xfrm>
            <a:off x="3875714" y="2834821"/>
            <a:ext cx="763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C4B229AF-9A87-4508-A14A-44B44C080559}"/>
              </a:ext>
            </a:extLst>
          </p:cNvPr>
          <p:cNvCxnSpPr>
            <a:cxnSpLocks/>
          </p:cNvCxnSpPr>
          <p:nvPr/>
        </p:nvCxnSpPr>
        <p:spPr>
          <a:xfrm rot="5400000">
            <a:off x="5943654" y="4576591"/>
            <a:ext cx="914295" cy="419449"/>
          </a:xfrm>
          <a:prstGeom prst="bentConnector3">
            <a:avLst>
              <a:gd name="adj1" fmla="val 10046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940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3" name="CustomShape 2"/>
          <p:cNvSpPr/>
          <p:nvPr/>
        </p:nvSpPr>
        <p:spPr>
          <a:xfrm>
            <a:off x="1371600" y="1143000"/>
            <a:ext cx="777240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000" b="0" strike="noStrike" spc="-1">
                <a:solidFill>
                  <a:srgbClr val="FF0000"/>
                </a:solidFill>
                <a:uFill>
                  <a:solidFill>
                    <a:srgbClr val="FFFFFF"/>
                  </a:solidFill>
                </a:uFill>
                <a:latin typeface="Trebuchet MS"/>
              </a:rPr>
              <a:t>Any obstacles/challenges and any Assistance Required </a:t>
            </a:r>
            <a:endParaRPr lang="en-IN" sz="1800" b="0" strike="noStrike" spc="-1">
              <a:solidFill>
                <a:srgbClr val="000000"/>
              </a:solidFill>
              <a:uFill>
                <a:solidFill>
                  <a:srgbClr val="FFFFFF"/>
                </a:solidFill>
              </a:uFill>
              <a:latin typeface="Arial"/>
            </a:endParaRPr>
          </a:p>
        </p:txBody>
      </p:sp>
      <p:sp>
        <p:nvSpPr>
          <p:cNvPr id="64" name="CustomShape 3"/>
          <p:cNvSpPr/>
          <p:nvPr/>
        </p:nvSpPr>
        <p:spPr>
          <a:xfrm>
            <a:off x="533520" y="1828800"/>
            <a:ext cx="7010280" cy="4724280"/>
          </a:xfrm>
          <a:prstGeom prst="rect">
            <a:avLst/>
          </a:prstGeom>
          <a:noFill/>
          <a:ln>
            <a:noFill/>
          </a:ln>
        </p:spPr>
        <p:style>
          <a:lnRef idx="0">
            <a:scrgbClr r="0" g="0" b="0"/>
          </a:lnRef>
          <a:fillRef idx="0">
            <a:scrgbClr r="0" g="0" b="0"/>
          </a:fillRef>
          <a:effectRef idx="0">
            <a:scrgbClr r="0" g="0" b="0"/>
          </a:effectRef>
          <a:fontRef idx="minor"/>
        </p:style>
      </p:sp>
      <p:sp>
        <p:nvSpPr>
          <p:cNvPr id="5" name="TextBox 4">
            <a:extLst>
              <a:ext uri="{FF2B5EF4-FFF2-40B4-BE49-F238E27FC236}">
                <a16:creationId xmlns:a16="http://schemas.microsoft.com/office/drawing/2014/main" id="{69EF3183-ED4C-4065-A20D-6E43687B9D41}"/>
              </a:ext>
            </a:extLst>
          </p:cNvPr>
          <p:cNvSpPr txBox="1"/>
          <p:nvPr/>
        </p:nvSpPr>
        <p:spPr>
          <a:xfrm>
            <a:off x="372862" y="1940400"/>
            <a:ext cx="7901126"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Time is a constraint – a large portion of the video tagging unit takes a lot of time to generate tags since it also relies on an online lookup.</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Speech recognition – It is not that accurate when it comes to other languages apart from English, leading to mismatched outputs. It sometimes requires the user to speak clearly without any additional ambient noise.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Filtering of keywords – The semi-supervised approach tends to result in a few irrelevant keywords even after taking frequency into consideration.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6" name="CustomShape 2"/>
          <p:cNvSpPr/>
          <p:nvPr/>
        </p:nvSpPr>
        <p:spPr>
          <a:xfrm>
            <a:off x="1371600" y="1143000"/>
            <a:ext cx="777240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000" b="0" strike="noStrike" spc="-1">
                <a:solidFill>
                  <a:srgbClr val="FF0000"/>
                </a:solidFill>
                <a:uFill>
                  <a:solidFill>
                    <a:srgbClr val="FFFFFF"/>
                  </a:solidFill>
                </a:uFill>
                <a:latin typeface="Trebuchet MS"/>
              </a:rPr>
              <a:t>Key Deliverables for the next milestone</a:t>
            </a:r>
            <a:endParaRPr lang="en-IN" sz="1800" b="0" strike="noStrike" spc="-1">
              <a:solidFill>
                <a:srgbClr val="000000"/>
              </a:solidFill>
              <a:uFill>
                <a:solidFill>
                  <a:srgbClr val="FFFFFF"/>
                </a:solidFill>
              </a:uFill>
              <a:latin typeface="Arial"/>
            </a:endParaRPr>
          </a:p>
        </p:txBody>
      </p:sp>
      <p:sp>
        <p:nvSpPr>
          <p:cNvPr id="67" name="CustomShape 3"/>
          <p:cNvSpPr/>
          <p:nvPr/>
        </p:nvSpPr>
        <p:spPr>
          <a:xfrm>
            <a:off x="533520" y="1828800"/>
            <a:ext cx="7619760" cy="47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marL="342720" indent="-339840">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00AE953F-3186-4822-AC1C-2D875CF6427A}"/>
              </a:ext>
            </a:extLst>
          </p:cNvPr>
          <p:cNvSpPr txBox="1"/>
          <p:nvPr/>
        </p:nvSpPr>
        <p:spPr>
          <a:xfrm>
            <a:off x="392837" y="1908360"/>
            <a:ext cx="790112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We hope to be able to perfect the speech recognition and tag generation.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will also try to reduce the time taken to run the application.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will prepare the paper abstract required for the final presentation.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CustomShape 1"/>
          <p:cNvSpPr/>
          <p:nvPr/>
        </p:nvSpPr>
        <p:spPr>
          <a:xfrm>
            <a:off x="1523880" y="1581120"/>
            <a:ext cx="7620120" cy="3672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9" name="CustomShape 2"/>
          <p:cNvSpPr/>
          <p:nvPr/>
        </p:nvSpPr>
        <p:spPr>
          <a:xfrm>
            <a:off x="1371600" y="1143000"/>
            <a:ext cx="777240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gn="r">
              <a:lnSpc>
                <a:spcPct val="100000"/>
              </a:lnSpc>
            </a:pPr>
            <a:r>
              <a:rPr lang="en-IN" sz="2000" b="0" strike="noStrike" spc="-1">
                <a:solidFill>
                  <a:srgbClr val="FF0000"/>
                </a:solidFill>
                <a:uFill>
                  <a:solidFill>
                    <a:srgbClr val="FFFFFF"/>
                  </a:solidFill>
                </a:uFill>
                <a:latin typeface="Trebuchet MS"/>
              </a:rPr>
              <a:t>Summary</a:t>
            </a:r>
            <a:endParaRPr lang="en-IN" sz="1800" b="0" strike="noStrike" spc="-1">
              <a:solidFill>
                <a:srgbClr val="000000"/>
              </a:solidFill>
              <a:uFill>
                <a:solidFill>
                  <a:srgbClr val="FFFFFF"/>
                </a:solidFill>
              </a:uFill>
              <a:latin typeface="Arial"/>
            </a:endParaRPr>
          </a:p>
        </p:txBody>
      </p:sp>
      <p:sp>
        <p:nvSpPr>
          <p:cNvPr id="70" name="CustomShape 3"/>
          <p:cNvSpPr/>
          <p:nvPr/>
        </p:nvSpPr>
        <p:spPr>
          <a:xfrm>
            <a:off x="533520" y="1828800"/>
            <a:ext cx="7619760" cy="472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39840">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a:p>
            <a:pPr marL="342720" indent="-339840">
              <a:lnSpc>
                <a:spcPct val="100000"/>
              </a:lnSpc>
            </a:pPr>
            <a:r>
              <a:rPr lang="en-IN" sz="2400" b="0" strike="noStrike" spc="-1">
                <a:solidFill>
                  <a:srgbClr val="0000FF"/>
                </a:solidFill>
                <a:uFill>
                  <a:solidFill>
                    <a:srgbClr val="FFFFFF"/>
                  </a:solidFill>
                </a:uFill>
                <a:latin typeface="Trebuchet MS"/>
              </a:rPr>
              <a:t> </a:t>
            </a:r>
            <a:endParaRPr lang="en-IN" sz="1800" b="0" strike="noStrike" spc="-1">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AA7F93CD-2B6F-482C-AD40-8081643D01BA}"/>
              </a:ext>
            </a:extLst>
          </p:cNvPr>
          <p:cNvSpPr txBox="1"/>
          <p:nvPr/>
        </p:nvSpPr>
        <p:spPr>
          <a:xfrm>
            <a:off x="372862" y="1709580"/>
            <a:ext cx="790112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We have used a </a:t>
            </a:r>
            <a:r>
              <a:rPr lang="en-US" b="1" dirty="0"/>
              <a:t>novel approach </a:t>
            </a:r>
            <a:r>
              <a:rPr lang="en-US" dirty="0"/>
              <a:t>by not only using computer vision to perform object detection and tagging but have also combined it with NLP techniques such as sequence models to generate descriptions of scenes with objects such that they can be tagged and described without manually watching them. We also used word embeddings to obtain relevant searches on not just a contextual level but also at a semantic level.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work is going as planned by our team and we have finished and achieved the key deliverables for the final presentation.</a:t>
            </a:r>
          </a:p>
          <a:p>
            <a:endParaRPr lang="en-US" dirty="0"/>
          </a:p>
          <a:p>
            <a:pPr marL="285750" indent="-285750">
              <a:buFont typeface="Arial" panose="020B0604020202020204" pitchFamily="34" charset="0"/>
              <a:buChar char="•"/>
            </a:pPr>
            <a:r>
              <a:rPr lang="en-US" dirty="0"/>
              <a:t>We are currently working on the efficiency and are trying to reduce latency and bring in faster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code can be found at </a:t>
            </a:r>
            <a:r>
              <a:rPr lang="en-US" dirty="0">
                <a:hlinkClick r:id="rId3"/>
              </a:rPr>
              <a:t>https://bit.ly/intelnlq</a:t>
            </a:r>
            <a:endParaRPr lang="en-IN" b="1" i="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CustomShape 1"/>
          <p:cNvSpPr/>
          <p:nvPr/>
        </p:nvSpPr>
        <p:spPr>
          <a:xfrm>
            <a:off x="2714760" y="3352680"/>
            <a:ext cx="277308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IN" sz="4000" b="0" strike="noStrike" spc="-1">
                <a:solidFill>
                  <a:srgbClr val="FF0000"/>
                </a:solidFill>
                <a:uFill>
                  <a:solidFill>
                    <a:srgbClr val="FFFFFF"/>
                  </a:solidFill>
                </a:uFill>
                <a:latin typeface="Trebuchet MS"/>
              </a:rPr>
              <a:t>Thank You</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13220</TotalTime>
  <Words>685</Words>
  <Application>Microsoft Office PowerPoint</Application>
  <PresentationFormat>On-screen Show (4:3)</PresentationFormat>
  <Paragraphs>74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 PPT</dc:title>
  <dc:subject/>
  <dc:creator>Anant R Koppar</dc:creator>
  <dc:description/>
  <cp:lastModifiedBy>Aditeya Baral</cp:lastModifiedBy>
  <cp:revision>940</cp:revision>
  <cp:lastPrinted>2020-06-30T12:25:01Z</cp:lastPrinted>
  <dcterms:created xsi:type="dcterms:W3CDTF">2009-01-21T07:44:06Z</dcterms:created>
  <dcterms:modified xsi:type="dcterms:W3CDTF">2020-07-15T15:17:41Z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KTwo Technology Solutions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23</vt:i4>
  </property>
  <property fmtid="{D5CDD505-2E9C-101B-9397-08002B2CF9AE}" pid="13" name="_NewReviewCycle">
    <vt:lpwstr/>
  </property>
</Properties>
</file>