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Montserrat Black"/>
      <p:bold r:id="rId31"/>
      <p:boldItalic r:id="rId32"/>
    </p:embeddedFont>
    <p:embeddedFont>
      <p:font typeface="Montserrat ExtraBold"/>
      <p:bold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Black-bold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ExtraBold-bold.fntdata"/><Relationship Id="rId10" Type="http://schemas.openxmlformats.org/officeDocument/2006/relationships/slide" Target="slides/slide5.xml"/><Relationship Id="rId32" Type="http://schemas.openxmlformats.org/officeDocument/2006/relationships/font" Target="fonts/MontserratBlack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ontserratExtraBold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a4b07d14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a4b07d14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c2f85b38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1c2f85b38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c2f85b38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1c2f85b38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c2f85b38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1c2f85b38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1c2f85b38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1c2f85b38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1c315addd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1c315addd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1c4023937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1c4023937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c2f85b38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1c2f85b38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0aeea1a29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0aeea1a29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06743487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06743487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aeea1a29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aeea1a2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c2f85b38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1c2f85b38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c2f85b38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c2f85b38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c2f85b38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c2f85b38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c2f85b38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c2f85b38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c4023937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1c4023937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c4023937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c4023937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jp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1" type="title">
  <p:cSld name="TITLE">
    <p:bg>
      <p:bgPr>
        <a:solidFill>
          <a:srgbClr val="57068C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New York University logo" id="11" name="Google Shape;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body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317500" lvl="1" marL="9144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 txBox="1"/>
          <p:nvPr>
            <p:ph type="title"/>
          </p:nvPr>
        </p:nvSpPr>
        <p:spPr>
          <a:xfrm>
            <a:off x="407175" y="450150"/>
            <a:ext cx="8329500" cy="3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6000"/>
              <a:buFont typeface="Montserrat Black"/>
              <a:buNone/>
              <a:defRPr sz="60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pic>
        <p:nvPicPr>
          <p:cNvPr descr=" " id="65" name="Google Shape;6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1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8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 " id="68" name="Google Shape;68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2"/>
          <p:cNvSpPr txBox="1"/>
          <p:nvPr>
            <p:ph type="title"/>
          </p:nvPr>
        </p:nvSpPr>
        <p:spPr>
          <a:xfrm>
            <a:off x="294375" y="1233175"/>
            <a:ext cx="40791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Montserrat Black"/>
              <a:buNone/>
              <a:defRPr sz="36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0" name="Google Shape;70;p12"/>
          <p:cNvSpPr txBox="1"/>
          <p:nvPr>
            <p:ph idx="1" type="subTitle"/>
          </p:nvPr>
        </p:nvSpPr>
        <p:spPr>
          <a:xfrm>
            <a:off x="294375" y="2803075"/>
            <a:ext cx="39558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6ABA"/>
              </a:buClr>
              <a:buSzPts val="1800"/>
              <a:buNone/>
              <a:defRPr>
                <a:solidFill>
                  <a:srgbClr val="9A6ABA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12"/>
          <p:cNvSpPr txBox="1"/>
          <p:nvPr>
            <p:ph idx="2" type="body"/>
          </p:nvPr>
        </p:nvSpPr>
        <p:spPr>
          <a:xfrm>
            <a:off x="4939500" y="724075"/>
            <a:ext cx="3837000" cy="35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descr=" " id="72" name="Google Shape;7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2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-page image">
  <p:cSld name="CUSTOM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75" name="Google Shape;7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type="title"/>
          </p:nvPr>
        </p:nvSpPr>
        <p:spPr>
          <a:xfrm>
            <a:off x="311700" y="445025"/>
            <a:ext cx="38031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311700" y="2750150"/>
            <a:ext cx="3466500" cy="15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78" name="Google Shape;78;p13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" name="Google Shape;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81" name="Google Shape;8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311700" y="3564945"/>
            <a:ext cx="44913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>
            <p:ph type="title"/>
          </p:nvPr>
        </p:nvSpPr>
        <p:spPr>
          <a:xfrm>
            <a:off x="1101125" y="936450"/>
            <a:ext cx="6947400" cy="30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8" name="Google Shape;88;p15"/>
          <p:cNvSpPr txBox="1"/>
          <p:nvPr/>
        </p:nvSpPr>
        <p:spPr>
          <a:xfrm>
            <a:off x="4313700" y="391050"/>
            <a:ext cx="5223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endParaRPr sz="4200">
              <a:solidFill>
                <a:schemeClr val="accent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89" name="Google Shape;89;p15"/>
          <p:cNvCxnSpPr/>
          <p:nvPr/>
        </p:nvCxnSpPr>
        <p:spPr>
          <a:xfrm>
            <a:off x="4314143" y="4230331"/>
            <a:ext cx="5214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5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_1"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>
            <p:ph type="title"/>
          </p:nvPr>
        </p:nvSpPr>
        <p:spPr>
          <a:xfrm>
            <a:off x="1101125" y="936450"/>
            <a:ext cx="6947400" cy="30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5" name="Google Shape;95;p16"/>
          <p:cNvSpPr txBox="1"/>
          <p:nvPr/>
        </p:nvSpPr>
        <p:spPr>
          <a:xfrm>
            <a:off x="4313700" y="391050"/>
            <a:ext cx="5223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endParaRPr sz="4200">
              <a:solidFill>
                <a:schemeClr val="accent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96" name="Google Shape;96;p16"/>
          <p:cNvCxnSpPr/>
          <p:nvPr/>
        </p:nvCxnSpPr>
        <p:spPr>
          <a:xfrm>
            <a:off x="4314143" y="4230331"/>
            <a:ext cx="5214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 1">
  <p:cSld name="CUSTOM_1_1_1"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>
            <p:ph type="title"/>
          </p:nvPr>
        </p:nvSpPr>
        <p:spPr>
          <a:xfrm>
            <a:off x="1101125" y="936450"/>
            <a:ext cx="6947400" cy="30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2" name="Google Shape;102;p17"/>
          <p:cNvSpPr txBox="1"/>
          <p:nvPr/>
        </p:nvSpPr>
        <p:spPr>
          <a:xfrm>
            <a:off x="4313700" y="391050"/>
            <a:ext cx="5223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endParaRPr sz="4200">
              <a:solidFill>
                <a:schemeClr val="accent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103" name="Google Shape;103;p17"/>
          <p:cNvCxnSpPr/>
          <p:nvPr/>
        </p:nvCxnSpPr>
        <p:spPr>
          <a:xfrm>
            <a:off x="4314143" y="4230331"/>
            <a:ext cx="5214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hasCustomPrompt="1" type="title"/>
          </p:nvPr>
        </p:nvSpPr>
        <p:spPr>
          <a:xfrm>
            <a:off x="311700" y="407700"/>
            <a:ext cx="8520600" cy="19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5000"/>
              <a:buFont typeface="Montserrat Black"/>
              <a:buNone/>
              <a:defRPr sz="150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2475675" y="3360362"/>
            <a:ext cx="41928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descr=" " id="108" name="Google Shape;10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8"/>
          <p:cNvSpPr txBox="1"/>
          <p:nvPr>
            <p:ph idx="2" type="subTitle"/>
          </p:nvPr>
        </p:nvSpPr>
        <p:spPr>
          <a:xfrm>
            <a:off x="407175" y="2537800"/>
            <a:ext cx="83292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olio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13" name="Google Shape;11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2">
  <p:cSld name="TITLE_1">
    <p:bg>
      <p:bgPr>
        <a:solidFill>
          <a:srgbClr val="57068C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New York University logo" id="17" name="Google Shape;1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31750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4">
  <p:cSld name="TITLE_1_1_1">
    <p:bg>
      <p:bgPr>
        <a:solidFill>
          <a:srgbClr val="57068C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New York University logo" id="23" name="Google Shape;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31750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5">
  <p:cSld name="TITLE_1_1_1_1">
    <p:bg>
      <p:bgPr>
        <a:solidFill>
          <a:srgbClr val="57068C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New York University logo" id="29" name="Google Shape;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31750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57068C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7" cy="5143487"/>
          </a:xfrm>
          <a:prstGeom prst="rect">
            <a:avLst/>
          </a:prstGeom>
          <a:noFill/>
          <a:ln>
            <a:noFill/>
          </a:ln>
        </p:spPr>
      </p:pic>
      <p:cxnSp>
        <p:nvCxnSpPr>
          <p:cNvPr descr=" " id="34" name="Google Shape;34;p6"/>
          <p:cNvCxnSpPr/>
          <p:nvPr/>
        </p:nvCxnSpPr>
        <p:spPr>
          <a:xfrm>
            <a:off x="407168" y="2618527"/>
            <a:ext cx="5214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 " id="35" name="Google Shape;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/>
          <p:nvPr>
            <p:ph type="title"/>
          </p:nvPr>
        </p:nvSpPr>
        <p:spPr>
          <a:xfrm>
            <a:off x="316950" y="457200"/>
            <a:ext cx="8520600" cy="18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" type="subTitle"/>
          </p:nvPr>
        </p:nvSpPr>
        <p:spPr>
          <a:xfrm>
            <a:off x="316950" y="2938025"/>
            <a:ext cx="40317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8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1152475"/>
            <a:ext cx="3345900" cy="31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4114800" y="1175683"/>
            <a:ext cx="41928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 "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592">
          <p15:clr>
            <a:srgbClr val="FA7B17"/>
          </p15:clr>
        </p15:guide>
        <p15:guide id="2" pos="2304">
          <p15:clr>
            <a:srgbClr val="FA7B17"/>
          </p15:clr>
        </p15:guide>
        <p15:guide id="3" orient="horz" pos="720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445025"/>
            <a:ext cx="84249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pic>
        <p:nvPicPr>
          <p:cNvPr descr=" " id="46" name="Google Shape;4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/>
          <p:nvPr>
            <p:ph idx="1" type="body"/>
          </p:nvPr>
        </p:nvSpPr>
        <p:spPr>
          <a:xfrm>
            <a:off x="1376250" y="1828800"/>
            <a:ext cx="3330300" cy="24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5051175" y="1828800"/>
            <a:ext cx="3330300" cy="24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8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" name="Google Shape;5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152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pic>
        <p:nvPicPr>
          <p:cNvPr descr=" " id="53" name="Google Shape;5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" name="Google Shape;5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311700" y="426408"/>
            <a:ext cx="43083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Montserrat Black"/>
              <a:buNone/>
              <a:defRPr sz="36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11700" y="1646230"/>
            <a:ext cx="3350400" cy="24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descr=" " id="59" name="Google Shape;5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" name="Google Shape;6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ExtraBold"/>
              <a:buNone/>
              <a:defRPr sz="4200">
                <a:solidFill>
                  <a:srgbClr val="57068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424900" cy="31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800"/>
              <a:buFont typeface="Montserrat"/>
              <a:buChar char="●"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56">
          <p15:clr>
            <a:srgbClr val="EA4335"/>
          </p15:clr>
        </p15:guide>
        <p15:guide id="2" orient="horz" pos="3025">
          <p15:clr>
            <a:srgbClr val="EA4335"/>
          </p15:clr>
        </p15:guide>
        <p15:guide id="3" pos="5503">
          <p15:clr>
            <a:srgbClr val="EA4335"/>
          </p15:clr>
        </p15:guide>
        <p15:guide id="4" orient="horz" pos="26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jpg"/><Relationship Id="rId4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jp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/>
              <a:t>Can LLMs </a:t>
            </a:r>
            <a:r>
              <a:rPr i="1" lang="en" sz="6300" u="sng"/>
              <a:t>understand</a:t>
            </a:r>
            <a:r>
              <a:rPr i="1" lang="en" sz="6300"/>
              <a:t> </a:t>
            </a:r>
            <a:r>
              <a:rPr lang="en" sz="6300"/>
              <a:t>Math?</a:t>
            </a:r>
            <a:endParaRPr sz="6300"/>
          </a:p>
        </p:txBody>
      </p:sp>
      <p:sp>
        <p:nvSpPr>
          <p:cNvPr id="121" name="Google Shape;121;p21"/>
          <p:cNvSpPr txBox="1"/>
          <p:nvPr>
            <p:ph idx="1" type="subTitle"/>
          </p:nvPr>
        </p:nvSpPr>
        <p:spPr>
          <a:xfrm>
            <a:off x="307600" y="3119750"/>
            <a:ext cx="80148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Exploring the pitfalls of Mathematical Reasoning</a:t>
            </a:r>
            <a:endParaRPr/>
          </a:p>
        </p:txBody>
      </p:sp>
      <p:sp>
        <p:nvSpPr>
          <p:cNvPr id="122" name="Google Shape;122;p21"/>
          <p:cNvSpPr txBox="1"/>
          <p:nvPr>
            <p:ph idx="2" type="body"/>
          </p:nvPr>
        </p:nvSpPr>
        <p:spPr>
          <a:xfrm>
            <a:off x="307600" y="4145050"/>
            <a:ext cx="57327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Aditeya Baral, Ayush Rajesh Jhaveri, Tiasa Singha Roy, Yusuf Baig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12/05/2024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6950" y="457200"/>
            <a:ext cx="8520600" cy="18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and</a:t>
            </a:r>
            <a:br>
              <a:rPr lang="en"/>
            </a:br>
            <a:r>
              <a:rPr lang="en"/>
              <a:t>Results</a:t>
            </a:r>
            <a:endParaRPr/>
          </a:p>
        </p:txBody>
      </p:sp>
      <p:sp>
        <p:nvSpPr>
          <p:cNvPr id="191" name="Google Shape;191;p30"/>
          <p:cNvSpPr txBox="1"/>
          <p:nvPr>
            <p:ph idx="1" type="subTitle"/>
          </p:nvPr>
        </p:nvSpPr>
        <p:spPr>
          <a:xfrm>
            <a:off x="316950" y="2938025"/>
            <a:ext cx="40317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Data, Models and Analysis</a:t>
            </a:r>
            <a:endParaRPr/>
          </a:p>
        </p:txBody>
      </p:sp>
      <p:sp>
        <p:nvSpPr>
          <p:cNvPr id="192" name="Google Shape;192;p30"/>
          <p:cNvSpPr txBox="1"/>
          <p:nvPr/>
        </p:nvSpPr>
        <p:spPr>
          <a:xfrm>
            <a:off x="4348532" y="1661128"/>
            <a:ext cx="46314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0">
                <a:solidFill>
                  <a:srgbClr val="8900E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25000">
              <a:solidFill>
                <a:srgbClr val="8900E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11700" y="426400"/>
            <a:ext cx="80934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Experiment Setup - Dataset and Models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407250" y="1211725"/>
            <a:ext cx="8329500" cy="28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Dataset</a:t>
            </a:r>
            <a:endParaRPr b="1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MATH</a:t>
            </a:r>
            <a:r>
              <a:rPr baseline="30000" lang="en"/>
              <a:t>[1]</a:t>
            </a:r>
            <a:r>
              <a:rPr lang="en"/>
              <a:t> comprises 12500 math problems distributed across various parameters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5 </a:t>
            </a:r>
            <a:r>
              <a:rPr lang="en">
                <a:solidFill>
                  <a:schemeClr val="dk1"/>
                </a:solidFill>
              </a:rPr>
              <a:t>levels</a:t>
            </a:r>
            <a:r>
              <a:rPr lang="en"/>
              <a:t> of difficulty, L1 to L5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7 </a:t>
            </a:r>
            <a:r>
              <a:rPr lang="en">
                <a:solidFill>
                  <a:schemeClr val="dk1"/>
                </a:solidFill>
              </a:rPr>
              <a:t>types</a:t>
            </a:r>
            <a:r>
              <a:rPr lang="en"/>
              <a:t> of problems: algebra, intermediate algebra, pre-algebra, calculus, pre-calculus, probability and number theory.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Models</a:t>
            </a:r>
            <a:endParaRPr u="sng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>
                <a:solidFill>
                  <a:schemeClr val="dk2"/>
                </a:solidFill>
              </a:rPr>
              <a:t>Llama-3-8B-Instruct</a:t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>
                <a:solidFill>
                  <a:schemeClr val="dk2"/>
                </a:solidFill>
              </a:rPr>
              <a:t>Gemini-1.5-Flash</a:t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>
                <a:solidFill>
                  <a:schemeClr val="dk2"/>
                </a:solidFill>
              </a:rPr>
              <a:t>GPT-4o</a:t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>
                <a:solidFill>
                  <a:schemeClr val="dk2"/>
                </a:solidFill>
              </a:rPr>
              <a:t>Mixtral-8x22B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1290050" y="4472075"/>
            <a:ext cx="7250700" cy="6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800"/>
            </a:br>
            <a:r>
              <a:rPr lang="en" sz="800"/>
              <a:t>[1] Dan Hendrycks, Collin Burns, Saurav Kadavath, Akul Arora, Steven Basart, Eric Tang, Dawn Song, and Jacob Steinhardt. Measuring  mathematical problem solving with the math dataset. NeurIPS, 2021</a:t>
            </a:r>
            <a:endParaRPr sz="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311700" y="426400"/>
            <a:ext cx="67179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LLM as a Judge</a:t>
            </a:r>
            <a:br>
              <a:rPr lang="en"/>
            </a:b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311700" y="969954"/>
            <a:ext cx="8670300" cy="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use </a:t>
            </a:r>
            <a:r>
              <a:rPr lang="en">
                <a:solidFill>
                  <a:schemeClr val="dk1"/>
                </a:solidFill>
              </a:rPr>
              <a:t>LLM as a Judge</a:t>
            </a:r>
            <a:r>
              <a:rPr lang="en"/>
              <a:t> to generate step-wise errors and compare the performance with </a:t>
            </a:r>
            <a:r>
              <a:rPr lang="en">
                <a:solidFill>
                  <a:schemeClr val="dk1"/>
                </a:solidFill>
              </a:rPr>
              <a:t>human grounding</a:t>
            </a:r>
            <a:r>
              <a:rPr lang="en"/>
              <a:t>.</a:t>
            </a:r>
            <a:endParaRPr/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450" y="1485700"/>
            <a:ext cx="6760801" cy="340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311700" y="426400"/>
            <a:ext cx="84249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Level-wise Analysis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11700" y="1066901"/>
            <a:ext cx="81084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Accuracy</a:t>
            </a:r>
            <a:r>
              <a:rPr lang="en"/>
              <a:t> helps judge whether the answer to the math question is </a:t>
            </a:r>
            <a:r>
              <a:rPr lang="en">
                <a:solidFill>
                  <a:schemeClr val="dk1"/>
                </a:solidFill>
              </a:rPr>
              <a:t>right or wrong</a:t>
            </a:r>
            <a:r>
              <a:rPr lang="en"/>
              <a:t>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With </a:t>
            </a:r>
            <a:r>
              <a:rPr lang="en">
                <a:solidFill>
                  <a:schemeClr val="dk1"/>
                </a:solidFill>
              </a:rPr>
              <a:t>MAPLE Score</a:t>
            </a:r>
            <a:r>
              <a:rPr lang="en"/>
              <a:t>, we can quantitatively determine the </a:t>
            </a:r>
            <a:r>
              <a:rPr i="1" lang="en">
                <a:solidFill>
                  <a:schemeClr val="dk1"/>
                </a:solidFill>
              </a:rPr>
              <a:t>incorrectness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2"/>
                </a:solidFill>
              </a:rPr>
              <a:t>of the answer</a:t>
            </a:r>
            <a:r>
              <a:rPr lang="en"/>
              <a:t>.</a:t>
            </a:r>
            <a:endParaRPr/>
          </a:p>
        </p:txBody>
      </p:sp>
      <p:pic>
        <p:nvPicPr>
          <p:cNvPr id="213" name="Google Shape;213;p33"/>
          <p:cNvPicPr preferRelativeResize="0"/>
          <p:nvPr/>
        </p:nvPicPr>
        <p:blipFill rotWithShape="1">
          <a:blip r:embed="rId3">
            <a:alphaModFix/>
          </a:blip>
          <a:srcRect b="0" l="0" r="0" t="7227"/>
          <a:stretch/>
        </p:blipFill>
        <p:spPr>
          <a:xfrm>
            <a:off x="189200" y="2238375"/>
            <a:ext cx="4172300" cy="219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3"/>
          <p:cNvPicPr preferRelativeResize="0"/>
          <p:nvPr/>
        </p:nvPicPr>
        <p:blipFill rotWithShape="1">
          <a:blip r:embed="rId4">
            <a:alphaModFix/>
          </a:blip>
          <a:srcRect b="0" l="0" r="0" t="5401"/>
          <a:stretch/>
        </p:blipFill>
        <p:spPr>
          <a:xfrm>
            <a:off x="4686550" y="2057400"/>
            <a:ext cx="4219327" cy="237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3"/>
          <p:cNvSpPr txBox="1"/>
          <p:nvPr/>
        </p:nvSpPr>
        <p:spPr>
          <a:xfrm>
            <a:off x="638400" y="1685925"/>
            <a:ext cx="39816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Level-wise Accuracy Comparison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3"/>
          <p:cNvSpPr txBox="1"/>
          <p:nvPr/>
        </p:nvSpPr>
        <p:spPr>
          <a:xfrm>
            <a:off x="4894975" y="1685925"/>
            <a:ext cx="43083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Level-wise MAPLE score Comparison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311700" y="426400"/>
            <a:ext cx="84249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Results: Topic-wise Analysis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311700" y="1066901"/>
            <a:ext cx="81084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Accuracy</a:t>
            </a:r>
            <a:r>
              <a:rPr lang="en">
                <a:solidFill>
                  <a:schemeClr val="dk2"/>
                </a:solidFill>
              </a:rPr>
              <a:t> helps judge whether the answer to the math question is </a:t>
            </a:r>
            <a:r>
              <a:rPr lang="en">
                <a:solidFill>
                  <a:schemeClr val="dk1"/>
                </a:solidFill>
              </a:rPr>
              <a:t>right or wrong</a:t>
            </a:r>
            <a:r>
              <a:rPr lang="en">
                <a:solidFill>
                  <a:schemeClr val="dk2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2"/>
                </a:solidFill>
              </a:rPr>
              <a:t>With </a:t>
            </a:r>
            <a:r>
              <a:rPr lang="en">
                <a:solidFill>
                  <a:schemeClr val="dk1"/>
                </a:solidFill>
              </a:rPr>
              <a:t>MAPLE Score</a:t>
            </a:r>
            <a:r>
              <a:rPr lang="en">
                <a:solidFill>
                  <a:schemeClr val="dk2"/>
                </a:solidFill>
              </a:rPr>
              <a:t>, we can quantitatively determine the </a:t>
            </a:r>
            <a:r>
              <a:rPr i="1" lang="en">
                <a:solidFill>
                  <a:schemeClr val="dk1"/>
                </a:solidFill>
              </a:rPr>
              <a:t>incorrectness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2"/>
                </a:solidFill>
              </a:rPr>
              <a:t>of the answer.</a:t>
            </a:r>
            <a:endParaRPr/>
          </a:p>
        </p:txBody>
      </p:sp>
      <p:pic>
        <p:nvPicPr>
          <p:cNvPr id="223" name="Google Shape;223;p34"/>
          <p:cNvPicPr preferRelativeResize="0"/>
          <p:nvPr/>
        </p:nvPicPr>
        <p:blipFill rotWithShape="1">
          <a:blip r:embed="rId3">
            <a:alphaModFix/>
          </a:blip>
          <a:srcRect b="0" l="0" r="0" t="6410"/>
          <a:stretch/>
        </p:blipFill>
        <p:spPr>
          <a:xfrm>
            <a:off x="57150" y="2102450"/>
            <a:ext cx="3981600" cy="2395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4"/>
          <p:cNvPicPr preferRelativeResize="0"/>
          <p:nvPr/>
        </p:nvPicPr>
        <p:blipFill rotWithShape="1">
          <a:blip r:embed="rId4">
            <a:alphaModFix/>
          </a:blip>
          <a:srcRect b="0" l="0" r="0" t="4743"/>
          <a:stretch/>
        </p:blipFill>
        <p:spPr>
          <a:xfrm>
            <a:off x="4118550" y="2102450"/>
            <a:ext cx="4914524" cy="232242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4"/>
          <p:cNvSpPr txBox="1"/>
          <p:nvPr/>
        </p:nvSpPr>
        <p:spPr>
          <a:xfrm>
            <a:off x="475050" y="1685925"/>
            <a:ext cx="39816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Topic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-wise Accuracy Comparison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34"/>
          <p:cNvSpPr txBox="1"/>
          <p:nvPr/>
        </p:nvSpPr>
        <p:spPr>
          <a:xfrm>
            <a:off x="4724775" y="1685925"/>
            <a:ext cx="43083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Topic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-wise MAPLE score Comparison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316950" y="457200"/>
            <a:ext cx="8520600" cy="18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32" name="Google Shape;232;p35"/>
          <p:cNvSpPr txBox="1"/>
          <p:nvPr>
            <p:ph idx="1" type="subTitle"/>
          </p:nvPr>
        </p:nvSpPr>
        <p:spPr>
          <a:xfrm>
            <a:off x="316950" y="2938025"/>
            <a:ext cx="40317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5"/>
          <p:cNvSpPr txBox="1"/>
          <p:nvPr/>
        </p:nvSpPr>
        <p:spPr>
          <a:xfrm>
            <a:off x="4348532" y="1661128"/>
            <a:ext cx="46314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0">
                <a:solidFill>
                  <a:srgbClr val="8900E1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 sz="25000">
              <a:solidFill>
                <a:srgbClr val="8900E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311700" y="426408"/>
            <a:ext cx="43083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1627175"/>
            <a:ext cx="7822500" cy="24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</a:t>
            </a:r>
            <a:r>
              <a:rPr lang="en"/>
              <a:t>xpand our framework to consider an exhaustive range of errors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Consider </a:t>
            </a:r>
            <a:r>
              <a:rPr b="1" lang="en">
                <a:solidFill>
                  <a:schemeClr val="dk1"/>
                </a:solidFill>
              </a:rPr>
              <a:t>topic-specific</a:t>
            </a:r>
            <a:r>
              <a:rPr lang="en">
                <a:solidFill>
                  <a:schemeClr val="dk1"/>
                </a:solidFill>
              </a:rPr>
              <a:t> reasoning errors.</a:t>
            </a:r>
            <a:br>
              <a:rPr lang="en"/>
            </a:b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Handle potential </a:t>
            </a:r>
            <a:r>
              <a:rPr b="1" lang="en">
                <a:solidFill>
                  <a:schemeClr val="dk1"/>
                </a:solidFill>
              </a:rPr>
              <a:t>hallucination</a:t>
            </a:r>
            <a:r>
              <a:rPr lang="en"/>
              <a:t> in LLMs to create stronger human aligned judgement.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Fine-tune LLMs</a:t>
            </a:r>
            <a:r>
              <a:rPr lang="en"/>
              <a:t> for evaluation-specific tasks and explore</a:t>
            </a:r>
            <a:r>
              <a:rPr lang="en">
                <a:solidFill>
                  <a:schemeClr val="dk2"/>
                </a:solidFill>
              </a:rPr>
              <a:t> alternatives to LLM as a Judge.</a:t>
            </a:r>
            <a:br>
              <a:rPr lang="en"/>
            </a:b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Incorporate </a:t>
            </a:r>
            <a:r>
              <a:rPr lang="en">
                <a:solidFill>
                  <a:schemeClr val="dk1"/>
                </a:solidFill>
              </a:rPr>
              <a:t>ranking of labels in final scoring</a:t>
            </a:r>
            <a:r>
              <a:rPr lang="en"/>
              <a:t> to address their </a:t>
            </a:r>
            <a:r>
              <a:rPr b="1" lang="en">
                <a:solidFill>
                  <a:schemeClr val="dk1"/>
                </a:solidFill>
              </a:rPr>
              <a:t>relevance</a:t>
            </a:r>
            <a:r>
              <a:rPr lang="en"/>
              <a:t> to a sample.</a:t>
            </a:r>
            <a:br>
              <a:rPr lang="en"/>
            </a:b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Test evaluation framework on a broader range of models and datasets.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1098300" y="690825"/>
            <a:ext cx="6947400" cy="30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:)</a:t>
            </a:r>
            <a:endParaRPr/>
          </a:p>
        </p:txBody>
      </p:sp>
      <p:pic>
        <p:nvPicPr>
          <p:cNvPr id="245" name="Google Shape;2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2102" y="2106875"/>
            <a:ext cx="1579775" cy="193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6950" y="457200"/>
            <a:ext cx="8520600" cy="18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Investigating Math Reasoning</a:t>
            </a:r>
            <a:endParaRPr/>
          </a:p>
        </p:txBody>
      </p:sp>
      <p:sp>
        <p:nvSpPr>
          <p:cNvPr id="128" name="Google Shape;128;p22"/>
          <p:cNvSpPr txBox="1"/>
          <p:nvPr>
            <p:ph idx="1" type="subTitle"/>
          </p:nvPr>
        </p:nvSpPr>
        <p:spPr>
          <a:xfrm>
            <a:off x="316950" y="2938025"/>
            <a:ext cx="40317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Introduction to the problem and Related Work</a:t>
            </a:r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4348532" y="1661128"/>
            <a:ext cx="46314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0">
                <a:solidFill>
                  <a:srgbClr val="8900E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25000">
              <a:solidFill>
                <a:srgbClr val="8900E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197375"/>
            <a:ext cx="38031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LLMs understand Math?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25800" y="2422800"/>
            <a:ext cx="4241400" cy="22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2"/>
              </a:solidFill>
            </a:endParaRPr>
          </a:p>
          <a:p>
            <a:pPr indent="-295275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</a:rPr>
              <a:t>LLMs struggle with </a:t>
            </a:r>
            <a:r>
              <a:rPr lang="en" sz="1050">
                <a:solidFill>
                  <a:schemeClr val="dk1"/>
                </a:solidFill>
              </a:rPr>
              <a:t>higher-order</a:t>
            </a:r>
            <a:r>
              <a:rPr lang="en" sz="1050">
                <a:solidFill>
                  <a:schemeClr val="dk2"/>
                </a:solidFill>
              </a:rPr>
              <a:t> mathematical tasks.</a:t>
            </a:r>
            <a:endParaRPr sz="1050">
              <a:solidFill>
                <a:schemeClr val="dk2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</a:rPr>
              <a:t>Accuracy does not truly represent mathematical reasoning ability.</a:t>
            </a:r>
            <a:endParaRPr sz="1050">
              <a:solidFill>
                <a:schemeClr val="dk2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</a:rPr>
              <a:t>It requires both the </a:t>
            </a:r>
            <a:r>
              <a:rPr lang="en" sz="1050">
                <a:solidFill>
                  <a:schemeClr val="dk1"/>
                </a:solidFill>
              </a:rPr>
              <a:t>answer</a:t>
            </a:r>
            <a:r>
              <a:rPr lang="en" sz="1050">
                <a:solidFill>
                  <a:schemeClr val="dk2"/>
                </a:solidFill>
              </a:rPr>
              <a:t> and the </a:t>
            </a:r>
            <a:r>
              <a:rPr lang="en" sz="1050">
                <a:solidFill>
                  <a:schemeClr val="dk1"/>
                </a:solidFill>
              </a:rPr>
              <a:t>reasoning steps</a:t>
            </a:r>
            <a:r>
              <a:rPr lang="en" sz="1050">
                <a:solidFill>
                  <a:schemeClr val="dk2"/>
                </a:solidFill>
              </a:rPr>
              <a:t>:</a:t>
            </a:r>
            <a:endParaRPr sz="1050">
              <a:solidFill>
                <a:schemeClr val="dk2"/>
              </a:solidFill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b="1" lang="en" sz="1050">
                <a:solidFill>
                  <a:schemeClr val="dk1"/>
                </a:solidFill>
              </a:rPr>
              <a:t>Validity</a:t>
            </a:r>
            <a:r>
              <a:rPr lang="en" sz="1050">
                <a:solidFill>
                  <a:schemeClr val="dk2"/>
                </a:solidFill>
              </a:rPr>
              <a:t>: Determines validity of a step</a:t>
            </a:r>
            <a:endParaRPr sz="1050">
              <a:solidFill>
                <a:schemeClr val="dk2"/>
              </a:solidFill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b="1" lang="en" sz="1050">
                <a:solidFill>
                  <a:schemeClr val="dk1"/>
                </a:solidFill>
              </a:rPr>
              <a:t>Redundancy</a:t>
            </a:r>
            <a:r>
              <a:rPr lang="en" sz="1050">
                <a:solidFill>
                  <a:schemeClr val="dk2"/>
                </a:solidFill>
              </a:rPr>
              <a:t>: Determines redundancy of a step.</a:t>
            </a:r>
            <a:endParaRPr sz="1050">
              <a:solidFill>
                <a:schemeClr val="dk2"/>
              </a:solidFill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b="1" lang="en" sz="1050">
                <a:solidFill>
                  <a:schemeClr val="dk1"/>
                </a:solidFill>
              </a:rPr>
              <a:t>Errors</a:t>
            </a:r>
            <a:r>
              <a:rPr lang="en" sz="1050">
                <a:solidFill>
                  <a:schemeClr val="dk2"/>
                </a:solidFill>
              </a:rPr>
              <a:t>: Identifies different domains of errors</a:t>
            </a:r>
            <a:endParaRPr sz="1050">
              <a:solidFill>
                <a:schemeClr val="dk2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</a:rPr>
              <a:t>Need for a </a:t>
            </a:r>
            <a:r>
              <a:rPr b="1" lang="en" sz="1050">
                <a:solidFill>
                  <a:schemeClr val="dk1"/>
                </a:solidFill>
              </a:rPr>
              <a:t>holistic approach</a:t>
            </a:r>
            <a:r>
              <a:rPr lang="en" sz="1050">
                <a:solidFill>
                  <a:schemeClr val="dk2"/>
                </a:solidFill>
              </a:rPr>
              <a:t> to evaluate mathematical reasoning.</a:t>
            </a:r>
            <a:endParaRPr sz="1050">
              <a:solidFill>
                <a:schemeClr val="dk2"/>
              </a:solidFill>
            </a:endParaRPr>
          </a:p>
        </p:txBody>
      </p:sp>
      <p:cxnSp>
        <p:nvCxnSpPr>
          <p:cNvPr id="136" name="Google Shape;136;p23"/>
          <p:cNvCxnSpPr/>
          <p:nvPr/>
        </p:nvCxnSpPr>
        <p:spPr>
          <a:xfrm>
            <a:off x="418229" y="2012625"/>
            <a:ext cx="6216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3"/>
          <p:cNvCxnSpPr/>
          <p:nvPr/>
        </p:nvCxnSpPr>
        <p:spPr>
          <a:xfrm>
            <a:off x="4267204" y="0"/>
            <a:ext cx="0" cy="518820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4600" y="1339775"/>
            <a:ext cx="4661676" cy="108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4600" y="2571750"/>
            <a:ext cx="4241501" cy="22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26400"/>
            <a:ext cx="80934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Related Work</a:t>
            </a:r>
            <a:endParaRPr sz="3500"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362300"/>
            <a:ext cx="8424900" cy="24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Most approaches only use accuracy to </a:t>
            </a:r>
            <a:r>
              <a:rPr lang="en">
                <a:solidFill>
                  <a:srgbClr val="000000"/>
                </a:solidFill>
              </a:rPr>
              <a:t>evaluate</a:t>
            </a:r>
            <a:r>
              <a:rPr lang="en">
                <a:solidFill>
                  <a:srgbClr val="000000"/>
                </a:solidFill>
              </a:rPr>
              <a:t> mathematical reasoning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Hides</a:t>
            </a:r>
            <a:r>
              <a:rPr lang="en">
                <a:solidFill>
                  <a:schemeClr val="dk1"/>
                </a:solidFill>
              </a:rPr>
              <a:t> unnecessary or incorrect </a:t>
            </a:r>
            <a:r>
              <a:rPr b="1" lang="en">
                <a:solidFill>
                  <a:schemeClr val="dk1"/>
                </a:solidFill>
              </a:rPr>
              <a:t>intermediate</a:t>
            </a:r>
            <a:r>
              <a:rPr lang="en">
                <a:solidFill>
                  <a:schemeClr val="dk1"/>
                </a:solidFill>
              </a:rPr>
              <a:t> steps</a:t>
            </a:r>
            <a:r>
              <a:rPr lang="en">
                <a:solidFill>
                  <a:srgbClr val="000000"/>
                </a:solidFill>
              </a:rPr>
              <a:t>.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ReasonEval</a:t>
            </a:r>
            <a:r>
              <a:rPr baseline="30000" lang="en">
                <a:solidFill>
                  <a:srgbClr val="000000"/>
                </a:solidFill>
              </a:rPr>
              <a:t>[1]</a:t>
            </a:r>
            <a:r>
              <a:rPr lang="en">
                <a:solidFill>
                  <a:srgbClr val="000000"/>
                </a:solidFill>
              </a:rPr>
              <a:t> presents a methodology to evaluate beyond mere accuracy.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Investigates </a:t>
            </a:r>
            <a:r>
              <a:rPr b="1" lang="en">
                <a:solidFill>
                  <a:schemeClr val="dk1"/>
                </a:solidFill>
              </a:rPr>
              <a:t>step-wise redundancy and validity.</a:t>
            </a:r>
            <a:endParaRPr b="1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Emphasizes the importance of analyzing the </a:t>
            </a:r>
            <a:r>
              <a:rPr lang="en">
                <a:solidFill>
                  <a:schemeClr val="dk1"/>
                </a:solidFill>
              </a:rPr>
              <a:t>reasoning process</a:t>
            </a:r>
            <a:r>
              <a:rPr lang="en">
                <a:solidFill>
                  <a:srgbClr val="000000"/>
                </a:solidFill>
              </a:rPr>
              <a:t> in mathematical tasks.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 txBox="1"/>
          <p:nvPr/>
        </p:nvSpPr>
        <p:spPr>
          <a:xfrm>
            <a:off x="1299100" y="4591025"/>
            <a:ext cx="72408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[1] </a:t>
            </a: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</a:rPr>
              <a:t>Xia, Shijie, Xuefeng Li, Yixin Liu, Tongshuang Wu, and Pengfei Liu. "Evaluating Mathematical Reasoning Beyond Accuracy." </a:t>
            </a:r>
            <a:r>
              <a:rPr i="1" lang="en" sz="900">
                <a:solidFill>
                  <a:srgbClr val="222222"/>
                </a:solidFill>
                <a:highlight>
                  <a:srgbClr val="FFFFFF"/>
                </a:highlight>
              </a:rPr>
              <a:t>arXiv preprint arXiv:2404.05692</a:t>
            </a: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</a:rPr>
              <a:t> (2024)</a:t>
            </a:r>
            <a:endParaRPr sz="9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6950" y="457200"/>
            <a:ext cx="8520600" cy="18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52" name="Google Shape;152;p25"/>
          <p:cNvSpPr txBox="1"/>
          <p:nvPr>
            <p:ph idx="1" type="subTitle"/>
          </p:nvPr>
        </p:nvSpPr>
        <p:spPr>
          <a:xfrm>
            <a:off x="316950" y="2938025"/>
            <a:ext cx="40317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Architecture and Approach</a:t>
            </a:r>
            <a:endParaRPr/>
          </a:p>
        </p:txBody>
      </p:sp>
      <p:sp>
        <p:nvSpPr>
          <p:cNvPr id="153" name="Google Shape;153;p25"/>
          <p:cNvSpPr txBox="1"/>
          <p:nvPr/>
        </p:nvSpPr>
        <p:spPr>
          <a:xfrm>
            <a:off x="4348532" y="1661128"/>
            <a:ext cx="46314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0">
                <a:solidFill>
                  <a:srgbClr val="8900E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25000">
              <a:solidFill>
                <a:srgbClr val="8900E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26400"/>
            <a:ext cx="80934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Stage 1 - Evaluating the Final Answer  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407175" y="1442900"/>
            <a:ext cx="3938700" cy="28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Prompt the LLM with the question </a:t>
            </a:r>
            <a:r>
              <a:rPr i="1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q</a:t>
            </a:r>
            <a:r>
              <a:rPr baseline="-25000" i="1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to generate a solution </a:t>
            </a:r>
            <a:r>
              <a:rPr i="1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ā</a:t>
            </a:r>
            <a:r>
              <a:rPr baseline="-25000" i="1"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= {s</a:t>
            </a:r>
            <a:r>
              <a:rPr baseline="-25000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, s</a:t>
            </a:r>
            <a:r>
              <a:rPr baseline="-25000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, …, s</a:t>
            </a:r>
            <a:r>
              <a:rPr baseline="-25000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}, where s</a:t>
            </a:r>
            <a:r>
              <a:rPr baseline="-25000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is a mathematical reasoning step.</a:t>
            </a:r>
            <a:b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For each </a:t>
            </a:r>
            <a:r>
              <a:rPr i="1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ā</a:t>
            </a:r>
            <a:r>
              <a:rPr baseline="-25000" i="1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, induce self-checking in a multi-turn setup with the correct solution.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Does not account for </a:t>
            </a:r>
            <a:r>
              <a:rPr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reasoning</a:t>
            </a:r>
            <a:r>
              <a:rPr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steps</a:t>
            </a: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b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Determine the 0-1 accuracy of the final answer and invoke </a:t>
            </a:r>
            <a:r>
              <a:rPr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self-reflection</a:t>
            </a: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in stage 2 for incorrectly generated answers.</a:t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 rotWithShape="1">
          <a:blip r:embed="rId3">
            <a:alphaModFix/>
          </a:blip>
          <a:srcRect b="7149" l="4103" r="4094" t="7226"/>
          <a:stretch/>
        </p:blipFill>
        <p:spPr>
          <a:xfrm>
            <a:off x="4345875" y="1744675"/>
            <a:ext cx="4579025" cy="222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26400"/>
            <a:ext cx="80934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Stage 2 - Evaluating the Approach  </a:t>
            </a:r>
            <a:endParaRPr sz="3300">
              <a:solidFill>
                <a:schemeClr val="dk1"/>
              </a:solidFill>
            </a:endParaRPr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407175" y="1155300"/>
            <a:ext cx="3938700" cy="28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Prompt the LLM with the generated solution </a:t>
            </a:r>
            <a:r>
              <a:rPr i="1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ā</a:t>
            </a:r>
            <a:r>
              <a:rPr baseline="-25000" i="1"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= {s</a:t>
            </a:r>
            <a:r>
              <a:rPr baseline="-25000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, s</a:t>
            </a:r>
            <a:r>
              <a:rPr baseline="-25000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, …, s</a:t>
            </a:r>
            <a:r>
              <a:rPr baseline="-25000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} and the actual solution </a:t>
            </a:r>
            <a:r>
              <a:rPr i="1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baseline="-25000" i="1"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= {s</a:t>
            </a:r>
            <a:r>
              <a:rPr baseline="-25000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, s</a:t>
            </a:r>
            <a:r>
              <a:rPr baseline="-25000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, …, s</a:t>
            </a:r>
            <a:r>
              <a:rPr baseline="-25000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} </a:t>
            </a:r>
            <a:b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For each pair (</a:t>
            </a:r>
            <a:r>
              <a:rPr i="1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baseline="-25000" i="1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, </a:t>
            </a:r>
            <a:r>
              <a:rPr i="1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ā</a:t>
            </a:r>
            <a:r>
              <a:rPr baseline="-25000" i="1"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) induce </a:t>
            </a:r>
            <a:r>
              <a:rPr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self-reflection</a:t>
            </a: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to highlight the points of </a:t>
            </a:r>
            <a:r>
              <a:rPr b="1"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misalignment</a:t>
            </a: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of the reasoning steps with the actual solution.</a:t>
            </a:r>
            <a:b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Analyse the failing points to compile a set of error labels </a:t>
            </a:r>
            <a:r>
              <a:rPr i="1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l</a:t>
            </a:r>
            <a:r>
              <a:rPr baseline="-25000" i="1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baseline="-25000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for each incorrectly generated sample.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○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Capture the type of each error - calculation, misinterpretation, etc.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4267200" y="3460175"/>
            <a:ext cx="27321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Labels</a:t>
            </a:r>
            <a:r>
              <a:rPr b="1" lang="en" sz="13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b="1" sz="13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Complete misunderstanding</a:t>
            </a:r>
            <a:endParaRPr sz="13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Partial misunderstanding</a:t>
            </a:r>
            <a:endParaRPr sz="13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Incorrect Method</a:t>
            </a:r>
            <a:endParaRPr sz="13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Incorrectly Applied Method</a:t>
            </a:r>
            <a:endParaRPr sz="13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8" name="Google Shape;168;p27"/>
          <p:cNvPicPr preferRelativeResize="0"/>
          <p:nvPr/>
        </p:nvPicPr>
        <p:blipFill rotWithShape="1">
          <a:blip r:embed="rId3">
            <a:alphaModFix/>
          </a:blip>
          <a:srcRect b="7971" l="4120" r="4312" t="7045"/>
          <a:stretch/>
        </p:blipFill>
        <p:spPr>
          <a:xfrm>
            <a:off x="4345875" y="1044625"/>
            <a:ext cx="4671224" cy="226315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/>
        </p:nvSpPr>
        <p:spPr>
          <a:xfrm>
            <a:off x="6810750" y="3460175"/>
            <a:ext cx="27321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Calculation Error</a:t>
            </a:r>
            <a:endParaRPr sz="13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Incoherent Output</a:t>
            </a:r>
            <a:endParaRPr sz="13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333333"/>
                </a:solidFill>
                <a:latin typeface="Nunito"/>
                <a:ea typeface="Nunito"/>
                <a:cs typeface="Nunito"/>
                <a:sym typeface="Nunito"/>
              </a:rPr>
              <a:t>No Solution</a:t>
            </a:r>
            <a:endParaRPr sz="1300">
              <a:solidFill>
                <a:srgbClr val="33333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426400"/>
            <a:ext cx="80934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Stage 3 - LLM as a Judge </a:t>
            </a:r>
            <a:endParaRPr sz="3300">
              <a:solidFill>
                <a:schemeClr val="dk1"/>
              </a:solidFill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407175" y="1155300"/>
            <a:ext cx="3938700" cy="3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Prompt the judge LLM with the previously generated error labels, </a:t>
            </a:r>
            <a:r>
              <a:rPr i="1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l</a:t>
            </a:r>
            <a:r>
              <a:rPr baseline="-25000" i="1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baseline="-25000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i="1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with each sample (</a:t>
            </a:r>
            <a:r>
              <a:rPr i="1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q</a:t>
            </a:r>
            <a:r>
              <a:rPr baseline="-25000" i="1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, </a:t>
            </a:r>
            <a:r>
              <a:rPr baseline="-25000" i="1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i="1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baseline="-25000" i="1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, </a:t>
            </a:r>
            <a:r>
              <a:rPr i="1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ā</a:t>
            </a:r>
            <a:r>
              <a:rPr baseline="-25000" i="1"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) to generate step wise labels matrix.</a:t>
            </a:r>
            <a:b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Use </a:t>
            </a: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stepwise</a:t>
            </a: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labels to compute error metric.</a:t>
            </a:r>
            <a:b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</a:br>
            <a:b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075" y="1177700"/>
            <a:ext cx="4470666" cy="33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26400"/>
            <a:ext cx="80934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Stage 4 - MAPLE Score </a:t>
            </a:r>
            <a:endParaRPr sz="3300">
              <a:solidFill>
                <a:schemeClr val="dk1"/>
              </a:solidFill>
            </a:endParaRPr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407175" y="1155300"/>
            <a:ext cx="3938700" cy="3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b="1"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MAPLE</a:t>
            </a: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(</a:t>
            </a:r>
            <a:r>
              <a:rPr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</a:t>
            </a: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thematical </a:t>
            </a:r>
            <a:r>
              <a:rPr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itfalls and </a:t>
            </a:r>
            <a:r>
              <a:rPr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</a:t>
            </a: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ogical </a:t>
            </a:r>
            <a:r>
              <a:rPr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</a:t>
            </a: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valuation) Score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○"/>
            </a:pPr>
            <a:r>
              <a:rPr b="1"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Novel holistic metric</a:t>
            </a: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to </a:t>
            </a:r>
            <a:r>
              <a:rPr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quantify</a:t>
            </a: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errors in mathematical reasoning</a:t>
            </a:r>
            <a:b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0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Compute error rate </a:t>
            </a:r>
            <a:r>
              <a:rPr i="1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e</a:t>
            </a:r>
            <a:r>
              <a:rPr baseline="-25000" i="1"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with frequency of each label per sample, </a:t>
            </a:r>
            <a:r>
              <a:rPr i="1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f</a:t>
            </a:r>
            <a:r>
              <a:rPr baseline="-25000" i="1"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= {</a:t>
            </a:r>
            <a:r>
              <a:rPr i="1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f</a:t>
            </a:r>
            <a:r>
              <a:rPr baseline="-25000" i="1"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, </a:t>
            </a:r>
            <a:r>
              <a:rPr i="1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f</a:t>
            </a:r>
            <a:r>
              <a:rPr baseline="-25000" i="1"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, …, </a:t>
            </a:r>
            <a:r>
              <a:rPr i="1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f</a:t>
            </a:r>
            <a:r>
              <a:rPr baseline="-25000" i="1"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6</a:t>
            </a: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} from the matrix and their corresponding penalty weight </a:t>
            </a:r>
            <a:r>
              <a:rPr i="1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w</a:t>
            </a:r>
            <a:r>
              <a:rPr baseline="-25000" i="1"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= {</a:t>
            </a:r>
            <a:r>
              <a:rPr i="1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w</a:t>
            </a:r>
            <a:r>
              <a:rPr baseline="-25000" i="1"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, </a:t>
            </a:r>
            <a:r>
              <a:rPr i="1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w</a:t>
            </a:r>
            <a:r>
              <a:rPr baseline="-25000" i="1"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, …, </a:t>
            </a:r>
            <a:r>
              <a:rPr i="1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w</a:t>
            </a:r>
            <a:r>
              <a:rPr baseline="-25000" i="1"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6</a:t>
            </a: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} .</a:t>
            </a:r>
            <a:b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0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Scale value of </a:t>
            </a:r>
            <a:r>
              <a:rPr i="1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e</a:t>
            </a:r>
            <a:r>
              <a:rPr baseline="-25000" i="1"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using redundancy score r</a:t>
            </a:r>
            <a:r>
              <a:rPr baseline="-25000" i="1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 </a:t>
            </a: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and validity score </a:t>
            </a:r>
            <a:r>
              <a:rPr i="1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v</a:t>
            </a:r>
            <a:r>
              <a:rPr baseline="-25000" i="1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 </a:t>
            </a: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b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0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Use tanh to normalize final score to a range of [0, 1]</a:t>
            </a:r>
            <a:b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175" y="990600"/>
            <a:ext cx="4159949" cy="27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5813" y="3686175"/>
            <a:ext cx="1720575" cy="42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4291" y="4123326"/>
            <a:ext cx="2663611" cy="519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YU Bold">
  <a:themeElements>
    <a:clrScheme name="Simple Light">
      <a:dk1>
        <a:srgbClr val="57068C"/>
      </a:dk1>
      <a:lt1>
        <a:srgbClr val="FFFFFF"/>
      </a:lt1>
      <a:dk2>
        <a:srgbClr val="333333"/>
      </a:dk2>
      <a:lt2>
        <a:srgbClr val="E2E1DD"/>
      </a:lt2>
      <a:accent1>
        <a:srgbClr val="9A6ABA"/>
      </a:accent1>
      <a:accent2>
        <a:srgbClr val="6D6D6D"/>
      </a:accent2>
      <a:accent3>
        <a:srgbClr val="8900E1"/>
      </a:accent3>
      <a:accent4>
        <a:srgbClr val="E97300"/>
      </a:accent4>
      <a:accent5>
        <a:srgbClr val="799A05"/>
      </a:accent5>
      <a:accent6>
        <a:srgbClr val="C50F3C"/>
      </a:accent6>
      <a:hlink>
        <a:srgbClr val="5706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