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8" r:id="rId10"/>
    <p:sldId id="267" r:id="rId11"/>
    <p:sldId id="269" r:id="rId12"/>
    <p:sldId id="270" r:id="rId13"/>
    <p:sldId id="271" r:id="rId14"/>
    <p:sldId id="272" r:id="rId15"/>
    <p:sldId id="266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562F1-8E67-4ACB-B170-BBC9A3382A70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5EF25-30AF-4102-BF53-3355A9EB7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32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6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5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7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7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4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5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92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7F61B21B-C704-8330-6871-65617F45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BB07-739E-DF77-FFFC-73F388BE2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5552839" cy="3638795"/>
          </a:xfrm>
        </p:spPr>
        <p:txBody>
          <a:bodyPr anchor="t">
            <a:normAutofit/>
          </a:bodyPr>
          <a:lstStyle/>
          <a:p>
            <a:r>
              <a:rPr lang="en-IN" sz="4100" dirty="0">
                <a:solidFill>
                  <a:schemeClr val="accent5"/>
                </a:solidFill>
              </a:rPr>
              <a:t>Paper Talk </a:t>
            </a:r>
            <a:r>
              <a:rPr lang="en-IN" sz="4100" dirty="0"/>
              <a:t>Episode 4</a:t>
            </a:r>
            <a:br>
              <a:rPr lang="en-IN" sz="4100" dirty="0"/>
            </a:br>
            <a:br>
              <a:rPr lang="en-IN" sz="4100" dirty="0"/>
            </a:br>
            <a:br>
              <a:rPr lang="en-IN" sz="4100" dirty="0"/>
            </a:br>
            <a:r>
              <a:rPr lang="en-IN" sz="4100" dirty="0"/>
              <a:t>Building </a:t>
            </a:r>
            <a:br>
              <a:rPr lang="en-IN" sz="4100" dirty="0"/>
            </a:br>
            <a:r>
              <a:rPr lang="en-IN" sz="4100" dirty="0">
                <a:solidFill>
                  <a:schemeClr val="accent5"/>
                </a:solidFill>
              </a:rPr>
              <a:t>Foundation Models </a:t>
            </a:r>
            <a:r>
              <a:rPr lang="en-IN" sz="4100" dirty="0"/>
              <a:t>using </a:t>
            </a:r>
            <a:r>
              <a:rPr lang="en-IN" sz="4100" dirty="0">
                <a:solidFill>
                  <a:schemeClr val="accent5"/>
                </a:solidFill>
              </a:rPr>
              <a:t>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D14FD-36A9-83A0-A27D-CB7EE9F8F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2" y="4676011"/>
            <a:ext cx="3698627" cy="1343789"/>
          </a:xfrm>
        </p:spPr>
        <p:txBody>
          <a:bodyPr anchor="b">
            <a:normAutofit/>
          </a:bodyPr>
          <a:lstStyle/>
          <a:p>
            <a:r>
              <a:rPr lang="en-IN" dirty="0"/>
              <a:t>Aditeya Baral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835F70-03C6-3B1C-20D3-5D7F794E8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5733917" y="846928"/>
            <a:ext cx="5400498" cy="5164144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C8D200-1368-C5DF-F160-C504F17BF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4" y="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6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8BCE-C40F-FC45-DCAB-7CEA6F5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7686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5"/>
                </a:solidFill>
              </a:rPr>
              <a:t>Transfer </a:t>
            </a:r>
            <a:r>
              <a:rPr lang="en-IN" dirty="0"/>
              <a:t>Learning and </a:t>
            </a:r>
            <a:r>
              <a:rPr lang="en-IN" dirty="0">
                <a:solidFill>
                  <a:schemeClr val="accent5"/>
                </a:solidFill>
              </a:rPr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F04C-1476-5326-00CA-BF9A5CC9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8" y="1785669"/>
            <a:ext cx="10798947" cy="4391294"/>
          </a:xfrm>
        </p:spPr>
        <p:txBody>
          <a:bodyPr>
            <a:normAutofit/>
          </a:bodyPr>
          <a:lstStyle/>
          <a:p>
            <a:pPr lvl="2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3A90C-FAB2-1783-8862-4843F0EB9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11361105" y="0"/>
            <a:ext cx="830895" cy="794530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B30B3-C738-9AD1-FA13-565641F13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5" y="628003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3125A-9AFA-363E-EDB8-5CC569B34705}"/>
              </a:ext>
            </a:extLst>
          </p:cNvPr>
          <p:cNvSpPr txBox="1">
            <a:spLocks/>
          </p:cNvSpPr>
          <p:nvPr/>
        </p:nvSpPr>
        <p:spPr>
          <a:xfrm>
            <a:off x="335468" y="1664898"/>
            <a:ext cx="10798947" cy="30537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+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NLP made transfer learning popular</a:t>
            </a:r>
          </a:p>
          <a:p>
            <a:pPr lvl="1"/>
            <a:r>
              <a:rPr lang="en-IN" dirty="0"/>
              <a:t>Almost </a:t>
            </a:r>
            <a:r>
              <a:rPr lang="en-IN" dirty="0">
                <a:solidFill>
                  <a:schemeClr val="accent5"/>
                </a:solidFill>
              </a:rPr>
              <a:t>all</a:t>
            </a:r>
            <a:r>
              <a:rPr lang="en-IN" dirty="0"/>
              <a:t> </a:t>
            </a:r>
            <a:r>
              <a:rPr lang="en-IN" dirty="0">
                <a:solidFill>
                  <a:schemeClr val="accent5"/>
                </a:solidFill>
              </a:rPr>
              <a:t>modern-day NLP is based on transfer learning </a:t>
            </a:r>
            <a:r>
              <a:rPr lang="en-IN" dirty="0"/>
              <a:t>– ChatGPT/GPT-4, Bard, </a:t>
            </a:r>
            <a:r>
              <a:rPr lang="en-IN" dirty="0" err="1"/>
              <a:t>LLaMa</a:t>
            </a:r>
            <a:endParaRPr lang="en-IN" dirty="0"/>
          </a:p>
          <a:p>
            <a:pPr lvl="1"/>
            <a:r>
              <a:rPr lang="en-IN" dirty="0"/>
              <a:t>Large amount of text data is available for generic uses, but specific uses have less data</a:t>
            </a:r>
          </a:p>
          <a:p>
            <a:pPr lvl="1"/>
            <a:r>
              <a:rPr lang="en-IN" dirty="0"/>
              <a:t>Build basic language understanding and then adapt to domain/task</a:t>
            </a:r>
            <a:br>
              <a:rPr lang="en-IN" dirty="0"/>
            </a:br>
            <a:endParaRPr lang="en-IN" dirty="0"/>
          </a:p>
          <a:p>
            <a:r>
              <a:rPr lang="en-IN" dirty="0"/>
              <a:t>Main goal of transfer learning – </a:t>
            </a:r>
            <a:r>
              <a:rPr lang="en-IN" dirty="0">
                <a:solidFill>
                  <a:schemeClr val="accent5"/>
                </a:solidFill>
              </a:rPr>
              <a:t>better language understanding</a:t>
            </a:r>
          </a:p>
          <a:p>
            <a:pPr lvl="1"/>
            <a:r>
              <a:rPr lang="en-IN" dirty="0"/>
              <a:t>Create models which understand better, and hence perform better</a:t>
            </a:r>
          </a:p>
          <a:p>
            <a:pPr lvl="1"/>
            <a:r>
              <a:rPr lang="en-IN" dirty="0"/>
              <a:t>Tougher than modelling language/linguistic form</a:t>
            </a:r>
          </a:p>
          <a:p>
            <a:pPr lvl="1"/>
            <a:r>
              <a:rPr lang="en-IN" dirty="0"/>
              <a:t>Learn </a:t>
            </a:r>
            <a:r>
              <a:rPr lang="en-IN" u="sng" dirty="0">
                <a:solidFill>
                  <a:schemeClr val="accent5"/>
                </a:solidFill>
              </a:rPr>
              <a:t>representations</a:t>
            </a:r>
            <a:r>
              <a:rPr lang="en-IN" dirty="0"/>
              <a:t> for language – </a:t>
            </a:r>
            <a:r>
              <a:rPr lang="en-IN" dirty="0">
                <a:solidFill>
                  <a:schemeClr val="accent5"/>
                </a:solidFill>
              </a:rPr>
              <a:t>word</a:t>
            </a:r>
            <a:r>
              <a:rPr lang="en-IN" dirty="0"/>
              <a:t> </a:t>
            </a:r>
            <a:r>
              <a:rPr lang="en-IN" dirty="0">
                <a:solidFill>
                  <a:schemeClr val="accent5"/>
                </a:solidFill>
              </a:rPr>
              <a:t>embeddings </a:t>
            </a:r>
            <a:r>
              <a:rPr lang="en-IN" dirty="0"/>
              <a:t>that capture relationships and properties</a:t>
            </a:r>
          </a:p>
          <a:p>
            <a:pPr lvl="1"/>
            <a:endParaRPr lang="en-IN" dirty="0"/>
          </a:p>
        </p:txBody>
      </p:sp>
      <p:pic>
        <p:nvPicPr>
          <p:cNvPr id="7170" name="Picture 2" descr="Transfer Learning in NLP – Feedly Blog">
            <a:extLst>
              <a:ext uri="{FF2B5EF4-FFF2-40B4-BE49-F238E27FC236}">
                <a16:creationId xmlns:a16="http://schemas.microsoft.com/office/drawing/2014/main" id="{97B5695E-3203-F7E9-B1C2-43D873B54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19" y="4787434"/>
            <a:ext cx="5942162" cy="15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21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8BCE-C40F-FC45-DCAB-7CEA6F5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8" y="410204"/>
            <a:ext cx="9956747" cy="7686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5"/>
                </a:solidFill>
              </a:rPr>
              <a:t>Representation </a:t>
            </a:r>
            <a:r>
              <a:rPr lang="en-IN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F04C-1476-5326-00CA-BF9A5CC9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8" y="1497213"/>
            <a:ext cx="6384509" cy="495058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Represent characters, words, sentences in a </a:t>
            </a:r>
            <a:r>
              <a:rPr lang="en-IN" dirty="0">
                <a:solidFill>
                  <a:schemeClr val="accent5"/>
                </a:solidFill>
              </a:rPr>
              <a:t>numeric</a:t>
            </a:r>
            <a:r>
              <a:rPr lang="en-IN" dirty="0"/>
              <a:t> form</a:t>
            </a:r>
          </a:p>
          <a:p>
            <a:pPr lvl="1"/>
            <a:r>
              <a:rPr lang="en-IN" dirty="0"/>
              <a:t>Convert a word to an </a:t>
            </a:r>
            <a:r>
              <a:rPr lang="en-IN" i="1" dirty="0">
                <a:solidFill>
                  <a:schemeClr val="accent5"/>
                </a:solidFill>
              </a:rPr>
              <a:t>n</a:t>
            </a:r>
            <a:r>
              <a:rPr lang="en-IN" dirty="0">
                <a:solidFill>
                  <a:schemeClr val="accent5"/>
                </a:solidFill>
              </a:rPr>
              <a:t>-dimensional vector</a:t>
            </a:r>
          </a:p>
          <a:p>
            <a:pPr lvl="2"/>
            <a:r>
              <a:rPr lang="en-IN" dirty="0"/>
              <a:t>Each </a:t>
            </a:r>
            <a:r>
              <a:rPr lang="en-IN" i="1" dirty="0"/>
              <a:t>dimension</a:t>
            </a:r>
            <a:r>
              <a:rPr lang="en-IN" dirty="0"/>
              <a:t> represents a </a:t>
            </a:r>
            <a:r>
              <a:rPr lang="en-IN" dirty="0">
                <a:solidFill>
                  <a:schemeClr val="accent5"/>
                </a:solidFill>
              </a:rPr>
              <a:t>hidden characteristic</a:t>
            </a:r>
            <a:r>
              <a:rPr lang="en-IN" dirty="0"/>
              <a:t>/feature of that word</a:t>
            </a:r>
          </a:p>
          <a:p>
            <a:pPr lvl="1"/>
            <a:r>
              <a:rPr lang="en-IN" dirty="0"/>
              <a:t>Vector lies in a </a:t>
            </a:r>
            <a:r>
              <a:rPr lang="en-IN" dirty="0">
                <a:solidFill>
                  <a:schemeClr val="accent5"/>
                </a:solidFill>
              </a:rPr>
              <a:t>semantic space </a:t>
            </a:r>
            <a:r>
              <a:rPr lang="en-IN" dirty="0"/>
              <a:t>of all words in the vocabulary</a:t>
            </a:r>
          </a:p>
          <a:p>
            <a:pPr lvl="2"/>
            <a:r>
              <a:rPr lang="en-IN" dirty="0"/>
              <a:t>Similar vectors lie closer (angle between them is 0)</a:t>
            </a:r>
          </a:p>
          <a:p>
            <a:pPr lvl="1"/>
            <a:r>
              <a:rPr lang="en-IN" dirty="0"/>
              <a:t>Vectors have </a:t>
            </a:r>
            <a:r>
              <a:rPr lang="en-IN" dirty="0">
                <a:solidFill>
                  <a:schemeClr val="accent5"/>
                </a:solidFill>
              </a:rPr>
              <a:t>relationships</a:t>
            </a:r>
            <a:r>
              <a:rPr lang="en-IN" dirty="0"/>
              <a:t> with other vectors and can be operated on</a:t>
            </a:r>
          </a:p>
          <a:p>
            <a:pPr lvl="2"/>
            <a:r>
              <a:rPr lang="en-IN" dirty="0"/>
              <a:t>King – man + woman = Queen (Word2Vec, 2013)</a:t>
            </a:r>
          </a:p>
          <a:p>
            <a:pPr lvl="2"/>
            <a:endParaRPr lang="en-IN" dirty="0"/>
          </a:p>
          <a:p>
            <a:r>
              <a:rPr lang="en-IN" dirty="0">
                <a:solidFill>
                  <a:schemeClr val="accent5"/>
                </a:solidFill>
              </a:rPr>
              <a:t>Primitive</a:t>
            </a:r>
            <a:r>
              <a:rPr lang="en-IN" dirty="0"/>
              <a:t> approaches</a:t>
            </a:r>
          </a:p>
          <a:p>
            <a:pPr lvl="1"/>
            <a:r>
              <a:rPr lang="en-IN" dirty="0"/>
              <a:t>Bow, </a:t>
            </a:r>
            <a:r>
              <a:rPr lang="en-IN" dirty="0" err="1"/>
              <a:t>Tf-Idf</a:t>
            </a:r>
            <a:endParaRPr lang="en-IN" dirty="0"/>
          </a:p>
          <a:p>
            <a:r>
              <a:rPr lang="en-IN" dirty="0">
                <a:solidFill>
                  <a:schemeClr val="accent5"/>
                </a:solidFill>
              </a:rPr>
              <a:t>Preliminary Neural</a:t>
            </a:r>
            <a:r>
              <a:rPr lang="en-IN" dirty="0"/>
              <a:t> approaches</a:t>
            </a:r>
          </a:p>
          <a:p>
            <a:pPr lvl="1"/>
            <a:r>
              <a:rPr lang="en-IN" dirty="0"/>
              <a:t>Word2Vec, </a:t>
            </a:r>
            <a:r>
              <a:rPr lang="en-IN" dirty="0" err="1"/>
              <a:t>fastText</a:t>
            </a:r>
            <a:r>
              <a:rPr lang="en-IN" dirty="0"/>
              <a:t>, </a:t>
            </a:r>
            <a:r>
              <a:rPr lang="en-IN" dirty="0" err="1"/>
              <a:t>GloVe</a:t>
            </a:r>
            <a:endParaRPr lang="en-IN" dirty="0"/>
          </a:p>
          <a:p>
            <a:r>
              <a:rPr lang="en-IN" dirty="0">
                <a:solidFill>
                  <a:schemeClr val="accent5"/>
                </a:solidFill>
              </a:rPr>
              <a:t>Modern LM</a:t>
            </a:r>
            <a:r>
              <a:rPr lang="en-IN" dirty="0"/>
              <a:t> approaches</a:t>
            </a:r>
          </a:p>
          <a:p>
            <a:pPr lvl="1"/>
            <a:r>
              <a:rPr lang="en-IN" dirty="0"/>
              <a:t>LSTM - </a:t>
            </a:r>
            <a:r>
              <a:rPr lang="en-IN" dirty="0" err="1"/>
              <a:t>ELMo</a:t>
            </a:r>
            <a:r>
              <a:rPr lang="en-IN" dirty="0"/>
              <a:t>, </a:t>
            </a:r>
            <a:r>
              <a:rPr lang="en-IN" dirty="0" err="1"/>
              <a:t>ULMFiT</a:t>
            </a:r>
            <a:endParaRPr lang="en-IN" dirty="0"/>
          </a:p>
          <a:p>
            <a:pPr lvl="1"/>
            <a:r>
              <a:rPr lang="en-IN" dirty="0"/>
              <a:t>Transformer - BERT</a:t>
            </a:r>
          </a:p>
          <a:p>
            <a:pPr lvl="2"/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3A90C-FAB2-1783-8862-4843F0EB9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11361105" y="0"/>
            <a:ext cx="830895" cy="794530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B30B3-C738-9AD1-FA13-565641F13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5" y="628003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King - man + woman = queen: the hidden algebraic structure of words | The  University of Edinburgh">
            <a:extLst>
              <a:ext uri="{FF2B5EF4-FFF2-40B4-BE49-F238E27FC236}">
                <a16:creationId xmlns:a16="http://schemas.microsoft.com/office/drawing/2014/main" id="{0B8F0D2C-3D73-6B66-F7BB-C2C0B615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58" y="4711433"/>
            <a:ext cx="4451347" cy="149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 High-Level Introduction to Word Embeddings – Predictive Hacks">
            <a:extLst>
              <a:ext uri="{FF2B5EF4-FFF2-40B4-BE49-F238E27FC236}">
                <a16:creationId xmlns:a16="http://schemas.microsoft.com/office/drawing/2014/main" id="{16646F0A-1581-9480-32A1-4BD6A693E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58" y="1497213"/>
            <a:ext cx="4451347" cy="314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54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8BCE-C40F-FC45-DCAB-7CEA6F5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8" y="410204"/>
            <a:ext cx="9956747" cy="76865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5"/>
                </a:solidFill>
              </a:rPr>
              <a:t>Representation </a:t>
            </a:r>
            <a:r>
              <a:rPr lang="en-IN" dirty="0"/>
              <a:t>Learning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F04C-1476-5326-00CA-BF9A5CC9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8" y="1497213"/>
            <a:ext cx="10637332" cy="4950583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5"/>
                </a:solidFill>
              </a:rPr>
              <a:t>Bidirectional contextual </a:t>
            </a:r>
            <a:r>
              <a:rPr lang="en-IN" dirty="0"/>
              <a:t>learning using Language Modelling</a:t>
            </a:r>
          </a:p>
          <a:p>
            <a:pPr lvl="1"/>
            <a:r>
              <a:rPr lang="en-IN" dirty="0"/>
              <a:t>A B ___ D E - </a:t>
            </a:r>
            <a:r>
              <a:rPr lang="en-IN" dirty="0">
                <a:solidFill>
                  <a:schemeClr val="accent5"/>
                </a:solidFill>
              </a:rPr>
              <a:t>Masked Language Modelling (MLM)</a:t>
            </a:r>
          </a:p>
          <a:p>
            <a:pPr lvl="1"/>
            <a:r>
              <a:rPr lang="en-IN" dirty="0"/>
              <a:t>__ __  C __ __ - identify correct context</a:t>
            </a:r>
            <a:br>
              <a:rPr lang="en-IN" dirty="0"/>
            </a:br>
            <a:endParaRPr lang="en-IN" dirty="0"/>
          </a:p>
          <a:p>
            <a:r>
              <a:rPr lang="en-IN" dirty="0">
                <a:solidFill>
                  <a:schemeClr val="accent5"/>
                </a:solidFill>
              </a:rPr>
              <a:t>Next Sentence Prediction (NSP)</a:t>
            </a:r>
          </a:p>
          <a:p>
            <a:pPr lvl="1"/>
            <a:r>
              <a:rPr lang="en-IN" dirty="0"/>
              <a:t>Learn </a:t>
            </a:r>
            <a:r>
              <a:rPr lang="en-IN" dirty="0">
                <a:solidFill>
                  <a:schemeClr val="accent5"/>
                </a:solidFill>
              </a:rPr>
              <a:t>if a sentence is followed by another</a:t>
            </a:r>
          </a:p>
          <a:p>
            <a:pPr lvl="1"/>
            <a:r>
              <a:rPr lang="en-IN" dirty="0"/>
              <a:t>Sentence 1 [SEP] Sentence ?</a:t>
            </a:r>
            <a:br>
              <a:rPr lang="en-IN" dirty="0"/>
            </a:br>
            <a:endParaRPr lang="en-IN" dirty="0"/>
          </a:p>
          <a:p>
            <a:r>
              <a:rPr lang="en-IN" dirty="0">
                <a:solidFill>
                  <a:schemeClr val="accent5"/>
                </a:solidFill>
              </a:rPr>
              <a:t>Word2Vec</a:t>
            </a:r>
            <a:r>
              <a:rPr lang="en-IN" dirty="0"/>
              <a:t> was based on MLM, but it used </a:t>
            </a:r>
            <a:r>
              <a:rPr lang="en-IN" dirty="0">
                <a:solidFill>
                  <a:schemeClr val="accent5"/>
                </a:solidFill>
              </a:rPr>
              <a:t>context windows</a:t>
            </a:r>
            <a:r>
              <a:rPr lang="en-IN" dirty="0"/>
              <a:t>, not sentences</a:t>
            </a:r>
          </a:p>
          <a:p>
            <a:pPr lvl="1"/>
            <a:r>
              <a:rPr lang="en-IN" dirty="0" err="1">
                <a:solidFill>
                  <a:schemeClr val="accent5"/>
                </a:solidFill>
              </a:rPr>
              <a:t>fastText</a:t>
            </a:r>
            <a:r>
              <a:rPr lang="en-IN" dirty="0"/>
              <a:t> did the same at the </a:t>
            </a:r>
            <a:r>
              <a:rPr lang="en-IN" dirty="0">
                <a:solidFill>
                  <a:schemeClr val="accent5"/>
                </a:solidFill>
              </a:rPr>
              <a:t>character</a:t>
            </a:r>
            <a:r>
              <a:rPr lang="en-IN" dirty="0"/>
              <a:t> level and then averaged embeddings for a word</a:t>
            </a:r>
            <a:br>
              <a:rPr lang="en-IN" dirty="0"/>
            </a:br>
            <a:endParaRPr lang="en-IN" dirty="0"/>
          </a:p>
          <a:p>
            <a:r>
              <a:rPr lang="en-IN" dirty="0">
                <a:solidFill>
                  <a:schemeClr val="accent5"/>
                </a:solidFill>
              </a:rPr>
              <a:t>BERT</a:t>
            </a:r>
            <a:r>
              <a:rPr lang="en-IN" dirty="0"/>
              <a:t> uses 2 approaches for pre-training – MLM + NSP</a:t>
            </a:r>
          </a:p>
          <a:p>
            <a:pPr lvl="1"/>
            <a:r>
              <a:rPr lang="en-IN" dirty="0"/>
              <a:t>BERT variants: </a:t>
            </a:r>
            <a:r>
              <a:rPr lang="en-IN" dirty="0" err="1">
                <a:solidFill>
                  <a:schemeClr val="accent5"/>
                </a:solidFill>
              </a:rPr>
              <a:t>RoBERTa</a:t>
            </a:r>
            <a:r>
              <a:rPr lang="en-IN" dirty="0"/>
              <a:t> (only MLM), </a:t>
            </a:r>
            <a:r>
              <a:rPr lang="en-IN" dirty="0" err="1">
                <a:solidFill>
                  <a:schemeClr val="accent5"/>
                </a:solidFill>
              </a:rPr>
              <a:t>DistilBERT</a:t>
            </a:r>
            <a:r>
              <a:rPr lang="en-IN" dirty="0"/>
              <a:t> (KD using pre-trained BERT), XLM-</a:t>
            </a:r>
            <a:r>
              <a:rPr lang="en-IN" dirty="0" err="1"/>
              <a:t>RoBERTa</a:t>
            </a:r>
            <a:r>
              <a:rPr lang="en-IN" dirty="0"/>
              <a:t> (multilingual)</a:t>
            </a:r>
            <a:br>
              <a:rPr lang="en-IN" dirty="0"/>
            </a:br>
            <a:endParaRPr lang="en-IN" dirty="0"/>
          </a:p>
          <a:p>
            <a:r>
              <a:rPr lang="en-IN" dirty="0"/>
              <a:t>Current approaches for representation learning </a:t>
            </a:r>
            <a:r>
              <a:rPr lang="en-IN" dirty="0">
                <a:solidFill>
                  <a:schemeClr val="accent5"/>
                </a:solidFill>
              </a:rPr>
              <a:t>need MLM (and/or NSP) along with other specialised steps for domain adaptation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3A90C-FAB2-1783-8862-4843F0EB9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11361105" y="0"/>
            <a:ext cx="830895" cy="794530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B30B3-C738-9AD1-FA13-565641F13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5" y="628003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3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8BCE-C40F-FC45-DCAB-7CEA6F5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8" y="410204"/>
            <a:ext cx="9956747" cy="768651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5"/>
                </a:solidFill>
              </a:rPr>
              <a:t>Cal</a:t>
            </a:r>
            <a:r>
              <a:rPr lang="en-IN" dirty="0" err="1"/>
              <a:t>BERT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F04C-1476-5326-00CA-BF9A5CC9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8" y="1497213"/>
            <a:ext cx="10637332" cy="495058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5"/>
                </a:solidFill>
              </a:rPr>
              <a:t>Code-mixed languages </a:t>
            </a:r>
            <a:r>
              <a:rPr lang="en-IN" dirty="0"/>
              <a:t>are complex and are prevalent in </a:t>
            </a:r>
            <a:r>
              <a:rPr lang="en-IN" dirty="0">
                <a:solidFill>
                  <a:schemeClr val="accent5"/>
                </a:solidFill>
              </a:rPr>
              <a:t>multilingual</a:t>
            </a:r>
            <a:r>
              <a:rPr lang="en-IN" dirty="0"/>
              <a:t> communities</a:t>
            </a:r>
          </a:p>
          <a:p>
            <a:pPr lvl="1"/>
            <a:r>
              <a:rPr lang="en-IN" dirty="0"/>
              <a:t>Multiple </a:t>
            </a:r>
            <a:r>
              <a:rPr lang="en-IN" dirty="0">
                <a:solidFill>
                  <a:schemeClr val="accent5"/>
                </a:solidFill>
              </a:rPr>
              <a:t>forms</a:t>
            </a:r>
            <a:r>
              <a:rPr lang="en-IN" dirty="0"/>
              <a:t> of the same word</a:t>
            </a:r>
          </a:p>
          <a:p>
            <a:pPr lvl="1"/>
            <a:r>
              <a:rPr lang="en-IN" dirty="0"/>
              <a:t>Lack of abundant </a:t>
            </a:r>
            <a:r>
              <a:rPr lang="en-IN" dirty="0">
                <a:solidFill>
                  <a:schemeClr val="accent5"/>
                </a:solidFill>
              </a:rPr>
              <a:t>clean</a:t>
            </a:r>
            <a:r>
              <a:rPr lang="en-IN" dirty="0"/>
              <a:t> and usable data</a:t>
            </a:r>
          </a:p>
          <a:p>
            <a:pPr lvl="1"/>
            <a:r>
              <a:rPr lang="en-IN" dirty="0"/>
              <a:t>Normal Transformers do not perform well on code-mixed tasks</a:t>
            </a:r>
          </a:p>
          <a:p>
            <a:r>
              <a:rPr lang="en-IN" dirty="0"/>
              <a:t>Two proposed techniques to learn from code-mixed data</a:t>
            </a:r>
          </a:p>
          <a:p>
            <a:pPr lvl="1"/>
            <a:r>
              <a:rPr lang="en-IN" dirty="0"/>
              <a:t>Accounts for context as well as </a:t>
            </a:r>
            <a:r>
              <a:rPr lang="en-IN" dirty="0">
                <a:solidFill>
                  <a:schemeClr val="accent5"/>
                </a:solidFill>
              </a:rPr>
              <a:t>morphological</a:t>
            </a:r>
            <a:r>
              <a:rPr lang="en-IN" dirty="0"/>
              <a:t> mutations</a:t>
            </a:r>
          </a:p>
          <a:p>
            <a:pPr lvl="1"/>
            <a:r>
              <a:rPr lang="en-IN" dirty="0">
                <a:solidFill>
                  <a:schemeClr val="accent5"/>
                </a:solidFill>
              </a:rPr>
              <a:t>Knowledge Distillation</a:t>
            </a:r>
            <a:r>
              <a:rPr lang="en-IN" dirty="0"/>
              <a:t>: “Adapt” representations in English to Hinglish</a:t>
            </a:r>
          </a:p>
          <a:p>
            <a:pPr lvl="1"/>
            <a:r>
              <a:rPr lang="en-IN" dirty="0">
                <a:solidFill>
                  <a:schemeClr val="accent5"/>
                </a:solidFill>
              </a:rPr>
              <a:t>Pre-training</a:t>
            </a:r>
            <a:r>
              <a:rPr lang="en-IN" dirty="0"/>
              <a:t>: End-to-end pre-training using different tasks</a:t>
            </a:r>
          </a:p>
          <a:p>
            <a:pPr lvl="2"/>
            <a:r>
              <a:rPr lang="en-IN" dirty="0"/>
              <a:t>MLM</a:t>
            </a:r>
          </a:p>
          <a:p>
            <a:pPr lvl="2"/>
            <a:r>
              <a:rPr lang="en-IN" dirty="0"/>
              <a:t>NSP</a:t>
            </a:r>
          </a:p>
          <a:p>
            <a:pPr lvl="2"/>
            <a:r>
              <a:rPr lang="en-IN" dirty="0"/>
              <a:t>Alignment with transliteration</a:t>
            </a:r>
          </a:p>
          <a:p>
            <a:pPr lvl="2"/>
            <a:r>
              <a:rPr lang="en-IN" dirty="0"/>
              <a:t>Semantic similarity with translation and transliteration</a:t>
            </a:r>
          </a:p>
          <a:p>
            <a:r>
              <a:rPr lang="en-IN" dirty="0">
                <a:solidFill>
                  <a:schemeClr val="accent5"/>
                </a:solidFill>
              </a:rPr>
              <a:t>Applications</a:t>
            </a:r>
          </a:p>
          <a:p>
            <a:pPr lvl="1"/>
            <a:r>
              <a:rPr lang="en-IN" dirty="0"/>
              <a:t>KD approach achieved </a:t>
            </a:r>
            <a:r>
              <a:rPr lang="en-IN" dirty="0">
                <a:solidFill>
                  <a:schemeClr val="accent5"/>
                </a:solidFill>
              </a:rPr>
              <a:t>SOTA</a:t>
            </a:r>
            <a:r>
              <a:rPr lang="en-IN" dirty="0"/>
              <a:t> on 2 code-mixed benchmarks, beating existing approaches by </a:t>
            </a:r>
            <a:r>
              <a:rPr lang="en-IN" dirty="0">
                <a:solidFill>
                  <a:schemeClr val="accent5"/>
                </a:solidFill>
              </a:rPr>
              <a:t>9%</a:t>
            </a:r>
          </a:p>
          <a:p>
            <a:pPr lvl="1"/>
            <a:r>
              <a:rPr lang="en-IN" dirty="0"/>
              <a:t>Models are </a:t>
            </a:r>
            <a:r>
              <a:rPr lang="en-IN" dirty="0">
                <a:solidFill>
                  <a:schemeClr val="accent5"/>
                </a:solidFill>
              </a:rPr>
              <a:t>task-agnostic</a:t>
            </a:r>
            <a:r>
              <a:rPr lang="en-IN" dirty="0"/>
              <a:t>, thus can be applied to any code-mixed task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3A90C-FAB2-1783-8862-4843F0EB9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11361105" y="0"/>
            <a:ext cx="830895" cy="794530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B30B3-C738-9AD1-FA13-565641F13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5" y="628003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62F28-EAE0-BF9B-CB4A-C537AF13D890}"/>
              </a:ext>
            </a:extLst>
          </p:cNvPr>
          <p:cNvSpPr txBox="1"/>
          <p:nvPr/>
        </p:nvSpPr>
        <p:spPr>
          <a:xfrm>
            <a:off x="335468" y="6445904"/>
            <a:ext cx="60975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i="0" dirty="0" err="1">
                <a:solidFill>
                  <a:srgbClr val="E6EDF3"/>
                </a:solidFill>
                <a:effectLst/>
                <a:latin typeface="Lucida Grande"/>
              </a:rPr>
              <a:t>CalBERT</a:t>
            </a:r>
            <a:r>
              <a:rPr lang="en-IN" sz="1000" b="0" i="0" dirty="0">
                <a:solidFill>
                  <a:srgbClr val="E6EDF3"/>
                </a:solidFill>
                <a:effectLst/>
                <a:latin typeface="Lucida Grande"/>
              </a:rPr>
              <a:t> - Code-mixed Adaptive Language representations using BERT</a:t>
            </a:r>
            <a:endParaRPr lang="en-IN" sz="1000" dirty="0">
              <a:latin typeface="Lucida Grande"/>
            </a:endParaRPr>
          </a:p>
        </p:txBody>
      </p:sp>
      <p:pic>
        <p:nvPicPr>
          <p:cNvPr id="9" name="Picture 8" descr="A diagram of a pool&#10;&#10;Description automatically generated">
            <a:extLst>
              <a:ext uri="{FF2B5EF4-FFF2-40B4-BE49-F238E27FC236}">
                <a16:creationId xmlns:a16="http://schemas.microsoft.com/office/drawing/2014/main" id="{5A24D490-C273-79F8-8BA0-0F707D8DB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88" y="2105263"/>
            <a:ext cx="2953312" cy="29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7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8BCE-C40F-FC45-DCAB-7CEA6F5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8" y="410204"/>
            <a:ext cx="9956747" cy="7686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5"/>
                </a:solidFill>
              </a:rPr>
              <a:t>MWP</a:t>
            </a:r>
            <a:r>
              <a:rPr lang="en-IN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F04C-1476-5326-00CA-BF9A5CC9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8" y="1497213"/>
            <a:ext cx="10637332" cy="495058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 recent pre-training technique to learn </a:t>
            </a:r>
            <a:r>
              <a:rPr lang="en-IN" dirty="0">
                <a:solidFill>
                  <a:schemeClr val="accent5"/>
                </a:solidFill>
              </a:rPr>
              <a:t>representations of Math Word Problems </a:t>
            </a:r>
            <a:r>
              <a:rPr lang="en-IN" dirty="0"/>
              <a:t>(MWPs)</a:t>
            </a:r>
          </a:p>
          <a:p>
            <a:r>
              <a:rPr lang="en-IN" dirty="0"/>
              <a:t>MWPs are not like normal text</a:t>
            </a:r>
          </a:p>
          <a:p>
            <a:pPr lvl="1"/>
            <a:r>
              <a:rPr lang="en-IN" dirty="0"/>
              <a:t>Need to learn information about </a:t>
            </a:r>
            <a:r>
              <a:rPr lang="en-IN" dirty="0">
                <a:solidFill>
                  <a:schemeClr val="accent5"/>
                </a:solidFill>
              </a:rPr>
              <a:t>operands, operators and computations</a:t>
            </a:r>
          </a:p>
          <a:p>
            <a:pPr lvl="1"/>
            <a:r>
              <a:rPr lang="en-IN" dirty="0"/>
              <a:t>Representations need to also account for the </a:t>
            </a:r>
            <a:r>
              <a:rPr lang="en-IN" i="1" dirty="0"/>
              <a:t>validity</a:t>
            </a:r>
            <a:r>
              <a:rPr lang="en-IN" dirty="0"/>
              <a:t> of MWPs</a:t>
            </a:r>
          </a:p>
          <a:p>
            <a:r>
              <a:rPr lang="en-IN" dirty="0"/>
              <a:t>MWPBERT </a:t>
            </a:r>
            <a:r>
              <a:rPr lang="en-IN" dirty="0">
                <a:solidFill>
                  <a:schemeClr val="accent5"/>
                </a:solidFill>
              </a:rPr>
              <a:t>injects knowledge about numbers and solvability</a:t>
            </a:r>
            <a:r>
              <a:rPr lang="en-IN" dirty="0"/>
              <a:t> to existing BERT pre-training</a:t>
            </a:r>
          </a:p>
          <a:p>
            <a:pPr lvl="1"/>
            <a:r>
              <a:rPr lang="en-IN" dirty="0"/>
              <a:t>MLM</a:t>
            </a:r>
          </a:p>
          <a:p>
            <a:pPr lvl="1"/>
            <a:r>
              <a:rPr lang="en-IN" dirty="0"/>
              <a:t>Operand counting</a:t>
            </a:r>
          </a:p>
          <a:p>
            <a:pPr lvl="1"/>
            <a:r>
              <a:rPr lang="en-IN" dirty="0"/>
              <a:t>Operand data type prediction</a:t>
            </a:r>
          </a:p>
          <a:p>
            <a:pPr lvl="1"/>
            <a:r>
              <a:rPr lang="en-IN" dirty="0"/>
              <a:t>Answer data type prediction</a:t>
            </a:r>
          </a:p>
          <a:p>
            <a:pPr lvl="1"/>
            <a:r>
              <a:rPr lang="en-IN" dirty="0"/>
              <a:t>Operand and Answer data type compatibility</a:t>
            </a:r>
          </a:p>
          <a:p>
            <a:pPr lvl="1"/>
            <a:r>
              <a:rPr lang="en-IN" dirty="0"/>
              <a:t>Answer magnitude comparison</a:t>
            </a:r>
          </a:p>
          <a:p>
            <a:pPr lvl="1"/>
            <a:r>
              <a:rPr lang="en-IN" dirty="0"/>
              <a:t>Operation prediction</a:t>
            </a:r>
          </a:p>
          <a:p>
            <a:pPr lvl="1"/>
            <a:r>
              <a:rPr lang="en-IN" dirty="0"/>
              <a:t>Equation tree distance prediction</a:t>
            </a:r>
          </a:p>
          <a:p>
            <a:r>
              <a:rPr lang="en-IN" dirty="0">
                <a:solidFill>
                  <a:schemeClr val="accent5"/>
                </a:solidFill>
              </a:rPr>
              <a:t>Applications</a:t>
            </a:r>
          </a:p>
          <a:p>
            <a:pPr lvl="1"/>
            <a:r>
              <a:rPr lang="en-IN" dirty="0"/>
              <a:t>Significant improvement over ordinary BERT as well as other methods for MWP solving and generation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3A90C-FAB2-1783-8862-4843F0EB9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11361105" y="0"/>
            <a:ext cx="830895" cy="794530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B30B3-C738-9AD1-FA13-565641F13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5" y="628003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783399-C84B-A5F8-4EF7-015FF9AE82D3}"/>
              </a:ext>
            </a:extLst>
          </p:cNvPr>
          <p:cNvSpPr txBox="1"/>
          <p:nvPr/>
        </p:nvSpPr>
        <p:spPr>
          <a:xfrm>
            <a:off x="335468" y="6447796"/>
            <a:ext cx="60975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i="0" dirty="0">
                <a:effectLst/>
                <a:latin typeface="Lucida Grande"/>
              </a:rPr>
              <a:t>MWP-BERT: Numeracy-Augmented Pre-training for Math Word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96863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8BCE-C40F-FC45-DCAB-7CEA6F5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7686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5"/>
                </a:solidFill>
              </a:rPr>
              <a:t>Hands-on </a:t>
            </a:r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F04C-1476-5326-00CA-BF9A5CC9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8" y="1785669"/>
            <a:ext cx="10798947" cy="4391294"/>
          </a:xfrm>
        </p:spPr>
        <p:txBody>
          <a:bodyPr>
            <a:normAutofit/>
          </a:bodyPr>
          <a:lstStyle/>
          <a:p>
            <a:r>
              <a:rPr lang="en-IN" sz="1700" dirty="0"/>
              <a:t>Problem</a:t>
            </a:r>
          </a:p>
          <a:p>
            <a:pPr lvl="1"/>
            <a:r>
              <a:rPr lang="en-IN" sz="1700" dirty="0"/>
              <a:t>Ideate different tasks to learn from a structured conversation (like WhatsApp)</a:t>
            </a:r>
          </a:p>
          <a:p>
            <a:pPr lvl="1"/>
            <a:r>
              <a:rPr lang="en-IN" sz="1700" dirty="0"/>
              <a:t>You can use any data which WhatsApp provides</a:t>
            </a:r>
          </a:p>
          <a:p>
            <a:pPr lvl="2"/>
            <a:r>
              <a:rPr lang="en-IN" sz="1700" dirty="0"/>
              <a:t>messages, contact info, group info</a:t>
            </a:r>
          </a:p>
          <a:p>
            <a:pPr lvl="1"/>
            <a:r>
              <a:rPr lang="en-IN" sz="1700" dirty="0"/>
              <a:t>Should learn accurate representations for entities, topics and develop basic language understanding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3A90C-FAB2-1783-8862-4843F0EB9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11361105" y="0"/>
            <a:ext cx="830895" cy="794530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B30B3-C738-9AD1-FA13-565641F13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5" y="628003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6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8BCE-C40F-FC45-DCAB-7CEA6F5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8" y="410204"/>
            <a:ext cx="9956747" cy="7686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5"/>
                </a:solidFill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F04C-1476-5326-00CA-BF9A5CC9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8" y="1497213"/>
            <a:ext cx="10637332" cy="495058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5"/>
                </a:solidFill>
              </a:rPr>
              <a:t>Foundation models </a:t>
            </a:r>
            <a:r>
              <a:rPr lang="en-IN" dirty="0"/>
              <a:t>can be used to create models to tackle multiple tasks</a:t>
            </a:r>
          </a:p>
          <a:p>
            <a:r>
              <a:rPr lang="en-IN" dirty="0"/>
              <a:t>Using </a:t>
            </a:r>
            <a:r>
              <a:rPr lang="en-IN" dirty="0">
                <a:solidFill>
                  <a:schemeClr val="accent5"/>
                </a:solidFill>
              </a:rPr>
              <a:t>transfer learning</a:t>
            </a:r>
            <a:r>
              <a:rPr lang="en-IN" dirty="0"/>
              <a:t>, foundation models can be </a:t>
            </a:r>
            <a:r>
              <a:rPr lang="en-IN" dirty="0">
                <a:solidFill>
                  <a:schemeClr val="accent5"/>
                </a:solidFill>
              </a:rPr>
              <a:t>fine-tuned</a:t>
            </a:r>
            <a:r>
              <a:rPr lang="en-IN" dirty="0"/>
              <a:t> for different domains or tasks</a:t>
            </a:r>
          </a:p>
          <a:p>
            <a:pPr lvl="1"/>
            <a:r>
              <a:rPr lang="en-IN" dirty="0"/>
              <a:t>Domains/Tasks can be similar to pre-training stage</a:t>
            </a:r>
          </a:p>
          <a:p>
            <a:pPr lvl="1"/>
            <a:r>
              <a:rPr lang="en-IN" dirty="0">
                <a:solidFill>
                  <a:schemeClr val="accent5"/>
                </a:solidFill>
              </a:rPr>
              <a:t>Improves</a:t>
            </a:r>
            <a:r>
              <a:rPr lang="en-IN" dirty="0"/>
              <a:t> performance, requires lesser data and compute</a:t>
            </a:r>
          </a:p>
          <a:p>
            <a:pPr lvl="1"/>
            <a:r>
              <a:rPr lang="en-IN" dirty="0"/>
              <a:t>Primarily used in NLP for </a:t>
            </a:r>
            <a:r>
              <a:rPr lang="en-IN" dirty="0">
                <a:solidFill>
                  <a:schemeClr val="accent5"/>
                </a:solidFill>
              </a:rPr>
              <a:t>language understanding</a:t>
            </a:r>
            <a:br>
              <a:rPr lang="en-IN" dirty="0"/>
            </a:br>
            <a:endParaRPr lang="en-IN" dirty="0"/>
          </a:p>
          <a:p>
            <a:r>
              <a:rPr lang="en-IN" dirty="0">
                <a:solidFill>
                  <a:schemeClr val="accent5"/>
                </a:solidFill>
              </a:rPr>
              <a:t>Representation learning </a:t>
            </a:r>
            <a:r>
              <a:rPr lang="en-IN" dirty="0"/>
              <a:t>is used to build </a:t>
            </a:r>
            <a:r>
              <a:rPr lang="en-IN" dirty="0">
                <a:solidFill>
                  <a:schemeClr val="accent5"/>
                </a:solidFill>
              </a:rPr>
              <a:t>NLU</a:t>
            </a:r>
          </a:p>
          <a:p>
            <a:pPr lvl="1"/>
            <a:r>
              <a:rPr lang="en-IN" dirty="0"/>
              <a:t>Modern methods use BERT-based architectures</a:t>
            </a:r>
          </a:p>
          <a:p>
            <a:pPr lvl="1"/>
            <a:r>
              <a:rPr lang="en-IN" dirty="0"/>
              <a:t>Leverage multiple </a:t>
            </a:r>
            <a:r>
              <a:rPr lang="en-IN" dirty="0">
                <a:solidFill>
                  <a:schemeClr val="accent5"/>
                </a:solidFill>
              </a:rPr>
              <a:t>pre-training tasks to adapt to specialised use-cases </a:t>
            </a:r>
          </a:p>
          <a:p>
            <a:pPr lvl="1"/>
            <a:r>
              <a:rPr lang="en-IN" dirty="0"/>
              <a:t>If tasks are chosen correctly, it is possible to model almost everything</a:t>
            </a:r>
          </a:p>
          <a:p>
            <a:pPr lvl="2"/>
            <a:r>
              <a:rPr lang="en-IN" dirty="0"/>
              <a:t>Code-mixed languages</a:t>
            </a:r>
          </a:p>
          <a:p>
            <a:pPr lvl="2"/>
            <a:r>
              <a:rPr lang="en-IN" dirty="0"/>
              <a:t>Math word problems</a:t>
            </a:r>
          </a:p>
          <a:p>
            <a:pPr lvl="2"/>
            <a:r>
              <a:rPr lang="en-IN" dirty="0"/>
              <a:t>WhatsApp conversations	</a:t>
            </a:r>
          </a:p>
          <a:p>
            <a:pPr lvl="1"/>
            <a:r>
              <a:rPr lang="en-IN" dirty="0"/>
              <a:t>Representations are then used for other </a:t>
            </a:r>
            <a:r>
              <a:rPr lang="en-IN" dirty="0">
                <a:solidFill>
                  <a:schemeClr val="accent5"/>
                </a:solidFill>
              </a:rPr>
              <a:t>predictive</a:t>
            </a:r>
            <a:r>
              <a:rPr lang="en-IN" dirty="0"/>
              <a:t> tasks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3A90C-FAB2-1783-8862-4843F0EB9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11361105" y="0"/>
            <a:ext cx="830895" cy="794530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B30B3-C738-9AD1-FA13-565641F13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5" y="628003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34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7F61B21B-C704-8330-6871-65617F45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BB07-739E-DF77-FFFC-73F388BE2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5552839" cy="3638795"/>
          </a:xfrm>
        </p:spPr>
        <p:txBody>
          <a:bodyPr anchor="t">
            <a:normAutofit fontScale="90000"/>
          </a:bodyPr>
          <a:lstStyle/>
          <a:p>
            <a:r>
              <a:rPr lang="en-IN" sz="8000" dirty="0">
                <a:solidFill>
                  <a:schemeClr val="accent5"/>
                </a:solidFill>
              </a:rPr>
              <a:t>Thank </a:t>
            </a:r>
            <a:br>
              <a:rPr lang="en-IN" sz="8000" dirty="0">
                <a:solidFill>
                  <a:schemeClr val="accent5"/>
                </a:solidFill>
              </a:rPr>
            </a:br>
            <a:r>
              <a:rPr lang="en-IN" sz="8000" dirty="0"/>
              <a:t>You</a:t>
            </a:r>
            <a:br>
              <a:rPr lang="en-IN" sz="4100" dirty="0"/>
            </a:br>
            <a:br>
              <a:rPr lang="en-IN" sz="4100" dirty="0"/>
            </a:br>
            <a:br>
              <a:rPr lang="en-IN" sz="4100" dirty="0"/>
            </a:br>
            <a:endParaRPr lang="en-IN" sz="4100" dirty="0">
              <a:solidFill>
                <a:schemeClr val="accent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835F70-03C6-3B1C-20D3-5D7F794E8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5733917" y="846928"/>
            <a:ext cx="5400498" cy="5164144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C8D200-1368-C5DF-F160-C504F17BF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4" y="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63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4EB1-270F-55BA-4C44-0F9668806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432183"/>
            <a:ext cx="4797011" cy="945337"/>
          </a:xfrm>
        </p:spPr>
        <p:txBody>
          <a:bodyPr anchor="t">
            <a:normAutofit/>
          </a:bodyPr>
          <a:lstStyle/>
          <a:p>
            <a:r>
              <a:rPr lang="en-IN" sz="4800" dirty="0"/>
              <a:t>About </a:t>
            </a:r>
            <a:r>
              <a:rPr lang="en-IN" sz="4800" dirty="0">
                <a:solidFill>
                  <a:schemeClr val="accent5"/>
                </a:solidFill>
              </a:rPr>
              <a:t>Me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4C94D4B-2E88-0A95-68EA-01BC1B39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8" y="1377520"/>
            <a:ext cx="6057906" cy="5048297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5"/>
                </a:solidFill>
              </a:rPr>
              <a:t>Cisco Webex</a:t>
            </a:r>
            <a:r>
              <a:rPr lang="en-US" sz="1400" dirty="0"/>
              <a:t>*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Big Data Analytics, Webex Media Quality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Webex Message AI 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5"/>
                </a:solidFill>
              </a:rPr>
              <a:t>Intel Research (VSG)</a:t>
            </a:r>
            <a:r>
              <a:rPr lang="en-US" sz="1400" b="1" dirty="0"/>
              <a:t> - </a:t>
            </a:r>
            <a:r>
              <a:rPr lang="en-US" sz="1400" dirty="0"/>
              <a:t>Applied Research Scientist Intern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Center for Cloud Computing &amp; Big Data, PESU </a:t>
            </a:r>
            <a:r>
              <a:rPr lang="en-US" sz="1400" dirty="0"/>
              <a:t>-</a:t>
            </a:r>
            <a:r>
              <a:rPr lang="en-US" sz="1400" b="1" dirty="0"/>
              <a:t> </a:t>
            </a:r>
            <a:r>
              <a:rPr lang="en-US" sz="1400" dirty="0"/>
              <a:t>UG Researcher</a:t>
            </a: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5"/>
                </a:solidFill>
              </a:rPr>
              <a:t>Publications</a:t>
            </a:r>
            <a:endParaRPr lang="en-US" sz="1400" dirty="0">
              <a:solidFill>
                <a:schemeClr val="accent5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AAAI MAKE 2022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ICNLSP 2021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IEEE CONIT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5"/>
                </a:solidFill>
              </a:rPr>
              <a:t>Interests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Representation Learning for language understanding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Foundation models and Multi-Modal learners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Low-resource or under-represented NLP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8" name="Content Placeholder 7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6A8E7FE5-D009-0212-CFB5-F38824515F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3" t="12918" r="2" b="2918"/>
          <a:stretch/>
        </p:blipFill>
        <p:spPr>
          <a:xfrm>
            <a:off x="8183221" y="10"/>
            <a:ext cx="4008779" cy="6857990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4B75-7466-CA18-4453-D9D50BF7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720C0-234B-F086-4A87-146265302D21}"/>
              </a:ext>
            </a:extLst>
          </p:cNvPr>
          <p:cNvSpPr txBox="1"/>
          <p:nvPr/>
        </p:nvSpPr>
        <p:spPr>
          <a:xfrm>
            <a:off x="308388" y="6560109"/>
            <a:ext cx="13349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/>
              <a:t>aditeyabaral.github.io</a:t>
            </a:r>
          </a:p>
        </p:txBody>
      </p:sp>
    </p:spTree>
    <p:extLst>
      <p:ext uri="{BB962C8B-B14F-4D97-AF65-F5344CB8AC3E}">
        <p14:creationId xmlns:p14="http://schemas.microsoft.com/office/powerpoint/2010/main" val="242847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9DE6-E2D2-A168-F3C2-5171EB14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7" y="283773"/>
            <a:ext cx="9956747" cy="794530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Overview </a:t>
            </a:r>
            <a:r>
              <a:rPr lang="en-IN" dirty="0"/>
              <a:t>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0FD1-A32A-FE8F-0B93-4BD3E159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What is a Foundation Model and Introduction to Transfer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Representation Learning – What, Why and How?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Overview of some NLU algorithms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CalBERT</a:t>
            </a:r>
            <a:r>
              <a:rPr lang="en-IN" dirty="0"/>
              <a:t> and MWP-BERT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Hands-on Exercise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Conclusion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55FBDC5-C4AE-D1C7-4804-641428BA1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11361105" y="0"/>
            <a:ext cx="830895" cy="794530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5C7188D-7AD9-C3A8-58E9-FFBC3BB7E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5" y="628003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28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F04C-1476-5326-00CA-BF9A5CC9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 can drive a BMW, can you also drive Mercedes?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dirty="0"/>
              <a:t>Do you know the values of the constants – speed of light, acceleration due to gravity?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dirty="0"/>
              <a:t>Do you know which biological component is called the powerhouse of the cell?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D4F4AD-8840-AE45-6E6E-81DDFD147A3B}"/>
              </a:ext>
            </a:extLst>
          </p:cNvPr>
          <p:cNvSpPr txBox="1">
            <a:spLocks/>
          </p:cNvSpPr>
          <p:nvPr/>
        </p:nvSpPr>
        <p:spPr>
          <a:xfrm>
            <a:off x="308387" y="620202"/>
            <a:ext cx="9956747" cy="768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5"/>
                </a:solidFill>
              </a:rPr>
              <a:t>Foundation</a:t>
            </a:r>
            <a:r>
              <a:rPr lang="en-IN" dirty="0"/>
              <a:t> Models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8002394-4AC6-6B57-71ED-AF6FA17D1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11361105" y="8626"/>
            <a:ext cx="830895" cy="794530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C9A75886-4F6E-BD53-AE89-21649F6FC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5" y="628003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3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8BCE-C40F-FC45-DCAB-7CEA6F5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768651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Foundation</a:t>
            </a:r>
            <a:r>
              <a:rPr lang="en-IN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F04C-1476-5326-00CA-BF9A5CC9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 own and can drive a BMW, can you also drive Mercedes?</a:t>
            </a:r>
          </a:p>
          <a:p>
            <a:pPr lvl="1"/>
            <a:r>
              <a:rPr lang="en-IN" dirty="0"/>
              <a:t>Can you </a:t>
            </a:r>
            <a:r>
              <a:rPr lang="en-IN" dirty="0">
                <a:solidFill>
                  <a:schemeClr val="accent5"/>
                </a:solidFill>
              </a:rPr>
              <a:t>also</a:t>
            </a:r>
            <a:r>
              <a:rPr lang="en-IN" dirty="0"/>
              <a:t> </a:t>
            </a:r>
            <a:r>
              <a:rPr lang="en-IN" dirty="0">
                <a:solidFill>
                  <a:schemeClr val="accent5"/>
                </a:solidFill>
              </a:rPr>
              <a:t>drive</a:t>
            </a:r>
            <a:r>
              <a:rPr lang="en-IN" dirty="0"/>
              <a:t> an autorickshaw? A bus? A tractor?</a:t>
            </a:r>
          </a:p>
          <a:p>
            <a:pPr lvl="1"/>
            <a:r>
              <a:rPr lang="en-IN" dirty="0"/>
              <a:t>If you can drive a manual car, can you drive an automatic?</a:t>
            </a:r>
            <a:br>
              <a:rPr lang="en-IN" dirty="0"/>
            </a:br>
            <a:endParaRPr lang="en-IN" dirty="0"/>
          </a:p>
          <a:p>
            <a:r>
              <a:rPr lang="en-IN" dirty="0"/>
              <a:t>Do you know the values of the constants – speed of light, acceleration due to gravity?</a:t>
            </a:r>
          </a:p>
          <a:p>
            <a:pPr lvl="1"/>
            <a:r>
              <a:rPr lang="en-IN" dirty="0"/>
              <a:t>Do you </a:t>
            </a:r>
            <a:r>
              <a:rPr lang="en-IN" dirty="0">
                <a:solidFill>
                  <a:schemeClr val="accent5"/>
                </a:solidFill>
              </a:rPr>
              <a:t>also know </a:t>
            </a:r>
            <a:r>
              <a:rPr lang="en-IN" dirty="0"/>
              <a:t>the value of Plank’s constant? Newton’s Gravitation constant? 1 Mole?</a:t>
            </a:r>
            <a:br>
              <a:rPr lang="en-IN" dirty="0"/>
            </a:br>
            <a:endParaRPr lang="en-IN" dirty="0"/>
          </a:p>
          <a:p>
            <a:r>
              <a:rPr lang="en-IN" dirty="0"/>
              <a:t>Do you know which biological component is called the powerhouse of the cell?</a:t>
            </a:r>
          </a:p>
          <a:p>
            <a:pPr lvl="1"/>
            <a:r>
              <a:rPr lang="en-IN" dirty="0"/>
              <a:t>Which component is called the kitchen of the cell?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3A90C-FAB2-1783-8862-4843F0EB9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11361105" y="0"/>
            <a:ext cx="830895" cy="794530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B30B3-C738-9AD1-FA13-565641F13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5" y="628003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24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8BCE-C40F-FC45-DCAB-7CEA6F5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354133"/>
            <a:ext cx="9956747" cy="768651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Foundation</a:t>
            </a:r>
            <a:r>
              <a:rPr lang="en-IN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F04C-1476-5326-00CA-BF9A5CC9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773" y="1337090"/>
            <a:ext cx="6094561" cy="5011947"/>
          </a:xfrm>
        </p:spPr>
        <p:txBody>
          <a:bodyPr>
            <a:normAutofit fontScale="92500" lnSpcReduction="20000"/>
          </a:bodyPr>
          <a:lstStyle/>
          <a:p>
            <a:r>
              <a:rPr lang="en-IN" sz="1600" dirty="0"/>
              <a:t>Built on </a:t>
            </a:r>
            <a:r>
              <a:rPr lang="en-IN" sz="1600" i="1" dirty="0">
                <a:solidFill>
                  <a:schemeClr val="accent5"/>
                </a:solidFill>
              </a:rPr>
              <a:t>foundational</a:t>
            </a:r>
            <a:r>
              <a:rPr lang="en-IN" sz="1600" dirty="0"/>
              <a:t> </a:t>
            </a:r>
            <a:r>
              <a:rPr lang="en-IN" sz="1600" dirty="0">
                <a:solidFill>
                  <a:schemeClr val="accent5"/>
                </a:solidFill>
              </a:rPr>
              <a:t>learning</a:t>
            </a:r>
            <a:r>
              <a:rPr lang="en-IN" sz="1600" dirty="0"/>
              <a:t> – just the way humans do!</a:t>
            </a:r>
          </a:p>
          <a:p>
            <a:pPr lvl="1"/>
            <a:r>
              <a:rPr lang="en-IN" sz="1400" dirty="0"/>
              <a:t>Learn concepts A, B and C and apply them to A, B, C, as well as D, E, F… </a:t>
            </a:r>
          </a:p>
          <a:p>
            <a:pPr lvl="1"/>
            <a:r>
              <a:rPr lang="en-IN" sz="1400" dirty="0"/>
              <a:t>Learn science </a:t>
            </a:r>
            <a:r>
              <a:rPr lang="en-IN" sz="1400" dirty="0">
                <a:sym typeface="Wingdings" panose="05000000000000000000" pitchFamily="2" charset="2"/>
              </a:rPr>
              <a:t> Physics, Chemistry and Biology  Quantum Physics</a:t>
            </a:r>
          </a:p>
          <a:p>
            <a:pPr lvl="1"/>
            <a:r>
              <a:rPr lang="en-IN" sz="1400" dirty="0"/>
              <a:t>Learn numbers </a:t>
            </a:r>
            <a:r>
              <a:rPr lang="en-IN" sz="1400" dirty="0">
                <a:sym typeface="Wingdings" panose="05000000000000000000" pitchFamily="2" charset="2"/>
              </a:rPr>
              <a:t> </a:t>
            </a:r>
            <a:r>
              <a:rPr lang="en-IN" sz="1400" dirty="0"/>
              <a:t>add/sub/</a:t>
            </a:r>
            <a:r>
              <a:rPr lang="en-IN" sz="1400" dirty="0" err="1"/>
              <a:t>mul</a:t>
            </a:r>
            <a:r>
              <a:rPr lang="en-IN" sz="1400" dirty="0"/>
              <a:t>/div </a:t>
            </a:r>
            <a:r>
              <a:rPr lang="en-IN" sz="1400" dirty="0">
                <a:sym typeface="Wingdings" panose="05000000000000000000" pitchFamily="2" charset="2"/>
              </a:rPr>
              <a:t> expressions  algebra  calculus</a:t>
            </a:r>
            <a:endParaRPr lang="en-IN" sz="1400" dirty="0"/>
          </a:p>
          <a:p>
            <a:r>
              <a:rPr lang="en-IN" sz="1600" dirty="0"/>
              <a:t>Trained on </a:t>
            </a:r>
            <a:r>
              <a:rPr lang="en-IN" sz="1600" dirty="0">
                <a:solidFill>
                  <a:schemeClr val="accent5"/>
                </a:solidFill>
              </a:rPr>
              <a:t>gigabytes of different forms of data </a:t>
            </a:r>
            <a:r>
              <a:rPr lang="en-IN" sz="1600" dirty="0"/>
              <a:t>ranging different topics</a:t>
            </a:r>
          </a:p>
          <a:p>
            <a:pPr lvl="1"/>
            <a:r>
              <a:rPr lang="en-IN" sz="1400" dirty="0">
                <a:solidFill>
                  <a:schemeClr val="accent5"/>
                </a:solidFill>
              </a:rPr>
              <a:t>Ensures</a:t>
            </a:r>
            <a:r>
              <a:rPr lang="en-IN" sz="1400" dirty="0"/>
              <a:t> </a:t>
            </a:r>
            <a:r>
              <a:rPr lang="en-IN" sz="1400" dirty="0">
                <a:solidFill>
                  <a:schemeClr val="accent5"/>
                </a:solidFill>
              </a:rPr>
              <a:t>satisfactory performance on all tasks </a:t>
            </a:r>
            <a:r>
              <a:rPr lang="en-IN" sz="1400" i="1" dirty="0"/>
              <a:t>without</a:t>
            </a:r>
            <a:r>
              <a:rPr lang="en-IN" sz="1400" dirty="0"/>
              <a:t> </a:t>
            </a:r>
            <a:r>
              <a:rPr lang="en-IN" sz="1400" u="sng" dirty="0"/>
              <a:t>fine-tuning</a:t>
            </a:r>
          </a:p>
          <a:p>
            <a:pPr lvl="1"/>
            <a:r>
              <a:rPr lang="en-IN" sz="1400" dirty="0">
                <a:solidFill>
                  <a:schemeClr val="accent5"/>
                </a:solidFill>
              </a:rPr>
              <a:t>Compromises</a:t>
            </a:r>
            <a:r>
              <a:rPr lang="en-IN" sz="1400" dirty="0"/>
              <a:t> </a:t>
            </a:r>
            <a:r>
              <a:rPr lang="en-IN" sz="1400" dirty="0">
                <a:solidFill>
                  <a:schemeClr val="accent5"/>
                </a:solidFill>
              </a:rPr>
              <a:t>great performance on any single task </a:t>
            </a:r>
            <a:r>
              <a:rPr lang="en-IN" sz="1400" dirty="0"/>
              <a:t>(achieved </a:t>
            </a:r>
            <a:r>
              <a:rPr lang="en-IN" sz="1400" i="1" dirty="0"/>
              <a:t>with</a:t>
            </a:r>
            <a:r>
              <a:rPr lang="en-IN" sz="1400" dirty="0"/>
              <a:t> </a:t>
            </a:r>
            <a:r>
              <a:rPr lang="en-IN" sz="1400" u="sng" dirty="0"/>
              <a:t>fine-tuning</a:t>
            </a:r>
            <a:r>
              <a:rPr lang="en-IN" sz="1400" dirty="0"/>
              <a:t>)</a:t>
            </a:r>
          </a:p>
          <a:p>
            <a:pPr lvl="1"/>
            <a:r>
              <a:rPr lang="en-IN" sz="1400" dirty="0"/>
              <a:t>Models like GPT-4 are trained on academia, literature, science, legal etc</a:t>
            </a:r>
          </a:p>
          <a:p>
            <a:r>
              <a:rPr lang="en-IN" sz="1600" dirty="0"/>
              <a:t>Use foundation models as </a:t>
            </a:r>
            <a:r>
              <a:rPr lang="en-IN" sz="1600" i="1" dirty="0"/>
              <a:t>stepping-stones</a:t>
            </a:r>
          </a:p>
          <a:p>
            <a:pPr lvl="1"/>
            <a:r>
              <a:rPr lang="en-IN" sz="1400" dirty="0"/>
              <a:t>Use </a:t>
            </a:r>
            <a:r>
              <a:rPr lang="en-IN" sz="1400" u="sng" dirty="0">
                <a:solidFill>
                  <a:schemeClr val="accent5"/>
                </a:solidFill>
              </a:rPr>
              <a:t>transfer learning</a:t>
            </a:r>
            <a:r>
              <a:rPr lang="en-IN" sz="1400" dirty="0">
                <a:solidFill>
                  <a:schemeClr val="accent5"/>
                </a:solidFill>
              </a:rPr>
              <a:t> </a:t>
            </a:r>
            <a:r>
              <a:rPr lang="en-IN" sz="1400" dirty="0"/>
              <a:t>to improve performance on singular tasks</a:t>
            </a:r>
          </a:p>
          <a:p>
            <a:pPr lvl="1"/>
            <a:r>
              <a:rPr lang="en-IN" sz="1400" dirty="0"/>
              <a:t>Go from a </a:t>
            </a:r>
            <a:r>
              <a:rPr lang="en-IN" sz="1400" i="1" dirty="0"/>
              <a:t>generic</a:t>
            </a:r>
            <a:r>
              <a:rPr lang="en-IN" sz="1400" dirty="0"/>
              <a:t> model to a </a:t>
            </a:r>
            <a:r>
              <a:rPr lang="en-IN" sz="1400" i="1" dirty="0">
                <a:solidFill>
                  <a:schemeClr val="accent5"/>
                </a:solidFill>
              </a:rPr>
              <a:t>specialised</a:t>
            </a:r>
            <a:r>
              <a:rPr lang="en-IN" sz="1400" dirty="0"/>
              <a:t> model</a:t>
            </a:r>
          </a:p>
          <a:p>
            <a:r>
              <a:rPr lang="en-IN" sz="1600" dirty="0"/>
              <a:t>Usually created on non-specific tasks</a:t>
            </a:r>
          </a:p>
          <a:p>
            <a:pPr lvl="1"/>
            <a:r>
              <a:rPr lang="en-IN" sz="1400" dirty="0"/>
              <a:t>Mostly </a:t>
            </a:r>
            <a:r>
              <a:rPr lang="en-IN" sz="1400" dirty="0">
                <a:solidFill>
                  <a:schemeClr val="accent5"/>
                </a:solidFill>
              </a:rPr>
              <a:t>unsupervised</a:t>
            </a:r>
            <a:r>
              <a:rPr lang="en-IN" sz="1400" dirty="0"/>
              <a:t> or self-supervised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ABF411-14A6-8FC0-8DE9-2949AD9C2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11361105" y="0"/>
            <a:ext cx="830895" cy="794530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3A5681-20CC-35E2-328C-F8D8E1AB9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5" y="628003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5F962-2624-2286-B819-2D6A942AF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87" y="2057815"/>
            <a:ext cx="4903541" cy="3432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075E5B-31C0-B706-C905-1B3A7731CCED}"/>
              </a:ext>
            </a:extLst>
          </p:cNvPr>
          <p:cNvSpPr txBox="1"/>
          <p:nvPr/>
        </p:nvSpPr>
        <p:spPr>
          <a:xfrm>
            <a:off x="308387" y="6520670"/>
            <a:ext cx="60945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On the Opportunities and Risks of Foundation Models, CRFM, Stanford Institute for HAI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72225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8BCE-C40F-FC45-DCAB-7CEA6F5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7686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5"/>
                </a:solidFill>
              </a:rPr>
              <a:t>Transfer </a:t>
            </a:r>
            <a:r>
              <a:rPr lang="en-IN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F04C-1476-5326-00CA-BF9A5CC9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785669"/>
            <a:ext cx="9956747" cy="4391294"/>
          </a:xfrm>
        </p:spPr>
        <p:txBody>
          <a:bodyPr>
            <a:normAutofit lnSpcReduction="10000"/>
          </a:bodyPr>
          <a:lstStyle/>
          <a:p>
            <a:r>
              <a:rPr lang="en-IN" i="1" dirty="0">
                <a:solidFill>
                  <a:schemeClr val="accent5"/>
                </a:solidFill>
              </a:rPr>
              <a:t>Application</a:t>
            </a:r>
            <a:r>
              <a:rPr lang="en-IN" i="1" dirty="0"/>
              <a:t> </a:t>
            </a:r>
            <a:r>
              <a:rPr lang="en-IN" dirty="0"/>
              <a:t>of foundation models to different downstream tasks</a:t>
            </a:r>
          </a:p>
          <a:p>
            <a:pPr lvl="1"/>
            <a:r>
              <a:rPr lang="en-IN" dirty="0"/>
              <a:t>Downstream task could be </a:t>
            </a:r>
            <a:r>
              <a:rPr lang="en-IN" dirty="0">
                <a:solidFill>
                  <a:schemeClr val="accent5"/>
                </a:solidFill>
              </a:rPr>
              <a:t>similar or dissimilar </a:t>
            </a:r>
            <a:r>
              <a:rPr lang="en-IN" dirty="0"/>
              <a:t>to upstream tasks</a:t>
            </a:r>
          </a:p>
          <a:p>
            <a:pPr lvl="2"/>
            <a:r>
              <a:rPr lang="en-IN" dirty="0"/>
              <a:t>Study for an exam and then apply it on questions</a:t>
            </a:r>
          </a:p>
          <a:p>
            <a:pPr lvl="1"/>
            <a:r>
              <a:rPr lang="en-IN" dirty="0"/>
              <a:t>A model for summarization can be fine-tuned for paraphrasing or question-answering</a:t>
            </a:r>
          </a:p>
          <a:p>
            <a:r>
              <a:rPr lang="en-IN" dirty="0"/>
              <a:t>Two stages</a:t>
            </a:r>
          </a:p>
          <a:p>
            <a:pPr lvl="1"/>
            <a:r>
              <a:rPr lang="en-IN" b="1" dirty="0">
                <a:solidFill>
                  <a:schemeClr val="accent5"/>
                </a:solidFill>
              </a:rPr>
              <a:t>Pre-training</a:t>
            </a:r>
            <a:r>
              <a:rPr lang="en-IN" dirty="0">
                <a:solidFill>
                  <a:schemeClr val="accent5"/>
                </a:solidFill>
              </a:rPr>
              <a:t> </a:t>
            </a:r>
          </a:p>
          <a:p>
            <a:pPr lvl="2"/>
            <a:r>
              <a:rPr lang="en-IN" dirty="0"/>
              <a:t>Build foundation model</a:t>
            </a:r>
          </a:p>
          <a:p>
            <a:pPr lvl="2"/>
            <a:r>
              <a:rPr lang="en-IN" dirty="0"/>
              <a:t>Use large amounts of data</a:t>
            </a:r>
          </a:p>
          <a:p>
            <a:pPr lvl="2"/>
            <a:r>
              <a:rPr lang="en-IN" dirty="0"/>
              <a:t>Takes more time and compute</a:t>
            </a:r>
          </a:p>
          <a:p>
            <a:pPr lvl="1"/>
            <a:r>
              <a:rPr lang="en-IN" b="1" dirty="0">
                <a:solidFill>
                  <a:schemeClr val="accent5"/>
                </a:solidFill>
              </a:rPr>
              <a:t>Fine-tuning</a:t>
            </a:r>
            <a:r>
              <a:rPr lang="en-IN" dirty="0">
                <a:solidFill>
                  <a:schemeClr val="accent5"/>
                </a:solidFill>
              </a:rPr>
              <a:t> </a:t>
            </a:r>
          </a:p>
          <a:p>
            <a:pPr lvl="2"/>
            <a:r>
              <a:rPr lang="en-IN" dirty="0"/>
              <a:t>Build task-specific model</a:t>
            </a:r>
          </a:p>
          <a:p>
            <a:pPr lvl="2"/>
            <a:r>
              <a:rPr lang="en-IN" dirty="0"/>
              <a:t>Use small amounts of data</a:t>
            </a:r>
          </a:p>
          <a:p>
            <a:pPr lvl="2"/>
            <a:r>
              <a:rPr lang="en-IN" dirty="0"/>
              <a:t>Takes less time and compute</a:t>
            </a:r>
          </a:p>
          <a:p>
            <a:pPr lvl="2"/>
            <a:endParaRPr lang="en-IN" dirty="0"/>
          </a:p>
          <a:p>
            <a:pPr lvl="1"/>
            <a:endParaRPr lang="en-IN" dirty="0"/>
          </a:p>
          <a:p>
            <a:endParaRPr lang="en-IN" i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3A90C-FAB2-1783-8862-4843F0EB9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11361105" y="0"/>
            <a:ext cx="830895" cy="794530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B30B3-C738-9AD1-FA13-565641F13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5" y="628003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3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8BCE-C40F-FC45-DCAB-7CEA6F5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7686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5"/>
                </a:solidFill>
              </a:rPr>
              <a:t>Transfer </a:t>
            </a:r>
            <a:r>
              <a:rPr lang="en-IN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F04C-1476-5326-00CA-BF9A5CC9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8" y="1785669"/>
            <a:ext cx="6160223" cy="439129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Example: Summarization of legal articles</a:t>
            </a:r>
          </a:p>
          <a:p>
            <a:pPr lvl="1"/>
            <a:r>
              <a:rPr lang="en-IN" dirty="0"/>
              <a:t>Step 1: Pre-train on large amounts of text data</a:t>
            </a:r>
          </a:p>
          <a:p>
            <a:pPr lvl="1"/>
            <a:r>
              <a:rPr lang="en-IN" dirty="0"/>
              <a:t>Step 2: Fine-tune on medium amount of legal text data</a:t>
            </a:r>
          </a:p>
          <a:p>
            <a:pPr lvl="1"/>
            <a:r>
              <a:rPr lang="en-IN" dirty="0"/>
              <a:t>Step 3: Fine-tune for generating summaries</a:t>
            </a:r>
            <a:br>
              <a:rPr lang="en-IN" dirty="0"/>
            </a:br>
            <a:endParaRPr lang="en-IN" dirty="0"/>
          </a:p>
          <a:p>
            <a:r>
              <a:rPr lang="en-IN" dirty="0"/>
              <a:t>Fine-tuning comprises 2 steps</a:t>
            </a:r>
          </a:p>
          <a:p>
            <a:pPr lvl="1"/>
            <a:r>
              <a:rPr lang="en-IN" b="1" dirty="0">
                <a:solidFill>
                  <a:schemeClr val="accent5"/>
                </a:solidFill>
              </a:rPr>
              <a:t>Domain adaptation </a:t>
            </a:r>
            <a:r>
              <a:rPr lang="en-IN" dirty="0"/>
              <a:t>– fine-tune foundation model on the same domain as target domain</a:t>
            </a:r>
          </a:p>
          <a:p>
            <a:pPr lvl="1"/>
            <a:r>
              <a:rPr lang="en-IN" b="1" dirty="0">
                <a:solidFill>
                  <a:schemeClr val="accent5"/>
                </a:solidFill>
              </a:rPr>
              <a:t>Task adaptation </a:t>
            </a:r>
            <a:r>
              <a:rPr lang="en-IN" dirty="0"/>
              <a:t>– fine-tune foundation model on specific tasks</a:t>
            </a:r>
          </a:p>
          <a:p>
            <a:pPr lvl="1"/>
            <a:r>
              <a:rPr lang="en-IN" dirty="0"/>
              <a:t>Sometimes, both steps can be accomplished in a </a:t>
            </a:r>
            <a:r>
              <a:rPr lang="en-IN" i="1" dirty="0">
                <a:solidFill>
                  <a:schemeClr val="accent5"/>
                </a:solidFill>
              </a:rPr>
              <a:t>single</a:t>
            </a:r>
            <a:r>
              <a:rPr lang="en-IN" dirty="0"/>
              <a:t> step!</a:t>
            </a:r>
            <a:br>
              <a:rPr lang="en-IN" dirty="0"/>
            </a:br>
            <a:endParaRPr lang="en-IN" dirty="0"/>
          </a:p>
          <a:p>
            <a:r>
              <a:rPr lang="en-IN" dirty="0"/>
              <a:t>Sometimes the </a:t>
            </a:r>
            <a:r>
              <a:rPr lang="en-IN" u="sng" dirty="0">
                <a:solidFill>
                  <a:schemeClr val="accent5"/>
                </a:solidFill>
              </a:rPr>
              <a:t>same</a:t>
            </a:r>
            <a:r>
              <a:rPr lang="en-IN" dirty="0"/>
              <a:t> model is used for pre-training and fine-tuning</a:t>
            </a:r>
          </a:p>
          <a:p>
            <a:pPr lvl="1"/>
            <a:r>
              <a:rPr lang="en-IN" dirty="0"/>
              <a:t>Freeze the embedding/initial layers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3A90C-FAB2-1783-8862-4843F0EB9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11361105" y="0"/>
            <a:ext cx="830895" cy="794530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B30B3-C738-9AD1-FA13-565641F13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5" y="628003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lassic Machine Learning and Transfer Learning">
            <a:extLst>
              <a:ext uri="{FF2B5EF4-FFF2-40B4-BE49-F238E27FC236}">
                <a16:creationId xmlns:a16="http://schemas.microsoft.com/office/drawing/2014/main" id="{E468A252-D94B-4463-EE2F-E6E21F069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069" y="2453407"/>
            <a:ext cx="4835138" cy="27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6EEA76-99FA-2454-2574-135C733AC2D6}"/>
              </a:ext>
            </a:extLst>
          </p:cNvPr>
          <p:cNvSpPr txBox="1"/>
          <p:nvPr/>
        </p:nvSpPr>
        <p:spPr>
          <a:xfrm>
            <a:off x="308387" y="6569015"/>
            <a:ext cx="60945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/>
              <a:t>https://slds-lmu.github.io/seminar_nlp_ss20/introduction-transfer-learning-for-nlp.html</a:t>
            </a:r>
          </a:p>
        </p:txBody>
      </p:sp>
    </p:spTree>
    <p:extLst>
      <p:ext uri="{BB962C8B-B14F-4D97-AF65-F5344CB8AC3E}">
        <p14:creationId xmlns:p14="http://schemas.microsoft.com/office/powerpoint/2010/main" val="171644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8BCE-C40F-FC45-DCAB-7CEA6F5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7686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5"/>
                </a:solidFill>
              </a:rPr>
              <a:t>Transfer </a:t>
            </a:r>
            <a:r>
              <a:rPr lang="en-IN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F04C-1476-5326-00CA-BF9A5CC9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8" y="1664898"/>
            <a:ext cx="10798947" cy="4572900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5"/>
                </a:solidFill>
              </a:rPr>
              <a:t>Types</a:t>
            </a:r>
            <a:r>
              <a:rPr lang="en-IN" dirty="0"/>
              <a:t>/sub-fields</a:t>
            </a:r>
          </a:p>
          <a:p>
            <a:pPr lvl="1"/>
            <a:r>
              <a:rPr lang="en-IN" dirty="0"/>
              <a:t>Zero-Shot (or, no transfer learning)</a:t>
            </a:r>
          </a:p>
          <a:p>
            <a:pPr lvl="1"/>
            <a:r>
              <a:rPr lang="en-IN" dirty="0"/>
              <a:t>One-Shot</a:t>
            </a:r>
          </a:p>
          <a:p>
            <a:pPr lvl="1"/>
            <a:r>
              <a:rPr lang="en-IN" dirty="0"/>
              <a:t>Few-Shot</a:t>
            </a:r>
          </a:p>
          <a:p>
            <a:pPr lvl="1"/>
            <a:r>
              <a:rPr lang="en-IN" dirty="0"/>
              <a:t>Knowledge Distillation</a:t>
            </a:r>
            <a:br>
              <a:rPr lang="en-IN" dirty="0"/>
            </a:br>
            <a:endParaRPr lang="en-IN" dirty="0"/>
          </a:p>
          <a:p>
            <a:r>
              <a:rPr lang="en-IN" b="1" dirty="0"/>
              <a:t>Advantages</a:t>
            </a:r>
          </a:p>
          <a:p>
            <a:pPr lvl="1"/>
            <a:r>
              <a:rPr lang="en-IN" dirty="0">
                <a:solidFill>
                  <a:schemeClr val="accent5"/>
                </a:solidFill>
              </a:rPr>
              <a:t>Requires less data </a:t>
            </a:r>
            <a:r>
              <a:rPr lang="en-IN" dirty="0"/>
              <a:t>to model your task, faster to adopt different tasks</a:t>
            </a:r>
          </a:p>
          <a:p>
            <a:pPr lvl="2"/>
            <a:r>
              <a:rPr lang="en-IN" dirty="0"/>
              <a:t>Teaching someone who knows to drive a car to drive a bus is easier than teaching someone who cannot drive at all</a:t>
            </a:r>
          </a:p>
          <a:p>
            <a:pPr lvl="1"/>
            <a:r>
              <a:rPr lang="en-IN" dirty="0">
                <a:solidFill>
                  <a:schemeClr val="accent5"/>
                </a:solidFill>
              </a:rPr>
              <a:t>Higher performance </a:t>
            </a:r>
            <a:r>
              <a:rPr lang="en-IN" dirty="0"/>
              <a:t>on targeted tasks </a:t>
            </a:r>
          </a:p>
          <a:p>
            <a:pPr lvl="1"/>
            <a:r>
              <a:rPr lang="en-IN" dirty="0">
                <a:solidFill>
                  <a:schemeClr val="accent5"/>
                </a:solidFill>
              </a:rPr>
              <a:t>Less compute</a:t>
            </a:r>
            <a:br>
              <a:rPr lang="en-IN" dirty="0"/>
            </a:br>
            <a:endParaRPr lang="en-IN" dirty="0"/>
          </a:p>
          <a:p>
            <a:r>
              <a:rPr lang="en-IN" b="1" dirty="0"/>
              <a:t>Disadvantages</a:t>
            </a:r>
          </a:p>
          <a:p>
            <a:pPr lvl="1"/>
            <a:r>
              <a:rPr lang="en-IN" i="1" dirty="0">
                <a:solidFill>
                  <a:schemeClr val="accent5"/>
                </a:solidFill>
              </a:rPr>
              <a:t>“Catastrophic Forgetting”</a:t>
            </a:r>
          </a:p>
          <a:p>
            <a:pPr lvl="1"/>
            <a:r>
              <a:rPr lang="en-IN" dirty="0"/>
              <a:t>Domain suitability - avoiding </a:t>
            </a:r>
            <a:r>
              <a:rPr lang="en-IN" u="sng" dirty="0">
                <a:solidFill>
                  <a:schemeClr val="accent5"/>
                </a:solidFill>
              </a:rPr>
              <a:t>negative transfer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3A90C-FAB2-1783-8862-4843F0EB9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"/>
          <a:stretch/>
        </p:blipFill>
        <p:spPr bwMode="auto">
          <a:xfrm>
            <a:off x="11361105" y="0"/>
            <a:ext cx="830895" cy="794530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B30B3-C738-9AD1-FA13-565641F13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22712" r="15656" b="17896"/>
          <a:stretch/>
        </p:blipFill>
        <p:spPr bwMode="auto">
          <a:xfrm>
            <a:off x="11134415" y="6280030"/>
            <a:ext cx="1057585" cy="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444572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1379</Words>
  <Application>Microsoft Office PowerPoint</Application>
  <PresentationFormat>Widescreen</PresentationFormat>
  <Paragraphs>186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Grande</vt:lpstr>
      <vt:lpstr>Neue Haas Grotesk Text Pro</vt:lpstr>
      <vt:lpstr>DylanVTI</vt:lpstr>
      <vt:lpstr>Paper Talk Episode 4   Building  Foundation Models using Transformers</vt:lpstr>
      <vt:lpstr>About Me</vt:lpstr>
      <vt:lpstr>Overview of Topics</vt:lpstr>
      <vt:lpstr>PowerPoint Presentation</vt:lpstr>
      <vt:lpstr>Foundation Models</vt:lpstr>
      <vt:lpstr>Foundation Models</vt:lpstr>
      <vt:lpstr>Transfer Learning</vt:lpstr>
      <vt:lpstr>Transfer Learning</vt:lpstr>
      <vt:lpstr>Transfer Learning</vt:lpstr>
      <vt:lpstr>Transfer Learning and NLP</vt:lpstr>
      <vt:lpstr>Representation Learning</vt:lpstr>
      <vt:lpstr>Representation Learning Approaches</vt:lpstr>
      <vt:lpstr>CalBERT</vt:lpstr>
      <vt:lpstr>MWPBERT</vt:lpstr>
      <vt:lpstr>Hands-on Exercise</vt:lpstr>
      <vt:lpstr>Conclusion</vt:lpstr>
      <vt:lpstr>Thank  You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Talk Episode 4   Building  Foundation Models using Transformers</dc:title>
  <dc:creator>Aditeya Baral</dc:creator>
  <cp:lastModifiedBy>Aditeya Baral</cp:lastModifiedBy>
  <cp:revision>240</cp:revision>
  <dcterms:created xsi:type="dcterms:W3CDTF">2023-09-18T13:20:44Z</dcterms:created>
  <dcterms:modified xsi:type="dcterms:W3CDTF">2023-09-19T07:19:53Z</dcterms:modified>
</cp:coreProperties>
</file>