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33"/>
      <p:bold r:id="rId34"/>
      <p:italic r:id="rId35"/>
      <p:boldItalic r:id="rId36"/>
    </p:embeddedFont>
    <p:embeddedFont>
      <p:font typeface="Quantico" panose="020B0604020202020204" charset="0"/>
      <p:regular r:id="rId37"/>
      <p:bold r:id="rId38"/>
      <p:italic r:id="rId39"/>
      <p:boldItalic r:id="rId40"/>
    </p:embeddedFont>
    <p:embeddedFont>
      <p:font typeface="Viga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17CDC5-428F-4C92-9F95-C08E09E253FC}">
  <a:tblStyle styleId="{E417CDC5-428F-4C92-9F95-C08E09E253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f40f91b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f40f91b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fdf92b51a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fdf92b51a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bf73fb79d_0_11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34bf73fb79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3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c6f18f4a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c6f18f4a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ccdec2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ccdec2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c720a8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bc720a8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bc720a8f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bc720a8f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bc720a8f7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bc720a8f7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bc720a8f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4bc720a8f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bc720a8f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4bc720a8f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bc720a8f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4bc720a8f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c6f18f4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c6f18f4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bc720a8f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bc720a8f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bc720a8f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4bc720a8f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bc720a8f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4bc720a8f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bc720a8f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bc720a8f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bc720a8f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4bc720a8f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bc720a8f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bc720a8f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ccdec2f6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2ccdec2f6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fdf92b51a_3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2fdf92b51a_3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ccdec2f6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2ccdec2f6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2f40f91b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2f40f91b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bf73fb79d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34bf73fb7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bf73fb79d_0_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34bf73fb79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bf73fb79d_0_11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4bf73fb79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bf73fb79d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4bf73fb79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3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c6f18f4a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c6f18f4a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f40f91b3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f40f91b3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fdf92b51a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fdf92b51a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73339" y="505248"/>
            <a:ext cx="33966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500" b="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84725" y="1219911"/>
            <a:ext cx="8312700" cy="28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100" b="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756125" y="4778067"/>
            <a:ext cx="230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756125" y="4778067"/>
            <a:ext cx="230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373339" y="505248"/>
            <a:ext cx="33966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384725" y="1219911"/>
            <a:ext cx="8312700" cy="28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756125" y="4778067"/>
            <a:ext cx="230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756125" y="4778067"/>
            <a:ext cx="230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73339" y="505248"/>
            <a:ext cx="33966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756125" y="4778067"/>
            <a:ext cx="230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756125" y="4778067"/>
            <a:ext cx="230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373339" y="505248"/>
            <a:ext cx="33966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8756125" y="4778067"/>
            <a:ext cx="230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373339" y="505248"/>
            <a:ext cx="33966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384725" y="1219911"/>
            <a:ext cx="8312700" cy="28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756125" y="4778067"/>
            <a:ext cx="2304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lv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8100" lvl="1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8100" lvl="2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8100" lvl="3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8100" lvl="4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8100" lvl="5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8100" lvl="6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8100" lvl="7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" lvl="8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cs.baylor.edu/faculty/lee/papers/journal/1992/199202.pdf?utm_source=chatgpt.c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ctrTitle"/>
          </p:nvPr>
        </p:nvSpPr>
        <p:spPr>
          <a:xfrm>
            <a:off x="465425" y="1111950"/>
            <a:ext cx="8520600" cy="93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2490">
                <a:latin typeface="Georgia"/>
                <a:ea typeface="Georgia"/>
                <a:cs typeface="Georgia"/>
                <a:sym typeface="Georgia"/>
              </a:rPr>
              <a:t>ELECTRICAL AND ELECTRONICS ENGINEERING</a:t>
            </a:r>
            <a:endParaRPr sz="249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90">
                <a:latin typeface="Georgia"/>
                <a:ea typeface="Georgia"/>
                <a:cs typeface="Georgia"/>
                <a:sym typeface="Georgia"/>
              </a:rPr>
              <a:t>&amp; USER INTERFACE</a:t>
            </a:r>
            <a:endParaRPr sz="249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21"/>
          <p:cNvSpPr txBox="1">
            <a:spLocks noGrp="1"/>
          </p:cNvSpPr>
          <p:nvPr>
            <p:ph type="subTitle" idx="1"/>
          </p:nvPr>
        </p:nvSpPr>
        <p:spPr>
          <a:xfrm>
            <a:off x="465425" y="2120700"/>
            <a:ext cx="8520600" cy="5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Short term load forecasting using ANN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1"/>
          <p:cNvSpPr txBox="1"/>
          <p:nvPr/>
        </p:nvSpPr>
        <p:spPr>
          <a:xfrm>
            <a:off x="2988375" y="3019413"/>
            <a:ext cx="35451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 Team Members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3705150" y="2617500"/>
            <a:ext cx="19683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Group -    13 </a:t>
            </a:r>
            <a:endParaRPr sz="18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2011475" y="3669525"/>
            <a:ext cx="5428500" cy="103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Adhwaidh</a:t>
            </a:r>
            <a:r>
              <a:rPr lang="en-GB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K       		-            CB.SC.U4AIE24003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Adith S               		-            CB.SC.U4AIE24004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Chaitanya Varma     	     	-            CB.SC.U4AIE24017</a:t>
            </a:r>
            <a:endParaRPr sz="28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925" y="54700"/>
            <a:ext cx="3998025" cy="11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Viga"/>
                <a:ea typeface="Viga"/>
                <a:cs typeface="Viga"/>
                <a:sym typeface="Viga"/>
              </a:rPr>
              <a:t>1</a:t>
            </a:fld>
            <a:endParaRPr>
              <a:latin typeface="Viga"/>
              <a:ea typeface="Viga"/>
              <a:cs typeface="Viga"/>
              <a:sym typeface="Vig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11700" y="383200"/>
            <a:ext cx="8520600" cy="41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Target Variable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-GB" sz="1500">
                <a:solidFill>
                  <a:srgbClr val="188038"/>
                </a:solidFill>
                <a:latin typeface="Georgia"/>
                <a:ea typeface="Georgia"/>
                <a:cs typeface="Georgia"/>
                <a:sym typeface="Georgia"/>
              </a:rPr>
              <a:t>DEMAND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Represents actual electricity demand, crucial for training ANN models.</a:t>
            </a:r>
            <a:endParaRPr sz="15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Day and Special Events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rgbClr val="188038"/>
                </a:solidFill>
                <a:latin typeface="Georgia"/>
                <a:ea typeface="Georgia"/>
                <a:cs typeface="Georgia"/>
                <a:sym typeface="Georgia"/>
              </a:rPr>
              <a:t>dayOfWeek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Represents the day (e.g., 1 = Monday).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rgbClr val="188038"/>
                </a:solidFill>
                <a:latin typeface="Georgia"/>
                <a:ea typeface="Georgia"/>
                <a:cs typeface="Georgia"/>
                <a:sym typeface="Georgia"/>
              </a:rPr>
              <a:t>weekend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Indicates if the day is a weekend (1 for weekend, 0 for weekday).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rgbClr val="188038"/>
                </a:solidFill>
                <a:latin typeface="Georgia"/>
                <a:ea typeface="Georgia"/>
                <a:cs typeface="Georgia"/>
                <a:sym typeface="Georgia"/>
              </a:rPr>
              <a:t>holiday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&amp; </a:t>
            </a:r>
            <a:r>
              <a:rPr lang="en-GB" sz="1500">
                <a:solidFill>
                  <a:srgbClr val="188038"/>
                </a:solidFill>
                <a:latin typeface="Georgia"/>
                <a:ea typeface="Georgia"/>
                <a:cs typeface="Georgia"/>
                <a:sym typeface="Georgia"/>
              </a:rPr>
              <a:t>Holiday_ID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Identifies public holidays, affecting demand.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Weather Impact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rgbClr val="188038"/>
                </a:solidFill>
                <a:latin typeface="Georgia"/>
                <a:ea typeface="Georgia"/>
                <a:cs typeface="Georgia"/>
                <a:sym typeface="Georgia"/>
              </a:rPr>
              <a:t>T2M_toc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Temperature variable, which influences power consumption trends.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73339" y="505248"/>
            <a:ext cx="33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 Chart</a:t>
            </a:r>
            <a:endParaRPr/>
          </a:p>
        </p:txBody>
      </p:sp>
      <p:pic>
        <p:nvPicPr>
          <p:cNvPr id="170" name="Google Shape;17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9073" y="946725"/>
            <a:ext cx="1694210" cy="411325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/>
        </p:nvSpPr>
        <p:spPr>
          <a:xfrm>
            <a:off x="6544724" y="4504031"/>
            <a:ext cx="1017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7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latin typeface="Georgia"/>
                <a:ea typeface="Georgia"/>
                <a:cs typeface="Georgia"/>
                <a:sym typeface="Georgia"/>
              </a:rPr>
              <a:t>Figure 1.1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8781525" y="4778067"/>
            <a:ext cx="1671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311700" y="48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311700" y="1298375"/>
            <a:ext cx="8520600" cy="35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 Collection &amp; Preprocessing:</a:t>
            </a:r>
            <a:endParaRPr sz="15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Load data from an Excel file.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Handle missing values and remove constant features.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Deal with multicollinearity using correlation analysis.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Feature Engineering:</a:t>
            </a:r>
            <a:endParaRPr sz="15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Incorporate historical loads (previous day/week same hour).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time-related and weather features like temperature, hour, weekend, holidays.</a:t>
            </a:r>
            <a:b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9" name="Google Shape;17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311700" y="560925"/>
            <a:ext cx="8520600" cy="42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Modeling Techniques: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Train a feedforward neural network with 30 neurons in the hidden layer.</a:t>
            </a:r>
            <a:b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Performance Metrics:</a:t>
            </a:r>
            <a:endParaRPr sz="15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Calculate MAE (Mean Absolute Error) and MAPE (Mean Absolute Percentage Error).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Assess forecast accuracy and visualize results.</a:t>
            </a:r>
            <a:b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GUI Integration:</a:t>
            </a:r>
            <a:endParaRPr sz="15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Forecast results saved as a </a:t>
            </a:r>
            <a:r>
              <a:rPr lang="en-GB" sz="1500">
                <a:solidFill>
                  <a:srgbClr val="188038"/>
                </a:solidFill>
                <a:latin typeface="Georgia"/>
                <a:ea typeface="Georgia"/>
                <a:cs typeface="Georgia"/>
                <a:sym typeface="Georgia"/>
              </a:rPr>
              <a:t>.json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file.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GUI displays load predictions, errors, plots, and interactive feedback sections.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Google Shape;18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Results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00" y="1104725"/>
            <a:ext cx="7972799" cy="37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2138"/>
            <a:ext cx="8839202" cy="421923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2600"/>
            <a:ext cx="8839202" cy="414553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50" y="498075"/>
            <a:ext cx="8353548" cy="414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975" y="152400"/>
            <a:ext cx="3998835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409575"/>
            <a:ext cx="6934200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671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373138"/>
            <a:ext cx="8520600" cy="31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Electricity demand forecasting is vital for efficient energy production and distribution.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Short-term load forecasting (STLF) helps utility companies plan power generation and reduce operational costs.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project uses historical weather and load data to predict future energy demand.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0188"/>
            <a:ext cx="8520601" cy="38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7348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25" y="1272450"/>
            <a:ext cx="8839200" cy="269181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50" y="427500"/>
            <a:ext cx="8839201" cy="428851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00" y="512963"/>
            <a:ext cx="8839201" cy="411758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85813"/>
            <a:ext cx="8839200" cy="417188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Conclusion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5" name="Google Shape;265;p4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21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neural network-based approach provided high forecasting accuracy.</a:t>
            </a:r>
            <a:b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GUI implementation makes the system user-friendly for non-technical users.</a:t>
            </a:r>
            <a:b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methodology handles noisy, missing, and redundant data efficiently.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6" name="Google Shape;26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GB" sz="2500">
                <a:latin typeface="Georgia"/>
                <a:ea typeface="Georgia"/>
                <a:cs typeface="Georgia"/>
                <a:sym typeface="Georgia"/>
              </a:rPr>
              <a:t>Future Scope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Include real-time data streaming from smart meters or IoT sensors.</a:t>
            </a:r>
            <a:b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 deep learning models like LSTM for improved time-series predictions.</a:t>
            </a:r>
            <a:b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Expand to mid/long-term load forecasting.</a:t>
            </a:r>
            <a:b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Introduce grid optimization and price prediction modules.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3" name="Google Shape;273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9" name="Google Shape;27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[1] J. Doe, "Electric Load Forecasting Using ARIMA," IEEE Transactions on Power Systems, vol. 35, no. 4, pp. 1234-1245, 2017.</a:t>
            </a:r>
            <a:endParaRPr sz="1100" i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A. Smith, "Deep Learning for Power Demand Prediction," Energy Informatics Journal, vol. 28, no. 2, pp. 78-90, 2019.</a:t>
            </a:r>
            <a:endParaRPr sz="1100" i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[2] D. C. Park, M. A. El-Sharkawi, R. J. Marks II, L. E. Atlas, and M. J. Damborg, "Electric Load Forecasting Using an Artificial Neural Network," IEEE Transactions on Power Systems, vol. 6, no. 2, pp. 442-449, 1991.</a:t>
            </a:r>
            <a:br>
              <a:rPr lang="en-GB" sz="11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 i="1">
                <a:solidFill>
                  <a:schemeClr val="dk1"/>
                </a:solidFill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1100" i="1" u="sng">
              <a:solidFill>
                <a:schemeClr val="hlink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[3] S. Kumar and S. Jain, "Short Term Load Forecasting Using Artificial Neural Network," 2017 International Conference on Computing, Communication and Automation (ICCCA), Greater Noida, India, 2017, pp. 633-637.</a:t>
            </a:r>
            <a:endParaRPr sz="1100" i="1" u="sng">
              <a:solidFill>
                <a:schemeClr val="hlink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[4] Y. Zhang, J. Wang, and X. Wang, "The Short-Term Load Forecasting Using an Artificial Neural Network," Complexity, vol. 2021, Article ID 1502932, 2021. </a:t>
            </a:r>
            <a:endParaRPr sz="1100" i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i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i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0" name="Google Shape;280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311700" y="2197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756125" y="4778067"/>
            <a:ext cx="2304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5" rIns="0" bIns="0" anchor="t" anchorCtr="0">
            <a:spAutoFit/>
          </a:bodyPr>
          <a:lstStyle/>
          <a:p>
            <a:pPr marL="381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73339" y="505248"/>
            <a:ext cx="33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Review</a:t>
            </a:r>
            <a:endParaRPr/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430912" y="1158587"/>
          <a:ext cx="8234700" cy="3645525"/>
        </p:xfrm>
        <a:graphic>
          <a:graphicData uri="http://schemas.openxmlformats.org/drawingml/2006/table">
            <a:tbl>
              <a:tblPr firstRow="1" bandRow="1">
                <a:noFill/>
                <a:tableStyleId>{E417CDC5-428F-4C92-9F95-C08E09E253FC}</a:tableStyleId>
              </a:tblPr>
              <a:tblGrid>
                <a:gridCol w="70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825"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S. No.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Title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Year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Methodologies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Key Contributions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400"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19304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The Short-Term Load Forecasting Using an Artificial Neural Network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2021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ANN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224153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Analyzed daily and weekly variations in historical loads to enhance forecasting accuracy.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4400"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103504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Short Term Load Forecasting Using Artificial Neural Network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2017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ANN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116204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Addressed load forecasting by considering different load profiles for weekdays and weekends.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4900"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28194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Short-Term Aggregated Residential Load Forecasting using BiLSTM and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CNN-BiLSTM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2023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BiLSTM, CNN-BiLSTM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12763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Investigated the capabilities of BiLSTM and CNN-BiLSTM models for day-ahead forecasting at an hourly resolution.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756125" y="4778067"/>
            <a:ext cx="2304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5" rIns="0" bIns="0" anchor="t" anchorCtr="0">
            <a:spAutoFit/>
          </a:bodyPr>
          <a:lstStyle/>
          <a:p>
            <a:pPr marL="381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graphicFrame>
        <p:nvGraphicFramePr>
          <p:cNvPr id="124" name="Google Shape;124;p24"/>
          <p:cNvGraphicFramePr/>
          <p:nvPr/>
        </p:nvGraphicFramePr>
        <p:xfrm>
          <a:off x="430912" y="395162"/>
          <a:ext cx="8233425" cy="4207500"/>
        </p:xfrm>
        <a:graphic>
          <a:graphicData uri="http://schemas.openxmlformats.org/drawingml/2006/table">
            <a:tbl>
              <a:tblPr firstRow="1" bandRow="1">
                <a:noFill/>
                <a:tableStyleId>{E417CDC5-428F-4C92-9F95-C08E09E253FC}</a:tableStyleId>
              </a:tblPr>
              <a:tblGrid>
                <a:gridCol w="70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7050"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S. No.</a:t>
                      </a:r>
                      <a:endParaRPr sz="15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10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Title</a:t>
                      </a:r>
                      <a:endParaRPr sz="15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10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Year</a:t>
                      </a:r>
                      <a:endParaRPr sz="15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10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Methodologies</a:t>
                      </a:r>
                      <a:endParaRPr sz="15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10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Key Contributions</a:t>
                      </a:r>
                      <a:endParaRPr sz="15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10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8700"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4.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75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8191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Short Term Load Forecasting by Artificial Neural Network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75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2017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75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ANN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75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52260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Established a short-term load forecasting model emphasizing its transparent structure and ease of implementation.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75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9050"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5.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75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17653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Short-Term Load Forecasting Using an LSTM Neural Network for a Colombian Grid Operator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75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2023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75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29845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LSTM Neural Network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75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11493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Proposed a neural network-based model to forecast short-term load for a Colombian grid operator, considering a seven-day time horizon.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75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2700"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6,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75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30416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Electric Load Forecasting Using an Artificial Neural Network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75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1991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75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12827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Backpropagatio n Algorithm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75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13271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Proposed a nonlinear load model using backpropagation for electric load forecasting.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75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756125" y="4778067"/>
            <a:ext cx="2304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5" rIns="0" bIns="0" anchor="t" anchorCtr="0">
            <a:spAutoFit/>
          </a:bodyPr>
          <a:lstStyle/>
          <a:p>
            <a:pPr marL="381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260437" y="108262"/>
          <a:ext cx="8471550" cy="4706650"/>
        </p:xfrm>
        <a:graphic>
          <a:graphicData uri="http://schemas.openxmlformats.org/drawingml/2006/table">
            <a:tbl>
              <a:tblPr firstRow="1" bandRow="1">
                <a:noFill/>
                <a:tableStyleId>{E417CDC5-428F-4C92-9F95-C08E09E253FC}</a:tableStyleId>
              </a:tblPr>
              <a:tblGrid>
                <a:gridCol w="69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7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3575"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S. No.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10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Title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10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Year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10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Methodologies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10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Key Contributions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10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1250"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7.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18161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Short-Term Load Forecasting Using Artificial Neural Networks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2019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10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Multistage ANN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10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22034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Discussed the systematic design of a multistage ANN-based short-term load forecaster.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10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5375"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8.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33401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Short-Term Load Forecasting using a Cluster of Neural Networks for Residential Load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2016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10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6223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Cluster of Neural Networks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10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26924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Proposed a model for next-day load forecasting in hourly steps using a cluster of neural networks.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10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8400"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9.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38671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 Comparative Assessment of Deep Learning Models for Day-Ahead Load Forecasting: Investigating Key Accuracy Drivers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2023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75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38989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Deep Learning Models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26416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Conducted a comparative study of deep autoregressive models for day-ahead load forecasting.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050"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10.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151765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Appliance Level Short-term Load Forecasting via Recurrent Neural Network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2021</a:t>
                      </a:r>
                      <a:endParaRPr sz="14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8100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RNN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125729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u="none" strike="noStrike" cap="non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Presented an STLF algorithm for predicting power consumption of individual electrical appliances.</a:t>
                      </a:r>
                      <a:endParaRPr sz="1200" u="none" strike="noStrike" cap="non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0" marR="0" marT="79375" marB="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sldNum" idx="12"/>
          </p:nvPr>
        </p:nvSpPr>
        <p:spPr>
          <a:xfrm>
            <a:off x="8756125" y="4778067"/>
            <a:ext cx="230400" cy="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5" rIns="0" bIns="0" anchor="t" anchorCtr="0">
            <a:spAutoFit/>
          </a:bodyPr>
          <a:lstStyle/>
          <a:p>
            <a:pPr marL="381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73339" y="505248"/>
            <a:ext cx="33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Gaps</a:t>
            </a:r>
            <a:endParaRPr/>
          </a:p>
        </p:txBody>
      </p:sp>
      <p:sp>
        <p:nvSpPr>
          <p:cNvPr id="137" name="Google Shape;137;p26"/>
          <p:cNvSpPr txBox="1"/>
          <p:nvPr/>
        </p:nvSpPr>
        <p:spPr>
          <a:xfrm>
            <a:off x="498262" y="1217879"/>
            <a:ext cx="8187000" cy="17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6235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 b="1">
                <a:latin typeface="Georgia"/>
                <a:ea typeface="Georgia"/>
                <a:cs typeface="Georgia"/>
                <a:sym typeface="Georgia"/>
              </a:rPr>
              <a:t>Lack of Nonlinearity Handling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: Traditional models fail to capture complex patterns.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SzPts val="1500"/>
              <a:buFont typeface="Arial"/>
              <a:buNone/>
            </a:pP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356235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 b="1">
                <a:latin typeface="Georgia"/>
                <a:ea typeface="Georgia"/>
                <a:cs typeface="Georgia"/>
                <a:sym typeface="Georgia"/>
              </a:rPr>
              <a:t>Limited Weather Impact Consideration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: Many studies do not include temperature, etc.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SzPts val="1500"/>
              <a:buFont typeface="Arial"/>
              <a:buNone/>
            </a:pP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356235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 b="1">
                <a:latin typeface="Georgia"/>
                <a:ea typeface="Georgia"/>
                <a:cs typeface="Georgia"/>
                <a:sym typeface="Georgia"/>
              </a:rPr>
              <a:t>Lack of Real-Time Forecasting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: Some models require high computation time.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SzPts val="1500"/>
              <a:buFont typeface="Arial"/>
              <a:buNone/>
            </a:pP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marL="356235" lvl="0" indent="-343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 b="1">
                <a:latin typeface="Georgia"/>
                <a:ea typeface="Georgia"/>
                <a:cs typeface="Georgia"/>
                <a:sym typeface="Georgia"/>
              </a:rPr>
              <a:t>Limited Deployment</a:t>
            </a:r>
            <a:r>
              <a:rPr lang="en-GB" sz="1500">
                <a:latin typeface="Georgia"/>
                <a:ea typeface="Georgia"/>
                <a:cs typeface="Georgia"/>
                <a:sym typeface="Georgia"/>
              </a:rPr>
              <a:t>: Few models integrate a user-friendly web interface.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Problem Statement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254875"/>
            <a:ext cx="8520600" cy="33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Inaccurate forecasting leads to wastage of resources or failure in meeting demand.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Need for an intelligent system to predict load with high accuracy using weather conditions, time-based features, and historical data.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" name="Google Shape;14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Objectives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Develop a data-driven model for short-term electrical load forecasting.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Integrate various features like weather data, time, and historical load values.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regression and neural networks for improved forecasting accuracy.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Display forecast results in a user-friendly GUI interface.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Dataset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Time-Based Data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dataset contains hourly records (</a:t>
            </a:r>
            <a:r>
              <a:rPr lang="en-GB" sz="1500">
                <a:solidFill>
                  <a:srgbClr val="188038"/>
                </a:solidFill>
                <a:latin typeface="Georgia"/>
                <a:ea typeface="Georgia"/>
                <a:cs typeface="Georgia"/>
                <a:sym typeface="Georgia"/>
              </a:rPr>
              <a:t>datetime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spanning multiple weeks.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rgbClr val="188038"/>
                </a:solidFill>
                <a:latin typeface="Georgia"/>
                <a:ea typeface="Georgia"/>
                <a:cs typeface="Georgia"/>
                <a:sym typeface="Georgia"/>
              </a:rPr>
              <a:t>hourOfDay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column indicates the hour of the day (0-23).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Historical Load Data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rgbClr val="188038"/>
                </a:solidFill>
                <a:latin typeface="Georgia"/>
                <a:ea typeface="Georgia"/>
                <a:cs typeface="Georgia"/>
                <a:sym typeface="Georgia"/>
              </a:rPr>
              <a:t>week_X-2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GB" sz="1500">
                <a:solidFill>
                  <a:srgbClr val="188038"/>
                </a:solidFill>
                <a:latin typeface="Georgia"/>
                <a:ea typeface="Georgia"/>
                <a:cs typeface="Georgia"/>
                <a:sym typeface="Georgia"/>
              </a:rPr>
              <a:t>week_X-3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GB" sz="1500">
                <a:solidFill>
                  <a:srgbClr val="188038"/>
                </a:solidFill>
                <a:latin typeface="Georgia"/>
                <a:ea typeface="Georgia"/>
                <a:cs typeface="Georgia"/>
                <a:sym typeface="Georgia"/>
              </a:rPr>
              <a:t>week_X-4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Electricity demand from past weeks, useful for forecasting.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GB" sz="1500">
                <a:solidFill>
                  <a:srgbClr val="188038"/>
                </a:solidFill>
                <a:latin typeface="Georgia"/>
                <a:ea typeface="Georgia"/>
                <a:cs typeface="Georgia"/>
                <a:sym typeface="Georgia"/>
              </a:rPr>
              <a:t>MA_X-4</a:t>
            </a:r>
            <a:r>
              <a:rPr lang="en-GB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Moving average of demand, helping smooth fluctuations.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Microsoft Office PowerPoint</Application>
  <PresentationFormat>On-screen Show (16:9)</PresentationFormat>
  <Paragraphs>175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Georgia</vt:lpstr>
      <vt:lpstr>Arial</vt:lpstr>
      <vt:lpstr>Viga</vt:lpstr>
      <vt:lpstr>Times New Roman</vt:lpstr>
      <vt:lpstr>Quantico</vt:lpstr>
      <vt:lpstr>Simple Light</vt:lpstr>
      <vt:lpstr>Office Theme</vt:lpstr>
      <vt:lpstr>ELECTRICAL AND ELECTRONICS ENGINEERING &amp; USER INTERFACE</vt:lpstr>
      <vt:lpstr>Introduction</vt:lpstr>
      <vt:lpstr>Literature Review</vt:lpstr>
      <vt:lpstr>PowerPoint Presentation</vt:lpstr>
      <vt:lpstr>PowerPoint Presentation</vt:lpstr>
      <vt:lpstr>Research Gaps</vt:lpstr>
      <vt:lpstr>Problem Statement</vt:lpstr>
      <vt:lpstr>Objectives</vt:lpstr>
      <vt:lpstr>Dataset</vt:lpstr>
      <vt:lpstr>PowerPoint Presentation</vt:lpstr>
      <vt:lpstr>Flow Chart</vt:lpstr>
      <vt:lpstr>Methodology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 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MANVITHA PAYYAVULA</dc:creator>
  <cp:lastModifiedBy>MANVITHA PAYYAVULA</cp:lastModifiedBy>
  <cp:revision>1</cp:revision>
  <dcterms:modified xsi:type="dcterms:W3CDTF">2025-04-15T08:44:51Z</dcterms:modified>
</cp:coreProperties>
</file>