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75" r:id="rId6"/>
    <p:sldId id="281" r:id="rId7"/>
    <p:sldId id="277" r:id="rId8"/>
    <p:sldId id="278" r:id="rId9"/>
    <p:sldId id="297" r:id="rId10"/>
    <p:sldId id="303" r:id="rId11"/>
    <p:sldId id="299" r:id="rId12"/>
    <p:sldId id="304" r:id="rId13"/>
    <p:sldId id="296" r:id="rId14"/>
    <p:sldId id="284" r:id="rId15"/>
    <p:sldId id="293" r:id="rId16"/>
    <p:sldId id="305" r:id="rId17"/>
    <p:sldId id="306" r:id="rId18"/>
    <p:sldId id="288" r:id="rId19"/>
    <p:sldId id="301" r:id="rId20"/>
    <p:sldId id="307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E5A"/>
    <a:srgbClr val="446992"/>
    <a:srgbClr val="AEC2D8"/>
    <a:srgbClr val="98432A"/>
    <a:srgbClr val="D84400"/>
    <a:srgbClr val="44678D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634"/>
  </p:normalViewPr>
  <p:slideViewPr>
    <p:cSldViewPr snapToGrid="0" showGuides="1">
      <p:cViewPr varScale="1">
        <p:scale>
          <a:sx n="79" d="100"/>
          <a:sy n="79" d="100"/>
        </p:scale>
        <p:origin x="228" y="5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5B1A4-A43F-47A9-AE68-C2E0068F2040}" type="doc">
      <dgm:prSet loTypeId="urn:microsoft.com/office/officeart/2008/layout/HexagonCluster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90D2792-A7D5-4E42-8451-881438825580}">
      <dgm:prSet phldrT="[Text]"/>
      <dgm:spPr>
        <a:blipFill dpi="0" rotWithShape="0">
          <a:blip xmlns:r="http://schemas.openxmlformats.org/officeDocument/2006/relationships" r:embed="rId1"/>
          <a:srcRect/>
          <a:stretch>
            <a:fillRect l="-10029" t="-3213" r="-7137" b="727"/>
          </a:stretch>
        </a:blipFill>
      </dgm:spPr>
      <dgm:t>
        <a:bodyPr/>
        <a:lstStyle/>
        <a:p>
          <a:endParaRPr lang="en-IN" dirty="0"/>
        </a:p>
      </dgm:t>
    </dgm:pt>
    <dgm:pt modelId="{75243A95-80FB-4E9A-858E-B68181080A0B}" type="sibTrans" cxnId="{5B98B420-80D5-4AFD-A9BF-B1A2C22DA536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IN"/>
        </a:p>
      </dgm:t>
    </dgm:pt>
    <dgm:pt modelId="{CE77061E-1272-49A6-8018-F634C2718CB3}" type="parTrans" cxnId="{5B98B420-80D5-4AFD-A9BF-B1A2C22DA536}">
      <dgm:prSet/>
      <dgm:spPr/>
      <dgm:t>
        <a:bodyPr/>
        <a:lstStyle/>
        <a:p>
          <a:endParaRPr lang="en-IN"/>
        </a:p>
      </dgm:t>
    </dgm:pt>
    <dgm:pt modelId="{B990103D-15DB-4A01-A904-47BC4ED4F396}" type="pres">
      <dgm:prSet presAssocID="{D1E5B1A4-A43F-47A9-AE68-C2E0068F2040}" presName="Name0" presStyleCnt="0">
        <dgm:presLayoutVars>
          <dgm:chMax val="21"/>
          <dgm:chPref val="21"/>
        </dgm:presLayoutVars>
      </dgm:prSet>
      <dgm:spPr/>
    </dgm:pt>
    <dgm:pt modelId="{0F082F7D-3C4D-4BA5-93F4-19C0568B9CF0}" type="pres">
      <dgm:prSet presAssocID="{D90D2792-A7D5-4E42-8451-881438825580}" presName="text1" presStyleCnt="0"/>
      <dgm:spPr/>
    </dgm:pt>
    <dgm:pt modelId="{11BA188A-BA4F-479E-B0E1-8AE07ED31B70}" type="pres">
      <dgm:prSet presAssocID="{D90D2792-A7D5-4E42-8451-881438825580}" presName="textRepeatNode" presStyleLbl="alignNode1" presStyleIdx="0" presStyleCnt="1" custScaleX="121011" custScaleY="115010" custLinFactNeighborX="962" custLinFactNeighborY="15480">
        <dgm:presLayoutVars>
          <dgm:chMax val="0"/>
          <dgm:chPref val="0"/>
          <dgm:bulletEnabled val="1"/>
        </dgm:presLayoutVars>
      </dgm:prSet>
      <dgm:spPr/>
    </dgm:pt>
    <dgm:pt modelId="{CE6DB42A-DCF1-47AB-B415-5A8D2898742A}" type="pres">
      <dgm:prSet presAssocID="{D90D2792-A7D5-4E42-8451-881438825580}" presName="textaccent1" presStyleCnt="0"/>
      <dgm:spPr/>
    </dgm:pt>
    <dgm:pt modelId="{B8B9BC51-CDA8-4297-9C9E-4EAC168093F5}" type="pres">
      <dgm:prSet presAssocID="{D90D2792-A7D5-4E42-8451-881438825580}" presName="accentRepeatNode" presStyleLbl="solidAlignAcc1" presStyleIdx="0" presStyleCnt="2"/>
      <dgm:spPr/>
    </dgm:pt>
    <dgm:pt modelId="{BCA6056E-6959-4B5F-B29C-92E79ED4B1FB}" type="pres">
      <dgm:prSet presAssocID="{75243A95-80FB-4E9A-858E-B68181080A0B}" presName="image1" presStyleCnt="0"/>
      <dgm:spPr/>
    </dgm:pt>
    <dgm:pt modelId="{200EA948-302D-4C86-B3A1-9A085D03B53A}" type="pres">
      <dgm:prSet presAssocID="{75243A95-80FB-4E9A-858E-B68181080A0B}" presName="imageRepeatNode" presStyleLbl="alignAcc1" presStyleIdx="0" presStyleCnt="1" custAng="0" custLinFactNeighborX="1008" custLinFactNeighborY="-7980"/>
      <dgm:spPr/>
    </dgm:pt>
    <dgm:pt modelId="{92458CDB-53CD-4094-98BD-F63C5153E105}" type="pres">
      <dgm:prSet presAssocID="{75243A95-80FB-4E9A-858E-B68181080A0B}" presName="imageaccent1" presStyleCnt="0"/>
      <dgm:spPr/>
    </dgm:pt>
    <dgm:pt modelId="{4998362E-AE70-4610-A556-E90D1E4A2DE2}" type="pres">
      <dgm:prSet presAssocID="{75243A95-80FB-4E9A-858E-B68181080A0B}" presName="accentRepeatNode" presStyleLbl="solidAlignAcc1" presStyleIdx="1" presStyleCnt="2"/>
      <dgm:spPr/>
    </dgm:pt>
  </dgm:ptLst>
  <dgm:cxnLst>
    <dgm:cxn modelId="{5B98B420-80D5-4AFD-A9BF-B1A2C22DA536}" srcId="{D1E5B1A4-A43F-47A9-AE68-C2E0068F2040}" destId="{D90D2792-A7D5-4E42-8451-881438825580}" srcOrd="0" destOrd="0" parTransId="{CE77061E-1272-49A6-8018-F634C2718CB3}" sibTransId="{75243A95-80FB-4E9A-858E-B68181080A0B}"/>
    <dgm:cxn modelId="{CFF1739C-57D8-4921-89C6-F633D453B179}" type="presOf" srcId="{D1E5B1A4-A43F-47A9-AE68-C2E0068F2040}" destId="{B990103D-15DB-4A01-A904-47BC4ED4F396}" srcOrd="0" destOrd="0" presId="urn:microsoft.com/office/officeart/2008/layout/HexagonCluster"/>
    <dgm:cxn modelId="{043819D1-C837-4C6D-B5E2-A7E19B592DE3}" type="presOf" srcId="{D90D2792-A7D5-4E42-8451-881438825580}" destId="{11BA188A-BA4F-479E-B0E1-8AE07ED31B70}" srcOrd="0" destOrd="0" presId="urn:microsoft.com/office/officeart/2008/layout/HexagonCluster"/>
    <dgm:cxn modelId="{C91CA4EF-F277-4D0B-8BB0-E706E5CDD278}" type="presOf" srcId="{75243A95-80FB-4E9A-858E-B68181080A0B}" destId="{200EA948-302D-4C86-B3A1-9A085D03B53A}" srcOrd="0" destOrd="0" presId="urn:microsoft.com/office/officeart/2008/layout/HexagonCluster"/>
    <dgm:cxn modelId="{44D00F2E-3263-474B-A9C5-BB7E8C0522D9}" type="presParOf" srcId="{B990103D-15DB-4A01-A904-47BC4ED4F396}" destId="{0F082F7D-3C4D-4BA5-93F4-19C0568B9CF0}" srcOrd="0" destOrd="0" presId="urn:microsoft.com/office/officeart/2008/layout/HexagonCluster"/>
    <dgm:cxn modelId="{35B0A613-1659-4576-A880-6CEA8FDD9660}" type="presParOf" srcId="{0F082F7D-3C4D-4BA5-93F4-19C0568B9CF0}" destId="{11BA188A-BA4F-479E-B0E1-8AE07ED31B70}" srcOrd="0" destOrd="0" presId="urn:microsoft.com/office/officeart/2008/layout/HexagonCluster"/>
    <dgm:cxn modelId="{3B43DBC2-BB3C-4F10-839E-60BEA3619821}" type="presParOf" srcId="{B990103D-15DB-4A01-A904-47BC4ED4F396}" destId="{CE6DB42A-DCF1-47AB-B415-5A8D2898742A}" srcOrd="1" destOrd="0" presId="urn:microsoft.com/office/officeart/2008/layout/HexagonCluster"/>
    <dgm:cxn modelId="{6E63986A-A738-43AF-8421-2A0153DB4AF4}" type="presParOf" srcId="{CE6DB42A-DCF1-47AB-B415-5A8D2898742A}" destId="{B8B9BC51-CDA8-4297-9C9E-4EAC168093F5}" srcOrd="0" destOrd="0" presId="urn:microsoft.com/office/officeart/2008/layout/HexagonCluster"/>
    <dgm:cxn modelId="{A1B6E793-47E3-4CD0-8DA9-01348915DF65}" type="presParOf" srcId="{B990103D-15DB-4A01-A904-47BC4ED4F396}" destId="{BCA6056E-6959-4B5F-B29C-92E79ED4B1FB}" srcOrd="2" destOrd="0" presId="urn:microsoft.com/office/officeart/2008/layout/HexagonCluster"/>
    <dgm:cxn modelId="{7A3A8EBB-5A36-41EA-822A-C0B0F70D97AC}" type="presParOf" srcId="{BCA6056E-6959-4B5F-B29C-92E79ED4B1FB}" destId="{200EA948-302D-4C86-B3A1-9A085D03B53A}" srcOrd="0" destOrd="0" presId="urn:microsoft.com/office/officeart/2008/layout/HexagonCluster"/>
    <dgm:cxn modelId="{07D86550-1788-49B5-8B0E-CC607201D5C0}" type="presParOf" srcId="{B990103D-15DB-4A01-A904-47BC4ED4F396}" destId="{92458CDB-53CD-4094-98BD-F63C5153E105}" srcOrd="3" destOrd="0" presId="urn:microsoft.com/office/officeart/2008/layout/HexagonCluster"/>
    <dgm:cxn modelId="{2A9C56AD-63C6-415B-8F35-D35FDC193172}" type="presParOf" srcId="{92458CDB-53CD-4094-98BD-F63C5153E105}" destId="{4998362E-AE70-4610-A556-E90D1E4A2DE2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FDB19-8822-47B2-B31E-B0A59CBE53E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6CB569-7895-47BA-9D5D-F96099CB3AD9}">
      <dgm:prSet phldrT="[Text]"/>
      <dgm:spPr/>
      <dgm:t>
        <a:bodyPr/>
        <a:lstStyle/>
        <a:p>
          <a:r>
            <a:rPr lang="en-US" dirty="0"/>
            <a:t>  </a:t>
          </a:r>
          <a:endParaRPr lang="en-IN" dirty="0"/>
        </a:p>
      </dgm:t>
    </dgm:pt>
    <dgm:pt modelId="{96187BEE-F548-4DA0-8804-2A47B1748B15}" type="sibTrans" cxnId="{5F3A8307-678F-4AD4-BC86-3E4FDC11AFB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Watsonx: IBM unveils new enterprise platform for AI">
            <a:extLst>
              <a:ext uri="{FF2B5EF4-FFF2-40B4-BE49-F238E27FC236}">
                <a16:creationId xmlns:a16="http://schemas.microsoft.com/office/drawing/2014/main" id="{92765ABC-BEAB-63AD-4739-6E7EFA090471}"/>
              </a:ext>
            </a:extLst>
          </dgm14:cNvPr>
        </a:ext>
      </dgm:extLst>
    </dgm:pt>
    <dgm:pt modelId="{9AF502BD-3600-4127-B79A-BC4B56634AD4}" type="parTrans" cxnId="{5F3A8307-678F-4AD4-BC86-3E4FDC11AFB8}">
      <dgm:prSet/>
      <dgm:spPr/>
      <dgm:t>
        <a:bodyPr/>
        <a:lstStyle/>
        <a:p>
          <a:endParaRPr lang="en-IN"/>
        </a:p>
      </dgm:t>
    </dgm:pt>
    <dgm:pt modelId="{A77C9585-03BB-434F-8FDA-5F991B09FEA3}" type="pres">
      <dgm:prSet presAssocID="{A93FDB19-8822-47B2-B31E-B0A59CBE53EF}" presName="Name0" presStyleCnt="0">
        <dgm:presLayoutVars>
          <dgm:chMax val="7"/>
          <dgm:chPref val="7"/>
          <dgm:dir/>
        </dgm:presLayoutVars>
      </dgm:prSet>
      <dgm:spPr/>
    </dgm:pt>
    <dgm:pt modelId="{E9AB5AE0-F4C7-47FB-9942-19BD83E2B4D0}" type="pres">
      <dgm:prSet presAssocID="{A93FDB19-8822-47B2-B31E-B0A59CBE53EF}" presName="Name1" presStyleCnt="0"/>
      <dgm:spPr/>
    </dgm:pt>
    <dgm:pt modelId="{FC29D614-DCFD-42E9-B1D4-DEB28628E097}" type="pres">
      <dgm:prSet presAssocID="{96187BEE-F548-4DA0-8804-2A47B1748B15}" presName="picture_1" presStyleCnt="0"/>
      <dgm:spPr/>
    </dgm:pt>
    <dgm:pt modelId="{20CC8040-35E6-4701-85D4-721F2C7D84B6}" type="pres">
      <dgm:prSet presAssocID="{96187BEE-F548-4DA0-8804-2A47B1748B15}" presName="pictureRepeatNode" presStyleLbl="alignImgPlace1" presStyleIdx="0" presStyleCnt="1" custLinFactNeighborX="-942" custLinFactNeighborY="0"/>
      <dgm:spPr/>
    </dgm:pt>
    <dgm:pt modelId="{969B3550-F3D4-48D0-8784-CC6620427DA0}" type="pres">
      <dgm:prSet presAssocID="{B56CB569-7895-47BA-9D5D-F96099CB3AD9}" presName="text_1" presStyleLbl="node1" presStyleIdx="0" presStyleCnt="0" custLinFactX="-124821" custLinFactNeighborX="-200000" custLinFactNeighborY="-59394">
        <dgm:presLayoutVars>
          <dgm:bulletEnabled val="1"/>
        </dgm:presLayoutVars>
      </dgm:prSet>
      <dgm:spPr/>
    </dgm:pt>
  </dgm:ptLst>
  <dgm:cxnLst>
    <dgm:cxn modelId="{F2ADD402-6995-433F-818E-35659686C097}" type="presOf" srcId="{B56CB569-7895-47BA-9D5D-F96099CB3AD9}" destId="{969B3550-F3D4-48D0-8784-CC6620427DA0}" srcOrd="0" destOrd="0" presId="urn:microsoft.com/office/officeart/2008/layout/CircularPictureCallout"/>
    <dgm:cxn modelId="{5F3A8307-678F-4AD4-BC86-3E4FDC11AFB8}" srcId="{A93FDB19-8822-47B2-B31E-B0A59CBE53EF}" destId="{B56CB569-7895-47BA-9D5D-F96099CB3AD9}" srcOrd="0" destOrd="0" parTransId="{9AF502BD-3600-4127-B79A-BC4B56634AD4}" sibTransId="{96187BEE-F548-4DA0-8804-2A47B1748B15}"/>
    <dgm:cxn modelId="{19F5B113-F455-4350-A378-788C415A0C50}" type="presOf" srcId="{96187BEE-F548-4DA0-8804-2A47B1748B15}" destId="{20CC8040-35E6-4701-85D4-721F2C7D84B6}" srcOrd="0" destOrd="0" presId="urn:microsoft.com/office/officeart/2008/layout/CircularPictureCallout"/>
    <dgm:cxn modelId="{AE9762CB-7200-4194-A497-DDBF3BBE9FE0}" type="presOf" srcId="{A93FDB19-8822-47B2-B31E-B0A59CBE53EF}" destId="{A77C9585-03BB-434F-8FDA-5F991B09FEA3}" srcOrd="0" destOrd="0" presId="urn:microsoft.com/office/officeart/2008/layout/CircularPictureCallout"/>
    <dgm:cxn modelId="{3463DFE6-1732-43BE-BB57-A21F3FCAFE02}" type="presParOf" srcId="{A77C9585-03BB-434F-8FDA-5F991B09FEA3}" destId="{E9AB5AE0-F4C7-47FB-9942-19BD83E2B4D0}" srcOrd="0" destOrd="0" presId="urn:microsoft.com/office/officeart/2008/layout/CircularPictureCallout"/>
    <dgm:cxn modelId="{49E35E42-39F7-4547-BF59-CA743E005B19}" type="presParOf" srcId="{E9AB5AE0-F4C7-47FB-9942-19BD83E2B4D0}" destId="{FC29D614-DCFD-42E9-B1D4-DEB28628E097}" srcOrd="0" destOrd="0" presId="urn:microsoft.com/office/officeart/2008/layout/CircularPictureCallout"/>
    <dgm:cxn modelId="{9B760A3A-B5EC-4323-9612-8B4B0AB3B6C6}" type="presParOf" srcId="{FC29D614-DCFD-42E9-B1D4-DEB28628E097}" destId="{20CC8040-35E6-4701-85D4-721F2C7D84B6}" srcOrd="0" destOrd="0" presId="urn:microsoft.com/office/officeart/2008/layout/CircularPictureCallout"/>
    <dgm:cxn modelId="{454C7F86-7604-49AE-A0D6-8C815E8DCE27}" type="presParOf" srcId="{E9AB5AE0-F4C7-47FB-9942-19BD83E2B4D0}" destId="{969B3550-F3D4-48D0-8784-CC6620427DA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A188A-BA4F-479E-B0E1-8AE07ED31B70}">
      <dsp:nvSpPr>
        <dsp:cNvPr id="0" name=""/>
        <dsp:cNvSpPr/>
      </dsp:nvSpPr>
      <dsp:spPr>
        <a:xfrm>
          <a:off x="1613399" y="2131768"/>
          <a:ext cx="2918800" cy="2388917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1"/>
          <a:srcRect/>
          <a:stretch>
            <a:fillRect l="-10029" t="-3213" r="-7137" b="727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2055709" y="2493780"/>
        <a:ext cx="2034180" cy="1664893"/>
      </dsp:txXfrm>
    </dsp:sp>
    <dsp:sp modelId="{B8B9BC51-CDA8-4297-9C9E-4EAC168093F5}">
      <dsp:nvSpPr>
        <dsp:cNvPr id="0" name=""/>
        <dsp:cNvSpPr/>
      </dsp:nvSpPr>
      <dsp:spPr>
        <a:xfrm>
          <a:off x="1922742" y="2883360"/>
          <a:ext cx="281511" cy="24296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EA948-302D-4C86-B3A1-9A085D03B53A}">
      <dsp:nvSpPr>
        <dsp:cNvPr id="0" name=""/>
        <dsp:cNvSpPr/>
      </dsp:nvSpPr>
      <dsp:spPr>
        <a:xfrm>
          <a:off x="-102415" y="701496"/>
          <a:ext cx="2408929" cy="207650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8362E-AE70-4610-A556-E90D1E4A2DE2}">
      <dsp:nvSpPr>
        <dsp:cNvPr id="0" name=""/>
        <dsp:cNvSpPr/>
      </dsp:nvSpPr>
      <dsp:spPr>
        <a:xfrm>
          <a:off x="1504220" y="2656272"/>
          <a:ext cx="281511" cy="24296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C8040-35E6-4701-85D4-721F2C7D84B6}">
      <dsp:nvSpPr>
        <dsp:cNvPr id="0" name=""/>
        <dsp:cNvSpPr/>
      </dsp:nvSpPr>
      <dsp:spPr>
        <a:xfrm>
          <a:off x="1158848" y="147637"/>
          <a:ext cx="2362199" cy="23621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B3550-F3D4-48D0-8784-CC6620427DA0}">
      <dsp:nvSpPr>
        <dsp:cNvPr id="0" name=""/>
        <dsp:cNvSpPr/>
      </dsp:nvSpPr>
      <dsp:spPr>
        <a:xfrm>
          <a:off x="0" y="938974"/>
          <a:ext cx="1511808" cy="77952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  </a:t>
          </a:r>
          <a:endParaRPr lang="en-IN" sz="6000" kern="1200" dirty="0"/>
        </a:p>
      </dsp:txBody>
      <dsp:txXfrm>
        <a:off x="0" y="938974"/>
        <a:ext cx="1511808" cy="779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4497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700" dirty="0">
                <a:solidFill>
                  <a:srgbClr val="263E5A"/>
                </a:solidFill>
              </a:rPr>
              <a:t>MedSyn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200" dirty="0"/>
              <a:t>By Team DedSec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2651689">
            <a:off x="9044491" y="53148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graphicFrame>
        <p:nvGraphicFramePr>
          <p:cNvPr id="24" name="Picture Placeholder 23">
            <a:extLst>
              <a:ext uri="{FF2B5EF4-FFF2-40B4-BE49-F238E27FC236}">
                <a16:creationId xmlns:a16="http://schemas.microsoft.com/office/drawing/2014/main" id="{22259471-1096-5083-A498-03324A2A6694}"/>
              </a:ext>
            </a:extLst>
          </p:cNvPr>
          <p:cNvGraphicFramePr>
            <a:graphicFrameLocks noGrp="1"/>
          </p:cNvGraphicFramePr>
          <p:nvPr>
            <p:ph type="pic" sz="quarter" idx="47"/>
            <p:extLst>
              <p:ext uri="{D42A27DB-BD31-4B8C-83A1-F6EECF244321}">
                <p14:modId xmlns:p14="http://schemas.microsoft.com/office/powerpoint/2010/main" val="1420998999"/>
              </p:ext>
            </p:extLst>
          </p:nvPr>
        </p:nvGraphicFramePr>
        <p:xfrm>
          <a:off x="6491703" y="838985"/>
          <a:ext cx="4405503" cy="506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5F6-5D6E-0E42-7A99-E24B210D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45" y="389382"/>
            <a:ext cx="10889796" cy="670830"/>
          </a:xfrm>
        </p:spPr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2E4-0B8C-F0BA-CE8F-AFF8346C55D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FF1B5-63B0-EF6F-F180-53811B2004CD}"/>
              </a:ext>
            </a:extLst>
          </p:cNvPr>
          <p:cNvSpPr txBox="1"/>
          <p:nvPr/>
        </p:nvSpPr>
        <p:spPr>
          <a:xfrm>
            <a:off x="762965" y="1417403"/>
            <a:ext cx="103290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Natural Language Processing (NLP</a:t>
            </a:r>
            <a:r>
              <a:rPr lang="en-IN" dirty="0"/>
              <a:t>): Uses advanced NLP to analyse and provide synopsis of medical record history of a patient.​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Customizable synopsis</a:t>
            </a:r>
            <a:r>
              <a:rPr lang="en-IN" dirty="0"/>
              <a:t>: Allows customization of parameters for generating the clinical synopsis based on specific needs.​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Structured Output</a:t>
            </a:r>
            <a:r>
              <a:rPr lang="en-IN" dirty="0"/>
              <a:t>: Presents the information clearly, highlighting key data points such as medical history, medications, test results, and diagnoses.​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Integration with EHR Systems</a:t>
            </a:r>
            <a:r>
              <a:rPr lang="en-IN" dirty="0"/>
              <a:t>: Seamlessly integrates with existing EHR systems. 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Interactive Dashboard</a:t>
            </a:r>
            <a:r>
              <a:rPr lang="en-IN" dirty="0"/>
              <a:t>: Features a dashboard for reviewing, editing, and validating summarized information.​</a:t>
            </a:r>
          </a:p>
          <a:p>
            <a:endParaRPr lang="en-IN" dirty="0"/>
          </a:p>
          <a:p>
            <a:r>
              <a:rPr lang="en-IN" dirty="0"/>
              <a:t>​</a:t>
            </a:r>
          </a:p>
          <a:p>
            <a:endParaRPr lang="en-IN" dirty="0"/>
          </a:p>
          <a:p>
            <a:r>
              <a:rPr lang="en-IN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1168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2408" y="302520"/>
            <a:ext cx="10515600" cy="1325563"/>
          </a:xfrm>
        </p:spPr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8200" y="2067143"/>
            <a:ext cx="2560454" cy="866219"/>
          </a:xfrm>
        </p:spPr>
        <p:txBody>
          <a:bodyPr/>
          <a:lstStyle/>
          <a:p>
            <a:r>
              <a:rPr lang="en-US" dirty="0"/>
              <a:t>Research and Development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8199" y="2929824"/>
            <a:ext cx="2560455" cy="2944994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Conduct market research to understand healthcare professionals' needs.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Develop and train the NLP model using watsonx.ai.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Build a prototype to demonstrate capabilities of tool to generate synopsis.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398655" y="2067143"/>
            <a:ext cx="2840304" cy="866219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/>
              <a:t>Integration and Testing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98655" y="2929823"/>
            <a:ext cx="2840304" cy="294499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Integrate the tool with sample EHR systems using FHIR.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Test with anonymized patient data to ensure accuracy and reliability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30867" y="2066624"/>
            <a:ext cx="2824980" cy="836834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/>
              <a:t>User Feedback and Iteration</a:t>
            </a:r>
          </a:p>
          <a:p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30867" y="2929823"/>
            <a:ext cx="2825922" cy="294499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Deploy in a controlled environment (e.g., a partner hospital) to gather feedback.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Refine functionality and user interface based on feedback.</a:t>
            </a:r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71172" y="2059424"/>
            <a:ext cx="2282628" cy="866219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/>
              <a:t>Launch</a:t>
            </a:r>
          </a:p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62055F1-67DB-9D6D-ABE2-20C3B2514A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071172" y="2929823"/>
            <a:ext cx="2297011" cy="294499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Finalize the product for a wider launch 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Develop marketing and training materials for onboarding new users.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2066625"/>
            <a:ext cx="10508408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11</a:t>
            </a:fld>
            <a:endParaRPr lang="en-US" altLang="zh-CN" noProof="0" dirty="0"/>
          </a:p>
        </p:txBody>
      </p:sp>
      <p:pic>
        <p:nvPicPr>
          <p:cNvPr id="1026" name="Picture 2" descr="Creating an ERP Implementation Plan">
            <a:extLst>
              <a:ext uri="{FF2B5EF4-FFF2-40B4-BE49-F238E27FC236}">
                <a16:creationId xmlns:a16="http://schemas.microsoft.com/office/drawing/2014/main" id="{508C8DEB-5FEF-8FCA-C7DB-62ABC31F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68" y="216740"/>
            <a:ext cx="2970900" cy="167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16" y="1274687"/>
            <a:ext cx="6599429" cy="621199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65238" y="441016"/>
            <a:ext cx="9028014" cy="6142029"/>
          </a:xfrm>
        </p:spPr>
        <p:txBody>
          <a:bodyPr/>
          <a:lstStyle/>
          <a:p>
            <a:r>
              <a:rPr lang="en-US" sz="1500" dirty="0"/>
              <a:t>1. </a:t>
            </a:r>
            <a:r>
              <a:rPr lang="en-US" sz="1700" b="1" dirty="0"/>
              <a:t>Efficiency</a:t>
            </a:r>
            <a:r>
              <a:rPr lang="en-US" sz="1500" dirty="0"/>
              <a:t>:</a:t>
            </a:r>
          </a:p>
          <a:p>
            <a:r>
              <a:rPr lang="en-US" sz="1500" dirty="0"/>
              <a:t>            Time-Saving: Physicians can quickly grasp the patient's medical history ,leading</a:t>
            </a:r>
          </a:p>
          <a:p>
            <a:r>
              <a:rPr lang="en-US" sz="1500" dirty="0"/>
              <a:t>             to more efficient consultations.</a:t>
            </a:r>
          </a:p>
          <a:p>
            <a:r>
              <a:rPr lang="en-US" sz="1500" dirty="0"/>
              <a:t>            Automation: Automated summarization reduces the administrative burden on</a:t>
            </a:r>
          </a:p>
          <a:p>
            <a:r>
              <a:rPr lang="en-US" sz="1500" dirty="0"/>
              <a:t>            healthcare staff.</a:t>
            </a:r>
          </a:p>
          <a:p>
            <a:r>
              <a:rPr lang="en-US" sz="1500" dirty="0"/>
              <a:t>2. </a:t>
            </a:r>
            <a:r>
              <a:rPr lang="en-US" sz="1700" b="1" dirty="0"/>
              <a:t>Clarity</a:t>
            </a:r>
            <a:r>
              <a:rPr lang="en-US" sz="1500" dirty="0"/>
              <a:t>:</a:t>
            </a:r>
          </a:p>
          <a:p>
            <a:r>
              <a:rPr lang="en-US" sz="1500" dirty="0"/>
              <a:t>             Structured Summaries: Providing a structured and consistent summary format</a:t>
            </a:r>
          </a:p>
          <a:p>
            <a:r>
              <a:rPr lang="en-US" sz="1500" dirty="0"/>
              <a:t>             makes it easier for healthcare providers to find the information they</a:t>
            </a:r>
          </a:p>
          <a:p>
            <a:r>
              <a:rPr lang="en-US" sz="1500" dirty="0"/>
              <a:t>             need.</a:t>
            </a:r>
          </a:p>
          <a:p>
            <a:r>
              <a:rPr lang="en-US" sz="1500" dirty="0"/>
              <a:t>             Highlighting Critical Information: Important details, such as chronic conditions, recent</a:t>
            </a:r>
          </a:p>
          <a:p>
            <a:r>
              <a:rPr lang="en-US" sz="1500" dirty="0"/>
              <a:t>             treatments, and current medications, are emphasized.</a:t>
            </a:r>
          </a:p>
          <a:p>
            <a:endParaRPr lang="en-US" sz="1500" dirty="0"/>
          </a:p>
          <a:p>
            <a:r>
              <a:rPr lang="en-US" sz="1500" dirty="0"/>
              <a:t>3. </a:t>
            </a:r>
            <a:r>
              <a:rPr lang="en-US" sz="1700" b="1" dirty="0"/>
              <a:t>Accuracy</a:t>
            </a:r>
            <a:r>
              <a:rPr lang="en-US" sz="1500" dirty="0"/>
              <a:t>:</a:t>
            </a:r>
          </a:p>
          <a:p>
            <a:r>
              <a:rPr lang="en-US" sz="1500" dirty="0"/>
              <a:t>	Reduction of Errors: Summarization can help minimize the risk of missing</a:t>
            </a:r>
          </a:p>
          <a:p>
            <a:r>
              <a:rPr lang="en-US" sz="1500" dirty="0"/>
              <a:t>              critical information that might be buried in extensive records.</a:t>
            </a:r>
          </a:p>
          <a:p>
            <a:endParaRPr lang="en-US" sz="1500" dirty="0"/>
          </a:p>
          <a:p>
            <a:r>
              <a:rPr lang="en-US" sz="1500" dirty="0"/>
              <a:t>4</a:t>
            </a:r>
            <a:r>
              <a:rPr lang="en-US" sz="1500" b="1" dirty="0"/>
              <a:t>. </a:t>
            </a:r>
            <a:r>
              <a:rPr lang="en-US" sz="1700" b="1" dirty="0"/>
              <a:t>Integration with EHR Systems</a:t>
            </a:r>
            <a:r>
              <a:rPr lang="en-US" sz="1500" b="1" dirty="0"/>
              <a:t>:</a:t>
            </a:r>
          </a:p>
          <a:p>
            <a:r>
              <a:rPr lang="en-US" sz="1500" dirty="0"/>
              <a:t>       	Interoperability: FHIR standards ensure that summaries can be easily</a:t>
            </a:r>
          </a:p>
          <a:p>
            <a:r>
              <a:rPr lang="en-US" sz="1500" dirty="0"/>
              <a:t>                integrated into existing EHR systems.</a:t>
            </a:r>
          </a:p>
          <a:p>
            <a:r>
              <a:rPr lang="en-US" sz="1500" dirty="0"/>
              <a:t>	Accessibility: Doctors can access the summarized information directly within the patient's EHR.</a:t>
            </a:r>
          </a:p>
          <a:p>
            <a:endParaRPr lang="en-US" sz="1500" dirty="0"/>
          </a:p>
          <a:p>
            <a:r>
              <a:rPr lang="en-US" sz="1500" dirty="0"/>
              <a:t>5. </a:t>
            </a:r>
            <a:r>
              <a:rPr lang="en-US" sz="1700" b="1" dirty="0"/>
              <a:t>Customization</a:t>
            </a:r>
            <a:r>
              <a:rPr lang="en-US" sz="1500" dirty="0"/>
              <a:t>:</a:t>
            </a:r>
          </a:p>
          <a:p>
            <a:r>
              <a:rPr lang="en-US" sz="1500" dirty="0"/>
              <a:t>	Tailored Format :The ability to customize reports into required formats based on the doctor’s</a:t>
            </a:r>
          </a:p>
          <a:p>
            <a:r>
              <a:rPr lang="en-US" sz="1500" dirty="0"/>
              <a:t>                preferences or specific clinical needs.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82F90A-7410-46C4-7540-D6E8E9271131}"/>
              </a:ext>
            </a:extLst>
          </p:cNvPr>
          <p:cNvSpPr txBox="1"/>
          <p:nvPr/>
        </p:nvSpPr>
        <p:spPr>
          <a:xfrm>
            <a:off x="454286" y="859040"/>
            <a:ext cx="10923115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Analytics: </a:t>
            </a:r>
          </a:p>
          <a:p>
            <a:endParaRPr lang="en-US" dirty="0"/>
          </a:p>
          <a:p>
            <a:r>
              <a:rPr lang="en-US" dirty="0"/>
              <a:t>             Incorporate predictive analytics to identify potential health risks based on summarized</a:t>
            </a:r>
          </a:p>
          <a:p>
            <a:r>
              <a:rPr lang="en-US" dirty="0"/>
              <a:t>             patient 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Portal: </a:t>
            </a:r>
          </a:p>
          <a:p>
            <a:endParaRPr lang="en-US" dirty="0"/>
          </a:p>
          <a:p>
            <a:r>
              <a:rPr lang="en-US" dirty="0"/>
              <a:t>             Develop a companion app for patients to view their summarized medical records.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Expansion to Other Languages:</a:t>
            </a:r>
          </a:p>
          <a:p>
            <a:endParaRPr lang="en-US" dirty="0"/>
          </a:p>
          <a:p>
            <a:r>
              <a:rPr lang="en-US" dirty="0"/>
              <a:t>             Expand the tool's capabilities to support multiple languages for international use.</a:t>
            </a:r>
          </a:p>
          <a:p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EEC85-5C33-FC0B-4305-F7BA5FE43FFD}"/>
              </a:ext>
            </a:extLst>
          </p:cNvPr>
          <p:cNvSpPr txBox="1"/>
          <p:nvPr/>
        </p:nvSpPr>
        <p:spPr>
          <a:xfrm>
            <a:off x="454287" y="151154"/>
            <a:ext cx="6101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Future Plan</a:t>
            </a:r>
            <a:endParaRPr lang="en-IN" sz="4000" b="1" dirty="0"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69DD66-D5E7-1AF3-7AA8-46C88C8B1D9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28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5F6-5D6E-0E42-7A99-E24B210D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45" y="389382"/>
            <a:ext cx="6333751" cy="670830"/>
          </a:xfrm>
        </p:spPr>
        <p:txBody>
          <a:bodyPr/>
          <a:lstStyle/>
          <a:p>
            <a:r>
              <a:rPr lang="en-US" sz="4000" dirty="0"/>
              <a:t>Already Existing Systems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2E4-0B8C-F0BA-CE8F-AFF8346C55D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FF1B5-63B0-EF6F-F180-53811B2004CD}"/>
              </a:ext>
            </a:extLst>
          </p:cNvPr>
          <p:cNvSpPr txBox="1"/>
          <p:nvPr/>
        </p:nvSpPr>
        <p:spPr>
          <a:xfrm>
            <a:off x="931487" y="2016214"/>
            <a:ext cx="10329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Epic Systems</a:t>
            </a:r>
            <a:r>
              <a:rPr lang="en-US" dirty="0"/>
              <a:t>: A leading EMR system that offers tools for data extraction, analysis, and summarization to help healthcare providers manage patient care efficiently.</a:t>
            </a:r>
          </a:p>
          <a:p>
            <a:endParaRPr lang="en-US" dirty="0"/>
          </a:p>
          <a:p>
            <a:r>
              <a:rPr lang="en-US" b="1" dirty="0"/>
              <a:t>Cerner Corporation</a:t>
            </a:r>
            <a:r>
              <a:rPr lang="en-US" dirty="0"/>
              <a:t>: Another major EMR provider with advanced analytics and data summarization features to support clinical workflows and decision-making.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9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50" y="606729"/>
            <a:ext cx="9823998" cy="74464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3084" y="1351370"/>
            <a:ext cx="4959822" cy="2702739"/>
          </a:xfrm>
        </p:spPr>
        <p:txBody>
          <a:bodyPr/>
          <a:lstStyle/>
          <a:p>
            <a:r>
              <a:rPr lang="en-US" dirty="0"/>
              <a:t>MedSyn aims to revolutionize healthcare professionals' interaction with patient data by providing an AI-driven summarization tool. By leveraging watsonx.ai, MedSyn enhances the efficiency and accuracy of medical practice, leading to better patient outcomes.</a:t>
            </a:r>
          </a:p>
        </p:txBody>
      </p:sp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244052" y="2744845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D222F-5CA0-7295-C01F-1A46890C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19" y="514939"/>
            <a:ext cx="3464584" cy="1325563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CC7E8-EB94-C566-6FC9-AF957819F5A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CA781-EFAB-C295-C1D5-230AD07F7C37}"/>
              </a:ext>
            </a:extLst>
          </p:cNvPr>
          <p:cNvSpPr txBox="1"/>
          <p:nvPr/>
        </p:nvSpPr>
        <p:spPr>
          <a:xfrm>
            <a:off x="1215829" y="1320453"/>
            <a:ext cx="6097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Figures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CAC0E-DF1C-CE72-2ABE-99665FD0E3ED}"/>
              </a:ext>
            </a:extLst>
          </p:cNvPr>
          <p:cNvSpPr txBox="1"/>
          <p:nvPr/>
        </p:nvSpPr>
        <p:spPr>
          <a:xfrm>
            <a:off x="1134908" y="1720563"/>
            <a:ext cx="10728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EHR Data Formats: https://www.researchgate.net/figure/EHR-data-structure-and-accurate-phenotyping-a-Electronic-health-record-EHR-data-can_fig2_275753011</a:t>
            </a:r>
          </a:p>
        </p:txBody>
      </p:sp>
    </p:spTree>
    <p:extLst>
      <p:ext uri="{BB962C8B-B14F-4D97-AF65-F5344CB8AC3E}">
        <p14:creationId xmlns:p14="http://schemas.microsoft.com/office/powerpoint/2010/main" val="245797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80821-B4A0-9506-46B1-B63CAB9E490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BFFD8-ABA3-8C0C-D338-C10FAE7ED9A8}"/>
              </a:ext>
            </a:extLst>
          </p:cNvPr>
          <p:cNvSpPr txBox="1"/>
          <p:nvPr/>
        </p:nvSpPr>
        <p:spPr>
          <a:xfrm>
            <a:off x="5269600" y="2998113"/>
            <a:ext cx="16527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/>
              <a:t>Q&amp;A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2902028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By Team DedSec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Contents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45946" y="2826795"/>
            <a:ext cx="1914694" cy="1089194"/>
          </a:xfrm>
        </p:spPr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92D39-400F-E73C-EDB8-C94D2417AD31}"/>
              </a:ext>
            </a:extLst>
          </p:cNvPr>
          <p:cNvSpPr txBox="1"/>
          <p:nvPr/>
        </p:nvSpPr>
        <p:spPr>
          <a:xfrm>
            <a:off x="8732068" y="3435545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BF984-9B53-A30E-166E-83F5DCEDAB83}"/>
              </a:ext>
            </a:extLst>
          </p:cNvPr>
          <p:cNvSpPr txBox="1"/>
          <p:nvPr/>
        </p:nvSpPr>
        <p:spPr>
          <a:xfrm>
            <a:off x="7504264" y="3186726"/>
            <a:ext cx="156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F00A2-248F-02CF-3E8E-93E7DA5D9C64}"/>
              </a:ext>
            </a:extLst>
          </p:cNvPr>
          <p:cNvSpPr txBox="1"/>
          <p:nvPr/>
        </p:nvSpPr>
        <p:spPr>
          <a:xfrm>
            <a:off x="6379392" y="4845948"/>
            <a:ext cx="1807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Future Plans &amp; 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65" y="820055"/>
            <a:ext cx="10515600" cy="614011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3379" y="2856415"/>
            <a:ext cx="2007478" cy="607823"/>
          </a:xfrm>
        </p:spPr>
        <p:txBody>
          <a:bodyPr/>
          <a:lstStyle/>
          <a:p>
            <a:r>
              <a:rPr lang="en-US" sz="1500" dirty="0"/>
              <a:t>Adith Muralidharan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929340" y="3500576"/>
            <a:ext cx="2098039" cy="506399"/>
          </a:xfrm>
        </p:spPr>
        <p:txBody>
          <a:bodyPr/>
          <a:lstStyle/>
          <a:p>
            <a:r>
              <a:rPr lang="en-US" sz="1500" dirty="0"/>
              <a:t>Ahnaf 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46652" y="3455126"/>
            <a:ext cx="2098039" cy="506399"/>
          </a:xfrm>
        </p:spPr>
        <p:txBody>
          <a:bodyPr/>
          <a:lstStyle/>
          <a:p>
            <a:r>
              <a:rPr lang="en-US" sz="1500" dirty="0"/>
              <a:t>Anirudh A 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911193" y="2877910"/>
            <a:ext cx="2098039" cy="506399"/>
          </a:xfrm>
        </p:spPr>
        <p:txBody>
          <a:bodyPr/>
          <a:lstStyle/>
          <a:p>
            <a:r>
              <a:rPr lang="en-US" sz="1500" dirty="0"/>
              <a:t>Arjun B Raj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0519033-5ED0-A9F9-82DF-19B4AC818C0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t="4051" b="4051"/>
          <a:stretch>
            <a:fillRect/>
          </a:stretch>
        </p:blipFill>
        <p:spPr>
          <a:xfrm>
            <a:off x="2093030" y="1649922"/>
            <a:ext cx="1608176" cy="1427611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26F9C0E-1A9E-097E-FD47-38F569775F1F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t="5173" b="5173"/>
          <a:stretch>
            <a:fillRect/>
          </a:stretch>
        </p:blipFill>
        <p:spPr>
          <a:xfrm>
            <a:off x="4165822" y="2156605"/>
            <a:ext cx="1625073" cy="1442611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F4EC45C-35FF-B8D7-60F3-BAE91CA5B072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5"/>
          <a:srcRect l="1015" t="29008" r="-1015" b="4438"/>
          <a:stretch/>
        </p:blipFill>
        <p:spPr>
          <a:xfrm>
            <a:off x="6096000" y="2209183"/>
            <a:ext cx="1565845" cy="1390033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F5689311-25BB-03E3-6E10-6A8095AAA9D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6"/>
          <a:srcRect l="2668" t="-458" r="-2668" b="33858"/>
          <a:stretch/>
        </p:blipFill>
        <p:spPr>
          <a:xfrm>
            <a:off x="8147675" y="1534820"/>
            <a:ext cx="1625073" cy="1442611"/>
          </a:xfr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3048688-7D31-3C57-4490-34567B711021}"/>
              </a:ext>
            </a:extLst>
          </p:cNvPr>
          <p:cNvSpPr txBox="1"/>
          <p:nvPr/>
        </p:nvSpPr>
        <p:spPr>
          <a:xfrm>
            <a:off x="1705736" y="4709570"/>
            <a:ext cx="9977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We are Team </a:t>
            </a:r>
            <a:r>
              <a:rPr lang="en-US" sz="1500" b="1" dirty="0"/>
              <a:t>DedSec</a:t>
            </a:r>
            <a:r>
              <a:rPr lang="en-US" sz="1500" dirty="0"/>
              <a:t> from NSS College of Engineering, Palakkad, representing the Computer Science and Engineering department . Passionate about technology and innovation, we explore software development, cybersecurity, and real-world challenges. Through hackathons, cutting-edge projects, and open-source contributions, we aim to make a significant impact in the tech world.</a:t>
            </a: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690" y="2041071"/>
            <a:ext cx="2383114" cy="277585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The</a:t>
            </a:r>
            <a:b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CC709-4FA2-1FB7-8480-10AF1DF6921F}"/>
              </a:ext>
            </a:extLst>
          </p:cNvPr>
          <p:cNvSpPr txBox="1"/>
          <p:nvPr/>
        </p:nvSpPr>
        <p:spPr>
          <a:xfrm>
            <a:off x="5290168" y="1321524"/>
            <a:ext cx="60973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Healthcare professionals face significant challenges in sifting through extensive patient records, which is time-consuming and can lead to the oversight of essential details.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Patient records often contain numerous reports from various visits, making it difficult to quickly extract relevant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tool is needed to efficiently provide a clinical synopsis patient data, taking into account the entire medical history to highlight key information for quick and informed decision-making.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would ensure that critical details, such as medical implants or other contraindications, are prominently featured to aid healthcare providers in delivering appropriate care.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72588-F878-BA36-350E-E0896FC987E0}"/>
              </a:ext>
            </a:extLst>
          </p:cNvPr>
          <p:cNvSpPr txBox="1"/>
          <p:nvPr/>
        </p:nvSpPr>
        <p:spPr>
          <a:xfrm>
            <a:off x="11258043" y="6264686"/>
            <a:ext cx="422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7FEACEE-25B4-4A2D-B147-27296E36371D}" type="slidenum">
              <a:rPr lang="en-US" altLang="zh-CN" sz="1200" smtClean="0"/>
              <a:pPr/>
              <a:t>4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79446-D8AC-3B7B-0764-26F61C01EF96}"/>
              </a:ext>
            </a:extLst>
          </p:cNvPr>
          <p:cNvSpPr txBox="1"/>
          <p:nvPr/>
        </p:nvSpPr>
        <p:spPr>
          <a:xfrm>
            <a:off x="759152" y="1668824"/>
            <a:ext cx="1106990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effectLst/>
                <a:highlight>
                  <a:srgbClr val="F5F5F5"/>
                </a:highlight>
                <a:latin typeface="+mj-lt"/>
              </a:rPr>
              <a:t>MedSyn</a:t>
            </a:r>
            <a:r>
              <a:rPr lang="en-US" sz="2200" dirty="0">
                <a:highlight>
                  <a:srgbClr val="F5F5F5"/>
                </a:highlight>
                <a:latin typeface="+mj-lt"/>
              </a:rPr>
              <a:t> </a:t>
            </a:r>
            <a:r>
              <a:rPr lang="en-US" sz="2200" i="0" u="none" strike="noStrike" dirty="0">
                <a:effectLst/>
                <a:highlight>
                  <a:srgbClr val="F5F5F5"/>
                </a:highlight>
                <a:latin typeface="+mj-lt"/>
              </a:rPr>
              <a:t>uses watsonx.ai to create a GenAI powered clinical synopsis tool that extracts and presents relevant patient information in an easy-to-comprehend format. This tool saves time, reduces the risk of missing critical details, and improves patient care. </a:t>
            </a:r>
            <a:endParaRPr lang="en-IN" sz="2200" dirty="0">
              <a:latin typeface="+mj-lt"/>
              <a:ea typeface="微软雅黑"/>
              <a:cs typeface="Posterama" panose="020B0504020200020000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E7F03A-4B34-27A1-A10D-2556B3668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568460"/>
              </p:ext>
            </p:extLst>
          </p:nvPr>
        </p:nvGraphicFramePr>
        <p:xfrm>
          <a:off x="3733799" y="3268569"/>
          <a:ext cx="4724400" cy="265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8425927C-AD39-0890-B8B4-BED133B8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37" y="5972358"/>
            <a:ext cx="2198125" cy="3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82F90A-7410-46C4-7540-D6E8E9271131}"/>
              </a:ext>
            </a:extLst>
          </p:cNvPr>
          <p:cNvSpPr txBox="1"/>
          <p:nvPr/>
        </p:nvSpPr>
        <p:spPr>
          <a:xfrm>
            <a:off x="454287" y="1381144"/>
            <a:ext cx="1239586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Data Extraction: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         Data extracted from Electronic Health Records (EHR) systems to extract detailed patient</a:t>
            </a:r>
          </a:p>
          <a:p>
            <a:r>
              <a:rPr lang="en-US" sz="1200" dirty="0"/>
              <a:t>         data , including medical history, medications, lab results, vital signs, and clinical notes </a:t>
            </a:r>
            <a:endParaRPr lang="en-IN" sz="1200" dirty="0"/>
          </a:p>
          <a:p>
            <a:r>
              <a:rPr lang="en-IN" sz="1200" dirty="0"/>
              <a:t>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GenAI powered clinical synopsis: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          Using advanced natural language processing (NLP) algorithms to generate easy-to</a:t>
            </a:r>
          </a:p>
          <a:p>
            <a:r>
              <a:rPr lang="en-US" sz="1200" dirty="0"/>
              <a:t>          understand summaries of patient histories, highlighting critical information </a:t>
            </a:r>
            <a:r>
              <a:rPr lang="en-IN" sz="1200" dirty="0"/>
              <a:t>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Contraindication Detection: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           Automatically identifying potential contraindications and alerting healthcare providers to</a:t>
            </a:r>
          </a:p>
          <a:p>
            <a:r>
              <a:rPr lang="en-US" sz="1200" dirty="0"/>
              <a:t>           ensure safe prescribing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Customization: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           Allowing doctors to customize the summaries based on their specific needs and preferences, focusing on the</a:t>
            </a:r>
          </a:p>
          <a:p>
            <a:r>
              <a:rPr lang="en-US" sz="1200" dirty="0"/>
              <a:t>           most relevant patient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Interactive Follow-Up: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          Enabling healthcare providers to ask follow-up questions and receive detailed responses, facilitating a deeper</a:t>
            </a:r>
          </a:p>
          <a:p>
            <a:r>
              <a:rPr lang="en-US" sz="1200" dirty="0"/>
              <a:t>          understanding of patient conditions and treatment plans.</a:t>
            </a:r>
          </a:p>
          <a:p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EEC85-5C33-FC0B-4305-F7BA5FE43FFD}"/>
              </a:ext>
            </a:extLst>
          </p:cNvPr>
          <p:cNvSpPr txBox="1"/>
          <p:nvPr/>
        </p:nvSpPr>
        <p:spPr>
          <a:xfrm>
            <a:off x="454287" y="151154"/>
            <a:ext cx="6101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How it Works</a:t>
            </a:r>
            <a:endParaRPr lang="en-IN" sz="4000" b="1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69DD66-D5E7-1AF3-7AA8-46C88C8B1D9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BF722-1456-1B63-8A67-47B9652C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55" y="1381144"/>
            <a:ext cx="4998455" cy="21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C5E05-91F7-8C21-12B4-BDE0150B11D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FE19C-F5EC-C5C4-D11F-BC78F545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80" y="627847"/>
            <a:ext cx="3480634" cy="5133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6BE86-AD4D-9329-2EE4-712D357E9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"/>
          <a:stretch/>
        </p:blipFill>
        <p:spPr>
          <a:xfrm>
            <a:off x="5228513" y="627847"/>
            <a:ext cx="4073982" cy="5135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93DC01-797C-68F6-311E-3D7098E162B2}"/>
              </a:ext>
            </a:extLst>
          </p:cNvPr>
          <p:cNvSpPr txBox="1"/>
          <p:nvPr/>
        </p:nvSpPr>
        <p:spPr>
          <a:xfrm>
            <a:off x="4442527" y="199706"/>
            <a:ext cx="2281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EHR (FHIR Standard)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4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C5E20-5E0A-B9A9-BB44-E542F054463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248A9-C8E5-FE18-4616-FE52D1137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2" b="39115"/>
          <a:stretch/>
        </p:blipFill>
        <p:spPr>
          <a:xfrm>
            <a:off x="2913133" y="658081"/>
            <a:ext cx="5792807" cy="4789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E3EAE-62DE-ECD1-70A8-D857FF420434}"/>
              </a:ext>
            </a:extLst>
          </p:cNvPr>
          <p:cNvSpPr txBox="1"/>
          <p:nvPr/>
        </p:nvSpPr>
        <p:spPr>
          <a:xfrm>
            <a:off x="4679894" y="5524265"/>
            <a:ext cx="2651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Doctor’s view of EHR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57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DC26BF-8F2E-039B-D362-F3B3733B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46" y="1618330"/>
            <a:ext cx="4919654" cy="3284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B3A073-2931-764F-03B3-9B05B6A7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30" y="1618330"/>
            <a:ext cx="4313534" cy="3359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5D2056-C8A1-49D7-2366-1786EC38C921}"/>
              </a:ext>
            </a:extLst>
          </p:cNvPr>
          <p:cNvSpPr txBox="1"/>
          <p:nvPr/>
        </p:nvSpPr>
        <p:spPr>
          <a:xfrm>
            <a:off x="2354781" y="5055890"/>
            <a:ext cx="3244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Clinical synopsis generated by MedSyn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EACDE1-D553-6B4F-EC78-47C40F09A290}"/>
              </a:ext>
            </a:extLst>
          </p:cNvPr>
          <p:cNvSpPr txBox="1"/>
          <p:nvPr/>
        </p:nvSpPr>
        <p:spPr>
          <a:xfrm>
            <a:off x="7064347" y="5055890"/>
            <a:ext cx="40702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Customized output based on date</a:t>
            </a:r>
            <a:endParaRPr lang="en-IN" sz="1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ADE94-2F30-DA56-18C7-0F7FD212C50B}"/>
              </a:ext>
            </a:extLst>
          </p:cNvPr>
          <p:cNvSpPr txBox="1"/>
          <p:nvPr/>
        </p:nvSpPr>
        <p:spPr>
          <a:xfrm>
            <a:off x="11241990" y="6150840"/>
            <a:ext cx="4043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7FEACEE-25B4-4A2D-B147-27296E36371D}" type="slidenum">
              <a:rPr lang="en-US" altLang="zh-CN" sz="1200" smtClean="0"/>
              <a:pPr/>
              <a:t>9</a:t>
            </a:fld>
            <a:endParaRPr lang="en-US" altLang="zh-C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60011-3B11-4B35-6CAE-F8D3717A4B39}"/>
              </a:ext>
            </a:extLst>
          </p:cNvPr>
          <p:cNvSpPr txBox="1"/>
          <p:nvPr/>
        </p:nvSpPr>
        <p:spPr>
          <a:xfrm>
            <a:off x="3633407" y="499111"/>
            <a:ext cx="50858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Sample Customization options</a:t>
            </a:r>
            <a:endParaRPr lang="en-IN" sz="3000" b="1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946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919</TotalTime>
  <Words>1005</Words>
  <Application>Microsoft Office PowerPoint</Application>
  <PresentationFormat>Widescreen</PresentationFormat>
  <Paragraphs>160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Custom​​</vt:lpstr>
      <vt:lpstr>MedSyn</vt:lpstr>
      <vt:lpstr>Contents</vt:lpstr>
      <vt:lpstr>Introduction</vt:lpstr>
      <vt:lpstr>The Problem</vt:lpstr>
      <vt:lpstr>Our Idea</vt:lpstr>
      <vt:lpstr>PowerPoint Presentation</vt:lpstr>
      <vt:lpstr>PowerPoint Presentation</vt:lpstr>
      <vt:lpstr>PowerPoint Presentation</vt:lpstr>
      <vt:lpstr>PowerPoint Presentation</vt:lpstr>
      <vt:lpstr>Key Features</vt:lpstr>
      <vt:lpstr>Implementation Plan</vt:lpstr>
      <vt:lpstr>Impact</vt:lpstr>
      <vt:lpstr>PowerPoint Presentation</vt:lpstr>
      <vt:lpstr>Already Existing Systems</vt:lpstr>
      <vt:lpstr>Conclusion</vt:lpstr>
      <vt:lpstr>References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ABHIRAM A R</dc:creator>
  <cp:lastModifiedBy>ABHIRAM A R</cp:lastModifiedBy>
  <cp:revision>23</cp:revision>
  <dcterms:created xsi:type="dcterms:W3CDTF">2024-06-29T14:10:27Z</dcterms:created>
  <dcterms:modified xsi:type="dcterms:W3CDTF">2024-07-01T14:51:25Z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