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4610100" cy="3460750"/>
  <p:notesSz cx="4610100" cy="3460750"/>
  <p:embeddedFontLst>
    <p:embeddedFont>
      <p:font typeface="Arial" panose="00000000000000000000" pitchFamily="34" charset="1"/>
      <p:italic r:id="rId49"/>
    </p:embeddedFont>
    <p:embeddedFont>
      <p:font typeface="Calibri" panose="00000000000000000000" pitchFamily="34" charset="1"/>
      <p:regular r:id="rId48"/>
    </p:embeddedFont>
    <p:embeddedFont>
      <p:font typeface="Garamond" panose="00000000000000000000" pitchFamily="18" charset="1"/>
      <p:italic r:id="rId52"/>
    </p:embeddedFont>
    <p:embeddedFont>
      <p:font typeface="Gill Sans MT" panose="00000000000000000000" pitchFamily="34" charset="1"/>
      <p:bold r:id="rId50"/>
    </p:embeddedFont>
    <p:embeddedFont>
      <p:font typeface="Tahoma" panose="00000000000000000000" pitchFamily="34" charset="1"/>
      <p:regular r:id="rId51"/>
    </p:embeddedFont>
    <p:embeddedFont>
      <p:font typeface="Times New Roman" panose="00000000000000000000" pitchFamily="18" charset="1"/>
      <p:regular r:id="rId46"/>
    </p:embeddedFont>
    <p:embeddedFont>
      <p:font typeface="Trebuchet MS" panose="00000000000000000000" pitchFamily="34" charset="1"/>
      <p:regular r:id="rId47"/>
    </p:embeddedFont>
    <p:embeddedFont>
      <p:font typeface="Verdana Pro Light" panose="00000000000000000000" pitchFamily="34" charset="1"/>
      <p:italic r:id="rId5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font" Target="fonts/font1.fntdata"/><Relationship Id="rId47" Type="http://schemas.openxmlformats.org/officeDocument/2006/relationships/font" Target="fonts/font2.fntdata"/><Relationship Id="rId48" Type="http://schemas.openxmlformats.org/officeDocument/2006/relationships/font" Target="fonts/font3.fntdata"/><Relationship Id="rId49" Type="http://schemas.openxmlformats.org/officeDocument/2006/relationships/font" Target="fonts/font4.fntdata"/><Relationship Id="rId50" Type="http://schemas.openxmlformats.org/officeDocument/2006/relationships/font" Target="fonts/font5.fntdata"/><Relationship Id="rId51" Type="http://schemas.openxmlformats.org/officeDocument/2006/relationships/font" Target="fonts/font6.fntdata"/><Relationship Id="rId52" Type="http://schemas.openxmlformats.org/officeDocument/2006/relationships/font" Target="fonts/font7.fntdata"/><Relationship Id="rId53" Type="http://schemas.openxmlformats.org/officeDocument/2006/relationships/font" Target="fonts/font8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164" y="221828"/>
            <a:ext cx="3855770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101" y="1098332"/>
            <a:ext cx="3693896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/40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forge.net/projects/orwelldevcpp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tepad-plus-plus.org/download/v6.7.html" TargetMode="Externa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602"/>
            <a:ext cx="4608195" cy="2547620"/>
          </a:xfrm>
          <a:custGeom>
            <a:avLst/>
            <a:gdLst/>
            <a:ahLst/>
            <a:cxnLst/>
            <a:rect l="l" t="t" r="r" b="b"/>
            <a:pathLst>
              <a:path w="4608195" h="2547620">
                <a:moveTo>
                  <a:pt x="0" y="2547397"/>
                </a:moveTo>
                <a:lnTo>
                  <a:pt x="4608004" y="2547397"/>
                </a:lnTo>
                <a:lnTo>
                  <a:pt x="4608004" y="0"/>
                </a:lnTo>
                <a:lnTo>
                  <a:pt x="0" y="0"/>
                </a:lnTo>
                <a:lnTo>
                  <a:pt x="0" y="254739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0" y="0"/>
            <a:ext cx="4608195" cy="908685"/>
            <a:chOff x="-10" y="0"/>
            <a:chExt cx="4608195" cy="908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79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10" y="44590"/>
              <a:ext cx="4608195" cy="864235"/>
            </a:xfrm>
            <a:custGeom>
              <a:avLst/>
              <a:gdLst/>
              <a:ahLst/>
              <a:cxnLst/>
              <a:rect l="l" t="t" r="r" b="b"/>
              <a:pathLst>
                <a:path w="4608195" h="864235">
                  <a:moveTo>
                    <a:pt x="4608060" y="0"/>
                  </a:moveTo>
                  <a:lnTo>
                    <a:pt x="0" y="0"/>
                  </a:lnTo>
                  <a:lnTo>
                    <a:pt x="0" y="864011"/>
                  </a:lnTo>
                  <a:lnTo>
                    <a:pt x="4608060" y="864011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35F9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000" y="148270"/>
              <a:ext cx="1152000" cy="691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54709" y="1222829"/>
            <a:ext cx="2098675" cy="6851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35"/>
              </a:spcBef>
            </a:pP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</a:rPr>
              <a:t>Halo</a:t>
            </a:r>
            <a:r>
              <a:rPr dirty="0" sz="1400" spc="9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5" b="1">
                <a:solidFill>
                  <a:srgbClr val="335F9E"/>
                </a:solidFill>
                <a:latin typeface="Gill Sans MT"/>
                <a:cs typeface="Gill Sans MT"/>
              </a:rPr>
              <a:t>Dunia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045" y="221828"/>
            <a:ext cx="1394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Mengapa</a:t>
            </a:r>
            <a:r>
              <a:rPr dirty="0" spc="65"/>
              <a:t> </a:t>
            </a:r>
            <a:r>
              <a:rPr dirty="0" spc="235"/>
              <a:t>C++?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39581"/>
            <a:ext cx="3514725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Kompilasi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berjalan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cepat.</a:t>
            </a:r>
            <a:endParaRPr sz="1100">
              <a:latin typeface="Tahoma"/>
              <a:cs typeface="Tahoma"/>
            </a:endParaRPr>
          </a:p>
          <a:p>
            <a:pPr algn="just"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">
                <a:latin typeface="Tahoma"/>
                <a:cs typeface="Tahoma"/>
              </a:rPr>
              <a:t>Memiliki </a:t>
            </a:r>
            <a:r>
              <a:rPr dirty="0" sz="1100" spc="-30" i="1">
                <a:latin typeface="Arial"/>
                <a:cs typeface="Arial"/>
              </a:rPr>
              <a:t>library </a:t>
            </a:r>
            <a:r>
              <a:rPr dirty="0" sz="1100" spc="-50">
                <a:latin typeface="Tahoma"/>
                <a:cs typeface="Tahoma"/>
              </a:rPr>
              <a:t>berupa </a:t>
            </a:r>
            <a:r>
              <a:rPr dirty="0" sz="1100" spc="-50" i="1">
                <a:latin typeface="Arial"/>
                <a:cs typeface="Arial"/>
              </a:rPr>
              <a:t>Standard </a:t>
            </a:r>
            <a:r>
              <a:rPr dirty="0" sz="1100" spc="-45" i="1">
                <a:latin typeface="Arial"/>
                <a:cs typeface="Arial"/>
              </a:rPr>
              <a:t>Template </a:t>
            </a:r>
            <a:r>
              <a:rPr dirty="0" sz="1100" spc="-35" i="1">
                <a:latin typeface="Arial"/>
                <a:cs typeface="Arial"/>
              </a:rPr>
              <a:t>Library </a:t>
            </a:r>
            <a:r>
              <a:rPr dirty="0" sz="1100" spc="25">
                <a:latin typeface="Tahoma"/>
                <a:cs typeface="Tahoma"/>
              </a:rPr>
              <a:t>(STL) 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50">
                <a:latin typeface="Tahoma"/>
                <a:cs typeface="Tahoma"/>
              </a:rPr>
              <a:t>lengkap, </a:t>
            </a:r>
            <a:r>
              <a:rPr dirty="0" sz="1100" spc="-55">
                <a:latin typeface="Tahoma"/>
                <a:cs typeface="Tahoma"/>
              </a:rPr>
              <a:t>sehingga </a:t>
            </a:r>
            <a:r>
              <a:rPr dirty="0" sz="1100" spc="-45">
                <a:latin typeface="Tahoma"/>
                <a:cs typeface="Tahoma"/>
              </a:rPr>
              <a:t>berbagai </a:t>
            </a:r>
            <a:r>
              <a:rPr dirty="0" sz="1100" spc="-55">
                <a:latin typeface="Tahoma"/>
                <a:cs typeface="Tahoma"/>
              </a:rPr>
              <a:t>komponen </a:t>
            </a:r>
            <a:r>
              <a:rPr dirty="0" sz="1100" spc="-50">
                <a:latin typeface="Tahoma"/>
                <a:cs typeface="Tahoma"/>
              </a:rPr>
              <a:t>pemrograman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buat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ulang.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442" y="743277"/>
            <a:ext cx="2145030" cy="9372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algn="ctr" marL="12700" marR="5080">
              <a:lnSpc>
                <a:spcPct val="106700"/>
              </a:lnSpc>
            </a:pP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Petunjuk</a:t>
            </a:r>
            <a:r>
              <a:rPr dirty="0" sz="1400" spc="9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1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Mempersiapkan </a:t>
            </a:r>
            <a:r>
              <a:rPr dirty="0" sz="1400" spc="-37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Lingkungan</a:t>
            </a:r>
            <a:r>
              <a:rPr dirty="0" sz="1400" spc="12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Belajar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968" y="221828"/>
            <a:ext cx="2573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20"/>
              <a:t> </a:t>
            </a:r>
            <a:r>
              <a:rPr dirty="0" spc="-10"/>
              <a:t>Dev</a:t>
            </a:r>
            <a:r>
              <a:rPr dirty="0" spc="125"/>
              <a:t> </a:t>
            </a:r>
            <a:r>
              <a:rPr dirty="0" spc="245"/>
              <a:t>C++</a:t>
            </a:r>
            <a:r>
              <a:rPr dirty="0" spc="125"/>
              <a:t> </a:t>
            </a:r>
            <a:r>
              <a:rPr dirty="0" spc="-20"/>
              <a:t>(Windows)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94599"/>
            <a:ext cx="3687445" cy="17176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0256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instalasi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Dev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perangkat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lunak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gratis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memprogram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</a:t>
            </a:r>
            <a:endParaRPr sz="1100">
              <a:latin typeface="Tahoma"/>
              <a:cs typeface="Tahoma"/>
            </a:endParaRPr>
          </a:p>
          <a:p>
            <a:pPr marL="144780" marR="34417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Seluruh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petunjuk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instalasi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diberikan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sistem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Windows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7.</a:t>
            </a:r>
            <a:endParaRPr sz="1100">
              <a:latin typeface="Tahoma"/>
              <a:cs typeface="Tahoma"/>
            </a:endParaRPr>
          </a:p>
          <a:p>
            <a:pPr marL="144780" marR="129539" indent="-132715">
              <a:lnSpc>
                <a:spcPts val="1200"/>
              </a:lnSpc>
              <a:spcBef>
                <a:spcPts val="31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Proses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instalasi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komputer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yaitu: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5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15">
                <a:latin typeface="Tahoma"/>
                <a:cs typeface="Tahoma"/>
              </a:rPr>
              <a:t>Kompilator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35">
                <a:latin typeface="Tahoma"/>
                <a:cs typeface="Tahoma"/>
              </a:rPr>
              <a:t>C++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bernama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g++.</a:t>
            </a:r>
            <a:endParaRPr sz="1000">
              <a:latin typeface="Tahoma"/>
              <a:cs typeface="Tahoma"/>
            </a:endParaRPr>
          </a:p>
          <a:p>
            <a:pPr lvl="1" marL="422275" marR="5080" indent="-128270">
              <a:lnSpc>
                <a:spcPts val="1200"/>
              </a:lnSpc>
              <a:spcBef>
                <a:spcPts val="3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10">
                <a:latin typeface="Tahoma"/>
                <a:cs typeface="Tahoma"/>
              </a:rPr>
              <a:t>IDE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</a:t>
            </a:r>
            <a:r>
              <a:rPr dirty="0" sz="1000" spc="-25" i="1">
                <a:latin typeface="Arial"/>
                <a:cs typeface="Arial"/>
              </a:rPr>
              <a:t>Integrated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Development</a:t>
            </a:r>
            <a:r>
              <a:rPr dirty="0" sz="1000" spc="55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Environment</a:t>
            </a:r>
            <a:r>
              <a:rPr dirty="0" sz="1000" spc="-25">
                <a:latin typeface="Tahoma"/>
                <a:cs typeface="Tahoma"/>
              </a:rPr>
              <a:t>)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bawaan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Dev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20">
                <a:latin typeface="Tahoma"/>
                <a:cs typeface="Tahoma"/>
              </a:rPr>
              <a:t>C++.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IDE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bisa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dianggap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sebagai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sebuah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lingkungan </a:t>
            </a:r>
            <a:r>
              <a:rPr dirty="0" sz="1000" spc="-30">
                <a:latin typeface="Tahoma"/>
                <a:cs typeface="Tahoma"/>
              </a:rPr>
              <a:t> tempat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kalian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memprogram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nantinya.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968" y="221828"/>
            <a:ext cx="2573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20"/>
              <a:t> </a:t>
            </a:r>
            <a:r>
              <a:rPr dirty="0" spc="-10"/>
              <a:t>Dev</a:t>
            </a:r>
            <a:r>
              <a:rPr dirty="0" spc="125"/>
              <a:t> </a:t>
            </a:r>
            <a:r>
              <a:rPr dirty="0" spc="245"/>
              <a:t>C++</a:t>
            </a:r>
            <a:r>
              <a:rPr dirty="0" spc="125"/>
              <a:t> </a:t>
            </a:r>
            <a:r>
              <a:rPr dirty="0" spc="-20"/>
              <a:t>(Windows)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3359"/>
            <a:ext cx="349631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63817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Buka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 i="1">
                <a:latin typeface="Arial"/>
                <a:cs typeface="Arial"/>
              </a:rPr>
              <a:t>browser</a:t>
            </a:r>
            <a:r>
              <a:rPr dirty="0" sz="1100" spc="-60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kunjungi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  <a:hlinkClick r:id="rId2"/>
              </a:rPr>
              <a:t>https://sourceforge.net/projects/orwelldevcpp.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Unduh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sesuai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arsitektur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prosesor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komputer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misalnya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intel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Windows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bit.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504" y="221828"/>
            <a:ext cx="3148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25"/>
              <a:t> </a:t>
            </a:r>
            <a:r>
              <a:rPr dirty="0" spc="-10"/>
              <a:t>Dev</a:t>
            </a:r>
            <a:r>
              <a:rPr dirty="0" spc="130"/>
              <a:t> </a:t>
            </a:r>
            <a:r>
              <a:rPr dirty="0" spc="245"/>
              <a:t>C++</a:t>
            </a:r>
            <a:r>
              <a:rPr dirty="0" spc="130"/>
              <a:t> </a:t>
            </a:r>
            <a:r>
              <a:rPr dirty="0" spc="-20"/>
              <a:t>(Windows)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11785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9781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Berikut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tampilan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5">
                <a:latin typeface="Tahoma"/>
                <a:cs typeface="Tahoma"/>
              </a:rPr>
              <a:t> https://sourceforge.net/projects/orwelldevcpp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Tekan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”Download”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mendapatkan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Dev</a:t>
            </a:r>
            <a:r>
              <a:rPr dirty="0" sz="1100" spc="20">
                <a:latin typeface="Tahoma"/>
                <a:cs typeface="Tahoma"/>
              </a:rPr>
              <a:t> C++.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997" y="1131178"/>
            <a:ext cx="1799979" cy="186920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504" y="221828"/>
            <a:ext cx="3148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25"/>
              <a:t> </a:t>
            </a:r>
            <a:r>
              <a:rPr dirty="0" spc="-10"/>
              <a:t>Dev</a:t>
            </a:r>
            <a:r>
              <a:rPr dirty="0" spc="130"/>
              <a:t> </a:t>
            </a:r>
            <a:r>
              <a:rPr dirty="0" spc="245"/>
              <a:t>C++</a:t>
            </a:r>
            <a:r>
              <a:rPr dirty="0" spc="130"/>
              <a:t> </a:t>
            </a:r>
            <a:r>
              <a:rPr dirty="0" spc="-20"/>
              <a:t>(Windows)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18856"/>
            <a:ext cx="3712210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Setelah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selesai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mengunduh,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jalankan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 i="1">
                <a:latin typeface="Arial"/>
                <a:cs typeface="Arial"/>
              </a:rPr>
              <a:t>installer</a:t>
            </a:r>
            <a:r>
              <a:rPr dirty="0" sz="1100" spc="165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Dev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baru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diunduh.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tampilan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541" y="1467718"/>
            <a:ext cx="1800020" cy="9947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504" y="221828"/>
            <a:ext cx="3148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25"/>
              <a:t> </a:t>
            </a:r>
            <a:r>
              <a:rPr dirty="0" spc="-10"/>
              <a:t>Dev</a:t>
            </a:r>
            <a:r>
              <a:rPr dirty="0" spc="130"/>
              <a:t> </a:t>
            </a:r>
            <a:r>
              <a:rPr dirty="0" spc="245"/>
              <a:t>C++</a:t>
            </a:r>
            <a:r>
              <a:rPr dirty="0" spc="130"/>
              <a:t> </a:t>
            </a:r>
            <a:r>
              <a:rPr dirty="0" spc="-20"/>
              <a:t>(Windows)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69986"/>
            <a:ext cx="264033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Baca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persetujuan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ditampilkan.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Setelah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menyetujui,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”I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Agree”.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44" y="1090536"/>
            <a:ext cx="2160049" cy="1679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858" y="221828"/>
            <a:ext cx="3387090" cy="668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</a:rPr>
              <a:t>Instalasi</a:t>
            </a:r>
            <a:r>
              <a:rPr dirty="0" sz="1400" spc="12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Dev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245" b="1">
                <a:solidFill>
                  <a:srgbClr val="335F9E"/>
                </a:solidFill>
                <a:latin typeface="Gill Sans MT"/>
                <a:cs typeface="Gill Sans MT"/>
              </a:rPr>
              <a:t>C++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</a:rPr>
              <a:t>(Windows)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30" b="1">
                <a:solidFill>
                  <a:srgbClr val="335F9E"/>
                </a:solidFill>
                <a:latin typeface="Gill Sans MT"/>
                <a:cs typeface="Gill Sans MT"/>
              </a:rPr>
              <a:t>(lanj.)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750">
              <a:latin typeface="Gill Sans MT"/>
              <a:cs typeface="Gill Sans MT"/>
            </a:endParaRPr>
          </a:p>
          <a:p>
            <a:pPr marL="144780" indent="-132715">
              <a:lnSpc>
                <a:spcPct val="100000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Selanjutnya,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”next”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instalasi.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44" y="965276"/>
            <a:ext cx="2160000" cy="167767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504" y="221828"/>
            <a:ext cx="3148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25"/>
              <a:t> </a:t>
            </a:r>
            <a:r>
              <a:rPr dirty="0" spc="-10"/>
              <a:t>Dev</a:t>
            </a:r>
            <a:r>
              <a:rPr dirty="0" spc="130"/>
              <a:t> </a:t>
            </a:r>
            <a:r>
              <a:rPr dirty="0" spc="245"/>
              <a:t>C++</a:t>
            </a:r>
            <a:r>
              <a:rPr dirty="0" spc="130"/>
              <a:t> </a:t>
            </a:r>
            <a:r>
              <a:rPr dirty="0" spc="-20"/>
              <a:t>(Windows)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65477"/>
            <a:ext cx="309880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">
                <a:latin typeface="Tahoma"/>
                <a:cs typeface="Tahoma"/>
              </a:rPr>
              <a:t>Atur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hendak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menyimpan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Dev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Ingat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lokasinya,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”install”.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44" y="1086040"/>
            <a:ext cx="2160031" cy="169082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858" y="221828"/>
            <a:ext cx="3387090" cy="663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</a:rPr>
              <a:t>Instalasi</a:t>
            </a:r>
            <a:r>
              <a:rPr dirty="0" sz="1400" spc="12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Dev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245" b="1">
                <a:solidFill>
                  <a:srgbClr val="335F9E"/>
                </a:solidFill>
                <a:latin typeface="Gill Sans MT"/>
                <a:cs typeface="Gill Sans MT"/>
              </a:rPr>
              <a:t>C++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</a:rPr>
              <a:t>(Windows)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30" b="1">
                <a:solidFill>
                  <a:srgbClr val="335F9E"/>
                </a:solidFill>
                <a:latin typeface="Gill Sans MT"/>
                <a:cs typeface="Gill Sans MT"/>
              </a:rPr>
              <a:t>(lanj.)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Gill Sans MT"/>
              <a:cs typeface="Gill Sans MT"/>
            </a:endParaRPr>
          </a:p>
          <a:p>
            <a:pPr marL="144780" indent="-132715">
              <a:lnSpc>
                <a:spcPct val="100000"/>
              </a:lnSpc>
              <a:spcBef>
                <a:spcPts val="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Tunggu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proses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instalasi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selesai.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44" y="960418"/>
            <a:ext cx="2159949" cy="16898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870" y="221828"/>
            <a:ext cx="1092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Pendahuluan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41995"/>
            <a:ext cx="3840479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ahoma"/>
                <a:cs typeface="Tahoma"/>
              </a:rPr>
              <a:t>Melalui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dokumen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akan: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Memahami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bagaimana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kompilator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C++</a:t>
            </a:r>
            <a:endParaRPr sz="1100">
              <a:latin typeface="Tahoma"/>
              <a:cs typeface="Tahoma"/>
            </a:endParaRPr>
          </a:p>
          <a:p>
            <a:pPr marL="289560" marR="55244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30">
                <a:latin typeface="Tahoma"/>
                <a:cs typeface="Tahoma"/>
              </a:rPr>
              <a:t>Melakukan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instalasi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perangkat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lunak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dibutuhkan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C++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858" y="221828"/>
            <a:ext cx="3387090" cy="6756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</a:rPr>
              <a:t>Instalasi</a:t>
            </a:r>
            <a:r>
              <a:rPr dirty="0" sz="1400" spc="12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Dev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245" b="1">
                <a:solidFill>
                  <a:srgbClr val="335F9E"/>
                </a:solidFill>
                <a:latin typeface="Gill Sans MT"/>
                <a:cs typeface="Gill Sans MT"/>
              </a:rPr>
              <a:t>C++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</a:rPr>
              <a:t>(Windows)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30" b="1">
                <a:solidFill>
                  <a:srgbClr val="335F9E"/>
                </a:solidFill>
                <a:latin typeface="Gill Sans MT"/>
                <a:cs typeface="Gill Sans MT"/>
              </a:rPr>
              <a:t>(lanj.)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Gill Sans MT"/>
              <a:cs typeface="Gill Sans MT"/>
            </a:endParaRPr>
          </a:p>
          <a:p>
            <a:pPr marL="144780" indent="-132715">
              <a:lnSpc>
                <a:spcPct val="100000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sudah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selesai,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pilih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 i="1">
                <a:latin typeface="Arial"/>
                <a:cs typeface="Arial"/>
              </a:rPr>
              <a:t>next</a:t>
            </a:r>
            <a:r>
              <a:rPr dirty="0" sz="1100" spc="13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i="1">
                <a:latin typeface="Arial"/>
                <a:cs typeface="Arial"/>
              </a:rPr>
              <a:t>finish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44" y="971981"/>
            <a:ext cx="2160000" cy="166089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504" y="221828"/>
            <a:ext cx="3148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25"/>
              <a:t> </a:t>
            </a:r>
            <a:r>
              <a:rPr dirty="0" spc="-10"/>
              <a:t>Dev</a:t>
            </a:r>
            <a:r>
              <a:rPr dirty="0" spc="130"/>
              <a:t> </a:t>
            </a:r>
            <a:r>
              <a:rPr dirty="0" spc="245"/>
              <a:t>C++</a:t>
            </a:r>
            <a:r>
              <a:rPr dirty="0" spc="130"/>
              <a:t> </a:t>
            </a:r>
            <a:r>
              <a:rPr dirty="0" spc="-20"/>
              <a:t>(Windows)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25613"/>
            <a:ext cx="3498215" cy="5676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menjalankan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Dev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jendela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pengaturan.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28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Setelah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selesai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mengatur,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tampilan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547" y="1160902"/>
            <a:ext cx="2519950" cy="17377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391" y="221828"/>
            <a:ext cx="22078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Lingkungan</a:t>
            </a:r>
            <a:r>
              <a:rPr dirty="0" spc="65"/>
              <a:t> </a:t>
            </a:r>
            <a:r>
              <a:rPr dirty="0" spc="-35"/>
              <a:t>Pemrograman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1680"/>
            <a:ext cx="3538220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240029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Sejauh </a:t>
            </a:r>
            <a:r>
              <a:rPr dirty="0" sz="1100" spc="-20">
                <a:latin typeface="Tahoma"/>
                <a:cs typeface="Tahoma"/>
              </a:rPr>
              <a:t>ini, </a:t>
            </a:r>
            <a:r>
              <a:rPr dirty="0" sz="1100" spc="-60">
                <a:latin typeface="Tahoma"/>
                <a:cs typeface="Tahoma"/>
              </a:rPr>
              <a:t>memprogram dengan </a:t>
            </a:r>
            <a:r>
              <a:rPr dirty="0" sz="1100" spc="-35">
                <a:latin typeface="Tahoma"/>
                <a:cs typeface="Tahoma"/>
              </a:rPr>
              <a:t>Dev </a:t>
            </a:r>
            <a:r>
              <a:rPr dirty="0" sz="1100" spc="40">
                <a:latin typeface="Tahoma"/>
                <a:cs typeface="Tahoma"/>
              </a:rPr>
              <a:t>C++ </a:t>
            </a:r>
            <a:r>
              <a:rPr dirty="0" sz="1100" spc="-55">
                <a:latin typeface="Tahoma"/>
                <a:cs typeface="Tahoma"/>
              </a:rPr>
              <a:t>sudah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dilakukan.</a:t>
            </a:r>
            <a:endParaRPr sz="1100">
              <a:latin typeface="Tahoma"/>
              <a:cs typeface="Tahoma"/>
            </a:endParaRPr>
          </a:p>
          <a:p>
            <a:pPr algn="just"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 </a:t>
            </a:r>
            <a:r>
              <a:rPr dirty="0" sz="1100" spc="-55">
                <a:latin typeface="Tahoma"/>
                <a:cs typeface="Tahoma"/>
              </a:rPr>
              <a:t>membiasakan </a:t>
            </a:r>
            <a:r>
              <a:rPr dirty="0" sz="1100" spc="-15">
                <a:latin typeface="Tahoma"/>
                <a:cs typeface="Tahoma"/>
              </a:rPr>
              <a:t>diri </a:t>
            </a:r>
            <a:r>
              <a:rPr dirty="0" sz="1100" spc="-20">
                <a:latin typeface="Tahoma"/>
                <a:cs typeface="Tahoma"/>
              </a:rPr>
              <a:t>di </a:t>
            </a:r>
            <a:r>
              <a:rPr dirty="0" sz="1100" spc="-40">
                <a:latin typeface="Tahoma"/>
                <a:cs typeface="Tahoma"/>
              </a:rPr>
              <a:t>lingkungan </a:t>
            </a:r>
            <a:r>
              <a:rPr dirty="0" sz="1100" spc="-60">
                <a:latin typeface="Tahoma"/>
                <a:cs typeface="Tahoma"/>
              </a:rPr>
              <a:t>memprogram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asing, </a:t>
            </a:r>
            <a:r>
              <a:rPr dirty="0" sz="1100" spc="-40">
                <a:latin typeface="Tahoma"/>
                <a:cs typeface="Tahoma"/>
              </a:rPr>
              <a:t>kami </a:t>
            </a:r>
            <a:r>
              <a:rPr dirty="0" sz="1100" spc="-55">
                <a:latin typeface="Tahoma"/>
                <a:cs typeface="Tahoma"/>
              </a:rPr>
              <a:t>memperkenalkan penggunaan </a:t>
            </a:r>
            <a:r>
              <a:rPr dirty="0" sz="1100" i="1">
                <a:latin typeface="Arial"/>
                <a:cs typeface="Arial"/>
              </a:rPr>
              <a:t>text </a:t>
            </a:r>
            <a:r>
              <a:rPr dirty="0" sz="1100" spc="-30" i="1">
                <a:latin typeface="Arial"/>
                <a:cs typeface="Arial"/>
              </a:rPr>
              <a:t>editor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populer,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Notepad++.</a:t>
            </a:r>
            <a:endParaRPr sz="1100">
              <a:latin typeface="Tahoma"/>
              <a:cs typeface="Tahoma"/>
            </a:endParaRPr>
          </a:p>
          <a:p>
            <a:pPr algn="just" marL="144780" marR="5778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Kalian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45">
                <a:latin typeface="Tahoma"/>
                <a:cs typeface="Tahoma"/>
              </a:rPr>
              <a:t>menulis </a:t>
            </a:r>
            <a:r>
              <a:rPr dirty="0" sz="1100" spc="-55">
                <a:latin typeface="Tahoma"/>
                <a:cs typeface="Tahoma"/>
              </a:rPr>
              <a:t>kode </a:t>
            </a:r>
            <a:r>
              <a:rPr dirty="0" sz="1100" spc="-20">
                <a:latin typeface="Tahoma"/>
                <a:cs typeface="Tahoma"/>
              </a:rPr>
              <a:t>di Notepad++, </a:t>
            </a:r>
            <a:r>
              <a:rPr dirty="0" sz="1100" spc="-25">
                <a:latin typeface="Tahoma"/>
                <a:cs typeface="Tahoma"/>
              </a:rPr>
              <a:t>lalu </a:t>
            </a:r>
            <a:r>
              <a:rPr dirty="0" sz="1100" spc="-50">
                <a:latin typeface="Tahoma"/>
                <a:cs typeface="Tahoma"/>
              </a:rPr>
              <a:t>melakukan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 i="1">
                <a:latin typeface="Arial"/>
                <a:cs typeface="Arial"/>
              </a:rPr>
              <a:t>command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line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107" y="221828"/>
            <a:ext cx="20262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Perkenalan</a:t>
            </a:r>
            <a:r>
              <a:rPr dirty="0" spc="105"/>
              <a:t> </a:t>
            </a:r>
            <a:r>
              <a:rPr dirty="0" spc="75"/>
              <a:t>Notepad++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03629"/>
            <a:ext cx="3723004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Notepad++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perangkat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lunak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pengolah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teks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gratis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berjalan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sistem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Windows.</a:t>
            </a:r>
            <a:endParaRPr sz="1100">
              <a:latin typeface="Tahoma"/>
              <a:cs typeface="Tahoma"/>
            </a:endParaRPr>
          </a:p>
          <a:p>
            <a:pPr marL="144780" marR="4699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Sesuai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menganggap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Notepad++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”plus-plus”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Notepad,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membuatnya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canggih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Notepad.</a:t>
            </a:r>
            <a:endParaRPr sz="1100">
              <a:latin typeface="Tahoma"/>
              <a:cs typeface="Tahoma"/>
            </a:endParaRPr>
          </a:p>
          <a:p>
            <a:pPr marL="144780" marR="14859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Notepad++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berbagai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keperluan,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seperti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menulis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Pascal.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963" y="221828"/>
            <a:ext cx="2761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14"/>
              <a:t> </a:t>
            </a:r>
            <a:r>
              <a:rPr dirty="0" spc="75"/>
              <a:t>Notepad++</a:t>
            </a:r>
            <a:r>
              <a:rPr dirty="0" spc="120"/>
              <a:t> </a:t>
            </a:r>
            <a:r>
              <a:rPr dirty="0" spc="-20"/>
              <a:t>(Windows)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0397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Buka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kembali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 i="1">
                <a:latin typeface="Arial"/>
                <a:cs typeface="Arial"/>
              </a:rPr>
              <a:t>browser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kalian,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kunjungi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  <a:hlinkClick r:id="rId2"/>
              </a:rPr>
              <a:t>http://notepad-plus-plus.org/download/v6.7.html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544" y="890882"/>
            <a:ext cx="2159884" cy="17696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1858" y="2712947"/>
            <a:ext cx="35083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Unduh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 i="1">
                <a:latin typeface="Arial"/>
                <a:cs typeface="Arial"/>
              </a:rPr>
              <a:t>installer</a:t>
            </a:r>
            <a:r>
              <a:rPr dirty="0" sz="1100" spc="160" i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Notepad++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memilih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Notepad++ </a:t>
            </a:r>
            <a:r>
              <a:rPr dirty="0" sz="1100" spc="-290" i="1">
                <a:latin typeface="Arial"/>
                <a:cs typeface="Arial"/>
              </a:rPr>
              <a:t> </a:t>
            </a:r>
            <a:r>
              <a:rPr dirty="0" sz="1100" spc="-35" i="1">
                <a:latin typeface="Arial"/>
                <a:cs typeface="Arial"/>
              </a:rPr>
              <a:t>Installer</a:t>
            </a:r>
            <a:r>
              <a:rPr dirty="0" sz="1100" spc="170" i="1">
                <a:latin typeface="Arial"/>
                <a:cs typeface="Arial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bawah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tombol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 i="1">
                <a:latin typeface="Arial"/>
                <a:cs typeface="Arial"/>
              </a:rPr>
              <a:t>download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485" y="221828"/>
            <a:ext cx="33362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25"/>
              <a:t> </a:t>
            </a:r>
            <a:r>
              <a:rPr dirty="0" spc="75"/>
              <a:t>Notepad++</a:t>
            </a:r>
            <a:r>
              <a:rPr dirty="0" spc="130"/>
              <a:t> </a:t>
            </a:r>
            <a:r>
              <a:rPr dirty="0" spc="-20"/>
              <a:t>(Windows)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361054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Jalankan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i="1">
                <a:latin typeface="Arial"/>
                <a:cs typeface="Arial"/>
              </a:rPr>
              <a:t>installer</a:t>
            </a:r>
            <a:r>
              <a:rPr dirty="0" sz="1100" spc="175" i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Notepad++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baru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unduh.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tampilan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2548" y="883181"/>
            <a:ext cx="1079973" cy="5653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1858" y="1500986"/>
            <a:ext cx="3145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10">
                <a:latin typeface="Tahoma"/>
                <a:cs typeface="Tahoma"/>
              </a:rPr>
              <a:t>Pilih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 i="1">
                <a:latin typeface="Arial"/>
                <a:cs typeface="Arial"/>
              </a:rPr>
              <a:t>ok</a:t>
            </a:r>
            <a:r>
              <a:rPr dirty="0" sz="1100" spc="-4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 i="1">
                <a:latin typeface="Arial"/>
                <a:cs typeface="Arial"/>
              </a:rPr>
              <a:t>next</a:t>
            </a:r>
            <a:r>
              <a:rPr dirty="0" sz="1100" spc="13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tampilan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2541" y="1723459"/>
            <a:ext cx="1800008" cy="13937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485" y="221828"/>
            <a:ext cx="33362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Instalasi</a:t>
            </a:r>
            <a:r>
              <a:rPr dirty="0" spc="125"/>
              <a:t> </a:t>
            </a:r>
            <a:r>
              <a:rPr dirty="0" spc="75"/>
              <a:t>Notepad++</a:t>
            </a:r>
            <a:r>
              <a:rPr dirty="0" spc="130"/>
              <a:t> </a:t>
            </a:r>
            <a:r>
              <a:rPr dirty="0" spc="-20"/>
              <a:t>(Windows)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80095"/>
            <a:ext cx="334708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10">
                <a:latin typeface="Tahoma"/>
                <a:cs typeface="Tahoma"/>
              </a:rPr>
              <a:t>Pilih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install</a:t>
            </a:r>
            <a:r>
              <a:rPr dirty="0" sz="1100" spc="-25">
                <a:latin typeface="Tahoma"/>
                <a:cs typeface="Tahoma"/>
              </a:rPr>
              <a:t>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tunggu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proses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instalasi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selesai.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Setelah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tampilan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pilih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i="1">
                <a:latin typeface="Arial"/>
                <a:cs typeface="Arial"/>
              </a:rPr>
              <a:t>finish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541" y="1200661"/>
            <a:ext cx="1800008" cy="140428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808" y="221828"/>
            <a:ext cx="28936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Menulis</a:t>
            </a:r>
            <a:r>
              <a:rPr dirty="0" spc="114"/>
              <a:t> </a:t>
            </a:r>
            <a:r>
              <a:rPr dirty="0" spc="-30"/>
              <a:t>Program</a:t>
            </a:r>
            <a:r>
              <a:rPr dirty="0" spc="120"/>
              <a:t> </a:t>
            </a:r>
            <a:r>
              <a:rPr dirty="0" spc="245"/>
              <a:t>C++</a:t>
            </a:r>
            <a:r>
              <a:rPr dirty="0" spc="120"/>
              <a:t> </a:t>
            </a:r>
            <a:r>
              <a:rPr dirty="0" spc="-20"/>
              <a:t>Sederhana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58762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001139"/>
            <a:ext cx="3603625" cy="12249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15">
                <a:latin typeface="Tahoma"/>
                <a:cs typeface="Tahoma"/>
              </a:rPr>
              <a:t>Ketikkan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Notepad++,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simpan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halo.cpp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direktori,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misalnya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 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Documents.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  <a:spcBef>
                <a:spcPts val="65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55">
                <a:latin typeface="PMingLiU"/>
                <a:cs typeface="PMingLiU"/>
              </a:rPr>
              <a:t>printf(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"halo</a:t>
            </a:r>
            <a:r>
              <a:rPr dirty="0" sz="1000" spc="21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dunia\n"</a:t>
            </a:r>
            <a:r>
              <a:rPr dirty="0" sz="1000" spc="14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262441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306" y="221828"/>
            <a:ext cx="2997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Catatan</a:t>
            </a:r>
            <a:r>
              <a:rPr dirty="0" spc="125"/>
              <a:t> </a:t>
            </a:r>
            <a:r>
              <a:rPr dirty="0" spc="-15"/>
              <a:t>Tentang</a:t>
            </a:r>
            <a:r>
              <a:rPr dirty="0" spc="125"/>
              <a:t> </a:t>
            </a:r>
            <a:r>
              <a:rPr dirty="0" spc="-15"/>
              <a:t>Penamaan</a:t>
            </a:r>
            <a:r>
              <a:rPr dirty="0" spc="125"/>
              <a:t> </a:t>
            </a:r>
            <a:r>
              <a:rPr dirty="0" spc="-20"/>
              <a:t>Berkas</a:t>
            </a:r>
          </a:p>
        </p:txBody>
      </p:sp>
      <p:sp>
        <p:nvSpPr>
          <p:cNvPr id="3" name="object 3"/>
          <p:cNvSpPr/>
          <p:nvPr/>
        </p:nvSpPr>
        <p:spPr>
          <a:xfrm>
            <a:off x="1641779" y="173341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8239" y="194344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0579" y="2115515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9456" y="2115515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1858" y="1030514"/>
            <a:ext cx="3449954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64769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Disarankan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memberi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tanpa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spasi.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Apabila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terdiri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beberapa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kata,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pemisah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berupa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70">
                <a:latin typeface="Tahoma"/>
                <a:cs typeface="Tahoma"/>
              </a:rPr>
              <a:t>’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70">
                <a:latin typeface="Tahoma"/>
                <a:cs typeface="Tahoma"/>
              </a:rPr>
              <a:t>’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’-’.</a:t>
            </a:r>
            <a:endParaRPr sz="1100">
              <a:latin typeface="Tahoma"/>
              <a:cs typeface="Tahoma"/>
            </a:endParaRPr>
          </a:p>
          <a:p>
            <a:pPr marL="144780" marR="553085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”program-pertama.cpp”, </a:t>
            </a:r>
            <a:r>
              <a:rPr dirty="0" sz="1100" spc="25">
                <a:latin typeface="Tahoma"/>
                <a:cs typeface="Tahoma"/>
              </a:rPr>
              <a:t>”if </a:t>
            </a:r>
            <a:r>
              <a:rPr dirty="0" sz="1100" spc="-35">
                <a:latin typeface="Tahoma"/>
                <a:cs typeface="Tahoma"/>
              </a:rPr>
              <a:t>else.cpp”,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”sort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versi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2.cpp”.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913" y="221828"/>
            <a:ext cx="21297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Kompilasi</a:t>
            </a:r>
            <a:r>
              <a:rPr dirty="0" spc="100"/>
              <a:t> </a:t>
            </a:r>
            <a:r>
              <a:rPr dirty="0" spc="-30"/>
              <a:t>Program</a:t>
            </a:r>
            <a:r>
              <a:rPr dirty="0" spc="100"/>
              <a:t> </a:t>
            </a:r>
            <a:r>
              <a:rPr dirty="0" spc="24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27746"/>
            <a:ext cx="370586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Buka </a:t>
            </a:r>
            <a:r>
              <a:rPr dirty="0" sz="1100" spc="-45">
                <a:latin typeface="Tahoma"/>
                <a:cs typeface="Tahoma"/>
              </a:rPr>
              <a:t>cmd,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35">
                <a:latin typeface="Tahoma"/>
                <a:cs typeface="Tahoma"/>
              </a:rPr>
              <a:t>dilakukan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50">
                <a:latin typeface="Tahoma"/>
                <a:cs typeface="Tahoma"/>
              </a:rPr>
              <a:t>cara </a:t>
            </a:r>
            <a:r>
              <a:rPr dirty="0" sz="1100" spc="-65">
                <a:latin typeface="Tahoma"/>
                <a:cs typeface="Tahoma"/>
              </a:rPr>
              <a:t>menekan </a:t>
            </a:r>
            <a:r>
              <a:rPr dirty="0" sz="1100" spc="-25">
                <a:latin typeface="Tahoma"/>
                <a:cs typeface="Tahoma"/>
              </a:rPr>
              <a:t>tombol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winkey+r, </a:t>
            </a:r>
            <a:r>
              <a:rPr dirty="0" sz="1100" spc="-25">
                <a:latin typeface="Tahoma"/>
                <a:cs typeface="Tahoma"/>
              </a:rPr>
              <a:t>lalu </a:t>
            </a:r>
            <a:r>
              <a:rPr dirty="0" sz="1100" spc="-35">
                <a:latin typeface="Tahoma"/>
                <a:cs typeface="Tahoma"/>
              </a:rPr>
              <a:t>isikan </a:t>
            </a:r>
            <a:r>
              <a:rPr dirty="0" sz="1100" spc="15">
                <a:latin typeface="Tahoma"/>
                <a:cs typeface="Tahoma"/>
              </a:rPr>
              <a:t>”cmd”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-30">
                <a:latin typeface="Tahoma"/>
                <a:cs typeface="Tahoma"/>
              </a:rPr>
              <a:t>kotak </a:t>
            </a:r>
            <a:r>
              <a:rPr dirty="0" sz="1100" spc="-35">
                <a:latin typeface="Tahoma"/>
                <a:cs typeface="Tahoma"/>
              </a:rPr>
              <a:t>dialog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40">
                <a:latin typeface="Tahoma"/>
                <a:cs typeface="Tahoma"/>
              </a:rPr>
              <a:t>muncul,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enter.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547" y="1311708"/>
            <a:ext cx="2519955" cy="128743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413" y="834374"/>
            <a:ext cx="216344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2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Perkenalan</a:t>
            </a:r>
            <a:r>
              <a:rPr dirty="0" sz="1400" spc="9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3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Pemrograman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449" y="221828"/>
            <a:ext cx="2704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Kompilasi</a:t>
            </a:r>
            <a:r>
              <a:rPr dirty="0" spc="110"/>
              <a:t> </a:t>
            </a:r>
            <a:r>
              <a:rPr dirty="0" spc="-30"/>
              <a:t>Program</a:t>
            </a:r>
            <a:r>
              <a:rPr dirty="0" spc="110"/>
              <a:t> </a:t>
            </a:r>
            <a:r>
              <a:rPr dirty="0" spc="245"/>
              <a:t>C++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15631"/>
            <a:ext cx="37687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Pergi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direktori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tempat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halo.cpp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disimpan,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”cd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..”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mundur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direktori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parent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”cd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 b="0" i="1">
                <a:latin typeface="Verdana Pro Light"/>
                <a:cs typeface="Verdana Pro Light"/>
              </a:rPr>
              <a:t>&lt;</a:t>
            </a:r>
            <a:r>
              <a:rPr dirty="0" sz="1100" spc="-45">
                <a:latin typeface="Tahoma"/>
                <a:cs typeface="Tahoma"/>
              </a:rPr>
              <a:t>nama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folder</a:t>
            </a:r>
            <a:r>
              <a:rPr dirty="0" sz="1100" spc="-20" b="0" i="1">
                <a:latin typeface="Verdana Pro Light"/>
                <a:cs typeface="Verdana Pro Light"/>
              </a:rPr>
              <a:t>&gt;</a:t>
            </a:r>
            <a:r>
              <a:rPr dirty="0" sz="1100" spc="-20">
                <a:latin typeface="Tahoma"/>
                <a:cs typeface="Tahoma"/>
              </a:rPr>
              <a:t>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maju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direktori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 b="0" i="1">
                <a:latin typeface="Verdana Pro Light"/>
                <a:cs typeface="Verdana Pro Light"/>
              </a:rPr>
              <a:t>&lt;</a:t>
            </a:r>
            <a:r>
              <a:rPr dirty="0" sz="1100" spc="-45">
                <a:latin typeface="Tahoma"/>
                <a:cs typeface="Tahoma"/>
              </a:rPr>
              <a:t>nama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folder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540" y="1109229"/>
            <a:ext cx="3239946" cy="179943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449" y="221828"/>
            <a:ext cx="2704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Kompilasi</a:t>
            </a:r>
            <a:r>
              <a:rPr dirty="0" spc="110"/>
              <a:t> </a:t>
            </a:r>
            <a:r>
              <a:rPr dirty="0" spc="-30"/>
              <a:t>Program</a:t>
            </a:r>
            <a:r>
              <a:rPr dirty="0" spc="110"/>
              <a:t> </a:t>
            </a:r>
            <a:r>
              <a:rPr dirty="0" spc="245"/>
              <a:t>C++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19224"/>
            <a:ext cx="3484245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Ketikkan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PMingLiU"/>
                <a:cs typeface="PMingLiU"/>
              </a:rPr>
              <a:t>g++</a:t>
            </a:r>
            <a:r>
              <a:rPr dirty="0" sz="1100" spc="280">
                <a:latin typeface="PMingLiU"/>
                <a:cs typeface="PMingLiU"/>
              </a:rPr>
              <a:t> </a:t>
            </a:r>
            <a:r>
              <a:rPr dirty="0" sz="1100" spc="140">
                <a:latin typeface="PMingLiU"/>
                <a:cs typeface="PMingLiU"/>
              </a:rPr>
              <a:t>-o</a:t>
            </a:r>
            <a:r>
              <a:rPr dirty="0" sz="1100" spc="285">
                <a:latin typeface="PMingLiU"/>
                <a:cs typeface="PMingLiU"/>
              </a:rPr>
              <a:t> </a:t>
            </a:r>
            <a:r>
              <a:rPr dirty="0" sz="1100" spc="95">
                <a:latin typeface="PMingLiU"/>
                <a:cs typeface="PMingLiU"/>
              </a:rPr>
              <a:t>prog</a:t>
            </a:r>
            <a:r>
              <a:rPr dirty="0" sz="1100" spc="280">
                <a:latin typeface="PMingLiU"/>
                <a:cs typeface="PMingLiU"/>
              </a:rPr>
              <a:t> </a:t>
            </a:r>
            <a:r>
              <a:rPr dirty="0" sz="1100" spc="110">
                <a:latin typeface="PMingLiU"/>
                <a:cs typeface="PMingLiU"/>
              </a:rPr>
              <a:t>halo.cpp</a:t>
            </a:r>
            <a:r>
              <a:rPr dirty="0" sz="1100" spc="1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Perhatikan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mungkin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pesan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kesalahan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seperti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ini: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540" y="1211841"/>
            <a:ext cx="3240054" cy="163440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449" y="221828"/>
            <a:ext cx="2704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Kompilasi</a:t>
            </a:r>
            <a:r>
              <a:rPr dirty="0" spc="110"/>
              <a:t> </a:t>
            </a:r>
            <a:r>
              <a:rPr dirty="0" spc="-30"/>
              <a:t>Program</a:t>
            </a:r>
            <a:r>
              <a:rPr dirty="0" spc="110"/>
              <a:t> </a:t>
            </a:r>
            <a:r>
              <a:rPr dirty="0" spc="245"/>
              <a:t>C++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22755"/>
            <a:ext cx="3455035" cy="1174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Berikut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pesan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kesalahan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diberikan:</a:t>
            </a:r>
            <a:endParaRPr sz="1100">
              <a:latin typeface="Tahoma"/>
              <a:cs typeface="Tahoma"/>
            </a:endParaRPr>
          </a:p>
          <a:p>
            <a:pPr marL="144780" marR="424180">
              <a:lnSpc>
                <a:spcPct val="102699"/>
              </a:lnSpc>
              <a:spcBef>
                <a:spcPts val="910"/>
              </a:spcBef>
            </a:pPr>
            <a:r>
              <a:rPr dirty="0" sz="1100" spc="90" i="1">
                <a:latin typeface="Arial"/>
                <a:cs typeface="Arial"/>
              </a:rPr>
              <a:t>’g++’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60" i="1">
                <a:latin typeface="Arial"/>
                <a:cs typeface="Arial"/>
              </a:rPr>
              <a:t>is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not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65" i="1">
                <a:latin typeface="Arial"/>
                <a:cs typeface="Arial"/>
              </a:rPr>
              <a:t>recognized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114" i="1">
                <a:latin typeface="Arial"/>
                <a:cs typeface="Arial"/>
              </a:rPr>
              <a:t>as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70" i="1">
                <a:latin typeface="Arial"/>
                <a:cs typeface="Arial"/>
              </a:rPr>
              <a:t>an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internal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or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external </a:t>
            </a:r>
            <a:r>
              <a:rPr dirty="0" sz="1100" spc="-290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command,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60" i="1">
                <a:latin typeface="Arial"/>
                <a:cs typeface="Arial"/>
              </a:rPr>
              <a:t>operable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program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or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35" i="1">
                <a:latin typeface="Arial"/>
                <a:cs typeface="Arial"/>
              </a:rPr>
              <a:t>batch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44780" indent="-132715">
              <a:lnSpc>
                <a:spcPct val="100000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terjadi,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artinya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pengaturan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path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10">
                <a:latin typeface="Tahoma"/>
                <a:cs typeface="Tahoma"/>
              </a:rPr>
              <a:t>g++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45" i="1">
                <a:latin typeface="Arial"/>
                <a:cs typeface="Arial"/>
              </a:rPr>
              <a:t>environment</a:t>
            </a:r>
            <a:r>
              <a:rPr dirty="0" sz="1100" spc="4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variable</a:t>
            </a:r>
            <a:r>
              <a:rPr dirty="0" sz="1100" spc="114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terlebih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dahulu.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200" y="221828"/>
            <a:ext cx="2777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Pengaturan</a:t>
            </a:r>
            <a:r>
              <a:rPr dirty="0" spc="125"/>
              <a:t> </a:t>
            </a:r>
            <a:r>
              <a:rPr dirty="0" spc="-35"/>
              <a:t>environment</a:t>
            </a:r>
            <a:r>
              <a:rPr dirty="0" spc="130"/>
              <a:t> </a:t>
            </a:r>
            <a:r>
              <a:rPr dirty="0" spc="-25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6302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25">
                <a:latin typeface="Tahoma"/>
                <a:cs typeface="Tahoma"/>
              </a:rPr>
              <a:t>Klik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kanan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”my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computer”,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pilih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properties</a:t>
            </a:r>
            <a:r>
              <a:rPr dirty="0" sz="1100" spc="-45">
                <a:latin typeface="Tahoma"/>
                <a:cs typeface="Tahoma"/>
              </a:rPr>
              <a:t>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Akan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tampilan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883189"/>
            <a:ext cx="4608195" cy="2573020"/>
            <a:chOff x="0" y="883189"/>
            <a:chExt cx="4608195" cy="2573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543" y="883189"/>
              <a:ext cx="3599921" cy="21278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91858" y="3063518"/>
            <a:ext cx="27774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10">
                <a:latin typeface="Tahoma"/>
                <a:cs typeface="Tahoma"/>
              </a:rPr>
              <a:t>Pilih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 i="1">
                <a:latin typeface="Arial"/>
                <a:cs typeface="Arial"/>
              </a:rPr>
              <a:t>advanced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70" i="1">
                <a:latin typeface="Arial"/>
                <a:cs typeface="Arial"/>
              </a:rPr>
              <a:t>system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settings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kiri.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735" y="221828"/>
            <a:ext cx="3352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Pengaturan</a:t>
            </a:r>
            <a:r>
              <a:rPr dirty="0" spc="130"/>
              <a:t> </a:t>
            </a:r>
            <a:r>
              <a:rPr dirty="0" spc="-35"/>
              <a:t>environment</a:t>
            </a:r>
            <a:r>
              <a:rPr dirty="0" spc="135"/>
              <a:t> </a:t>
            </a:r>
            <a:r>
              <a:rPr dirty="0" spc="-25"/>
              <a:t>variable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545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10">
                <a:latin typeface="Tahoma"/>
                <a:cs typeface="Tahoma"/>
              </a:rPr>
              <a:t>Pilih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tab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 i="1">
                <a:latin typeface="Arial"/>
                <a:cs typeface="Arial"/>
              </a:rPr>
              <a:t>advance</a:t>
            </a:r>
            <a:r>
              <a:rPr dirty="0" sz="1100" spc="-7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tombol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environment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variable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44" y="701501"/>
            <a:ext cx="2159998" cy="24090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858" y="158485"/>
            <a:ext cx="3488690" cy="52197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630"/>
              </a:spcBef>
            </a:pP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Pengaturan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35" b="1">
                <a:solidFill>
                  <a:srgbClr val="335F9E"/>
                </a:solidFill>
                <a:latin typeface="Gill Sans MT"/>
                <a:cs typeface="Gill Sans MT"/>
              </a:rPr>
              <a:t>environment</a:t>
            </a:r>
            <a:r>
              <a:rPr dirty="0" sz="1400" spc="13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25" b="1">
                <a:solidFill>
                  <a:srgbClr val="335F9E"/>
                </a:solidFill>
                <a:latin typeface="Gill Sans MT"/>
                <a:cs typeface="Gill Sans MT"/>
              </a:rPr>
              <a:t>variable</a:t>
            </a:r>
            <a:r>
              <a:rPr dirty="0" sz="1400" spc="13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30" b="1">
                <a:solidFill>
                  <a:srgbClr val="335F9E"/>
                </a:solidFill>
                <a:latin typeface="Gill Sans MT"/>
                <a:cs typeface="Gill Sans MT"/>
              </a:rPr>
              <a:t>(lanj.)</a:t>
            </a:r>
            <a:endParaRPr sz="1400">
              <a:latin typeface="Gill Sans MT"/>
              <a:cs typeface="Gill Sans MT"/>
            </a:endParaRPr>
          </a:p>
          <a:p>
            <a:pPr marL="144780" indent="-132715">
              <a:lnSpc>
                <a:spcPct val="100000"/>
              </a:lnSpc>
              <a:spcBef>
                <a:spcPts val="38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Kemudian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muncul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tampilan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44" y="711085"/>
            <a:ext cx="2160065" cy="24012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735" y="221828"/>
            <a:ext cx="3352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Pengaturan</a:t>
            </a:r>
            <a:r>
              <a:rPr dirty="0" spc="130"/>
              <a:t> </a:t>
            </a:r>
            <a:r>
              <a:rPr dirty="0" spc="-35"/>
              <a:t>environment</a:t>
            </a:r>
            <a:r>
              <a:rPr dirty="0" spc="135"/>
              <a:t> </a:t>
            </a:r>
            <a:r>
              <a:rPr dirty="0" spc="-25"/>
              <a:t>variable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88643"/>
            <a:ext cx="3561715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 i="1">
                <a:latin typeface="Arial"/>
                <a:cs typeface="Arial"/>
              </a:rPr>
              <a:t>system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60" i="1">
                <a:latin typeface="Arial"/>
                <a:cs typeface="Arial"/>
              </a:rPr>
              <a:t>variables</a:t>
            </a:r>
            <a:r>
              <a:rPr dirty="0" sz="1100" spc="-6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pilih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i="1">
                <a:latin typeface="Arial"/>
                <a:cs typeface="Arial"/>
              </a:rPr>
              <a:t>Path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tombol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edit</a:t>
            </a:r>
            <a:r>
              <a:rPr dirty="0" sz="1100" spc="-25">
                <a:latin typeface="Tahoma"/>
                <a:cs typeface="Tahoma"/>
              </a:rPr>
              <a:t>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menemukannya,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tekan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tombol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 i="1">
                <a:latin typeface="Arial"/>
                <a:cs typeface="Arial"/>
              </a:rPr>
              <a:t>new</a:t>
            </a:r>
            <a:r>
              <a:rPr dirty="0" sz="1100" spc="-6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3111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Isikan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direktori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tempat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Dev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sebelumnya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diatur,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ditambah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</a:t>
            </a:r>
            <a:r>
              <a:rPr dirty="0" sz="1100" spc="5" i="1">
                <a:latin typeface="Garamond"/>
                <a:cs typeface="Garamond"/>
              </a:rPr>
              <a:t>\</a:t>
            </a:r>
            <a:r>
              <a:rPr dirty="0" sz="1100" spc="5">
                <a:latin typeface="Tahoma"/>
                <a:cs typeface="Tahoma"/>
              </a:rPr>
              <a:t>MinGW64</a:t>
            </a:r>
            <a:r>
              <a:rPr dirty="0" sz="1100" spc="5" i="1">
                <a:latin typeface="Garamond"/>
                <a:cs typeface="Garamond"/>
              </a:rPr>
              <a:t>\</a:t>
            </a:r>
            <a:r>
              <a:rPr dirty="0" sz="1100" spc="5">
                <a:latin typeface="Tahoma"/>
                <a:cs typeface="Tahoma"/>
              </a:rPr>
              <a:t>bin”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akhir.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44" y="1589357"/>
            <a:ext cx="2160003" cy="9435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1858" y="2629610"/>
            <a:ext cx="2893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Tekan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ok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seluruh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kotak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dialog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tertutup.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735" y="221828"/>
            <a:ext cx="3352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Pengaturan</a:t>
            </a:r>
            <a:r>
              <a:rPr dirty="0" spc="130"/>
              <a:t> </a:t>
            </a:r>
            <a:r>
              <a:rPr dirty="0" spc="-35"/>
              <a:t>environment</a:t>
            </a:r>
            <a:r>
              <a:rPr dirty="0" spc="135"/>
              <a:t> </a:t>
            </a:r>
            <a:r>
              <a:rPr dirty="0" spc="-25"/>
              <a:t>variable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472179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Tutup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cmd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terbuka,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kembali.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Pergi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direktori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tempat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halo.cpp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disimpan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ketikkan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10">
                <a:latin typeface="PMingLiU"/>
                <a:cs typeface="PMingLiU"/>
              </a:rPr>
              <a:t>g++</a:t>
            </a:r>
            <a:r>
              <a:rPr dirty="0" sz="1100" spc="270">
                <a:latin typeface="PMingLiU"/>
                <a:cs typeface="PMingLiU"/>
              </a:rPr>
              <a:t> </a:t>
            </a:r>
            <a:r>
              <a:rPr dirty="0" sz="1100" spc="140">
                <a:latin typeface="PMingLiU"/>
                <a:cs typeface="PMingLiU"/>
              </a:rPr>
              <a:t>-o</a:t>
            </a:r>
            <a:r>
              <a:rPr dirty="0" sz="1100" spc="270">
                <a:latin typeface="PMingLiU"/>
                <a:cs typeface="PMingLiU"/>
              </a:rPr>
              <a:t> </a:t>
            </a:r>
            <a:r>
              <a:rPr dirty="0" sz="1100" spc="95">
                <a:latin typeface="PMingLiU"/>
                <a:cs typeface="PMingLiU"/>
              </a:rPr>
              <a:t>prog</a:t>
            </a:r>
            <a:r>
              <a:rPr dirty="0" sz="1100" spc="275">
                <a:latin typeface="PMingLiU"/>
                <a:cs typeface="PMingLiU"/>
              </a:rPr>
              <a:t> </a:t>
            </a:r>
            <a:r>
              <a:rPr dirty="0" sz="1100" spc="110">
                <a:latin typeface="PMingLiU"/>
                <a:cs typeface="PMingLiU"/>
              </a:rPr>
              <a:t>halo.cpp</a:t>
            </a:r>
            <a:r>
              <a:rPr dirty="0" sz="1100" spc="1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Pastikan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lagi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pesan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kesalahan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muncul: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540" y="1227335"/>
            <a:ext cx="3240032" cy="16367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1858" y="2916515"/>
            <a:ext cx="2605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Selamat!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Kompilasi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berhasil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dilaksanakan!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449" y="221828"/>
            <a:ext cx="2704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Kompilasi</a:t>
            </a:r>
            <a:r>
              <a:rPr dirty="0" spc="110"/>
              <a:t> </a:t>
            </a:r>
            <a:r>
              <a:rPr dirty="0" spc="-30"/>
              <a:t>Program</a:t>
            </a:r>
            <a:r>
              <a:rPr dirty="0" spc="110"/>
              <a:t> </a:t>
            </a:r>
            <a:r>
              <a:rPr dirty="0" spc="245"/>
              <a:t>C++</a:t>
            </a:r>
            <a:r>
              <a:rPr dirty="0" spc="11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68871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Ketikkan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”prog”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cmd,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artinya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menjalankan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”prog”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”helo.cpp”.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Pastikan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tulisan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”halo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dunia”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cmd: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540" y="1028303"/>
            <a:ext cx="3239971" cy="16344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1858" y="2715258"/>
            <a:ext cx="36099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Selamat!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berhasil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menulis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menjalankan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843" y="221828"/>
            <a:ext cx="22332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05"/>
              <a:t> </a:t>
            </a:r>
            <a:r>
              <a:rPr dirty="0" spc="-50"/>
              <a:t>Cara</a:t>
            </a:r>
            <a:r>
              <a:rPr dirty="0" spc="110"/>
              <a:t> </a:t>
            </a:r>
            <a:r>
              <a:rPr dirty="0" spc="-10"/>
              <a:t>Kompilasi</a:t>
            </a:r>
          </a:p>
        </p:txBody>
      </p:sp>
      <p:sp>
        <p:nvSpPr>
          <p:cNvPr id="3" name="object 3"/>
          <p:cNvSpPr/>
          <p:nvPr/>
        </p:nvSpPr>
        <p:spPr>
          <a:xfrm>
            <a:off x="1518640" y="1351305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6581" y="1351305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9497" y="1561338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9497" y="194344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1858" y="1030514"/>
            <a:ext cx="3769360" cy="1128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Perintah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adalah: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10">
                <a:latin typeface="PMingLiU"/>
                <a:cs typeface="PMingLiU"/>
              </a:rPr>
              <a:t>g++</a:t>
            </a:r>
            <a:r>
              <a:rPr dirty="0" sz="1100" spc="280">
                <a:latin typeface="PMingLiU"/>
                <a:cs typeface="PMingLiU"/>
              </a:rPr>
              <a:t> </a:t>
            </a:r>
            <a:r>
              <a:rPr dirty="0" sz="1100" spc="140">
                <a:latin typeface="PMingLiU"/>
                <a:cs typeface="PMingLiU"/>
              </a:rPr>
              <a:t>-o</a:t>
            </a:r>
            <a:r>
              <a:rPr dirty="0" sz="1100" spc="285">
                <a:latin typeface="PMingLiU"/>
                <a:cs typeface="PMingLiU"/>
              </a:rPr>
              <a:t> </a:t>
            </a:r>
            <a:r>
              <a:rPr dirty="0" sz="1100" spc="5">
                <a:latin typeface="PMingLiU"/>
                <a:cs typeface="PMingLiU"/>
              </a:rPr>
              <a:t>&lt;nama</a:t>
            </a:r>
            <a:r>
              <a:rPr dirty="0" sz="1100" spc="120">
                <a:latin typeface="PMingLiU"/>
                <a:cs typeface="PMingLiU"/>
              </a:rPr>
              <a:t> </a:t>
            </a:r>
            <a:r>
              <a:rPr dirty="0" sz="1100" spc="100">
                <a:latin typeface="PMingLiU"/>
                <a:cs typeface="PMingLiU"/>
              </a:rPr>
              <a:t>berkas&gt;</a:t>
            </a:r>
            <a:r>
              <a:rPr dirty="0" sz="1100" spc="285">
                <a:latin typeface="PMingLiU"/>
                <a:cs typeface="PMingLiU"/>
              </a:rPr>
              <a:t> </a:t>
            </a:r>
            <a:r>
              <a:rPr dirty="0" sz="1100" spc="5">
                <a:latin typeface="PMingLiU"/>
                <a:cs typeface="PMingLiU"/>
              </a:rPr>
              <a:t>&lt;nama</a:t>
            </a:r>
            <a:r>
              <a:rPr dirty="0" sz="1100" spc="125">
                <a:latin typeface="PMingLiU"/>
                <a:cs typeface="PMingLiU"/>
              </a:rPr>
              <a:t> </a:t>
            </a:r>
            <a:r>
              <a:rPr dirty="0" sz="1100" spc="60">
                <a:latin typeface="PMingLiU"/>
                <a:cs typeface="PMingLiU"/>
              </a:rPr>
              <a:t>program&gt;</a:t>
            </a:r>
            <a:endParaRPr sz="1100">
              <a:latin typeface="PMingLiU"/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5">
                <a:latin typeface="PMingLiU"/>
                <a:cs typeface="PMingLiU"/>
              </a:rPr>
              <a:t>&lt;nama</a:t>
            </a:r>
            <a:r>
              <a:rPr dirty="0" sz="1100" spc="125">
                <a:latin typeface="PMingLiU"/>
                <a:cs typeface="PMingLiU"/>
              </a:rPr>
              <a:t> </a:t>
            </a:r>
            <a:r>
              <a:rPr dirty="0" sz="1100" spc="100">
                <a:latin typeface="PMingLiU"/>
                <a:cs typeface="PMingLiU"/>
              </a:rPr>
              <a:t>berkas&gt;</a:t>
            </a:r>
            <a:r>
              <a:rPr dirty="0" sz="1100" spc="60">
                <a:latin typeface="PMingLiU"/>
                <a:cs typeface="PMingLiU"/>
              </a:rPr>
              <a:t> </a:t>
            </a:r>
            <a:r>
              <a:rPr dirty="0" sz="1100" spc="-20">
                <a:latin typeface="Tahoma"/>
                <a:cs typeface="Tahoma"/>
              </a:rPr>
              <a:t>diisi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kompilasi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inginkan.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5">
                <a:latin typeface="PMingLiU"/>
                <a:cs typeface="PMingLiU"/>
              </a:rPr>
              <a:t>&lt;nama</a:t>
            </a:r>
            <a:r>
              <a:rPr dirty="0" sz="1100" spc="120">
                <a:latin typeface="PMingLiU"/>
                <a:cs typeface="PMingLiU"/>
              </a:rPr>
              <a:t> </a:t>
            </a:r>
            <a:r>
              <a:rPr dirty="0" sz="1100" spc="60">
                <a:latin typeface="PMingLiU"/>
                <a:cs typeface="PMingLiU"/>
              </a:rPr>
              <a:t>program&gt;</a:t>
            </a:r>
            <a:r>
              <a:rPr dirty="0" sz="1100" spc="65">
                <a:latin typeface="PMingLiU"/>
                <a:cs typeface="PMingLiU"/>
              </a:rPr>
              <a:t> </a:t>
            </a:r>
            <a:r>
              <a:rPr dirty="0" sz="1100" spc="-20">
                <a:latin typeface="Tahoma"/>
                <a:cs typeface="Tahoma"/>
              </a:rPr>
              <a:t>diisi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hendak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kompilasi.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386" y="221828"/>
            <a:ext cx="15265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Apa</a:t>
            </a:r>
            <a:r>
              <a:rPr dirty="0" spc="100"/>
              <a:t> </a:t>
            </a:r>
            <a:r>
              <a:rPr dirty="0" spc="-5"/>
              <a:t>itu</a:t>
            </a:r>
            <a:r>
              <a:rPr dirty="0" spc="100"/>
              <a:t> </a:t>
            </a:r>
            <a:r>
              <a:rPr dirty="0"/>
              <a:t>Program?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816" y="798665"/>
            <a:ext cx="3980815" cy="225425"/>
          </a:xfrm>
          <a:prstGeom prst="rect">
            <a:avLst/>
          </a:prstGeom>
          <a:solidFill>
            <a:srgbClr val="668CFF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435"/>
              </a:lnSpc>
            </a:pPr>
            <a:r>
              <a:rPr dirty="0" sz="1200">
                <a:latin typeface="Calibri"/>
                <a:cs typeface="Calibri"/>
              </a:rPr>
              <a:t>Program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16" y="1024090"/>
            <a:ext cx="3980815" cy="417830"/>
          </a:xfrm>
          <a:prstGeom prst="rect">
            <a:avLst/>
          </a:prstGeom>
          <a:solidFill>
            <a:srgbClr val="C5D2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45720" marR="145415">
              <a:lnSpc>
                <a:spcPct val="102600"/>
              </a:lnSpc>
              <a:spcBef>
                <a:spcPts val="220"/>
              </a:spcBef>
            </a:pPr>
            <a:r>
              <a:rPr dirty="0" sz="1100" spc="-45">
                <a:latin typeface="Tahoma"/>
                <a:cs typeface="Tahoma"/>
              </a:rPr>
              <a:t>Serangkaian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instruksi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mesin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mencapai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tujuan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tertentu.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858" y="1576056"/>
            <a:ext cx="3724275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270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Biasanya,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menerima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masukan,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memprosesnya,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keluaran.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penerjemah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menerima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berkas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masukan,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menerjemahkannya,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keluaran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berupa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terjemahan.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631" y="221828"/>
            <a:ext cx="11525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</a:rPr>
              <a:t>Selanjutn</a:t>
            </a:r>
            <a:r>
              <a:rPr dirty="0" sz="1400" spc="-45" b="1">
                <a:solidFill>
                  <a:srgbClr val="335F9E"/>
                </a:solidFill>
                <a:latin typeface="Gill Sans MT"/>
                <a:cs typeface="Gill Sans MT"/>
              </a:rPr>
              <a:t>y</a:t>
            </a:r>
            <a:r>
              <a:rPr dirty="0" sz="1400" spc="45" b="1">
                <a:solidFill>
                  <a:srgbClr val="335F9E"/>
                </a:solidFill>
                <a:latin typeface="Gill Sans MT"/>
                <a:cs typeface="Gill Sans MT"/>
              </a:rPr>
              <a:t>a...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1277236"/>
            <a:ext cx="213804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Perkenalan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Pemrograman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sederhana.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212" y="221828"/>
            <a:ext cx="34474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Pemrograman</a:t>
            </a:r>
            <a:r>
              <a:rPr dirty="0" spc="105"/>
              <a:t> </a:t>
            </a:r>
            <a:r>
              <a:rPr dirty="0" spc="-5"/>
              <a:t>dan</a:t>
            </a:r>
            <a:r>
              <a:rPr dirty="0" spc="110"/>
              <a:t> </a:t>
            </a:r>
            <a:r>
              <a:rPr dirty="0" spc="15"/>
              <a:t>Bahasa</a:t>
            </a:r>
            <a:r>
              <a:rPr dirty="0" spc="105"/>
              <a:t> </a:t>
            </a:r>
            <a:r>
              <a:rPr dirty="0" spc="-35"/>
              <a:t>Pemrograman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71547"/>
            <a:ext cx="3747135" cy="12103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Pemrograman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aktivitas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menulis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ditulis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mesin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komputer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mengerti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diinstruksikan.</a:t>
            </a:r>
            <a:endParaRPr sz="1100">
              <a:latin typeface="Tahoma"/>
              <a:cs typeface="Tahoma"/>
            </a:endParaRPr>
          </a:p>
          <a:p>
            <a:pPr marL="144780" marR="116839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Contoh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populer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Pascal,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Java,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Python.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pembelajaran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C++.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dirty="0"/>
              <a:t>Bagaimana</a:t>
            </a:r>
            <a:r>
              <a:rPr dirty="0" spc="120"/>
              <a:t> </a:t>
            </a:r>
            <a:r>
              <a:rPr dirty="0" spc="-25"/>
              <a:t>Komputer</a:t>
            </a:r>
            <a:r>
              <a:rPr dirty="0" spc="125"/>
              <a:t> </a:t>
            </a:r>
            <a:r>
              <a:rPr dirty="0" spc="5"/>
              <a:t>Menjalankan</a:t>
            </a:r>
            <a:r>
              <a:rPr dirty="0" spc="125"/>
              <a:t> </a:t>
            </a:r>
            <a:r>
              <a:rPr dirty="0"/>
              <a:t>Program?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1680"/>
            <a:ext cx="3698240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355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masa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komputer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diprogram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Assembly.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Bahasa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Assembly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dimengerti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mesin.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Oleh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karena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itu,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Bahasa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Assembly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termasuk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tingkat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rendah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(dekat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mesin).</a:t>
            </a:r>
            <a:endParaRPr sz="1100">
              <a:latin typeface="Tahoma"/>
              <a:cs typeface="Tahoma"/>
            </a:endParaRPr>
          </a:p>
          <a:p>
            <a:pPr marL="144780" marR="3587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Meskipun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begitu,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membaca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mengerti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alur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Assembly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sulit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bagi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manusia.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672589" marR="5080" indent="-1659889">
              <a:lnSpc>
                <a:spcPct val="106700"/>
              </a:lnSpc>
              <a:spcBef>
                <a:spcPts val="20"/>
              </a:spcBef>
            </a:pPr>
            <a:r>
              <a:rPr dirty="0"/>
              <a:t>Bagaimana</a:t>
            </a:r>
            <a:r>
              <a:rPr dirty="0" spc="120"/>
              <a:t> </a:t>
            </a:r>
            <a:r>
              <a:rPr dirty="0" spc="-25"/>
              <a:t>Komputer</a:t>
            </a:r>
            <a:r>
              <a:rPr dirty="0" spc="125"/>
              <a:t> </a:t>
            </a:r>
            <a:r>
              <a:rPr dirty="0" spc="5"/>
              <a:t>Menjalankan</a:t>
            </a:r>
            <a:r>
              <a:rPr dirty="0" spc="125"/>
              <a:t> </a:t>
            </a:r>
            <a:r>
              <a:rPr dirty="0"/>
              <a:t>Program? </a:t>
            </a:r>
            <a:r>
              <a:rPr dirty="0" spc="-37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78435" marR="14604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79070" algn="l"/>
              </a:tabLst>
            </a:pPr>
            <a:r>
              <a:rPr dirty="0" sz="1100" spc="-25"/>
              <a:t>Pada</a:t>
            </a:r>
            <a:r>
              <a:rPr dirty="0" sz="1100" spc="25"/>
              <a:t> </a:t>
            </a:r>
            <a:r>
              <a:rPr dirty="0" sz="1100" spc="-40"/>
              <a:t>tahun</a:t>
            </a:r>
            <a:r>
              <a:rPr dirty="0" sz="1100" spc="25"/>
              <a:t> </a:t>
            </a:r>
            <a:r>
              <a:rPr dirty="0" sz="1100" spc="-50"/>
              <a:t>1960-an,</a:t>
            </a:r>
            <a:r>
              <a:rPr dirty="0" sz="1100" spc="20"/>
              <a:t> </a:t>
            </a:r>
            <a:r>
              <a:rPr dirty="0" sz="1100" spc="-30"/>
              <a:t>mulai</a:t>
            </a:r>
            <a:r>
              <a:rPr dirty="0" sz="1100" spc="30"/>
              <a:t> </a:t>
            </a:r>
            <a:r>
              <a:rPr dirty="0" sz="1100" spc="-30"/>
              <a:t>diciptakan</a:t>
            </a:r>
            <a:r>
              <a:rPr dirty="0" sz="1100" spc="25"/>
              <a:t> </a:t>
            </a:r>
            <a:r>
              <a:rPr dirty="0" sz="1100" spc="-60"/>
              <a:t>bahasa</a:t>
            </a:r>
            <a:r>
              <a:rPr dirty="0" sz="1100" spc="25"/>
              <a:t> </a:t>
            </a:r>
            <a:r>
              <a:rPr dirty="0" sz="1100" spc="-55"/>
              <a:t>pemrograman </a:t>
            </a:r>
            <a:r>
              <a:rPr dirty="0" sz="1100" spc="-325"/>
              <a:t> </a:t>
            </a:r>
            <a:r>
              <a:rPr dirty="0" sz="1100" spc="-25"/>
              <a:t>tingkat</a:t>
            </a:r>
            <a:r>
              <a:rPr dirty="0" sz="1100" spc="15"/>
              <a:t> </a:t>
            </a:r>
            <a:r>
              <a:rPr dirty="0" sz="1100" spc="-25"/>
              <a:t>tinggi.</a:t>
            </a:r>
            <a:endParaRPr sz="1100"/>
          </a:p>
          <a:p>
            <a:pPr marL="178435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79070" algn="l"/>
              </a:tabLst>
            </a:pPr>
            <a:r>
              <a:rPr dirty="0" sz="1100" spc="-35"/>
              <a:t>Bahasa</a:t>
            </a:r>
            <a:r>
              <a:rPr dirty="0" sz="1100" spc="15"/>
              <a:t> </a:t>
            </a:r>
            <a:r>
              <a:rPr dirty="0" sz="1100" spc="-15"/>
              <a:t>ini</a:t>
            </a:r>
            <a:r>
              <a:rPr dirty="0" sz="1100" spc="20"/>
              <a:t> </a:t>
            </a:r>
            <a:r>
              <a:rPr dirty="0" sz="1100" spc="-35"/>
              <a:t>lebih</a:t>
            </a:r>
            <a:r>
              <a:rPr dirty="0" sz="1100" spc="20"/>
              <a:t> </a:t>
            </a:r>
            <a:r>
              <a:rPr dirty="0" sz="1100" spc="-55"/>
              <a:t>mudah</a:t>
            </a:r>
            <a:r>
              <a:rPr dirty="0" sz="1100" spc="15"/>
              <a:t> </a:t>
            </a:r>
            <a:r>
              <a:rPr dirty="0" sz="1100" spc="-40"/>
              <a:t>dimengerti</a:t>
            </a:r>
            <a:r>
              <a:rPr dirty="0" sz="1100" spc="20"/>
              <a:t> </a:t>
            </a:r>
            <a:r>
              <a:rPr dirty="0" sz="1100" spc="-50"/>
              <a:t>manusia</a:t>
            </a:r>
            <a:r>
              <a:rPr dirty="0" sz="1100" spc="20"/>
              <a:t> </a:t>
            </a:r>
            <a:r>
              <a:rPr dirty="0" sz="1100" spc="-60"/>
              <a:t>karena </a:t>
            </a:r>
            <a:r>
              <a:rPr dirty="0" sz="1100" spc="-55"/>
              <a:t> </a:t>
            </a:r>
            <a:r>
              <a:rPr dirty="0" sz="1100" spc="-60"/>
              <a:t>menggunakan</a:t>
            </a:r>
            <a:r>
              <a:rPr dirty="0" sz="1100" spc="15"/>
              <a:t> </a:t>
            </a:r>
            <a:r>
              <a:rPr dirty="0" sz="1100" spc="-55"/>
              <a:t>frase</a:t>
            </a:r>
            <a:r>
              <a:rPr dirty="0" sz="1100" spc="15"/>
              <a:t> </a:t>
            </a:r>
            <a:r>
              <a:rPr dirty="0" sz="1100" spc="-55"/>
              <a:t>bahasa</a:t>
            </a:r>
            <a:r>
              <a:rPr dirty="0" sz="1100" spc="15"/>
              <a:t> </a:t>
            </a:r>
            <a:r>
              <a:rPr dirty="0" sz="1100" spc="-45"/>
              <a:t>sehari-hari,</a:t>
            </a:r>
            <a:r>
              <a:rPr dirty="0" sz="1100" spc="15"/>
              <a:t> </a:t>
            </a:r>
            <a:r>
              <a:rPr dirty="0" sz="1100" spc="-40"/>
              <a:t>seperti</a:t>
            </a:r>
            <a:r>
              <a:rPr dirty="0" sz="1100" spc="20"/>
              <a:t> </a:t>
            </a:r>
            <a:r>
              <a:rPr dirty="0" sz="1100" spc="-5"/>
              <a:t>”jika</a:t>
            </a:r>
            <a:r>
              <a:rPr dirty="0" sz="1100" spc="15"/>
              <a:t> </a:t>
            </a:r>
            <a:r>
              <a:rPr dirty="0" sz="1100" spc="-35"/>
              <a:t>...</a:t>
            </a:r>
            <a:r>
              <a:rPr dirty="0" sz="1100" spc="135"/>
              <a:t> </a:t>
            </a:r>
            <a:r>
              <a:rPr dirty="0" sz="1100" spc="-55"/>
              <a:t>maka</a:t>
            </a:r>
            <a:endParaRPr sz="1100"/>
          </a:p>
          <a:p>
            <a:pPr marL="178435">
              <a:lnSpc>
                <a:spcPct val="100000"/>
              </a:lnSpc>
              <a:spcBef>
                <a:spcPts val="35"/>
              </a:spcBef>
            </a:pPr>
            <a:r>
              <a:rPr dirty="0"/>
              <a:t>...”</a:t>
            </a:r>
            <a:r>
              <a:rPr dirty="0" spc="15"/>
              <a:t> </a:t>
            </a:r>
            <a:r>
              <a:rPr dirty="0" spc="-50"/>
              <a:t>dan</a:t>
            </a:r>
            <a:r>
              <a:rPr dirty="0" spc="15"/>
              <a:t> </a:t>
            </a:r>
            <a:r>
              <a:rPr dirty="0" spc="-20"/>
              <a:t>”lakukan</a:t>
            </a:r>
            <a:r>
              <a:rPr dirty="0" spc="15"/>
              <a:t> </a:t>
            </a:r>
            <a:r>
              <a:rPr dirty="0" spc="-35"/>
              <a:t>...</a:t>
            </a:r>
            <a:r>
              <a:rPr dirty="0" spc="135"/>
              <a:t> </a:t>
            </a:r>
            <a:r>
              <a:rPr dirty="0" spc="-50"/>
              <a:t>hingga</a:t>
            </a:r>
            <a:r>
              <a:rPr dirty="0" spc="15"/>
              <a:t> </a:t>
            </a:r>
            <a:r>
              <a:rPr dirty="0" spc="-35"/>
              <a:t>tercapai</a:t>
            </a:r>
            <a:r>
              <a:rPr dirty="0" spc="15"/>
              <a:t> </a:t>
            </a:r>
            <a:r>
              <a:rPr dirty="0" spc="-5"/>
              <a:t>...”.</a:t>
            </a:r>
          </a:p>
          <a:p>
            <a:pPr marL="178435" marR="15113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79070" algn="l"/>
              </a:tabLst>
            </a:pPr>
            <a:r>
              <a:rPr dirty="0" sz="1100" spc="-55"/>
              <a:t>Sayangnya,</a:t>
            </a:r>
            <a:r>
              <a:rPr dirty="0" sz="1100" spc="15"/>
              <a:t> </a:t>
            </a:r>
            <a:r>
              <a:rPr dirty="0" sz="1100" spc="-55"/>
              <a:t>bahasa</a:t>
            </a:r>
            <a:r>
              <a:rPr dirty="0" sz="1100" spc="15"/>
              <a:t> </a:t>
            </a:r>
            <a:r>
              <a:rPr dirty="0" sz="1100" spc="-50"/>
              <a:t>pemrograman</a:t>
            </a:r>
            <a:r>
              <a:rPr dirty="0" sz="1100" spc="15"/>
              <a:t> </a:t>
            </a:r>
            <a:r>
              <a:rPr dirty="0" sz="1100" spc="-25"/>
              <a:t>tingkat</a:t>
            </a:r>
            <a:r>
              <a:rPr dirty="0" sz="1100" spc="15"/>
              <a:t> </a:t>
            </a:r>
            <a:r>
              <a:rPr dirty="0" sz="1100" spc="-25"/>
              <a:t>tinggi</a:t>
            </a:r>
            <a:r>
              <a:rPr dirty="0" sz="1100" spc="20"/>
              <a:t> </a:t>
            </a:r>
            <a:r>
              <a:rPr dirty="0" sz="1100" spc="-20"/>
              <a:t>tidak</a:t>
            </a:r>
            <a:r>
              <a:rPr dirty="0" sz="1100" spc="10"/>
              <a:t> </a:t>
            </a:r>
            <a:r>
              <a:rPr dirty="0" sz="1100" spc="-45"/>
              <a:t>bisa </a:t>
            </a:r>
            <a:r>
              <a:rPr dirty="0" sz="1100" spc="-330"/>
              <a:t> </a:t>
            </a:r>
            <a:r>
              <a:rPr dirty="0" sz="1100" spc="-40"/>
              <a:t>dimengerti</a:t>
            </a:r>
            <a:r>
              <a:rPr dirty="0" sz="1100" spc="15"/>
              <a:t> </a:t>
            </a:r>
            <a:r>
              <a:rPr dirty="0" sz="1100" spc="-60"/>
              <a:t>secara</a:t>
            </a:r>
            <a:r>
              <a:rPr dirty="0" sz="1100" spc="20"/>
              <a:t> </a:t>
            </a:r>
            <a:r>
              <a:rPr dirty="0" sz="1100" spc="-50"/>
              <a:t>langsung</a:t>
            </a:r>
            <a:r>
              <a:rPr dirty="0" sz="1100" spc="15"/>
              <a:t> </a:t>
            </a:r>
            <a:r>
              <a:rPr dirty="0" sz="1100" spc="-50"/>
              <a:t>oleh</a:t>
            </a:r>
            <a:r>
              <a:rPr dirty="0" sz="1100" spc="15"/>
              <a:t> </a:t>
            </a:r>
            <a:r>
              <a:rPr dirty="0" sz="1100" spc="-50"/>
              <a:t>mesin.</a:t>
            </a:r>
            <a:endParaRPr sz="1100"/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672589" marR="5080" indent="-1659889">
              <a:lnSpc>
                <a:spcPct val="106700"/>
              </a:lnSpc>
              <a:spcBef>
                <a:spcPts val="20"/>
              </a:spcBef>
            </a:pPr>
            <a:r>
              <a:rPr dirty="0"/>
              <a:t>Bagaimana</a:t>
            </a:r>
            <a:r>
              <a:rPr dirty="0" spc="120"/>
              <a:t> </a:t>
            </a:r>
            <a:r>
              <a:rPr dirty="0" spc="-25"/>
              <a:t>Komputer</a:t>
            </a:r>
            <a:r>
              <a:rPr dirty="0" spc="125"/>
              <a:t> </a:t>
            </a:r>
            <a:r>
              <a:rPr dirty="0" spc="5"/>
              <a:t>Menjalankan</a:t>
            </a:r>
            <a:r>
              <a:rPr dirty="0" spc="125"/>
              <a:t> </a:t>
            </a:r>
            <a:r>
              <a:rPr dirty="0"/>
              <a:t>Program? </a:t>
            </a:r>
            <a:r>
              <a:rPr dirty="0" spc="-37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2343"/>
            <a:ext cx="3754754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9715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Perlu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penerjemahan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tingkat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tinggi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tingkat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rendah,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mesin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mengerti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instruksi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diberikan.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Penerjemahan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berperan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kompilator,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intepreter,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keduanya.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 </a:t>
            </a:r>
            <a:r>
              <a:rPr dirty="0" sz="1100" spc="-10">
                <a:latin typeface="Tahoma"/>
                <a:cs typeface="Tahoma"/>
              </a:rPr>
              <a:t> 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membahas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kompilator.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104" y="221828"/>
            <a:ext cx="9512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Kompilator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6504"/>
            <a:ext cx="3581400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810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Merupakan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komputer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menerjemahkan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tingkat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tinggi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bahasa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mesin.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Hasil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terjemahan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dimengerti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mesin,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mudah.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Aktivitas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menerjemahkan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disebut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kompilasi.</a:t>
            </a:r>
            <a:endParaRPr sz="1100">
              <a:latin typeface="Tahoma"/>
              <a:cs typeface="Tahoma"/>
            </a:endParaRPr>
          </a:p>
          <a:p>
            <a:pPr marL="144780" marR="30289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Siklus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kerja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kompilator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adalah: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tulis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 i="1">
                <a:latin typeface="Garamond"/>
                <a:cs typeface="Garamond"/>
              </a:rPr>
              <a:t>→</a:t>
            </a:r>
            <a:r>
              <a:rPr dirty="0" sz="1100" spc="80" i="1">
                <a:latin typeface="Garamond"/>
                <a:cs typeface="Garamond"/>
              </a:rPr>
              <a:t> </a:t>
            </a:r>
            <a:r>
              <a:rPr dirty="0" sz="1100" spc="-35">
                <a:latin typeface="Tahoma"/>
                <a:cs typeface="Tahoma"/>
              </a:rPr>
              <a:t>kompilasi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 i="1">
                <a:latin typeface="Garamond"/>
                <a:cs typeface="Garamond"/>
              </a:rPr>
              <a:t>→</a:t>
            </a:r>
            <a:r>
              <a:rPr dirty="0" sz="1100" spc="80" i="1">
                <a:latin typeface="Garamond"/>
                <a:cs typeface="Garamond"/>
              </a:rPr>
              <a:t> </a:t>
            </a:r>
            <a:r>
              <a:rPr dirty="0" sz="1100" spc="-50">
                <a:latin typeface="Tahoma"/>
                <a:cs typeface="Tahoma"/>
              </a:rPr>
              <a:t>eksekusi.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Halo Dunia</dc:title>
  <dcterms:created xsi:type="dcterms:W3CDTF">2021-02-25T20:45:18Z</dcterms:created>
  <dcterms:modified xsi:type="dcterms:W3CDTF">2021-02-25T20:45:18Z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