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4610100" cy="3460750"/>
  <p:notesSz cx="4610100" cy="3460750"/>
  <p:embeddedFontLst>
    <p:embeddedFont>
      <p:font typeface="Arial" panose="00000000000000000000" pitchFamily="34" charset="1"/>
      <p:italic r:id="rId21"/>
    </p:embeddedFont>
    <p:embeddedFont>
      <p:font typeface="Tahoma" panose="00000000000000000000" pitchFamily="34" charset="1"/>
      <p:regular r:id="rId22"/>
      <p:bold r:id="rId20"/>
    </p:embeddedFont>
    <p:embeddedFont>
      <p:font typeface="Times New Roman" panose="00000000000000000000" pitchFamily="18" charset="1"/>
      <p:regular r:id="rId18"/>
    </p:embeddedFont>
    <p:embeddedFont>
      <p:font typeface="Trebuchet MS" panose="00000000000000000000" pitchFamily="34" charset="1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7870" y="221828"/>
            <a:ext cx="109435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506" y="221828"/>
            <a:ext cx="229308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736" y="943418"/>
            <a:ext cx="3692626" cy="133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/12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0" y="0"/>
            <a:ext cx="4608195" cy="901065"/>
            <a:chOff x="-10" y="0"/>
            <a:chExt cx="4608195" cy="90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79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10" y="36729"/>
              <a:ext cx="4608195" cy="864235"/>
            </a:xfrm>
            <a:custGeom>
              <a:avLst/>
              <a:gdLst/>
              <a:ahLst/>
              <a:cxnLst/>
              <a:rect l="l" t="t" r="r" b="b"/>
              <a:pathLst>
                <a:path w="4608195" h="864235">
                  <a:moveTo>
                    <a:pt x="4608060" y="0"/>
                  </a:moveTo>
                  <a:lnTo>
                    <a:pt x="0" y="0"/>
                  </a:lnTo>
                  <a:lnTo>
                    <a:pt x="0" y="864011"/>
                  </a:lnTo>
                  <a:lnTo>
                    <a:pt x="4608060" y="864011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35F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8000" y="140396"/>
              <a:ext cx="1152000" cy="691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84542" y="1207081"/>
            <a:ext cx="2639060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60" b="1">
                <a:solidFill>
                  <a:srgbClr val="335F9E"/>
                </a:solidFill>
                <a:latin typeface="Tahoma"/>
                <a:cs typeface="Tahoma"/>
              </a:rPr>
              <a:t>Variabel</a:t>
            </a:r>
            <a:r>
              <a:rPr dirty="0" sz="1400" spc="95" b="1">
                <a:solidFill>
                  <a:srgbClr val="335F9E"/>
                </a:solidFill>
                <a:latin typeface="Tahoma"/>
                <a:cs typeface="Tahoma"/>
              </a:rPr>
              <a:t> </a:t>
            </a:r>
            <a:r>
              <a:rPr dirty="0" sz="1400" spc="-85" b="1">
                <a:solidFill>
                  <a:srgbClr val="335F9E"/>
                </a:solidFill>
                <a:latin typeface="Tahoma"/>
                <a:cs typeface="Tahoma"/>
              </a:rPr>
              <a:t>dan</a:t>
            </a:r>
            <a:r>
              <a:rPr dirty="0" sz="1400" spc="100" b="1">
                <a:solidFill>
                  <a:srgbClr val="335F9E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35F9E"/>
                </a:solidFill>
                <a:latin typeface="Tahoma"/>
                <a:cs typeface="Tahoma"/>
              </a:rPr>
              <a:t>Tipe</a:t>
            </a:r>
            <a:r>
              <a:rPr dirty="0" sz="1400" spc="100" b="1">
                <a:solidFill>
                  <a:srgbClr val="335F9E"/>
                </a:solidFill>
                <a:latin typeface="Tahoma"/>
                <a:cs typeface="Tahoma"/>
              </a:rPr>
              <a:t> </a:t>
            </a:r>
            <a:r>
              <a:rPr dirty="0" sz="1400" spc="-35" b="1">
                <a:solidFill>
                  <a:srgbClr val="335F9E"/>
                </a:solidFill>
                <a:latin typeface="Tahoma"/>
                <a:cs typeface="Tahoma"/>
              </a:rPr>
              <a:t>Data:</a:t>
            </a:r>
            <a:r>
              <a:rPr dirty="0" sz="1400" spc="270" b="1">
                <a:solidFill>
                  <a:srgbClr val="335F9E"/>
                </a:solidFill>
                <a:latin typeface="Tahoma"/>
                <a:cs typeface="Tahoma"/>
              </a:rPr>
              <a:t> </a:t>
            </a:r>
            <a:r>
              <a:rPr dirty="0" sz="1400" spc="-55" b="1">
                <a:solidFill>
                  <a:srgbClr val="335F9E"/>
                </a:solidFill>
                <a:latin typeface="Tahoma"/>
                <a:cs typeface="Tahoma"/>
              </a:rPr>
              <a:t>String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914" y="221828"/>
            <a:ext cx="20580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String</a:t>
            </a:r>
            <a:r>
              <a:rPr dirty="0" spc="95"/>
              <a:t> </a:t>
            </a:r>
            <a:r>
              <a:rPr dirty="0" spc="-85"/>
              <a:t>pada</a:t>
            </a:r>
            <a:r>
              <a:rPr dirty="0" spc="100"/>
              <a:t> </a:t>
            </a:r>
            <a:r>
              <a:rPr dirty="0" spc="75"/>
              <a:t>C++</a:t>
            </a:r>
            <a:r>
              <a:rPr dirty="0" spc="95"/>
              <a:t> </a:t>
            </a:r>
            <a:r>
              <a:rPr dirty="0" spc="-85"/>
              <a:t>dan</a:t>
            </a:r>
            <a:r>
              <a:rPr dirty="0" spc="100"/>
              <a:t> </a:t>
            </a:r>
            <a:r>
              <a:rPr dirty="0" spc="7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55570"/>
            <a:ext cx="374459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Lalu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C?</a:t>
            </a:r>
            <a:endParaRPr sz="1100">
              <a:latin typeface="Tahoma"/>
              <a:cs typeface="Tahoma"/>
            </a:endParaRPr>
          </a:p>
          <a:p>
            <a:pPr marL="144780" marR="8255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diwujudkan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array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of </a:t>
            </a:r>
            <a:r>
              <a:rPr dirty="0" sz="1100" spc="-29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char</a:t>
            </a:r>
            <a:r>
              <a:rPr dirty="0" sz="1100" spc="-5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biasa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cstring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Pembelajaran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cstring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diperdalam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bab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datang.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785" y="221828"/>
            <a:ext cx="9823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Sifat</a:t>
            </a:r>
            <a:r>
              <a:rPr dirty="0" spc="50"/>
              <a:t> </a:t>
            </a:r>
            <a:r>
              <a:rPr dirty="0" spc="-5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65096"/>
            <a:ext cx="3706495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4356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Memori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byte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dikali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banyak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karakternya.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tipe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ordinal.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Penulisannya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diapit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petik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(”).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506" y="221828"/>
            <a:ext cx="22910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Yang</a:t>
            </a:r>
            <a:r>
              <a:rPr dirty="0" spc="110"/>
              <a:t> </a:t>
            </a:r>
            <a:r>
              <a:rPr dirty="0" spc="-75"/>
              <a:t>Sudah</a:t>
            </a:r>
            <a:r>
              <a:rPr dirty="0" spc="114"/>
              <a:t> </a:t>
            </a:r>
            <a:r>
              <a:rPr dirty="0" spc="-10"/>
              <a:t>Kita</a:t>
            </a:r>
            <a:r>
              <a:rPr dirty="0" spc="114"/>
              <a:t> </a:t>
            </a:r>
            <a:r>
              <a:rPr dirty="0" spc="-55"/>
              <a:t>Pelajari...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93226"/>
            <a:ext cx="248475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sedikit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STL.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Mempelajari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sifat-sifat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870" y="221828"/>
            <a:ext cx="10922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 b="1">
                <a:solidFill>
                  <a:srgbClr val="335F9E"/>
                </a:solidFill>
                <a:latin typeface="Tahoma"/>
                <a:cs typeface="Tahoma"/>
              </a:rPr>
              <a:t>P</a:t>
            </a:r>
            <a:r>
              <a:rPr dirty="0" sz="1400" spc="-90" b="1">
                <a:solidFill>
                  <a:srgbClr val="335F9E"/>
                </a:solidFill>
                <a:latin typeface="Tahoma"/>
                <a:cs typeface="Tahoma"/>
              </a:rPr>
              <a:t>endahuluan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62860"/>
            <a:ext cx="276796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konsep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Mengenal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sedikit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STL.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203" y="221828"/>
            <a:ext cx="1452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Tipe</a:t>
            </a:r>
            <a:r>
              <a:rPr dirty="0" spc="75"/>
              <a:t> </a:t>
            </a:r>
            <a:r>
              <a:rPr dirty="0" spc="-25"/>
              <a:t>Data</a:t>
            </a:r>
            <a:r>
              <a:rPr dirty="0" spc="75"/>
              <a:t> </a:t>
            </a:r>
            <a:r>
              <a:rPr dirty="0" spc="-55"/>
              <a:t>String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77800" marR="34671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78435" algn="l"/>
              </a:tabLst>
            </a:pPr>
            <a:r>
              <a:rPr dirty="0" sz="1100" spc="-40"/>
              <a:t>Merupakan</a:t>
            </a:r>
            <a:r>
              <a:rPr dirty="0" sz="1100" spc="30"/>
              <a:t> </a:t>
            </a:r>
            <a:r>
              <a:rPr dirty="0" sz="1100" spc="-20"/>
              <a:t>tipe</a:t>
            </a:r>
            <a:r>
              <a:rPr dirty="0" sz="1100" spc="35"/>
              <a:t> </a:t>
            </a:r>
            <a:r>
              <a:rPr dirty="0" sz="1100" spc="-35"/>
              <a:t>data</a:t>
            </a:r>
            <a:r>
              <a:rPr dirty="0" sz="1100" spc="35"/>
              <a:t> </a:t>
            </a:r>
            <a:r>
              <a:rPr dirty="0" sz="1100" spc="-30"/>
              <a:t>untuk</a:t>
            </a:r>
            <a:r>
              <a:rPr dirty="0" sz="1100" spc="35"/>
              <a:t> </a:t>
            </a:r>
            <a:r>
              <a:rPr dirty="0" sz="1100" spc="-60"/>
              <a:t>merepresentasikan</a:t>
            </a:r>
            <a:r>
              <a:rPr dirty="0" sz="1100" spc="35"/>
              <a:t> </a:t>
            </a:r>
            <a:r>
              <a:rPr dirty="0" sz="1100" spc="-35"/>
              <a:t>untaian </a:t>
            </a:r>
            <a:r>
              <a:rPr dirty="0" sz="1100" spc="-330"/>
              <a:t> </a:t>
            </a:r>
            <a:r>
              <a:rPr dirty="0" sz="1100" spc="-40"/>
              <a:t>karakter.</a:t>
            </a:r>
            <a:endParaRPr sz="1100"/>
          </a:p>
          <a:p>
            <a:pPr marL="17780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78435" algn="l"/>
              </a:tabLst>
            </a:pPr>
            <a:r>
              <a:rPr dirty="0" sz="1100" spc="-45"/>
              <a:t>Contohnya</a:t>
            </a:r>
            <a:r>
              <a:rPr dirty="0" sz="1100" spc="25"/>
              <a:t> </a:t>
            </a:r>
            <a:r>
              <a:rPr dirty="0" sz="1100" spc="-45"/>
              <a:t>adalah</a:t>
            </a:r>
            <a:r>
              <a:rPr dirty="0" sz="1100" spc="25"/>
              <a:t> </a:t>
            </a:r>
            <a:r>
              <a:rPr dirty="0" sz="1100" spc="-30"/>
              <a:t>untuk</a:t>
            </a:r>
            <a:r>
              <a:rPr dirty="0" sz="1100" spc="30"/>
              <a:t> </a:t>
            </a:r>
            <a:r>
              <a:rPr dirty="0" sz="1100" spc="-50"/>
              <a:t>penyimpanan</a:t>
            </a:r>
            <a:r>
              <a:rPr dirty="0" sz="1100" spc="25"/>
              <a:t> </a:t>
            </a:r>
            <a:r>
              <a:rPr dirty="0" sz="1100" spc="-35"/>
              <a:t>data</a:t>
            </a:r>
            <a:r>
              <a:rPr dirty="0" sz="1100" spc="25"/>
              <a:t> </a:t>
            </a:r>
            <a:r>
              <a:rPr dirty="0" sz="1100" spc="-50"/>
              <a:t>berupa</a:t>
            </a:r>
            <a:r>
              <a:rPr dirty="0" sz="1100" spc="30"/>
              <a:t> </a:t>
            </a:r>
            <a:r>
              <a:rPr dirty="0" sz="1100" spc="-40"/>
              <a:t>teks.</a:t>
            </a:r>
            <a:endParaRPr sz="1100"/>
          </a:p>
          <a:p>
            <a:pPr marL="177800" marR="5080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78435" algn="l"/>
              </a:tabLst>
            </a:pPr>
            <a:r>
              <a:rPr dirty="0" sz="1100" spc="-5"/>
              <a:t>Tipe</a:t>
            </a:r>
            <a:r>
              <a:rPr dirty="0" sz="1100" spc="15"/>
              <a:t> </a:t>
            </a:r>
            <a:r>
              <a:rPr dirty="0" sz="1100" spc="-35"/>
              <a:t>data</a:t>
            </a:r>
            <a:r>
              <a:rPr dirty="0" sz="1100" spc="20"/>
              <a:t> </a:t>
            </a:r>
            <a:r>
              <a:rPr dirty="0" sz="1100" spc="-30"/>
              <a:t>string</a:t>
            </a:r>
            <a:r>
              <a:rPr dirty="0" sz="1100" spc="20"/>
              <a:t> </a:t>
            </a:r>
            <a:r>
              <a:rPr dirty="0" sz="1100" spc="-35"/>
              <a:t>berperilaku</a:t>
            </a:r>
            <a:r>
              <a:rPr dirty="0" sz="1100" spc="20"/>
              <a:t> </a:t>
            </a:r>
            <a:r>
              <a:rPr dirty="0" sz="1100" spc="-50"/>
              <a:t>berbeda</a:t>
            </a:r>
            <a:r>
              <a:rPr dirty="0" sz="1100" spc="15"/>
              <a:t> </a:t>
            </a:r>
            <a:r>
              <a:rPr dirty="0" sz="1100" spc="-60"/>
              <a:t>dengan</a:t>
            </a:r>
            <a:r>
              <a:rPr dirty="0" sz="1100" spc="20"/>
              <a:t> </a:t>
            </a:r>
            <a:r>
              <a:rPr dirty="0" sz="1100" spc="-20"/>
              <a:t>tipe</a:t>
            </a:r>
            <a:r>
              <a:rPr dirty="0" sz="1100" spc="20"/>
              <a:t> </a:t>
            </a:r>
            <a:r>
              <a:rPr dirty="0" sz="1100" spc="-35"/>
              <a:t>data</a:t>
            </a:r>
            <a:r>
              <a:rPr dirty="0" sz="1100" spc="20"/>
              <a:t> </a:t>
            </a:r>
            <a:r>
              <a:rPr dirty="0" sz="1100" spc="-60"/>
              <a:t>dasar </a:t>
            </a:r>
            <a:r>
              <a:rPr dirty="0" sz="1100" spc="-330"/>
              <a:t> </a:t>
            </a:r>
            <a:r>
              <a:rPr dirty="0" sz="1100" spc="-50"/>
              <a:t>pada</a:t>
            </a:r>
            <a:r>
              <a:rPr dirty="0" sz="1100" spc="15"/>
              <a:t> </a:t>
            </a:r>
            <a:r>
              <a:rPr dirty="0" sz="1100" spc="20"/>
              <a:t>C++.</a:t>
            </a:r>
            <a:endParaRPr sz="1100"/>
          </a:p>
          <a:p>
            <a:pPr marL="177800" marR="4000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78435" algn="l"/>
              </a:tabLst>
            </a:pPr>
            <a:r>
              <a:rPr dirty="0" sz="1100" spc="-50"/>
              <a:t>Sebab,</a:t>
            </a:r>
            <a:r>
              <a:rPr dirty="0" sz="1100" spc="20"/>
              <a:t> </a:t>
            </a:r>
            <a:r>
              <a:rPr dirty="0" sz="1100" spc="-30"/>
              <a:t>string</a:t>
            </a:r>
            <a:r>
              <a:rPr dirty="0" sz="1100" spc="15"/>
              <a:t> </a:t>
            </a:r>
            <a:r>
              <a:rPr dirty="0" sz="1100" spc="-50"/>
              <a:t>bukan</a:t>
            </a:r>
            <a:r>
              <a:rPr dirty="0" sz="1100" spc="20"/>
              <a:t> </a:t>
            </a:r>
            <a:r>
              <a:rPr dirty="0" sz="1100" spc="-20"/>
              <a:t>tipe</a:t>
            </a:r>
            <a:r>
              <a:rPr dirty="0" sz="1100" spc="25"/>
              <a:t> </a:t>
            </a:r>
            <a:r>
              <a:rPr dirty="0" sz="1100" spc="-35"/>
              <a:t>data</a:t>
            </a:r>
            <a:r>
              <a:rPr dirty="0" sz="1100" spc="20"/>
              <a:t> </a:t>
            </a:r>
            <a:r>
              <a:rPr dirty="0" sz="1100" spc="-20"/>
              <a:t>primitif,</a:t>
            </a:r>
            <a:r>
              <a:rPr dirty="0" sz="1100" spc="20"/>
              <a:t> </a:t>
            </a:r>
            <a:r>
              <a:rPr dirty="0" sz="1100" spc="-45"/>
              <a:t>melainkan</a:t>
            </a:r>
            <a:r>
              <a:rPr dirty="0" sz="1100" spc="25"/>
              <a:t> </a:t>
            </a:r>
            <a:r>
              <a:rPr dirty="0" sz="1100" spc="-45"/>
              <a:t>suatu</a:t>
            </a:r>
            <a:r>
              <a:rPr dirty="0" sz="1100" spc="15"/>
              <a:t> </a:t>
            </a:r>
            <a:r>
              <a:rPr dirty="0" sz="1100" spc="-20"/>
              <a:t>tipe </a:t>
            </a:r>
            <a:r>
              <a:rPr dirty="0" sz="1100" spc="-330"/>
              <a:t> </a:t>
            </a:r>
            <a:r>
              <a:rPr dirty="0" sz="1100" spc="-40"/>
              <a:t>dari</a:t>
            </a:r>
            <a:r>
              <a:rPr dirty="0" sz="1100" spc="15"/>
              <a:t> </a:t>
            </a:r>
            <a:r>
              <a:rPr dirty="0" sz="1100" spc="-50" i="1">
                <a:latin typeface="Arial"/>
                <a:cs typeface="Arial"/>
              </a:rPr>
              <a:t>Standard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Template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35" i="1">
                <a:latin typeface="Arial"/>
                <a:cs typeface="Arial"/>
              </a:rPr>
              <a:t>Library</a:t>
            </a:r>
            <a:r>
              <a:rPr dirty="0" sz="1100" spc="170" i="1">
                <a:latin typeface="Arial"/>
                <a:cs typeface="Arial"/>
              </a:rPr>
              <a:t> </a:t>
            </a:r>
            <a:r>
              <a:rPr dirty="0" sz="1100" spc="15"/>
              <a:t>(STL).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5934" y="221828"/>
            <a:ext cx="376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0" b="1">
                <a:solidFill>
                  <a:srgbClr val="335F9E"/>
                </a:solidFill>
                <a:latin typeface="Tahoma"/>
                <a:cs typeface="Tahoma"/>
              </a:rPr>
              <a:t>STL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858" y="917902"/>
            <a:ext cx="3566160" cy="13442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kumpulan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library</a:t>
            </a:r>
            <a:r>
              <a:rPr dirty="0" sz="1100" spc="165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disediakan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  <a:p>
            <a:pPr algn="just"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Sebuah </a:t>
            </a:r>
            <a:r>
              <a:rPr dirty="0" sz="1100" spc="-30" i="1">
                <a:latin typeface="Arial"/>
                <a:cs typeface="Arial"/>
              </a:rPr>
              <a:t>library </a:t>
            </a:r>
            <a:r>
              <a:rPr dirty="0" sz="1100" spc="-35">
                <a:latin typeface="Tahoma"/>
                <a:cs typeface="Tahoma"/>
              </a:rPr>
              <a:t>dapat </a:t>
            </a:r>
            <a:r>
              <a:rPr dirty="0" sz="1100" spc="-50">
                <a:latin typeface="Tahoma"/>
                <a:cs typeface="Tahoma"/>
              </a:rPr>
              <a:t>dianggap </a:t>
            </a:r>
            <a:r>
              <a:rPr dirty="0" sz="1100" spc="-55">
                <a:latin typeface="Tahoma"/>
                <a:cs typeface="Tahoma"/>
              </a:rPr>
              <a:t>sebagai komponen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5">
                <a:latin typeface="Tahoma"/>
                <a:cs typeface="Tahoma"/>
              </a:rPr>
              <a:t>sering </a:t>
            </a:r>
            <a:r>
              <a:rPr dirty="0" sz="1100" spc="-45">
                <a:latin typeface="Tahoma"/>
                <a:cs typeface="Tahoma"/>
              </a:rPr>
              <a:t>digunakan, </a:t>
            </a:r>
            <a:r>
              <a:rPr dirty="0" sz="1100" spc="-55">
                <a:latin typeface="Tahoma"/>
                <a:cs typeface="Tahoma"/>
              </a:rPr>
              <a:t>sehingga sudah </a:t>
            </a:r>
            <a:r>
              <a:rPr dirty="0" sz="1100" spc="-45">
                <a:latin typeface="Tahoma"/>
                <a:cs typeface="Tahoma"/>
              </a:rPr>
              <a:t>disediakan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45">
                <a:latin typeface="Tahoma"/>
                <a:cs typeface="Tahoma"/>
              </a:rPr>
              <a:t>siap </a:t>
            </a:r>
            <a:r>
              <a:rPr dirty="0" sz="1100" spc="-40">
                <a:latin typeface="Tahoma"/>
                <a:cs typeface="Tahoma"/>
              </a:rPr>
              <a:t> pakai.</a:t>
            </a:r>
            <a:endParaRPr sz="1100">
              <a:latin typeface="Tahoma"/>
              <a:cs typeface="Tahoma"/>
            </a:endParaRPr>
          </a:p>
          <a:p>
            <a:pPr algn="just" marL="144780" marR="18732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Contoh </a:t>
            </a:r>
            <a:r>
              <a:rPr dirty="0" sz="1100" spc="-55">
                <a:latin typeface="Tahoma"/>
                <a:cs typeface="Tahoma"/>
              </a:rPr>
              <a:t>komponen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sering </a:t>
            </a:r>
            <a:r>
              <a:rPr dirty="0" sz="1100" spc="-45">
                <a:latin typeface="Tahoma"/>
                <a:cs typeface="Tahoma"/>
              </a:rPr>
              <a:t>digunakan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 </a:t>
            </a:r>
            <a:r>
              <a:rPr dirty="0" sz="1100" spc="-50">
                <a:latin typeface="Tahoma"/>
                <a:cs typeface="Tahoma"/>
              </a:rPr>
              <a:t>pembacaan </a:t>
            </a:r>
            <a:r>
              <a:rPr dirty="0" sz="1100" spc="-35">
                <a:latin typeface="Tahoma"/>
                <a:cs typeface="Tahoma"/>
              </a:rPr>
              <a:t>data, </a:t>
            </a:r>
            <a:r>
              <a:rPr dirty="0" sz="1100" spc="-50">
                <a:latin typeface="Tahoma"/>
                <a:cs typeface="Tahoma"/>
              </a:rPr>
              <a:t>pencetakan </a:t>
            </a:r>
            <a:r>
              <a:rPr dirty="0" sz="1100" spc="-35">
                <a:latin typeface="Tahoma"/>
                <a:cs typeface="Tahoma"/>
              </a:rPr>
              <a:t>data, </a:t>
            </a:r>
            <a:r>
              <a:rPr dirty="0" sz="1100" spc="-45">
                <a:latin typeface="Tahoma"/>
                <a:cs typeface="Tahoma"/>
              </a:rPr>
              <a:t>pengurutan,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pencarian,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pencarian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kuadrat.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478" y="221828"/>
            <a:ext cx="1985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Contoh</a:t>
            </a:r>
            <a:r>
              <a:rPr dirty="0" spc="85"/>
              <a:t> </a:t>
            </a:r>
            <a:r>
              <a:rPr dirty="0" spc="-60"/>
              <a:t>Program</a:t>
            </a:r>
            <a:r>
              <a:rPr dirty="0" spc="85"/>
              <a:t> </a:t>
            </a:r>
            <a:r>
              <a:rPr dirty="0" spc="-5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85207"/>
            <a:ext cx="3913504" cy="11709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900170" algn="l"/>
              </a:tabLst>
            </a:pP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2777" sz="1500" spc="-172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217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•</a:t>
            </a:r>
            <a:r>
              <a:rPr dirty="0" u="sng" baseline="2777" sz="1500" spc="390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Sebagai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contoh,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perhatikan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program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berikut:	</a:t>
            </a:r>
            <a:endParaRPr sz="1100">
              <a:latin typeface="Tahoma"/>
              <a:cs typeface="Tahoma"/>
            </a:endParaRPr>
          </a:p>
          <a:p>
            <a:pPr marL="12700" marR="2763520">
              <a:lnSpc>
                <a:spcPct val="74700"/>
              </a:lnSpc>
              <a:spcBef>
                <a:spcPts val="75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5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1368425">
              <a:lnSpc>
                <a:spcPts val="960"/>
              </a:lnSpc>
              <a:spcBef>
                <a:spcPts val="80"/>
              </a:spcBef>
            </a:pPr>
            <a:r>
              <a:rPr dirty="0" sz="1000" spc="180">
                <a:latin typeface="PMingLiU"/>
                <a:cs typeface="PMingLiU"/>
              </a:rPr>
              <a:t>std::string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string"</a:t>
            </a:r>
            <a:r>
              <a:rPr dirty="0" sz="1000" spc="175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s.c_str());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19259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072" y="221828"/>
            <a:ext cx="29324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Penjelasan</a:t>
            </a:r>
            <a:r>
              <a:rPr dirty="0" spc="100"/>
              <a:t> </a:t>
            </a:r>
            <a:r>
              <a:rPr dirty="0" spc="-50"/>
              <a:t>Contoh</a:t>
            </a:r>
            <a:r>
              <a:rPr dirty="0" spc="100"/>
              <a:t> </a:t>
            </a:r>
            <a:r>
              <a:rPr dirty="0" spc="-60"/>
              <a:t>Program</a:t>
            </a:r>
            <a:r>
              <a:rPr dirty="0" spc="105"/>
              <a:t> </a:t>
            </a:r>
            <a:r>
              <a:rPr dirty="0" spc="-55"/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2722841" y="1082040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60816" y="142618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1858" y="679511"/>
            <a:ext cx="3622675" cy="19361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Pertama,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perhatikan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penambahan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”</a:t>
            </a:r>
            <a:r>
              <a:rPr dirty="0" sz="1100" spc="125">
                <a:latin typeface="PMingLiU"/>
                <a:cs typeface="PMingLiU"/>
              </a:rPr>
              <a:t>#include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110">
                <a:latin typeface="PMingLiU"/>
                <a:cs typeface="PMingLiU"/>
              </a:rPr>
              <a:t>&lt;string&gt;</a:t>
            </a:r>
            <a:r>
              <a:rPr dirty="0" sz="1100" spc="11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762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Sebuah </a:t>
            </a:r>
            <a:r>
              <a:rPr dirty="0" sz="1100" spc="-35">
                <a:latin typeface="Tahoma"/>
                <a:cs typeface="Tahoma"/>
              </a:rPr>
              <a:t>perintah </a:t>
            </a:r>
            <a:r>
              <a:rPr dirty="0" sz="1100" spc="125">
                <a:latin typeface="Tahoma"/>
                <a:cs typeface="Tahoma"/>
              </a:rPr>
              <a:t>”</a:t>
            </a:r>
            <a:r>
              <a:rPr dirty="0" sz="1100" spc="125">
                <a:latin typeface="PMingLiU"/>
                <a:cs typeface="PMingLiU"/>
              </a:rPr>
              <a:t>#include</a:t>
            </a:r>
            <a:r>
              <a:rPr dirty="0" sz="1100" spc="130">
                <a:latin typeface="PMingLiU"/>
                <a:cs typeface="PMingLiU"/>
              </a:rPr>
              <a:t> </a:t>
            </a:r>
            <a:r>
              <a:rPr dirty="0" sz="1100" spc="5">
                <a:latin typeface="PMingLiU"/>
                <a:cs typeface="PMingLiU"/>
              </a:rPr>
              <a:t>&lt;nama</a:t>
            </a:r>
            <a:r>
              <a:rPr dirty="0" sz="1100" spc="10">
                <a:latin typeface="PMingLiU"/>
                <a:cs typeface="PMingLiU"/>
              </a:rPr>
              <a:t> </a:t>
            </a:r>
            <a:r>
              <a:rPr dirty="0" sz="1100" spc="145">
                <a:latin typeface="PMingLiU"/>
                <a:cs typeface="PMingLiU"/>
              </a:rPr>
              <a:t>library&gt;</a:t>
            </a:r>
            <a:r>
              <a:rPr dirty="0" sz="1100" spc="145">
                <a:latin typeface="Tahoma"/>
                <a:cs typeface="Tahoma"/>
              </a:rPr>
              <a:t>” </a:t>
            </a:r>
            <a:r>
              <a:rPr dirty="0" sz="1100" spc="-45">
                <a:latin typeface="Tahoma"/>
                <a:cs typeface="Tahoma"/>
              </a:rPr>
              <a:t>digunakan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memberitahu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komponen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”nama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library”.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string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Hal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berlaku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sejauh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dilakukan,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”</a:t>
            </a:r>
            <a:r>
              <a:rPr dirty="0" sz="1100" spc="125">
                <a:latin typeface="PMingLiU"/>
                <a:cs typeface="PMingLiU"/>
              </a:rPr>
              <a:t>#include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100">
                <a:latin typeface="PMingLiU"/>
                <a:cs typeface="PMingLiU"/>
              </a:rPr>
              <a:t>&lt;cstdio&gt;</a:t>
            </a:r>
            <a:r>
              <a:rPr dirty="0" sz="1100" spc="10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679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cstdio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memberikan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kemampuan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membaca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keluaran.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Komponen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45">
                <a:latin typeface="Tahoma"/>
                <a:cs typeface="Tahoma"/>
              </a:rPr>
              <a:t>”</a:t>
            </a:r>
            <a:r>
              <a:rPr dirty="0" sz="1100" spc="145">
                <a:latin typeface="PMingLiU"/>
                <a:cs typeface="PMingLiU"/>
              </a:rPr>
              <a:t>printf</a:t>
            </a:r>
            <a:r>
              <a:rPr dirty="0" sz="1100" spc="145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608" y="221828"/>
            <a:ext cx="35077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Penjelasan</a:t>
            </a:r>
            <a:r>
              <a:rPr dirty="0" spc="105"/>
              <a:t> </a:t>
            </a:r>
            <a:r>
              <a:rPr dirty="0" spc="-50"/>
              <a:t>Contoh</a:t>
            </a:r>
            <a:r>
              <a:rPr dirty="0" spc="105"/>
              <a:t> </a:t>
            </a:r>
            <a:r>
              <a:rPr dirty="0" spc="-60"/>
              <a:t>Program</a:t>
            </a:r>
            <a:r>
              <a:rPr dirty="0" spc="110"/>
              <a:t> </a:t>
            </a:r>
            <a:r>
              <a:rPr dirty="0" spc="-55"/>
              <a:t>String</a:t>
            </a:r>
            <a:r>
              <a:rPr dirty="0" spc="105"/>
              <a:t> </a:t>
            </a:r>
            <a:r>
              <a:rPr dirty="0" spc="-55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62493"/>
            <a:ext cx="3723640" cy="15481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Kedua,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perhatikan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ditulis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gaya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berbeda,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65">
                <a:latin typeface="Tahoma"/>
                <a:cs typeface="Tahoma"/>
              </a:rPr>
              <a:t>”</a:t>
            </a:r>
            <a:r>
              <a:rPr dirty="0" sz="1100" spc="165">
                <a:latin typeface="PMingLiU"/>
                <a:cs typeface="PMingLiU"/>
              </a:rPr>
              <a:t>std::string</a:t>
            </a:r>
            <a:r>
              <a:rPr dirty="0" sz="1100" spc="165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Sebenarnya,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datanya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”string”.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tertera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”::”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Tahoma"/>
                <a:cs typeface="Tahoma"/>
              </a:rPr>
              <a:t>namespace</a:t>
            </a:r>
            <a:r>
              <a:rPr dirty="0" sz="1100" spc="-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marR="22923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Namespace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mekanisme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menjamin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adanya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pertubrukan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identifier</a:t>
            </a:r>
            <a:r>
              <a:rPr dirty="0" sz="1100" spc="170" i="1">
                <a:latin typeface="Arial"/>
                <a:cs typeface="Arial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didefinisikan,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terutama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i="1">
                <a:latin typeface="Arial"/>
                <a:cs typeface="Arial"/>
              </a:rPr>
              <a:t>library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Namespace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”std”.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676" y="221828"/>
            <a:ext cx="22117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Program</a:t>
            </a:r>
            <a:r>
              <a:rPr dirty="0" spc="95"/>
              <a:t> </a:t>
            </a:r>
            <a:r>
              <a:rPr dirty="0" spc="-55"/>
              <a:t>String</a:t>
            </a:r>
            <a:r>
              <a:rPr dirty="0" spc="95"/>
              <a:t> </a:t>
            </a:r>
            <a:r>
              <a:rPr dirty="0" spc="-60"/>
              <a:t>Tanpa</a:t>
            </a:r>
            <a:r>
              <a:rPr dirty="0" spc="95"/>
              <a:t> </a:t>
            </a:r>
            <a:r>
              <a:rPr dirty="0" spc="-65"/>
              <a:t>std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50868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750111"/>
            <a:ext cx="3851910" cy="1852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Berhubung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menerus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menulis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”std::”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merepotkan,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35">
                <a:latin typeface="Tahoma"/>
                <a:cs typeface="Tahoma"/>
              </a:rPr>
              <a:t>dapat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35">
                <a:latin typeface="Tahoma"/>
                <a:cs typeface="Tahoma"/>
              </a:rPr>
              <a:t>perintah </a:t>
            </a:r>
            <a:r>
              <a:rPr dirty="0" sz="1100" spc="120">
                <a:latin typeface="Tahoma"/>
                <a:cs typeface="Tahoma"/>
              </a:rPr>
              <a:t>”</a:t>
            </a:r>
            <a:r>
              <a:rPr dirty="0" sz="1100" spc="120">
                <a:latin typeface="PMingLiU"/>
                <a:cs typeface="PMingLiU"/>
              </a:rPr>
              <a:t>using</a:t>
            </a:r>
            <a:r>
              <a:rPr dirty="0" sz="1100" spc="125">
                <a:latin typeface="PMingLiU"/>
                <a:cs typeface="PMingLiU"/>
              </a:rPr>
              <a:t> </a:t>
            </a:r>
            <a:r>
              <a:rPr dirty="0" sz="1100" spc="65">
                <a:latin typeface="PMingLiU"/>
                <a:cs typeface="PMingLiU"/>
              </a:rPr>
              <a:t>namespace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150">
                <a:latin typeface="PMingLiU"/>
                <a:cs typeface="PMingLiU"/>
              </a:rPr>
              <a:t>std</a:t>
            </a:r>
            <a:r>
              <a:rPr dirty="0" sz="1100" spc="150">
                <a:latin typeface="Tahoma"/>
                <a:cs typeface="Tahoma"/>
              </a:rPr>
              <a:t>”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memberitahu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namespace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standar.</a:t>
            </a:r>
            <a:endParaRPr sz="1100">
              <a:latin typeface="Tahoma"/>
              <a:cs typeface="Tahoma"/>
            </a:endParaRPr>
          </a:p>
          <a:p>
            <a:pPr marL="12700" marR="2701925">
              <a:lnSpc>
                <a:spcPct val="74700"/>
              </a:lnSpc>
              <a:spcBef>
                <a:spcPts val="74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</a:t>
            </a:r>
            <a:endParaRPr sz="1000">
              <a:latin typeface="PMingLiU"/>
              <a:cs typeface="PMingLiU"/>
            </a:endParaRPr>
          </a:p>
          <a:p>
            <a:pPr marL="12700" marR="2502535">
              <a:lnSpc>
                <a:spcPts val="1860"/>
              </a:lnSpc>
              <a:spcBef>
                <a:spcPts val="11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605"/>
              </a:lnSpc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"ini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9300D1"/>
                </a:solidFill>
                <a:latin typeface="PMingLiU"/>
                <a:cs typeface="PMingLiU"/>
              </a:rPr>
              <a:t>string"</a:t>
            </a:r>
            <a:r>
              <a:rPr dirty="0" sz="1000" spc="17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s.c_str());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63897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608" y="221828"/>
            <a:ext cx="35077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Penjelasan</a:t>
            </a:r>
            <a:r>
              <a:rPr dirty="0" spc="105"/>
              <a:t> </a:t>
            </a:r>
            <a:r>
              <a:rPr dirty="0" spc="-50"/>
              <a:t>Contoh</a:t>
            </a:r>
            <a:r>
              <a:rPr dirty="0" spc="105"/>
              <a:t> </a:t>
            </a:r>
            <a:r>
              <a:rPr dirty="0" spc="-60"/>
              <a:t>Program</a:t>
            </a:r>
            <a:r>
              <a:rPr dirty="0" spc="110"/>
              <a:t> </a:t>
            </a:r>
            <a:r>
              <a:rPr dirty="0" spc="-55"/>
              <a:t>String</a:t>
            </a:r>
            <a:r>
              <a:rPr dirty="0" spc="105"/>
              <a:t> </a:t>
            </a:r>
            <a:r>
              <a:rPr dirty="0" spc="-55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3333991" y="132448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9641" y="247079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1858" y="793659"/>
            <a:ext cx="3557270" cy="17202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4604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Ketiga,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perhatikan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pencetakan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simbol</a:t>
            </a:r>
            <a:r>
              <a:rPr dirty="0" sz="1100" spc="10">
                <a:latin typeface="Tahoma"/>
                <a:cs typeface="Tahoma"/>
              </a:rPr>
              <a:t> ”</a:t>
            </a:r>
            <a:r>
              <a:rPr dirty="0" sz="1100" spc="10">
                <a:latin typeface="PMingLiU"/>
                <a:cs typeface="PMingLiU"/>
              </a:rPr>
              <a:t>%s</a:t>
            </a:r>
            <a:r>
              <a:rPr dirty="0" sz="1100" spc="1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dicantumkan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75">
                <a:latin typeface="Tahoma"/>
                <a:cs typeface="Tahoma"/>
              </a:rPr>
              <a:t>”</a:t>
            </a:r>
            <a:r>
              <a:rPr dirty="0" sz="1100" spc="175">
                <a:latin typeface="PMingLiU"/>
                <a:cs typeface="PMingLiU"/>
              </a:rPr>
              <a:t>.c</a:t>
            </a:r>
            <a:r>
              <a:rPr dirty="0" sz="1100" spc="135">
                <a:latin typeface="PMingLiU"/>
                <a:cs typeface="PMingLiU"/>
              </a:rPr>
              <a:t> </a:t>
            </a:r>
            <a:r>
              <a:rPr dirty="0" sz="1100" spc="170">
                <a:latin typeface="PMingLiU"/>
                <a:cs typeface="PMingLiU"/>
              </a:rPr>
              <a:t>str()</a:t>
            </a:r>
            <a:r>
              <a:rPr dirty="0" sz="1100" spc="17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Alasannya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STL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kepunyaan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sementara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5">
                <a:latin typeface="PMingLiU"/>
                <a:cs typeface="PMingLiU"/>
              </a:rPr>
              <a:t>printf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kepunyaan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C.</a:t>
            </a:r>
            <a:endParaRPr sz="1100">
              <a:latin typeface="Tahoma"/>
              <a:cs typeface="Tahoma"/>
            </a:endParaRPr>
          </a:p>
          <a:p>
            <a:pPr marL="144780" marR="12573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Karena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daripada</a:t>
            </a:r>
            <a:r>
              <a:rPr dirty="0" sz="1100" spc="20">
                <a:latin typeface="Tahoma"/>
                <a:cs typeface="Tahoma"/>
              </a:rPr>
              <a:t> C++, </a:t>
            </a:r>
            <a:r>
              <a:rPr dirty="0" sz="1100" spc="185">
                <a:latin typeface="PMingLiU"/>
                <a:cs typeface="PMingLiU"/>
              </a:rPr>
              <a:t>printf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20">
                <a:latin typeface="Tahoma"/>
                <a:cs typeface="Tahoma"/>
              </a:rPr>
              <a:t>tidak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paham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144780" marR="17145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mengubah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menjadi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10">
                <a:latin typeface="PMingLiU"/>
                <a:cs typeface="PMingLiU"/>
              </a:rPr>
              <a:t>.c</a:t>
            </a:r>
            <a:r>
              <a:rPr dirty="0" sz="1100" spc="125">
                <a:latin typeface="PMingLiU"/>
                <a:cs typeface="PMingLiU"/>
              </a:rPr>
              <a:t> </a:t>
            </a:r>
            <a:r>
              <a:rPr dirty="0" sz="1100" spc="170">
                <a:latin typeface="PMingLiU"/>
                <a:cs typeface="PMingLiU"/>
              </a:rPr>
              <a:t>str()</a:t>
            </a:r>
            <a:r>
              <a:rPr dirty="0" sz="1100" spc="17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/12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Variabel dan Tipe Data: String</dc:title>
  <dcterms:created xsi:type="dcterms:W3CDTF">2021-02-06T09:12:14Z</dcterms:created>
  <dcterms:modified xsi:type="dcterms:W3CDTF">2021-02-06T09:12:14Z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