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4610100" cy="3460750"/>
  <p:notesSz cx="4610100" cy="3460750"/>
  <p:embeddedFontLst>
    <p:embeddedFont>
      <p:font typeface="Arial" panose="00000000000000000000" pitchFamily="34" charset="1"/>
      <p:italic r:id="rId48"/>
    </p:embeddedFont>
    <p:embeddedFont>
      <p:font typeface="Calibri" panose="00000000000000000000" pitchFamily="34" charset="1"/>
      <p:italic r:id="rId47"/>
    </p:embeddedFont>
    <p:embeddedFont>
      <p:font typeface="Gill Sans MT" panose="00000000000000000000" pitchFamily="34" charset="1"/>
      <p:regular r:id="rId46"/>
      <p:bold r:id="rId43"/>
    </p:embeddedFont>
    <p:embeddedFont>
      <p:font typeface="Tahoma" panose="00000000000000000000" pitchFamily="34" charset="1"/>
      <p:regular r:id="rId44"/>
    </p:embeddedFont>
    <p:embeddedFont>
      <p:font typeface="Times New Roman" panose="00000000000000000000" pitchFamily="18" charset="1"/>
      <p:regular r:id="rId41"/>
    </p:embeddedFont>
    <p:embeddedFont>
      <p:font typeface="Trebuchet MS" panose="00000000000000000000" pitchFamily="34" charset="1"/>
      <p:regular r:id="rId42"/>
    </p:embeddedFont>
    <p:embeddedFont>
      <p:font typeface="Verdana" panose="00000000000000000000" pitchFamily="34" charset="1"/>
      <p:italic r:id="rId4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font" Target="fonts/font1.fntdata"/><Relationship Id="rId42" Type="http://schemas.openxmlformats.org/officeDocument/2006/relationships/font" Target="fonts/font2.fntdata"/><Relationship Id="rId43" Type="http://schemas.openxmlformats.org/officeDocument/2006/relationships/font" Target="fonts/font3.fntdata"/><Relationship Id="rId44" Type="http://schemas.openxmlformats.org/officeDocument/2006/relationships/font" Target="fonts/font4.fntdata"/><Relationship Id="rId45" Type="http://schemas.openxmlformats.org/officeDocument/2006/relationships/font" Target="fonts/font5.fntdata"/><Relationship Id="rId46" Type="http://schemas.openxmlformats.org/officeDocument/2006/relationships/font" Target="fonts/font6.fntdata"/><Relationship Id="rId47" Type="http://schemas.openxmlformats.org/officeDocument/2006/relationships/font" Target="fonts/font7.fntdata"/><Relationship Id="rId48" Type="http://schemas.openxmlformats.org/officeDocument/2006/relationships/font" Target="fonts/font8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5084" y="221828"/>
            <a:ext cx="167993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8506" y="221828"/>
            <a:ext cx="229308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653502"/>
            <a:ext cx="3912336" cy="2018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0" y="0"/>
            <a:ext cx="4608195" cy="901065"/>
            <a:chOff x="-10" y="0"/>
            <a:chExt cx="4608195" cy="901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79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10" y="36729"/>
              <a:ext cx="4608195" cy="864235"/>
            </a:xfrm>
            <a:custGeom>
              <a:avLst/>
              <a:gdLst/>
              <a:ahLst/>
              <a:cxnLst/>
              <a:rect l="l" t="t" r="r" b="b"/>
              <a:pathLst>
                <a:path w="4608195" h="864235">
                  <a:moveTo>
                    <a:pt x="4608060" y="0"/>
                  </a:moveTo>
                  <a:lnTo>
                    <a:pt x="0" y="0"/>
                  </a:lnTo>
                  <a:lnTo>
                    <a:pt x="0" y="864011"/>
                  </a:lnTo>
                  <a:lnTo>
                    <a:pt x="4608060" y="864011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35F9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000" y="140396"/>
              <a:ext cx="1152000" cy="691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54709" y="1207081"/>
            <a:ext cx="2098675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35"/>
              </a:spcBef>
            </a:pP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</a:rPr>
              <a:t>Variabel</a:t>
            </a:r>
            <a:r>
              <a:rPr dirty="0" sz="1400" spc="11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5" b="1">
                <a:solidFill>
                  <a:srgbClr val="335F9E"/>
                </a:solidFill>
                <a:latin typeface="Gill Sans MT"/>
                <a:cs typeface="Gill Sans MT"/>
              </a:rPr>
              <a:t>dan</a:t>
            </a:r>
            <a:r>
              <a:rPr dirty="0" sz="1400" spc="114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5" b="1">
                <a:solidFill>
                  <a:srgbClr val="335F9E"/>
                </a:solidFill>
                <a:latin typeface="Gill Sans MT"/>
                <a:cs typeface="Gill Sans MT"/>
              </a:rPr>
              <a:t>Tipe</a:t>
            </a:r>
            <a:r>
              <a:rPr dirty="0" sz="1400" spc="11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10" b="1">
                <a:solidFill>
                  <a:srgbClr val="335F9E"/>
                </a:solidFill>
                <a:latin typeface="Gill Sans MT"/>
                <a:cs typeface="Gill Sans MT"/>
              </a:rPr>
              <a:t>Data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711" y="221828"/>
            <a:ext cx="98869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816" y="852309"/>
            <a:ext cx="3980815" cy="225425"/>
          </a:xfrm>
          <a:prstGeom prst="rect">
            <a:avLst/>
          </a:prstGeom>
          <a:solidFill>
            <a:srgbClr val="668CFF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435"/>
              </a:lnSpc>
            </a:pPr>
            <a:r>
              <a:rPr dirty="0" sz="1200" spc="-5">
                <a:latin typeface="Gill Sans MT"/>
                <a:cs typeface="Gill Sans MT"/>
              </a:rPr>
              <a:t>Assignment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16" y="1077734"/>
            <a:ext cx="3980815" cy="417830"/>
          </a:xfrm>
          <a:prstGeom prst="rect">
            <a:avLst/>
          </a:prstGeom>
          <a:solidFill>
            <a:srgbClr val="C5D2FF"/>
          </a:solidFill>
        </p:spPr>
        <p:txBody>
          <a:bodyPr wrap="square" lIns="0" tIns="32384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dirty="0" sz="1100" spc="-35">
                <a:latin typeface="Tahoma"/>
                <a:cs typeface="Tahoma"/>
              </a:rPr>
              <a:t>Pengisian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diacu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disebut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35"/>
              </a:spcBef>
            </a:pPr>
            <a:r>
              <a:rPr dirty="0" sz="1100" spc="-15" i="1">
                <a:solidFill>
                  <a:srgbClr val="FF0000"/>
                </a:solidFill>
                <a:latin typeface="Calibri"/>
                <a:cs typeface="Calibri"/>
              </a:rPr>
              <a:t>assignment</a:t>
            </a:r>
            <a:r>
              <a:rPr dirty="0" sz="1100" spc="-15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858" y="1585923"/>
            <a:ext cx="3631565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Operator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assignment</a:t>
            </a:r>
            <a:r>
              <a:rPr dirty="0" sz="1100" spc="180" i="1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Isikan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ruas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ruas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kanan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ingin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diisikan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diacu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FF0000"/>
                </a:solidFill>
                <a:latin typeface="Tahoma"/>
                <a:cs typeface="Tahoma"/>
              </a:rPr>
              <a:t>harus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sesuai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654" y="221828"/>
            <a:ext cx="2408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-20"/>
              <a:t>Program:</a:t>
            </a:r>
            <a:r>
              <a:rPr dirty="0" spc="280"/>
              <a:t> </a:t>
            </a:r>
            <a:r>
              <a:rPr dirty="0" spc="5"/>
              <a:t>assign.cpp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33321"/>
            <a:ext cx="3692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Perhatikan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contoh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assign.cpp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Tuliskan,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1105394"/>
            <a:ext cx="36366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23310" algn="l"/>
              </a:tabLst>
            </a:pP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jalankan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ini.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1176877"/>
            <a:ext cx="1155065" cy="48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5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x;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1716448"/>
            <a:ext cx="1885314" cy="5353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45415" marR="1067435" indent="-133350">
              <a:lnSpc>
                <a:spcPct val="74700"/>
              </a:lnSpc>
              <a:spcBef>
                <a:spcPts val="40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x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12;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4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"Nilai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x);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095" y="228824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926" y="221828"/>
            <a:ext cx="26822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20"/>
              <a:t> </a:t>
            </a:r>
            <a:r>
              <a:rPr dirty="0" spc="-20"/>
              <a:t>Program:</a:t>
            </a:r>
            <a:r>
              <a:rPr dirty="0" spc="295"/>
              <a:t> </a:t>
            </a:r>
            <a:r>
              <a:rPr dirty="0" spc="5"/>
              <a:t>assign.cpp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41050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1858" y="877149"/>
            <a:ext cx="3769360" cy="150812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44780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  <a:tab pos="3756025" algn="l"/>
              </a:tabLst>
            </a:pPr>
            <a:r>
              <a:rPr dirty="0" sz="1100" spc="-35">
                <a:latin typeface="Tahoma"/>
                <a:cs typeface="Tahoma"/>
              </a:rPr>
              <a:t>Keluaran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5">
                <a:latin typeface="Tahoma"/>
                <a:cs typeface="Tahoma"/>
              </a:rPr>
              <a:t>dihasilkan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50">
                <a:latin typeface="Tahoma"/>
                <a:cs typeface="Tahoma"/>
              </a:rPr>
              <a:t>program </a:t>
            </a:r>
            <a:r>
              <a:rPr dirty="0" sz="1100" spc="-10">
                <a:latin typeface="Tahoma"/>
                <a:cs typeface="Tahoma"/>
              </a:rPr>
              <a:t>itu </a:t>
            </a:r>
            <a:r>
              <a:rPr dirty="0" sz="1100" spc="-45">
                <a:latin typeface="Tahoma"/>
                <a:cs typeface="Tahoma"/>
              </a:rPr>
              <a:t>adalah </a:t>
            </a:r>
            <a:r>
              <a:rPr dirty="0" sz="1100" spc="-65">
                <a:latin typeface="Tahoma"/>
                <a:cs typeface="Tahoma"/>
              </a:rPr>
              <a:t>sebuah </a:t>
            </a:r>
            <a:r>
              <a:rPr dirty="0" sz="1100" spc="-45">
                <a:latin typeface="Tahoma"/>
                <a:cs typeface="Tahoma"/>
              </a:rPr>
              <a:t>baris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berisikan: 	</a:t>
            </a:r>
            <a:r>
              <a:rPr dirty="0" sz="1100">
                <a:latin typeface="PMingLiU"/>
                <a:cs typeface="PMingLiU"/>
              </a:rPr>
              <a:t> </a:t>
            </a:r>
            <a:r>
              <a:rPr dirty="0" sz="1000" spc="145">
                <a:latin typeface="PMingLiU"/>
                <a:cs typeface="PMingLiU"/>
              </a:rPr>
              <a:t>Nilai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12</a:t>
            </a:r>
            <a:endParaRPr sz="1000">
              <a:latin typeface="PMingLiU"/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62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variabel.</a:t>
            </a:r>
            <a:endParaRPr sz="1100">
              <a:latin typeface="Tahoma"/>
              <a:cs typeface="Tahoma"/>
            </a:endParaRPr>
          </a:p>
          <a:p>
            <a:pPr marL="144780" marR="2159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35">
                <a:latin typeface="Tahoma"/>
                <a:cs typeface="Tahoma"/>
              </a:rPr>
              <a:t>didaftarkan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dahulu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menuliskan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04">
                <a:latin typeface="PMingLiU"/>
                <a:cs typeface="PMingLiU"/>
              </a:rPr>
              <a:t>int </a:t>
            </a:r>
            <a:r>
              <a:rPr dirty="0" sz="1100" spc="-270">
                <a:latin typeface="PMingLiU"/>
                <a:cs typeface="PMingLiU"/>
              </a:rPr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70">
                <a:latin typeface="PMingLiU"/>
                <a:cs typeface="PMingLiU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luar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blok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utama.</a:t>
            </a:r>
            <a:endParaRPr sz="1100">
              <a:latin typeface="Tahoma"/>
              <a:cs typeface="Tahoma"/>
            </a:endParaRPr>
          </a:p>
          <a:p>
            <a:pPr marL="144780" marR="46037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blok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utama,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70">
                <a:latin typeface="PMingLiU"/>
                <a:cs typeface="PMingLiU"/>
              </a:rPr>
              <a:t> </a:t>
            </a:r>
            <a:r>
              <a:rPr dirty="0" sz="1100" spc="-20">
                <a:latin typeface="Tahoma"/>
                <a:cs typeface="Tahoma"/>
              </a:rPr>
              <a:t>diisi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12,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PMingLiU"/>
                <a:cs typeface="PMingLiU"/>
              </a:rPr>
              <a:t>printf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45">
                <a:latin typeface="Tahoma"/>
                <a:cs typeface="Tahoma"/>
              </a:rPr>
              <a:t>dieksekusi.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54" y="221828"/>
            <a:ext cx="18580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Sekilas</a:t>
            </a:r>
            <a:r>
              <a:rPr dirty="0" spc="100"/>
              <a:t> </a:t>
            </a:r>
            <a:r>
              <a:rPr dirty="0" spc="-15"/>
              <a:t>Tentang</a:t>
            </a:r>
            <a:r>
              <a:rPr dirty="0" spc="100"/>
              <a:t> </a:t>
            </a:r>
            <a:r>
              <a:rPr dirty="0" spc="-20"/>
              <a:t>printf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24485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3349" rIns="0" bIns="0" rtlCol="0" vert="horz">
            <a:spAutoFit/>
          </a:bodyPr>
          <a:lstStyle/>
          <a:p>
            <a:pPr marL="287655" indent="-132715">
              <a:lnSpc>
                <a:spcPts val="127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sz="1100" spc="-15"/>
              <a:t>Untuk</a:t>
            </a:r>
            <a:r>
              <a:rPr dirty="0" sz="1100" spc="20"/>
              <a:t> </a:t>
            </a:r>
            <a:r>
              <a:rPr dirty="0" sz="1100" spc="-45"/>
              <a:t>pencetakan,</a:t>
            </a:r>
            <a:r>
              <a:rPr dirty="0" sz="1100" spc="20"/>
              <a:t> </a:t>
            </a:r>
            <a:r>
              <a:rPr dirty="0" sz="1100" spc="-50"/>
              <a:t>digunakan</a:t>
            </a:r>
            <a:r>
              <a:rPr dirty="0" sz="1100" spc="25"/>
              <a:t> </a:t>
            </a:r>
            <a:r>
              <a:rPr dirty="0" sz="1100" spc="-35"/>
              <a:t>perintah</a:t>
            </a:r>
            <a:r>
              <a:rPr dirty="0" sz="1100" spc="20"/>
              <a:t> </a:t>
            </a:r>
            <a:r>
              <a:rPr dirty="0" sz="1100" spc="-35"/>
              <a:t>berikut:	</a:t>
            </a:r>
            <a:endParaRPr sz="1100"/>
          </a:p>
          <a:p>
            <a:pPr marL="287655">
              <a:lnSpc>
                <a:spcPts val="1155"/>
              </a:lnSpc>
            </a:pPr>
            <a:r>
              <a:rPr dirty="0" u="none" sz="1000" spc="160">
                <a:latin typeface="PMingLiU"/>
                <a:cs typeface="PMingLiU"/>
              </a:rPr>
              <a:t>printf(</a:t>
            </a:r>
            <a:r>
              <a:rPr dirty="0" u="none" sz="1000" spc="160">
                <a:solidFill>
                  <a:srgbClr val="9300D1"/>
                </a:solidFill>
                <a:latin typeface="PMingLiU"/>
                <a:cs typeface="PMingLiU"/>
              </a:rPr>
              <a:t>"Nilai</a:t>
            </a:r>
            <a:r>
              <a:rPr dirty="0" u="none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u="none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u="none" sz="1000" spc="85">
                <a:latin typeface="PMingLiU"/>
                <a:cs typeface="PMingLiU"/>
              </a:rPr>
              <a:t>,</a:t>
            </a:r>
            <a:r>
              <a:rPr dirty="0" u="none" sz="1000" spc="260">
                <a:latin typeface="PMingLiU"/>
                <a:cs typeface="PMingLiU"/>
              </a:rPr>
              <a:t> </a:t>
            </a:r>
            <a:r>
              <a:rPr dirty="0" u="none" sz="1000" spc="175">
                <a:latin typeface="PMingLiU"/>
                <a:cs typeface="PMingLiU"/>
              </a:rPr>
              <a:t>x);</a:t>
            </a:r>
            <a:endParaRPr sz="1000">
              <a:latin typeface="PMingLiU"/>
              <a:cs typeface="PMingLiU"/>
            </a:endParaRPr>
          </a:p>
          <a:p>
            <a:pPr marL="287655" marR="488950" indent="-132715">
              <a:lnSpc>
                <a:spcPct val="102600"/>
              </a:lnSpc>
              <a:spcBef>
                <a:spcPts val="5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15"/>
              <a:t>Untuk</a:t>
            </a:r>
            <a:r>
              <a:rPr dirty="0" u="none" sz="1100" spc="25"/>
              <a:t> </a:t>
            </a:r>
            <a:r>
              <a:rPr dirty="0" u="none" sz="1100" spc="-50"/>
              <a:t>mencetak</a:t>
            </a:r>
            <a:r>
              <a:rPr dirty="0" u="none" sz="1100" spc="30"/>
              <a:t> </a:t>
            </a:r>
            <a:r>
              <a:rPr dirty="0" u="none" sz="1100" spc="-20"/>
              <a:t>nilai</a:t>
            </a:r>
            <a:r>
              <a:rPr dirty="0" u="none" sz="1100" spc="30"/>
              <a:t> </a:t>
            </a:r>
            <a:r>
              <a:rPr dirty="0" u="none" sz="1100" spc="-40"/>
              <a:t>dari</a:t>
            </a:r>
            <a:r>
              <a:rPr dirty="0" u="none" sz="1100" spc="30"/>
              <a:t> </a:t>
            </a:r>
            <a:r>
              <a:rPr dirty="0" u="none" sz="1100" spc="-40"/>
              <a:t>variabel,</a:t>
            </a:r>
            <a:r>
              <a:rPr dirty="0" u="none" sz="1100" spc="30"/>
              <a:t> </a:t>
            </a:r>
            <a:r>
              <a:rPr dirty="0" u="none" sz="1100" spc="-40"/>
              <a:t>diperlukan</a:t>
            </a:r>
            <a:r>
              <a:rPr dirty="0" u="none" sz="1100" spc="30"/>
              <a:t> </a:t>
            </a:r>
            <a:r>
              <a:rPr dirty="0" u="none" sz="1100" spc="-35"/>
              <a:t>simbol </a:t>
            </a:r>
            <a:r>
              <a:rPr dirty="0" u="none" sz="1100" spc="-30"/>
              <a:t> </a:t>
            </a:r>
            <a:r>
              <a:rPr dirty="0" u="none" sz="1100" spc="-60"/>
              <a:t>sementara</a:t>
            </a:r>
            <a:r>
              <a:rPr dirty="0" u="none" sz="1100" spc="25"/>
              <a:t> </a:t>
            </a:r>
            <a:r>
              <a:rPr dirty="0" u="none" sz="1100" spc="-65"/>
              <a:t>yang</a:t>
            </a:r>
            <a:r>
              <a:rPr dirty="0" u="none" sz="1100" spc="25"/>
              <a:t> </a:t>
            </a:r>
            <a:r>
              <a:rPr dirty="0" u="none" sz="1100" spc="-55"/>
              <a:t>akan</a:t>
            </a:r>
            <a:r>
              <a:rPr dirty="0" u="none" sz="1100" spc="25"/>
              <a:t> </a:t>
            </a:r>
            <a:r>
              <a:rPr dirty="0" u="none" sz="1100" spc="-35"/>
              <a:t>digantikan</a:t>
            </a:r>
            <a:r>
              <a:rPr dirty="0" u="none" sz="1100" spc="25"/>
              <a:t> </a:t>
            </a:r>
            <a:r>
              <a:rPr dirty="0" u="none" sz="1100" spc="-60"/>
              <a:t>dengan</a:t>
            </a:r>
            <a:r>
              <a:rPr dirty="0" u="none" sz="1100" spc="25"/>
              <a:t> </a:t>
            </a:r>
            <a:r>
              <a:rPr dirty="0" u="none" sz="1100" spc="-20"/>
              <a:t>nilai</a:t>
            </a:r>
            <a:r>
              <a:rPr dirty="0" u="none" sz="1100" spc="30"/>
              <a:t> </a:t>
            </a:r>
            <a:r>
              <a:rPr dirty="0" u="none" sz="1100" spc="-40"/>
              <a:t>variabel.</a:t>
            </a:r>
            <a:endParaRPr sz="1100"/>
          </a:p>
          <a:p>
            <a:pPr marL="287655" marR="399415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20"/>
              <a:t>Simbol</a:t>
            </a:r>
            <a:r>
              <a:rPr dirty="0" u="none" sz="1100" spc="10"/>
              <a:t> </a:t>
            </a:r>
            <a:r>
              <a:rPr dirty="0" u="none" sz="1100" spc="-60"/>
              <a:t>sementara</a:t>
            </a:r>
            <a:r>
              <a:rPr dirty="0" u="none" sz="1100" spc="20"/>
              <a:t> </a:t>
            </a:r>
            <a:r>
              <a:rPr dirty="0" u="none" sz="1100" spc="-30"/>
              <a:t>untuk</a:t>
            </a:r>
            <a:r>
              <a:rPr dirty="0" u="none" sz="1100" spc="15"/>
              <a:t> </a:t>
            </a:r>
            <a:r>
              <a:rPr dirty="0" u="none" sz="1100" spc="-40"/>
              <a:t>variabel</a:t>
            </a:r>
            <a:r>
              <a:rPr dirty="0" u="none" sz="1100" spc="20"/>
              <a:t> </a:t>
            </a:r>
            <a:r>
              <a:rPr dirty="0" u="none" sz="1100" spc="-30"/>
              <a:t>bertipe</a:t>
            </a:r>
            <a:r>
              <a:rPr dirty="0" u="none" sz="1100" spc="20"/>
              <a:t> </a:t>
            </a:r>
            <a:r>
              <a:rPr dirty="0" u="none" sz="1100" spc="-40"/>
              <a:t>bilangan</a:t>
            </a:r>
            <a:r>
              <a:rPr dirty="0" u="none" sz="1100" spc="15"/>
              <a:t> </a:t>
            </a:r>
            <a:r>
              <a:rPr dirty="0" u="none" sz="1100" spc="-25"/>
              <a:t>bulat </a:t>
            </a:r>
            <a:r>
              <a:rPr dirty="0" u="none" sz="1100" spc="-330"/>
              <a:t> </a:t>
            </a:r>
            <a:r>
              <a:rPr dirty="0" u="none" sz="1100" spc="-40"/>
              <a:t>seperti</a:t>
            </a:r>
            <a:r>
              <a:rPr dirty="0" u="none" sz="1100" spc="15"/>
              <a:t> </a:t>
            </a:r>
            <a:r>
              <a:rPr dirty="0" u="none" sz="1100" spc="55">
                <a:latin typeface="PMingLiU"/>
                <a:cs typeface="PMingLiU"/>
              </a:rPr>
              <a:t>x</a:t>
            </a:r>
            <a:r>
              <a:rPr dirty="0" u="none" sz="1100" spc="75">
                <a:latin typeface="PMingLiU"/>
                <a:cs typeface="PMingLiU"/>
              </a:rPr>
              <a:t> </a:t>
            </a:r>
            <a:r>
              <a:rPr dirty="0" u="none" sz="1100" spc="-45"/>
              <a:t>adalah</a:t>
            </a:r>
            <a:r>
              <a:rPr dirty="0" u="none" sz="1100" spc="20"/>
              <a:t> </a:t>
            </a:r>
            <a:r>
              <a:rPr dirty="0" u="none" sz="1100" spc="-10"/>
              <a:t>”%d”.</a:t>
            </a:r>
            <a:endParaRPr sz="1100">
              <a:latin typeface="PMingLiU"/>
              <a:cs typeface="PMingLiU"/>
            </a:endParaRPr>
          </a:p>
          <a:p>
            <a:pPr marL="287655" marR="4191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35"/>
              <a:t>Variabel-variabel</a:t>
            </a:r>
            <a:r>
              <a:rPr dirty="0" u="none" sz="1100" spc="30"/>
              <a:t> </a:t>
            </a:r>
            <a:r>
              <a:rPr dirty="0" u="none" sz="1100" spc="-30"/>
              <a:t>untuk</a:t>
            </a:r>
            <a:r>
              <a:rPr dirty="0" u="none" sz="1100" spc="35"/>
              <a:t> </a:t>
            </a:r>
            <a:r>
              <a:rPr dirty="0" u="none" sz="1100" spc="-50"/>
              <a:t>menggantikan</a:t>
            </a:r>
            <a:r>
              <a:rPr dirty="0" u="none" sz="1100" spc="35"/>
              <a:t> </a:t>
            </a:r>
            <a:r>
              <a:rPr dirty="0" u="none" sz="1100" spc="-35"/>
              <a:t>simbol</a:t>
            </a:r>
            <a:r>
              <a:rPr dirty="0" u="none" sz="1100" spc="25"/>
              <a:t> </a:t>
            </a:r>
            <a:r>
              <a:rPr dirty="0" u="none" sz="1100" spc="-60"/>
              <a:t>sementara</a:t>
            </a:r>
            <a:r>
              <a:rPr dirty="0" u="none" sz="1100" spc="35"/>
              <a:t> </a:t>
            </a:r>
            <a:r>
              <a:rPr dirty="0" u="none" sz="1100" spc="-40"/>
              <a:t>perlu </a:t>
            </a:r>
            <a:r>
              <a:rPr dirty="0" u="none" sz="1100" spc="-330"/>
              <a:t> </a:t>
            </a:r>
            <a:r>
              <a:rPr dirty="0" u="none" sz="1100" spc="-30"/>
              <a:t>dituliskan</a:t>
            </a:r>
            <a:r>
              <a:rPr dirty="0" u="none" sz="1100" spc="15"/>
              <a:t> </a:t>
            </a:r>
            <a:r>
              <a:rPr dirty="0" u="none" sz="1100" spc="-65"/>
              <a:t>sesudah</a:t>
            </a:r>
            <a:r>
              <a:rPr dirty="0" u="none" sz="1100" spc="20"/>
              <a:t> </a:t>
            </a:r>
            <a:r>
              <a:rPr dirty="0" u="none" sz="1100" spc="-30"/>
              <a:t>pola</a:t>
            </a:r>
            <a:r>
              <a:rPr dirty="0" u="none" sz="1100" spc="20"/>
              <a:t> </a:t>
            </a:r>
            <a:r>
              <a:rPr dirty="0" u="none" sz="1100" spc="-45"/>
              <a:t>cetakan.</a:t>
            </a:r>
            <a:endParaRPr sz="1100"/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964" y="221828"/>
            <a:ext cx="2489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30"/>
              <a:t> </a:t>
            </a:r>
            <a:r>
              <a:rPr dirty="0" spc="-20"/>
              <a:t>Program:</a:t>
            </a:r>
            <a:r>
              <a:rPr dirty="0" spc="300"/>
              <a:t> </a:t>
            </a:r>
            <a:r>
              <a:rPr dirty="0" spc="5"/>
              <a:t>assign2.pas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287655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u="none" sz="1100" spc="-15"/>
              <a:t>Berikut</a:t>
            </a:r>
            <a:r>
              <a:rPr dirty="0" u="none" sz="1100" spc="20"/>
              <a:t> </a:t>
            </a:r>
            <a:r>
              <a:rPr dirty="0" u="none" sz="1100" spc="-45"/>
              <a:t>adalah</a:t>
            </a:r>
            <a:r>
              <a:rPr dirty="0" u="none" sz="1100" spc="20"/>
              <a:t> </a:t>
            </a:r>
            <a:r>
              <a:rPr dirty="0" u="none" sz="1100" spc="-35"/>
              <a:t>contoh</a:t>
            </a:r>
            <a:r>
              <a:rPr dirty="0" u="none" sz="1100" spc="20"/>
              <a:t> </a:t>
            </a:r>
            <a:r>
              <a:rPr dirty="0" u="none" sz="1100" spc="-50"/>
              <a:t>program</a:t>
            </a:r>
            <a:r>
              <a:rPr dirty="0" u="none" sz="1100" spc="25"/>
              <a:t> </a:t>
            </a:r>
            <a:r>
              <a:rPr dirty="0" u="none" sz="1100" spc="-65"/>
              <a:t>yang</a:t>
            </a:r>
            <a:r>
              <a:rPr dirty="0" u="none" sz="1100" spc="20"/>
              <a:t> </a:t>
            </a:r>
            <a:r>
              <a:rPr dirty="0" u="none" sz="1100" spc="-40"/>
              <a:t>melibatkan</a:t>
            </a:r>
            <a:r>
              <a:rPr dirty="0" u="none" sz="1100" spc="20"/>
              <a:t> </a:t>
            </a:r>
            <a:r>
              <a:rPr dirty="0" u="none" sz="1100" spc="-50"/>
              <a:t>beberapa </a:t>
            </a:r>
            <a:r>
              <a:rPr dirty="0" u="none" sz="1100" spc="-45"/>
              <a:t> </a:t>
            </a:r>
            <a:r>
              <a:rPr dirty="0" sz="1100" spc="-40"/>
              <a:t>variabel. 	</a:t>
            </a:r>
            <a:r>
              <a:rPr dirty="0" u="none" sz="1100">
                <a:latin typeface="PMingLiU"/>
                <a:cs typeface="PMingLiU"/>
              </a:rPr>
              <a:t> </a:t>
            </a:r>
            <a:r>
              <a:rPr dirty="0" u="none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u="none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u="none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287655" marR="3216910">
              <a:lnSpc>
                <a:spcPct val="74700"/>
              </a:lnSpc>
              <a:spcBef>
                <a:spcPts val="900"/>
              </a:spcBef>
            </a:pPr>
            <a:r>
              <a:rPr dirty="0" u="none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u="none" sz="1000" spc="17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u="none" sz="1000" spc="155">
                <a:latin typeface="PMingLiU"/>
                <a:cs typeface="PMingLiU"/>
              </a:rPr>
              <a:t>x; </a:t>
            </a:r>
            <a:r>
              <a:rPr dirty="0" u="none" sz="1000" spc="-245">
                <a:latin typeface="PMingLiU"/>
                <a:cs typeface="PMingLiU"/>
              </a:rPr>
              <a:t> </a:t>
            </a:r>
            <a:r>
              <a:rPr dirty="0" u="none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u="none" sz="1000" spc="17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u="none" sz="1000" spc="155">
                <a:latin typeface="PMingLiU"/>
                <a:cs typeface="PMingLiU"/>
              </a:rPr>
              <a:t>y;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0"/>
              </a:spcBef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u="none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u="none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u="none" sz="1000" spc="105">
                <a:latin typeface="PMingLiU"/>
                <a:cs typeface="PMingLiU"/>
              </a:rPr>
              <a:t>main()</a:t>
            </a:r>
            <a:r>
              <a:rPr dirty="0" u="none" sz="1000" spc="215">
                <a:latin typeface="PMingLiU"/>
                <a:cs typeface="PMingLiU"/>
              </a:rPr>
              <a:t> </a:t>
            </a:r>
            <a:r>
              <a:rPr dirty="0" u="none" sz="1000" spc="70">
                <a:latin typeface="PMingLiU"/>
                <a:cs typeface="PMingLiU"/>
              </a:rPr>
              <a:t>{ </a:t>
            </a:r>
            <a:r>
              <a:rPr dirty="0" u="none" sz="1000" spc="-245">
                <a:latin typeface="PMingLiU"/>
                <a:cs typeface="PMingLiU"/>
              </a:rPr>
              <a:t> </a:t>
            </a:r>
            <a:r>
              <a:rPr dirty="0" u="none" sz="1000" spc="50">
                <a:latin typeface="PMingLiU"/>
                <a:cs typeface="PMingLiU"/>
              </a:rPr>
              <a:t>x</a:t>
            </a:r>
            <a:r>
              <a:rPr dirty="0" u="none" sz="1000" spc="240">
                <a:latin typeface="PMingLiU"/>
                <a:cs typeface="PMingLiU"/>
              </a:rPr>
              <a:t> </a:t>
            </a:r>
            <a:r>
              <a:rPr dirty="0" u="none" sz="1000" spc="-10">
                <a:latin typeface="PMingLiU"/>
                <a:cs typeface="PMingLiU"/>
              </a:rPr>
              <a:t>=</a:t>
            </a:r>
            <a:r>
              <a:rPr dirty="0" u="none" sz="1000">
                <a:latin typeface="PMingLiU"/>
                <a:cs typeface="PMingLiU"/>
              </a:rPr>
              <a:t> </a:t>
            </a:r>
            <a:r>
              <a:rPr dirty="0" u="none" sz="1000" spc="120">
                <a:latin typeface="PMingLiU"/>
                <a:cs typeface="PMingLiU"/>
              </a:rPr>
              <a:t>12;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775"/>
              </a:lnSpc>
            </a:pPr>
            <a:r>
              <a:rPr dirty="0" u="none" sz="1000" spc="50">
                <a:latin typeface="PMingLiU"/>
                <a:cs typeface="PMingLiU"/>
              </a:rPr>
              <a:t>y</a:t>
            </a:r>
            <a:r>
              <a:rPr dirty="0" u="none" sz="1000" spc="229">
                <a:latin typeface="PMingLiU"/>
                <a:cs typeface="PMingLiU"/>
              </a:rPr>
              <a:t> </a:t>
            </a:r>
            <a:r>
              <a:rPr dirty="0" u="none" sz="1000" spc="-10">
                <a:latin typeface="PMingLiU"/>
                <a:cs typeface="PMingLiU"/>
              </a:rPr>
              <a:t>=</a:t>
            </a:r>
            <a:r>
              <a:rPr dirty="0" u="none" sz="1000" spc="235">
                <a:latin typeface="PMingLiU"/>
                <a:cs typeface="PMingLiU"/>
              </a:rPr>
              <a:t> </a:t>
            </a:r>
            <a:r>
              <a:rPr dirty="0" u="none" sz="1000" spc="80">
                <a:latin typeface="PMingLiU"/>
                <a:cs typeface="PMingLiU"/>
              </a:rPr>
              <a:t>123456;</a:t>
            </a:r>
            <a:endParaRPr sz="1000">
              <a:latin typeface="PMingLiU"/>
              <a:cs typeface="PMingLiU"/>
            </a:endParaRPr>
          </a:p>
          <a:p>
            <a:pPr marL="420370" marR="1623060">
              <a:lnSpc>
                <a:spcPts val="960"/>
              </a:lnSpc>
              <a:spcBef>
                <a:spcPts val="115"/>
              </a:spcBef>
            </a:pPr>
            <a:r>
              <a:rPr dirty="0" u="none" sz="1000" spc="160">
                <a:latin typeface="PMingLiU"/>
                <a:cs typeface="PMingLiU"/>
              </a:rPr>
              <a:t>printf(</a:t>
            </a:r>
            <a:r>
              <a:rPr dirty="0" u="none" sz="1000" spc="160">
                <a:solidFill>
                  <a:srgbClr val="9300D1"/>
                </a:solidFill>
                <a:latin typeface="PMingLiU"/>
                <a:cs typeface="PMingLiU"/>
              </a:rPr>
              <a:t>"Nilai</a:t>
            </a:r>
            <a:r>
              <a:rPr dirty="0" u="none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50">
                <a:solidFill>
                  <a:srgbClr val="9300D1"/>
                </a:solidFill>
                <a:latin typeface="PMingLiU"/>
                <a:cs typeface="PMingLiU"/>
              </a:rPr>
              <a:t>x</a:t>
            </a:r>
            <a:r>
              <a:rPr dirty="0" u="none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u="none" sz="1000" spc="1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u="none" sz="1000" spc="85">
                <a:latin typeface="PMingLiU"/>
                <a:cs typeface="PMingLiU"/>
              </a:rPr>
              <a:t>,</a:t>
            </a:r>
            <a:r>
              <a:rPr dirty="0" u="none" sz="1000" spc="254">
                <a:latin typeface="PMingLiU"/>
                <a:cs typeface="PMingLiU"/>
              </a:rPr>
              <a:t> </a:t>
            </a:r>
            <a:r>
              <a:rPr dirty="0" u="none" sz="1000" spc="175">
                <a:latin typeface="PMingLiU"/>
                <a:cs typeface="PMingLiU"/>
              </a:rPr>
              <a:t>x); </a:t>
            </a:r>
            <a:r>
              <a:rPr dirty="0" u="none" sz="1000" spc="-245">
                <a:latin typeface="PMingLiU"/>
                <a:cs typeface="PMingLiU"/>
              </a:rPr>
              <a:t> </a:t>
            </a:r>
            <a:r>
              <a:rPr dirty="0" u="none" sz="1000" spc="160">
                <a:latin typeface="PMingLiU"/>
                <a:cs typeface="PMingLiU"/>
              </a:rPr>
              <a:t>printf(</a:t>
            </a:r>
            <a:r>
              <a:rPr dirty="0" u="none" sz="1000" spc="160">
                <a:solidFill>
                  <a:srgbClr val="9300D1"/>
                </a:solidFill>
                <a:latin typeface="PMingLiU"/>
                <a:cs typeface="PMingLiU"/>
              </a:rPr>
              <a:t>"Nilai</a:t>
            </a:r>
            <a:r>
              <a:rPr dirty="0" u="none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50">
                <a:solidFill>
                  <a:srgbClr val="9300D1"/>
                </a:solidFill>
                <a:latin typeface="PMingLiU"/>
                <a:cs typeface="PMingLiU"/>
              </a:rPr>
              <a:t>y</a:t>
            </a:r>
            <a:r>
              <a:rPr dirty="0" u="none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u="none" sz="1000" spc="1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u="none" sz="1000" spc="85">
                <a:latin typeface="PMingLiU"/>
                <a:cs typeface="PMingLiU"/>
              </a:rPr>
              <a:t>,</a:t>
            </a:r>
            <a:r>
              <a:rPr dirty="0" u="none" sz="1000" spc="254">
                <a:latin typeface="PMingLiU"/>
                <a:cs typeface="PMingLiU"/>
              </a:rPr>
              <a:t> </a:t>
            </a:r>
            <a:r>
              <a:rPr dirty="0" u="none" sz="1000" spc="175">
                <a:latin typeface="PMingLiU"/>
                <a:cs typeface="PMingLiU"/>
              </a:rPr>
              <a:t>y);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80"/>
              </a:lnSpc>
              <a:spcBef>
                <a:spcPts val="600"/>
              </a:spcBef>
            </a:pPr>
            <a:r>
              <a:rPr dirty="0" u="none" sz="1000" spc="50">
                <a:latin typeface="PMingLiU"/>
                <a:cs typeface="PMingLiU"/>
              </a:rPr>
              <a:t>x</a:t>
            </a:r>
            <a:r>
              <a:rPr dirty="0" u="none" sz="1000" spc="225">
                <a:latin typeface="PMingLiU"/>
                <a:cs typeface="PMingLiU"/>
              </a:rPr>
              <a:t> </a:t>
            </a:r>
            <a:r>
              <a:rPr dirty="0" u="none" sz="1000" spc="-10">
                <a:latin typeface="PMingLiU"/>
                <a:cs typeface="PMingLiU"/>
              </a:rPr>
              <a:t>=</a:t>
            </a:r>
            <a:r>
              <a:rPr dirty="0" u="none" sz="1000" spc="229">
                <a:latin typeface="PMingLiU"/>
                <a:cs typeface="PMingLiU"/>
              </a:rPr>
              <a:t> </a:t>
            </a:r>
            <a:r>
              <a:rPr dirty="0" u="none" sz="1000" spc="120">
                <a:latin typeface="PMingLiU"/>
                <a:cs typeface="PMingLiU"/>
              </a:rPr>
              <a:t>15;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u="none" sz="1000" spc="130">
                <a:latin typeface="PMingLiU"/>
                <a:cs typeface="PMingLiU"/>
              </a:rPr>
              <a:t>printf(</a:t>
            </a:r>
            <a:r>
              <a:rPr dirty="0" u="none" sz="1000" spc="130">
                <a:solidFill>
                  <a:srgbClr val="9300D1"/>
                </a:solidFill>
                <a:latin typeface="PMingLiU"/>
                <a:cs typeface="PMingLiU"/>
              </a:rPr>
              <a:t>"Sekarang</a:t>
            </a:r>
            <a:r>
              <a:rPr dirty="0" u="none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185">
                <a:solidFill>
                  <a:srgbClr val="9300D1"/>
                </a:solidFill>
                <a:latin typeface="PMingLiU"/>
                <a:cs typeface="PMingLiU"/>
              </a:rPr>
              <a:t>nilai</a:t>
            </a:r>
            <a:r>
              <a:rPr dirty="0" u="none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50">
                <a:solidFill>
                  <a:srgbClr val="9300D1"/>
                </a:solidFill>
                <a:latin typeface="PMingLiU"/>
                <a:cs typeface="PMingLiU"/>
              </a:rPr>
              <a:t>x</a:t>
            </a:r>
            <a:r>
              <a:rPr dirty="0" u="none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u="none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u="none" sz="1000" spc="85">
                <a:latin typeface="PMingLiU"/>
                <a:cs typeface="PMingLiU"/>
              </a:rPr>
              <a:t>,</a:t>
            </a:r>
            <a:r>
              <a:rPr dirty="0" u="none" sz="1000" spc="254">
                <a:latin typeface="PMingLiU"/>
                <a:cs typeface="PMingLiU"/>
              </a:rPr>
              <a:t> </a:t>
            </a:r>
            <a:r>
              <a:rPr dirty="0" u="none" sz="1000" spc="175">
                <a:latin typeface="PMingLiU"/>
                <a:cs typeface="PMingLiU"/>
              </a:rPr>
              <a:t>x);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u="none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70797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235" y="221828"/>
            <a:ext cx="2763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35"/>
              <a:t> </a:t>
            </a:r>
            <a:r>
              <a:rPr dirty="0" spc="-20"/>
              <a:t>Program:</a:t>
            </a:r>
            <a:r>
              <a:rPr dirty="0" spc="315"/>
              <a:t> </a:t>
            </a:r>
            <a:r>
              <a:rPr dirty="0" spc="5"/>
              <a:t>assign2.pas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75061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5650" rIns="0" bIns="0" rtlCol="0" vert="horz">
            <a:spAutoFit/>
          </a:bodyPr>
          <a:lstStyle/>
          <a:p>
            <a:pPr marL="287655" indent="-132715">
              <a:lnSpc>
                <a:spcPts val="124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sz="1100" spc="-35"/>
              <a:t>Keluaran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35"/>
              <a:t>dihasilkan</a:t>
            </a:r>
            <a:r>
              <a:rPr dirty="0" sz="1100" spc="20"/>
              <a:t> </a:t>
            </a:r>
            <a:r>
              <a:rPr dirty="0" sz="1100" spc="-40"/>
              <a:t>dari</a:t>
            </a:r>
            <a:r>
              <a:rPr dirty="0" sz="1100" spc="20"/>
              <a:t> </a:t>
            </a:r>
            <a:r>
              <a:rPr dirty="0" sz="1100" spc="-50"/>
              <a:t>program</a:t>
            </a:r>
            <a:r>
              <a:rPr dirty="0" sz="1100" spc="20"/>
              <a:t> </a:t>
            </a:r>
            <a:r>
              <a:rPr dirty="0" sz="1100" spc="-10"/>
              <a:t>itu</a:t>
            </a:r>
            <a:r>
              <a:rPr dirty="0" sz="1100" spc="20"/>
              <a:t> </a:t>
            </a:r>
            <a:r>
              <a:rPr dirty="0" sz="1100" spc="-50"/>
              <a:t>adalah:	</a:t>
            </a:r>
            <a:endParaRPr sz="1100"/>
          </a:p>
          <a:p>
            <a:pPr marL="553720" marR="2287270">
              <a:lnSpc>
                <a:spcPct val="74700"/>
              </a:lnSpc>
              <a:spcBef>
                <a:spcPts val="225"/>
              </a:spcBef>
            </a:pPr>
            <a:r>
              <a:rPr dirty="0" u="none" sz="1000" spc="145">
                <a:latin typeface="PMingLiU"/>
                <a:cs typeface="PMingLiU"/>
              </a:rPr>
              <a:t>Nilai</a:t>
            </a:r>
            <a:r>
              <a:rPr dirty="0" u="none" sz="1000" spc="245">
                <a:latin typeface="PMingLiU"/>
                <a:cs typeface="PMingLiU"/>
              </a:rPr>
              <a:t> </a:t>
            </a:r>
            <a:r>
              <a:rPr dirty="0" u="none" sz="1000" spc="50">
                <a:latin typeface="PMingLiU"/>
                <a:cs typeface="PMingLiU"/>
              </a:rPr>
              <a:t>x</a:t>
            </a:r>
            <a:r>
              <a:rPr dirty="0" u="none" sz="1000" spc="250">
                <a:latin typeface="PMingLiU"/>
                <a:cs typeface="PMingLiU"/>
              </a:rPr>
              <a:t> </a:t>
            </a:r>
            <a:r>
              <a:rPr dirty="0" u="none" sz="1000" spc="-10">
                <a:latin typeface="PMingLiU"/>
                <a:cs typeface="PMingLiU"/>
              </a:rPr>
              <a:t>=</a:t>
            </a:r>
            <a:r>
              <a:rPr dirty="0" u="none" sz="1000" spc="5">
                <a:latin typeface="PMingLiU"/>
                <a:cs typeface="PMingLiU"/>
              </a:rPr>
              <a:t> </a:t>
            </a:r>
            <a:r>
              <a:rPr dirty="0" u="none" sz="1000" spc="50">
                <a:latin typeface="PMingLiU"/>
                <a:cs typeface="PMingLiU"/>
              </a:rPr>
              <a:t>12 </a:t>
            </a:r>
            <a:r>
              <a:rPr dirty="0" u="none" sz="1000" spc="55">
                <a:latin typeface="PMingLiU"/>
                <a:cs typeface="PMingLiU"/>
              </a:rPr>
              <a:t> </a:t>
            </a:r>
            <a:r>
              <a:rPr dirty="0" u="none" sz="1000" spc="145">
                <a:latin typeface="PMingLiU"/>
                <a:cs typeface="PMingLiU"/>
              </a:rPr>
              <a:t>Nilai</a:t>
            </a:r>
            <a:r>
              <a:rPr dirty="0" u="none" sz="1000" spc="235">
                <a:latin typeface="PMingLiU"/>
                <a:cs typeface="PMingLiU"/>
              </a:rPr>
              <a:t> </a:t>
            </a:r>
            <a:r>
              <a:rPr dirty="0" u="none" sz="1000" spc="50">
                <a:latin typeface="PMingLiU"/>
                <a:cs typeface="PMingLiU"/>
              </a:rPr>
              <a:t>y</a:t>
            </a:r>
            <a:r>
              <a:rPr dirty="0" u="none" sz="1000" spc="240">
                <a:latin typeface="PMingLiU"/>
                <a:cs typeface="PMingLiU"/>
              </a:rPr>
              <a:t> </a:t>
            </a:r>
            <a:r>
              <a:rPr dirty="0" u="none" sz="1000" spc="-10">
                <a:latin typeface="PMingLiU"/>
                <a:cs typeface="PMingLiU"/>
              </a:rPr>
              <a:t>=</a:t>
            </a:r>
            <a:r>
              <a:rPr dirty="0" u="none" sz="1000" spc="-5">
                <a:latin typeface="PMingLiU"/>
                <a:cs typeface="PMingLiU"/>
              </a:rPr>
              <a:t> </a:t>
            </a:r>
            <a:r>
              <a:rPr dirty="0" u="none" sz="1000" spc="50">
                <a:latin typeface="PMingLiU"/>
                <a:cs typeface="PMingLiU"/>
              </a:rPr>
              <a:t>123456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894"/>
              </a:lnSpc>
            </a:pPr>
            <a:r>
              <a:rPr dirty="0" u="none" sz="1000" spc="85">
                <a:latin typeface="PMingLiU"/>
                <a:cs typeface="PMingLiU"/>
              </a:rPr>
              <a:t>Sekarang</a:t>
            </a:r>
            <a:r>
              <a:rPr dirty="0" u="none" sz="1000" spc="245">
                <a:latin typeface="PMingLiU"/>
                <a:cs typeface="PMingLiU"/>
              </a:rPr>
              <a:t> </a:t>
            </a:r>
            <a:r>
              <a:rPr dirty="0" u="none" sz="1000" spc="185">
                <a:latin typeface="PMingLiU"/>
                <a:cs typeface="PMingLiU"/>
              </a:rPr>
              <a:t>nilai</a:t>
            </a:r>
            <a:r>
              <a:rPr dirty="0" u="none" sz="1000" spc="245">
                <a:latin typeface="PMingLiU"/>
                <a:cs typeface="PMingLiU"/>
              </a:rPr>
              <a:t> </a:t>
            </a:r>
            <a:r>
              <a:rPr dirty="0" u="none" sz="1000" spc="50">
                <a:latin typeface="PMingLiU"/>
                <a:cs typeface="PMingLiU"/>
              </a:rPr>
              <a:t>x</a:t>
            </a:r>
            <a:r>
              <a:rPr dirty="0" u="none" sz="1000" spc="250">
                <a:latin typeface="PMingLiU"/>
                <a:cs typeface="PMingLiU"/>
              </a:rPr>
              <a:t> </a:t>
            </a:r>
            <a:r>
              <a:rPr dirty="0" u="none" sz="1000" spc="-10">
                <a:latin typeface="PMingLiU"/>
                <a:cs typeface="PMingLiU"/>
              </a:rPr>
              <a:t>=</a:t>
            </a:r>
            <a:r>
              <a:rPr dirty="0" u="none" sz="1000" spc="245">
                <a:latin typeface="PMingLiU"/>
                <a:cs typeface="PMingLiU"/>
              </a:rPr>
              <a:t> </a:t>
            </a:r>
            <a:r>
              <a:rPr dirty="0" u="none" sz="1000" spc="50">
                <a:latin typeface="PMingLiU"/>
                <a:cs typeface="PMingLiU"/>
              </a:rPr>
              <a:t>15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15"/>
              </a:spcBef>
            </a:pPr>
            <a:endParaRPr sz="1050">
              <a:latin typeface="PMingLiU"/>
              <a:cs typeface="PMingLiU"/>
            </a:endParaRPr>
          </a:p>
          <a:p>
            <a:pPr marL="287655" marR="316230" indent="-132715">
              <a:lnSpc>
                <a:spcPct val="102600"/>
              </a:lnSpc>
              <a:spcBef>
                <a:spcPts val="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15"/>
              <a:t>Apa</a:t>
            </a:r>
            <a:r>
              <a:rPr dirty="0" u="none" sz="1100" spc="20"/>
              <a:t> </a:t>
            </a:r>
            <a:r>
              <a:rPr dirty="0" u="none" sz="1100" spc="-50"/>
              <a:t>maksud</a:t>
            </a:r>
            <a:r>
              <a:rPr dirty="0" u="none" sz="1100" spc="20"/>
              <a:t> </a:t>
            </a:r>
            <a:r>
              <a:rPr dirty="0" u="none" sz="1100" spc="-40"/>
              <a:t>dari</a:t>
            </a:r>
            <a:r>
              <a:rPr dirty="0" u="none" sz="1100" spc="20"/>
              <a:t> </a:t>
            </a:r>
            <a:r>
              <a:rPr dirty="0" u="none" sz="1100" spc="-35"/>
              <a:t>kata</a:t>
            </a:r>
            <a:r>
              <a:rPr dirty="0" u="none" sz="1100" spc="20"/>
              <a:t> </a:t>
            </a:r>
            <a:r>
              <a:rPr dirty="0" u="none" sz="1100" spc="-30"/>
              <a:t>kunci</a:t>
            </a:r>
            <a:r>
              <a:rPr dirty="0" u="none" sz="1100" spc="20"/>
              <a:t> </a:t>
            </a:r>
            <a:r>
              <a:rPr dirty="0" u="none" sz="1100" spc="-20" b="1">
                <a:latin typeface="Gill Sans MT"/>
                <a:cs typeface="Gill Sans MT"/>
              </a:rPr>
              <a:t>int</a:t>
            </a:r>
            <a:r>
              <a:rPr dirty="0" u="none" sz="1100" spc="-20"/>
              <a:t>?</a:t>
            </a:r>
            <a:r>
              <a:rPr dirty="0" u="none" sz="1100" spc="140"/>
              <a:t> </a:t>
            </a:r>
            <a:r>
              <a:rPr dirty="0" u="none" sz="1100" spc="-35"/>
              <a:t>Dijelaskan</a:t>
            </a:r>
            <a:r>
              <a:rPr dirty="0" u="none" sz="1100" spc="20"/>
              <a:t> </a:t>
            </a:r>
            <a:r>
              <a:rPr dirty="0" u="none" sz="1100" spc="-50"/>
              <a:t>pada</a:t>
            </a:r>
            <a:r>
              <a:rPr dirty="0" u="none" sz="1100" spc="25"/>
              <a:t> </a:t>
            </a:r>
            <a:r>
              <a:rPr dirty="0" u="none" sz="1100" spc="-45"/>
              <a:t>bagian </a:t>
            </a:r>
            <a:r>
              <a:rPr dirty="0" u="none" sz="1100" spc="-330"/>
              <a:t> </a:t>
            </a:r>
            <a:r>
              <a:rPr dirty="0" u="none" sz="1100" spc="-45"/>
              <a:t>selanjutnya.</a:t>
            </a:r>
            <a:endParaRPr sz="110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272" y="834374"/>
            <a:ext cx="1625600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70">
                <a:latin typeface="Gill Sans MT"/>
                <a:cs typeface="Gill Sans MT"/>
              </a:rPr>
              <a:t>Bagian</a:t>
            </a:r>
            <a:r>
              <a:rPr dirty="0" sz="1400" spc="-5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2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Tipe</a:t>
            </a:r>
            <a:r>
              <a:rPr dirty="0" sz="1400" spc="9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Data</a:t>
            </a:r>
            <a:r>
              <a:rPr dirty="0" sz="1400" spc="10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Variabel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272" y="221828"/>
            <a:ext cx="16256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Tipe</a:t>
            </a:r>
            <a:r>
              <a:rPr dirty="0" spc="95"/>
              <a:t> </a:t>
            </a:r>
            <a:r>
              <a:rPr dirty="0" spc="10"/>
              <a:t>Data</a:t>
            </a:r>
            <a:r>
              <a:rPr dirty="0" spc="95"/>
              <a:t> </a:t>
            </a:r>
            <a:r>
              <a:rPr dirty="0" spc="-20"/>
              <a:t>Variabel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89924"/>
            <a:ext cx="3743325" cy="11874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27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Setiap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Tahoma"/>
                <a:cs typeface="Tahoma"/>
              </a:rPr>
              <a:t>tipe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Jenis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dasar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pada: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0">
                <a:latin typeface="Tahoma"/>
                <a:cs typeface="Tahoma"/>
              </a:rPr>
              <a:t>Bilangan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bulat.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0">
                <a:latin typeface="Tahoma"/>
                <a:cs typeface="Tahoma"/>
              </a:rPr>
              <a:t>Bilangan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riil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(bilangan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bulat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pecahan).</a:t>
            </a:r>
            <a:endParaRPr sz="1000">
              <a:latin typeface="Tahoma"/>
              <a:cs typeface="Tahoma"/>
            </a:endParaRPr>
          </a:p>
          <a:p>
            <a:pPr lvl="1" marL="422275" marR="5080" indent="-128270">
              <a:lnSpc>
                <a:spcPts val="1200"/>
              </a:lnSpc>
              <a:spcBef>
                <a:spcPts val="3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0">
                <a:latin typeface="Tahoma"/>
                <a:cs typeface="Tahoma"/>
              </a:rPr>
              <a:t>Karakter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(merepresentasikan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karakter,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seperti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’a’,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’b’,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’3’,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atau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’?’).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5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>
                <a:latin typeface="Tahoma"/>
                <a:cs typeface="Tahoma"/>
              </a:rPr>
              <a:t>Nilai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kebenaran,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yaitu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benar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(</a:t>
            </a:r>
            <a:r>
              <a:rPr dirty="0" sz="1000" spc="-5" b="1">
                <a:latin typeface="Gill Sans MT"/>
                <a:cs typeface="Gill Sans MT"/>
              </a:rPr>
              <a:t>TRUE</a:t>
            </a:r>
            <a:r>
              <a:rPr dirty="0" sz="1000" spc="-5">
                <a:latin typeface="Tahoma"/>
                <a:cs typeface="Tahoma"/>
              </a:rPr>
              <a:t>)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atau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salah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</a:t>
            </a:r>
            <a:r>
              <a:rPr dirty="0" sz="1000" spc="-25" b="1">
                <a:latin typeface="Gill Sans MT"/>
                <a:cs typeface="Gill Sans MT"/>
              </a:rPr>
              <a:t>FALSE</a:t>
            </a:r>
            <a:r>
              <a:rPr dirty="0" sz="1000" spc="-25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517" y="221828"/>
            <a:ext cx="2269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Tipe</a:t>
            </a:r>
            <a:r>
              <a:rPr dirty="0" spc="120"/>
              <a:t> </a:t>
            </a:r>
            <a:r>
              <a:rPr dirty="0" spc="20"/>
              <a:t>Data:</a:t>
            </a:r>
            <a:r>
              <a:rPr dirty="0" spc="295"/>
              <a:t> </a:t>
            </a:r>
            <a:r>
              <a:rPr dirty="0" spc="5"/>
              <a:t>Bilangan</a:t>
            </a:r>
            <a:r>
              <a:rPr dirty="0" spc="125"/>
              <a:t> </a:t>
            </a:r>
            <a:r>
              <a:rPr dirty="0" spc="10"/>
              <a:t>Bulat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7785" y="588632"/>
          <a:ext cx="2755265" cy="12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805"/>
                <a:gridCol w="941069"/>
                <a:gridCol w="571500"/>
              </a:tblGrid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Nama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45">
                          <a:latin typeface="Tahoma"/>
                          <a:cs typeface="Tahoma"/>
                        </a:rPr>
                        <a:t>Jangkauan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Ukuran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45">
                          <a:latin typeface="Tahoma"/>
                          <a:cs typeface="Tahoma"/>
                        </a:rPr>
                        <a:t>short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i="1">
                          <a:latin typeface="Verdana"/>
                          <a:cs typeface="Verdana"/>
                        </a:rPr>
                        <a:t>−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baseline="27777" sz="1200" spc="75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..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15</a:t>
                      </a:r>
                      <a:r>
                        <a:rPr dirty="0" baseline="27777" sz="12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−</a:t>
                      </a:r>
                      <a:r>
                        <a:rPr dirty="0" sz="1100" spc="-14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byte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unsigned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short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..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dirty="0" baseline="27777" sz="12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−</a:t>
                      </a:r>
                      <a:r>
                        <a:rPr dirty="0" sz="1100" spc="-14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byte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int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i="1">
                          <a:latin typeface="Verdana"/>
                          <a:cs typeface="Verdana"/>
                        </a:rPr>
                        <a:t>−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baseline="27777" sz="1200" spc="7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..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31</a:t>
                      </a:r>
                      <a:r>
                        <a:rPr dirty="0" baseline="27777" sz="12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−</a:t>
                      </a:r>
                      <a:r>
                        <a:rPr dirty="0" sz="1100" spc="-14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byte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unsigned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int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..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32</a:t>
                      </a:r>
                      <a:r>
                        <a:rPr dirty="0" baseline="27777" sz="12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−</a:t>
                      </a:r>
                      <a:r>
                        <a:rPr dirty="0" sz="1100" spc="-14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byte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long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long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i="1">
                          <a:latin typeface="Verdana"/>
                          <a:cs typeface="Verdana"/>
                        </a:rPr>
                        <a:t>−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dirty="0" baseline="27777" sz="1200" spc="75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..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63</a:t>
                      </a:r>
                      <a:r>
                        <a:rPr dirty="0" baseline="27777" sz="12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−</a:t>
                      </a:r>
                      <a:r>
                        <a:rPr dirty="0" sz="1100" spc="-14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8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byte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 marL="635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unsigned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long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long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..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64</a:t>
                      </a:r>
                      <a:r>
                        <a:rPr dirty="0" baseline="27777" sz="12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−</a:t>
                      </a:r>
                      <a:r>
                        <a:rPr dirty="0" sz="1100" spc="-14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8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byte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91858" y="1999969"/>
            <a:ext cx="3627120" cy="91249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9334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menawarkan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beberapa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bulat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variasinya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terletak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jangkauan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direpresentasikan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ukurannya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memori.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28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Dalam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memprogram,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umum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 b="1">
                <a:solidFill>
                  <a:srgbClr val="FF0000"/>
                </a:solidFill>
                <a:latin typeface="Gill Sans MT"/>
                <a:cs typeface="Gill Sans MT"/>
              </a:rPr>
              <a:t>int</a:t>
            </a:r>
            <a:r>
              <a:rPr dirty="0" sz="1100" spc="50" b="1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25" b="1">
                <a:solidFill>
                  <a:srgbClr val="FF0000"/>
                </a:solidFill>
                <a:latin typeface="Gill Sans MT"/>
                <a:cs typeface="Gill Sans MT"/>
              </a:rPr>
              <a:t>long</a:t>
            </a:r>
            <a:r>
              <a:rPr dirty="0" sz="1100" spc="45" b="1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1100" spc="-25" b="1">
                <a:solidFill>
                  <a:srgbClr val="FF0000"/>
                </a:solidFill>
                <a:latin typeface="Gill Sans MT"/>
                <a:cs typeface="Gill Sans MT"/>
              </a:rPr>
              <a:t>long</a:t>
            </a:r>
            <a:r>
              <a:rPr dirty="0" sz="1100" spc="-2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503" y="221828"/>
            <a:ext cx="20859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Tipe</a:t>
            </a:r>
            <a:r>
              <a:rPr dirty="0" spc="120"/>
              <a:t> </a:t>
            </a:r>
            <a:r>
              <a:rPr dirty="0" spc="20"/>
              <a:t>Data:</a:t>
            </a:r>
            <a:r>
              <a:rPr dirty="0" spc="295"/>
              <a:t> </a:t>
            </a:r>
            <a:r>
              <a:rPr dirty="0" spc="5"/>
              <a:t>Bilangan</a:t>
            </a:r>
            <a:r>
              <a:rPr dirty="0" spc="125"/>
              <a:t> </a:t>
            </a:r>
            <a:r>
              <a:rPr dirty="0"/>
              <a:t>Riil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2297" y="579285"/>
          <a:ext cx="3506470" cy="53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/>
                <a:gridCol w="1617345"/>
                <a:gridCol w="777875"/>
                <a:gridCol w="571500"/>
              </a:tblGrid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Nama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45">
                          <a:latin typeface="Tahoma"/>
                          <a:cs typeface="Tahoma"/>
                        </a:rPr>
                        <a:t>Jangkauan</a:t>
                      </a:r>
                      <a:r>
                        <a:rPr dirty="0" sz="11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(magnitudo)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Akurasi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Ukuran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float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5</a:t>
                      </a:r>
                      <a:r>
                        <a:rPr dirty="0" sz="11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×</a:t>
                      </a:r>
                      <a:r>
                        <a:rPr dirty="0" sz="1100" spc="-14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10</a:t>
                      </a:r>
                      <a:r>
                        <a:rPr dirty="0" baseline="27777" sz="120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baseline="27777" sz="1200" spc="67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..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3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11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×</a:t>
                      </a:r>
                      <a:r>
                        <a:rPr dirty="0" sz="1100" spc="-14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10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38</a:t>
                      </a:r>
                      <a:endParaRPr baseline="27777"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7-8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digit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byte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double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5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11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×</a:t>
                      </a:r>
                      <a:r>
                        <a:rPr dirty="0" sz="1100" spc="-14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10</a:t>
                      </a:r>
                      <a:r>
                        <a:rPr dirty="0" baseline="27777" sz="1200" i="1">
                          <a:latin typeface="Arial"/>
                          <a:cs typeface="Arial"/>
                        </a:rPr>
                        <a:t>−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32</a:t>
                      </a:r>
                      <a:r>
                        <a:rPr dirty="0" baseline="27777" sz="1200" spc="67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..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7</a:t>
                      </a:r>
                      <a:r>
                        <a:rPr dirty="0" sz="11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i="1">
                          <a:latin typeface="Verdana"/>
                          <a:cs typeface="Verdana"/>
                        </a:rPr>
                        <a:t>×</a:t>
                      </a:r>
                      <a:r>
                        <a:rPr dirty="0" sz="1100" spc="-145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10</a:t>
                      </a:r>
                      <a:r>
                        <a:rPr dirty="0" baseline="27777" sz="1200">
                          <a:latin typeface="Trebuchet MS"/>
                          <a:cs typeface="Trebuchet MS"/>
                        </a:rPr>
                        <a:t>308</a:t>
                      </a:r>
                      <a:endParaRPr baseline="27777"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15-16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digit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8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byte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91858" y="1234183"/>
            <a:ext cx="3666490" cy="168338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35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Biasa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disebut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floating</a:t>
            </a:r>
            <a:r>
              <a:rPr dirty="0" sz="1100" spc="100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point</a:t>
            </a:r>
            <a:r>
              <a:rPr dirty="0" sz="110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21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floating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point</a:t>
            </a:r>
            <a:r>
              <a:rPr dirty="0" sz="1100" spc="195" i="1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merepresentasikan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negatif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positif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magnitudonya.</a:t>
            </a:r>
            <a:endParaRPr sz="1100">
              <a:latin typeface="Tahoma"/>
              <a:cs typeface="Tahoma"/>
            </a:endParaRPr>
          </a:p>
          <a:p>
            <a:pPr marL="144780" marR="6350" indent="-132715">
              <a:lnSpc>
                <a:spcPct val="102600"/>
              </a:lnSpc>
              <a:spcBef>
                <a:spcPts val="21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umumnya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floating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point </a:t>
            </a:r>
            <a:r>
              <a:rPr dirty="0" sz="1100" spc="10" i="1">
                <a:latin typeface="Calibri"/>
                <a:cs typeface="Calibri"/>
              </a:rPr>
              <a:t> </a:t>
            </a:r>
            <a:r>
              <a:rPr dirty="0" sz="1100" spc="-35">
                <a:latin typeface="Tahoma"/>
                <a:cs typeface="Tahoma"/>
              </a:rPr>
              <a:t>dihindari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karena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akurat.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Representasi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floating </a:t>
            </a:r>
            <a:r>
              <a:rPr dirty="0" sz="1100" spc="-235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point</a:t>
            </a:r>
            <a:r>
              <a:rPr dirty="0" sz="1100" spc="190" i="1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jadi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2.99999999999999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3.000000000000001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karena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keterbatasan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penyimpanan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pecahan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komputer.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25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">
                <a:latin typeface="Tahoma"/>
                <a:cs typeface="Tahoma"/>
              </a:rPr>
              <a:t>Tipe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umum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 b="1">
                <a:solidFill>
                  <a:srgbClr val="FF0000"/>
                </a:solidFill>
                <a:latin typeface="Gill Sans MT"/>
                <a:cs typeface="Gill Sans MT"/>
              </a:rPr>
              <a:t>double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870" y="221828"/>
            <a:ext cx="1092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Pendahuluan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94839"/>
            <a:ext cx="236791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Tahoma"/>
                <a:cs typeface="Tahoma"/>
              </a:rPr>
              <a:t>Melalui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dokumen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akan: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konsep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30">
                <a:latin typeface="Tahoma"/>
                <a:cs typeface="Tahoma"/>
              </a:rPr>
              <a:t>Mempelajari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berbagai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30">
                <a:latin typeface="Tahoma"/>
                <a:cs typeface="Tahoma"/>
              </a:rPr>
              <a:t>Mempelajari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deklarasi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assignment.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40" y="221828"/>
            <a:ext cx="17526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Tipe</a:t>
            </a:r>
            <a:r>
              <a:rPr dirty="0" spc="110"/>
              <a:t> </a:t>
            </a:r>
            <a:r>
              <a:rPr dirty="0" spc="20"/>
              <a:t>Data:</a:t>
            </a:r>
            <a:r>
              <a:rPr dirty="0" spc="280"/>
              <a:t> </a:t>
            </a:r>
            <a:r>
              <a:rPr dirty="0" spc="-25"/>
              <a:t>Karakter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40015"/>
            <a:ext cx="3625850" cy="1854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6129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Merupakan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merepresentasikan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menurut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ASCII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Calibri"/>
                <a:cs typeface="Calibri"/>
              </a:rPr>
              <a:t>American</a:t>
            </a:r>
            <a:r>
              <a:rPr dirty="0" sz="1100" spc="12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Standart</a:t>
            </a:r>
            <a:r>
              <a:rPr dirty="0" sz="1100" spc="120" i="1">
                <a:latin typeface="Calibri"/>
                <a:cs typeface="Calibri"/>
              </a:rPr>
              <a:t> </a:t>
            </a:r>
            <a:r>
              <a:rPr dirty="0" sz="1100" spc="15" i="1">
                <a:latin typeface="Calibri"/>
                <a:cs typeface="Calibri"/>
              </a:rPr>
              <a:t>Code</a:t>
            </a:r>
            <a:r>
              <a:rPr dirty="0" sz="1100" spc="125" i="1">
                <a:latin typeface="Calibri"/>
                <a:cs typeface="Calibri"/>
              </a:rPr>
              <a:t> </a:t>
            </a:r>
            <a:r>
              <a:rPr dirty="0" sz="1100" spc="-20" i="1">
                <a:latin typeface="Calibri"/>
                <a:cs typeface="Calibri"/>
              </a:rPr>
              <a:t>for</a:t>
            </a:r>
            <a:r>
              <a:rPr dirty="0" sz="1100" spc="125" i="1">
                <a:latin typeface="Calibri"/>
                <a:cs typeface="Calibri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Information </a:t>
            </a:r>
            <a:r>
              <a:rPr dirty="0" sz="1100" spc="-235" i="1">
                <a:latin typeface="Calibri"/>
                <a:cs typeface="Calibri"/>
              </a:rPr>
              <a:t> </a:t>
            </a:r>
            <a:r>
              <a:rPr dirty="0" sz="1100" spc="-5" i="1">
                <a:latin typeface="Calibri"/>
                <a:cs typeface="Calibri"/>
              </a:rPr>
              <a:t>Interchange</a:t>
            </a:r>
            <a:r>
              <a:rPr dirty="0" sz="1100" spc="-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44780" marR="32384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Dalam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ASCII,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128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direpresentasikan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angka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127.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Misalnya,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kode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ASCII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spasi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(’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’)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32,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huruf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’A’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65,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70">
                <a:latin typeface="Tahoma"/>
                <a:cs typeface="Tahoma"/>
              </a:rPr>
              <a:t>’B’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66,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huruf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’a’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97,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huruf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’b’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98.</a:t>
            </a:r>
            <a:endParaRPr sz="1100">
              <a:latin typeface="Tahoma"/>
              <a:cs typeface="Tahoma"/>
            </a:endParaRPr>
          </a:p>
          <a:p>
            <a:pPr marL="144780" marR="965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 </a:t>
            </a:r>
            <a:r>
              <a:rPr dirty="0" sz="1100" spc="-25">
                <a:latin typeface="Tahoma"/>
                <a:cs typeface="Tahoma"/>
              </a:rPr>
              <a:t>tipe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dinyatakan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 b="1">
                <a:solidFill>
                  <a:srgbClr val="FF0000"/>
                </a:solidFill>
                <a:latin typeface="Gill Sans MT"/>
                <a:cs typeface="Gill Sans MT"/>
              </a:rPr>
              <a:t>char</a:t>
            </a:r>
            <a:r>
              <a:rPr dirty="0" sz="1100" spc="-4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ukuran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byte.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46" y="221828"/>
            <a:ext cx="17056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Tipe</a:t>
            </a:r>
            <a:r>
              <a:rPr dirty="0" spc="100"/>
              <a:t> </a:t>
            </a:r>
            <a:r>
              <a:rPr dirty="0" spc="20"/>
              <a:t>Data:</a:t>
            </a:r>
            <a:r>
              <a:rPr dirty="0" spc="265"/>
              <a:t> </a:t>
            </a:r>
            <a:r>
              <a:rPr dirty="0" spc="-5"/>
              <a:t>Boolean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99348"/>
            <a:ext cx="3745865" cy="9563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8572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Merupakan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menyimpan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kebenaran,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TRUE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 b="1">
                <a:latin typeface="Gill Sans MT"/>
                <a:cs typeface="Gill Sans MT"/>
              </a:rPr>
              <a:t>FALSE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terasa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kebermanfaatannya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mempelajari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percabangan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 b="1">
                <a:latin typeface="Gill Sans MT"/>
                <a:cs typeface="Gill Sans MT"/>
              </a:rPr>
              <a:t>array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Pascal,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b="1">
                <a:solidFill>
                  <a:srgbClr val="FF0000"/>
                </a:solidFill>
                <a:latin typeface="Gill Sans MT"/>
                <a:cs typeface="Gill Sans MT"/>
              </a:rPr>
              <a:t>boolean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056" y="221828"/>
            <a:ext cx="15259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Deklarasi</a:t>
            </a:r>
            <a:r>
              <a:rPr dirty="0" spc="60"/>
              <a:t> </a:t>
            </a:r>
            <a:r>
              <a:rPr dirty="0" spc="-20"/>
              <a:t>Variabel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3359"/>
            <a:ext cx="3710304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Deklarasi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adakah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aktivitas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mendaftarkan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nama-nama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digunakan.</a:t>
            </a:r>
            <a:endParaRPr sz="1100">
              <a:latin typeface="Tahoma"/>
              <a:cs typeface="Tahoma"/>
            </a:endParaRPr>
          </a:p>
          <a:p>
            <a:pPr marL="144780" marR="19431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dideklarasi,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setiap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disertakan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datanya.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578" y="221828"/>
            <a:ext cx="2101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Deklarasi</a:t>
            </a:r>
            <a:r>
              <a:rPr dirty="0" spc="95"/>
              <a:t> </a:t>
            </a:r>
            <a:r>
              <a:rPr dirty="0" spc="-20"/>
              <a:t>Variabel</a:t>
            </a:r>
            <a:r>
              <a:rPr dirty="0" spc="10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07299"/>
            <a:ext cx="3707765" cy="1682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30035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dideklarasikan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luar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blok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program.</a:t>
            </a:r>
            <a:endParaRPr sz="1100">
              <a:latin typeface="Tahoma"/>
              <a:cs typeface="Tahoma"/>
            </a:endParaRPr>
          </a:p>
          <a:p>
            <a:pPr marL="144780" marR="8001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Apabila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dideklarasikan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luar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blok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artinya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bersifat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global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6286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">
                <a:latin typeface="Tahoma"/>
                <a:cs typeface="Tahoma"/>
              </a:rPr>
              <a:t>Tipe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dituliskan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dipisahkan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spasi.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”</a:t>
            </a:r>
            <a:r>
              <a:rPr dirty="0" sz="1100" spc="180">
                <a:latin typeface="PMingLiU"/>
                <a:cs typeface="PMingLiU"/>
              </a:rPr>
              <a:t>int</a:t>
            </a:r>
            <a:r>
              <a:rPr dirty="0" sz="1100" spc="290">
                <a:latin typeface="PMingLiU"/>
                <a:cs typeface="PMingLiU"/>
              </a:rPr>
              <a:t> </a:t>
            </a:r>
            <a:r>
              <a:rPr dirty="0" sz="1100" spc="185">
                <a:latin typeface="PMingLiU"/>
                <a:cs typeface="PMingLiU"/>
              </a:rPr>
              <a:t>nilai</a:t>
            </a:r>
            <a:r>
              <a:rPr dirty="0" sz="1100" spc="185">
                <a:latin typeface="Tahoma"/>
                <a:cs typeface="Tahoma"/>
              </a:rPr>
              <a:t>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”</a:t>
            </a:r>
            <a:r>
              <a:rPr dirty="0" sz="1100" spc="100">
                <a:latin typeface="PMingLiU"/>
                <a:cs typeface="PMingLiU"/>
              </a:rPr>
              <a:t>double</a:t>
            </a:r>
            <a:r>
              <a:rPr dirty="0" sz="1100" spc="290">
                <a:latin typeface="PMingLiU"/>
                <a:cs typeface="PMingLiU"/>
              </a:rPr>
              <a:t> </a:t>
            </a:r>
            <a:r>
              <a:rPr dirty="0" sz="1100" spc="140">
                <a:latin typeface="PMingLiU"/>
                <a:cs typeface="PMingLiU"/>
              </a:rPr>
              <a:t>rerata</a:t>
            </a:r>
            <a:r>
              <a:rPr dirty="0" sz="1100" spc="140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Beberapa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dideklarasikan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bersamaan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sama.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”</a:t>
            </a:r>
            <a:r>
              <a:rPr dirty="0" sz="1100" spc="100">
                <a:latin typeface="PMingLiU"/>
                <a:cs typeface="PMingLiU"/>
              </a:rPr>
              <a:t>double</a:t>
            </a:r>
            <a:r>
              <a:rPr dirty="0" sz="1100" spc="285">
                <a:latin typeface="PMingLiU"/>
                <a:cs typeface="PMingLiU"/>
              </a:rPr>
              <a:t> </a:t>
            </a:r>
            <a:r>
              <a:rPr dirty="0" sz="1100" spc="180">
                <a:latin typeface="PMingLiU"/>
                <a:cs typeface="PMingLiU"/>
              </a:rPr>
              <a:t>x,</a:t>
            </a:r>
            <a:r>
              <a:rPr dirty="0" sz="1100" spc="290">
                <a:latin typeface="PMingLiU"/>
                <a:cs typeface="PMingLiU"/>
              </a:rPr>
              <a:t> </a:t>
            </a:r>
            <a:r>
              <a:rPr dirty="0" sz="1100" spc="40">
                <a:latin typeface="PMingLiU"/>
                <a:cs typeface="PMingLiU"/>
              </a:rPr>
              <a:t>y</a:t>
            </a:r>
            <a:r>
              <a:rPr dirty="0" sz="1100" spc="40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354" y="221828"/>
            <a:ext cx="26460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30"/>
              <a:t> </a:t>
            </a:r>
            <a:r>
              <a:rPr dirty="0" spc="-20"/>
              <a:t>Program:</a:t>
            </a:r>
            <a:r>
              <a:rPr dirty="0" spc="305"/>
              <a:t> </a:t>
            </a:r>
            <a:r>
              <a:rPr dirty="0" spc="-10"/>
              <a:t>tipedasar.pas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76781"/>
            <a:ext cx="3769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Pahami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ini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coba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jalankan!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748265"/>
            <a:ext cx="1155065" cy="5949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0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2700" marR="337185">
              <a:lnSpc>
                <a:spcPct val="74700"/>
              </a:lnSpc>
              <a:spcBef>
                <a:spcPts val="894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p1,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p2; </a:t>
            </a:r>
            <a:r>
              <a:rPr dirty="0" sz="1000" spc="125"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0000FF"/>
                </a:solidFill>
                <a:latin typeface="PMingLiU"/>
                <a:cs typeface="PMingLiU"/>
              </a:rPr>
              <a:t>double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x,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y;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1401704"/>
            <a:ext cx="2483485" cy="12350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ctr" marL="12700" marR="1665605">
              <a:lnSpc>
                <a:spcPct val="74700"/>
              </a:lnSpc>
              <a:spcBef>
                <a:spcPts val="40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p1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100;</a:t>
            </a:r>
            <a:endParaRPr sz="1000">
              <a:latin typeface="PMingLiU"/>
              <a:cs typeface="PMingLiU"/>
            </a:endParaRPr>
          </a:p>
          <a:p>
            <a:pPr algn="ctr" marR="1652905">
              <a:lnSpc>
                <a:spcPts val="775"/>
              </a:lnSpc>
            </a:pPr>
            <a:r>
              <a:rPr dirty="0" sz="1000" spc="50">
                <a:latin typeface="PMingLiU"/>
                <a:cs typeface="PMingLiU"/>
              </a:rPr>
              <a:t>p2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p1;</a:t>
            </a:r>
            <a:endParaRPr sz="1000">
              <a:latin typeface="PMingLiU"/>
              <a:cs typeface="PMingLiU"/>
            </a:endParaRPr>
          </a:p>
          <a:p>
            <a:pPr algn="ctr" marL="132715">
              <a:lnSpc>
                <a:spcPts val="108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"p1: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25">
                <a:solidFill>
                  <a:srgbClr val="9300D1"/>
                </a:solidFill>
                <a:latin typeface="PMingLiU"/>
                <a:cs typeface="PMingLiU"/>
              </a:rPr>
              <a:t>%d,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solidFill>
                  <a:srgbClr val="9300D1"/>
                </a:solidFill>
                <a:latin typeface="PMingLiU"/>
                <a:cs typeface="PMingLiU"/>
              </a:rPr>
              <a:t>p2: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p1,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p2);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50"/>
              </a:lnSpc>
              <a:spcBef>
                <a:spcPts val="590"/>
              </a:spcBef>
            </a:pPr>
            <a:r>
              <a:rPr dirty="0" sz="1000" spc="50">
                <a:latin typeface="PMingLiU"/>
                <a:cs typeface="PMingLiU"/>
              </a:rPr>
              <a:t>x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3.1418;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30"/>
              </a:lnSpc>
            </a:pPr>
            <a:r>
              <a:rPr dirty="0" sz="1000" spc="50">
                <a:latin typeface="PMingLiU"/>
                <a:cs typeface="PMingLiU"/>
              </a:rPr>
              <a:t>y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234.432;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"x</a:t>
            </a:r>
            <a:r>
              <a:rPr dirty="0" sz="1000" spc="22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%lf\n"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x);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"y</a:t>
            </a:r>
            <a:r>
              <a:rPr dirty="0" sz="1000" spc="22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%lf\n"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y);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95" y="267305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626" y="221828"/>
            <a:ext cx="29190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35"/>
              <a:t> </a:t>
            </a:r>
            <a:r>
              <a:rPr dirty="0" spc="-20"/>
              <a:t>Program:</a:t>
            </a:r>
            <a:r>
              <a:rPr dirty="0" spc="315"/>
              <a:t> </a:t>
            </a:r>
            <a:r>
              <a:rPr dirty="0" spc="-10"/>
              <a:t>tipedasar.pas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52637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95274" rIns="0" bIns="0" rtlCol="0" vert="horz">
            <a:spAutoFit/>
          </a:bodyPr>
          <a:lstStyle/>
          <a:p>
            <a:pPr marL="287655" indent="-132715">
              <a:lnSpc>
                <a:spcPts val="124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sz="1100" spc="-15"/>
              <a:t>Berikut</a:t>
            </a:r>
            <a:r>
              <a:rPr dirty="0" sz="1100" spc="20"/>
              <a:t> </a:t>
            </a:r>
            <a:r>
              <a:rPr dirty="0" sz="1100" spc="-45"/>
              <a:t>adalah</a:t>
            </a:r>
            <a:r>
              <a:rPr dirty="0" sz="1100" spc="25"/>
              <a:t> </a:t>
            </a:r>
            <a:r>
              <a:rPr dirty="0" sz="1100" spc="-50"/>
              <a:t>keluaran</a:t>
            </a:r>
            <a:r>
              <a:rPr dirty="0" sz="1100" spc="20"/>
              <a:t> </a:t>
            </a:r>
            <a:r>
              <a:rPr dirty="0" sz="1100" spc="-40"/>
              <a:t>dari</a:t>
            </a:r>
            <a:r>
              <a:rPr dirty="0" sz="1100" spc="25"/>
              <a:t> </a:t>
            </a:r>
            <a:r>
              <a:rPr dirty="0" sz="1100" spc="-50"/>
              <a:t>program</a:t>
            </a:r>
            <a:r>
              <a:rPr dirty="0" sz="1100" spc="25"/>
              <a:t> </a:t>
            </a:r>
            <a:r>
              <a:rPr dirty="0" sz="1100" spc="-50"/>
              <a:t>tipedasar.pas:	</a:t>
            </a:r>
            <a:endParaRPr sz="1100"/>
          </a:p>
          <a:p>
            <a:pPr marL="287655">
              <a:lnSpc>
                <a:spcPts val="969"/>
              </a:lnSpc>
            </a:pPr>
            <a:r>
              <a:rPr dirty="0" u="none" sz="1000" spc="120">
                <a:latin typeface="PMingLiU"/>
                <a:cs typeface="PMingLiU"/>
              </a:rPr>
              <a:t>p1:</a:t>
            </a:r>
            <a:r>
              <a:rPr dirty="0" u="none" sz="1000" spc="240">
                <a:latin typeface="PMingLiU"/>
                <a:cs typeface="PMingLiU"/>
              </a:rPr>
              <a:t> </a:t>
            </a:r>
            <a:r>
              <a:rPr dirty="0" u="none" sz="1000" spc="110">
                <a:latin typeface="PMingLiU"/>
                <a:cs typeface="PMingLiU"/>
              </a:rPr>
              <a:t>100,</a:t>
            </a:r>
            <a:r>
              <a:rPr dirty="0" u="none" sz="1000" spc="240">
                <a:latin typeface="PMingLiU"/>
                <a:cs typeface="PMingLiU"/>
              </a:rPr>
              <a:t> </a:t>
            </a:r>
            <a:r>
              <a:rPr dirty="0" u="none" sz="1000" spc="120">
                <a:latin typeface="PMingLiU"/>
                <a:cs typeface="PMingLiU"/>
              </a:rPr>
              <a:t>p2:</a:t>
            </a:r>
            <a:r>
              <a:rPr dirty="0" u="none" sz="1000" spc="245">
                <a:latin typeface="PMingLiU"/>
                <a:cs typeface="PMingLiU"/>
              </a:rPr>
              <a:t> </a:t>
            </a:r>
            <a:r>
              <a:rPr dirty="0" u="none" sz="1000" spc="50">
                <a:latin typeface="PMingLiU"/>
                <a:cs typeface="PMingLiU"/>
              </a:rPr>
              <a:t>100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u="none" sz="1000" spc="50">
                <a:latin typeface="PMingLiU"/>
                <a:cs typeface="PMingLiU"/>
              </a:rPr>
              <a:t>x</a:t>
            </a:r>
            <a:r>
              <a:rPr dirty="0" u="none" sz="1000" spc="210">
                <a:latin typeface="PMingLiU"/>
                <a:cs typeface="PMingLiU"/>
              </a:rPr>
              <a:t> </a:t>
            </a:r>
            <a:r>
              <a:rPr dirty="0" u="none" sz="1000" spc="80">
                <a:latin typeface="PMingLiU"/>
                <a:cs typeface="PMingLiU"/>
              </a:rPr>
              <a:t>3.141800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50"/>
              </a:lnSpc>
            </a:pPr>
            <a:r>
              <a:rPr dirty="0" u="none" sz="1000" spc="50">
                <a:latin typeface="PMingLiU"/>
                <a:cs typeface="PMingLiU"/>
              </a:rPr>
              <a:t>y</a:t>
            </a:r>
            <a:r>
              <a:rPr dirty="0" u="none" sz="1000" spc="210">
                <a:latin typeface="PMingLiU"/>
                <a:cs typeface="PMingLiU"/>
              </a:rPr>
              <a:t> </a:t>
            </a:r>
            <a:r>
              <a:rPr dirty="0" u="none" sz="1000" spc="75">
                <a:latin typeface="PMingLiU"/>
                <a:cs typeface="PMingLiU"/>
              </a:rPr>
              <a:t>234.432000</a:t>
            </a:r>
            <a:endParaRPr sz="100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spcBef>
                <a:spcPts val="62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30"/>
              <a:t>Perhatikan</a:t>
            </a:r>
            <a:r>
              <a:rPr dirty="0" u="none" sz="1100" spc="15"/>
              <a:t> </a:t>
            </a:r>
            <a:r>
              <a:rPr dirty="0" u="none" sz="1100" spc="-65"/>
              <a:t>bahwa</a:t>
            </a:r>
            <a:r>
              <a:rPr dirty="0" u="none" sz="1100" spc="20"/>
              <a:t> </a:t>
            </a:r>
            <a:r>
              <a:rPr dirty="0" u="none" sz="1100" spc="-35"/>
              <a:t>perintah</a:t>
            </a:r>
            <a:r>
              <a:rPr dirty="0" u="none" sz="1100" spc="20"/>
              <a:t> </a:t>
            </a:r>
            <a:r>
              <a:rPr dirty="0" u="none" sz="1100" spc="55">
                <a:latin typeface="PMingLiU"/>
                <a:cs typeface="PMingLiU"/>
              </a:rPr>
              <a:t>p2</a:t>
            </a:r>
            <a:r>
              <a:rPr dirty="0" u="none" sz="1100" spc="285">
                <a:latin typeface="PMingLiU"/>
                <a:cs typeface="PMingLiU"/>
              </a:rPr>
              <a:t> </a:t>
            </a:r>
            <a:r>
              <a:rPr dirty="0" u="none" sz="1100" spc="-15">
                <a:latin typeface="PMingLiU"/>
                <a:cs typeface="PMingLiU"/>
              </a:rPr>
              <a:t>=</a:t>
            </a:r>
            <a:r>
              <a:rPr dirty="0" u="none" sz="1100" spc="285">
                <a:latin typeface="PMingLiU"/>
                <a:cs typeface="PMingLiU"/>
              </a:rPr>
              <a:t> </a:t>
            </a:r>
            <a:r>
              <a:rPr dirty="0" u="none" sz="1100" spc="55">
                <a:latin typeface="PMingLiU"/>
                <a:cs typeface="PMingLiU"/>
              </a:rPr>
              <a:t>p1</a:t>
            </a:r>
            <a:r>
              <a:rPr dirty="0" u="none" sz="1100" spc="75">
                <a:latin typeface="PMingLiU"/>
                <a:cs typeface="PMingLiU"/>
              </a:rPr>
              <a:t> </a:t>
            </a:r>
            <a:r>
              <a:rPr dirty="0" u="none" sz="1100" spc="-60"/>
              <a:t>sama</a:t>
            </a:r>
            <a:r>
              <a:rPr dirty="0" u="none" sz="1100" spc="15"/>
              <a:t> </a:t>
            </a:r>
            <a:r>
              <a:rPr dirty="0" u="none" sz="1100" spc="-40"/>
              <a:t>artinya</a:t>
            </a:r>
            <a:r>
              <a:rPr dirty="0" u="none" sz="1100" spc="15"/>
              <a:t> </a:t>
            </a:r>
            <a:r>
              <a:rPr dirty="0" u="none" sz="1100" spc="-60"/>
              <a:t>dengan</a:t>
            </a:r>
            <a:endParaRPr sz="1100">
              <a:latin typeface="PMingLiU"/>
              <a:cs typeface="PMingLiU"/>
            </a:endParaRP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u="none" spc="55">
                <a:latin typeface="PMingLiU"/>
                <a:cs typeface="PMingLiU"/>
              </a:rPr>
              <a:t>p2</a:t>
            </a:r>
            <a:r>
              <a:rPr dirty="0" u="none" spc="280">
                <a:latin typeface="PMingLiU"/>
                <a:cs typeface="PMingLiU"/>
              </a:rPr>
              <a:t> </a:t>
            </a:r>
            <a:r>
              <a:rPr dirty="0" u="none" spc="-15">
                <a:latin typeface="PMingLiU"/>
                <a:cs typeface="PMingLiU"/>
              </a:rPr>
              <a:t>=</a:t>
            </a:r>
            <a:r>
              <a:rPr dirty="0" u="none" spc="285">
                <a:latin typeface="PMingLiU"/>
                <a:cs typeface="PMingLiU"/>
              </a:rPr>
              <a:t> </a:t>
            </a:r>
            <a:r>
              <a:rPr dirty="0" u="none" spc="30">
                <a:latin typeface="PMingLiU"/>
                <a:cs typeface="PMingLiU"/>
              </a:rPr>
              <a:t>100</a:t>
            </a:r>
            <a:r>
              <a:rPr dirty="0" u="none" spc="30"/>
              <a:t>,</a:t>
            </a:r>
            <a:r>
              <a:rPr dirty="0" u="none" spc="20"/>
              <a:t> </a:t>
            </a:r>
            <a:r>
              <a:rPr dirty="0" u="none" spc="-60"/>
              <a:t>karena</a:t>
            </a:r>
            <a:r>
              <a:rPr dirty="0" u="none" spc="15"/>
              <a:t> </a:t>
            </a:r>
            <a:r>
              <a:rPr dirty="0" u="none" spc="55">
                <a:latin typeface="PMingLiU"/>
                <a:cs typeface="PMingLiU"/>
              </a:rPr>
              <a:t>p1</a:t>
            </a:r>
            <a:r>
              <a:rPr dirty="0" u="none" spc="75">
                <a:latin typeface="PMingLiU"/>
                <a:cs typeface="PMingLiU"/>
              </a:rPr>
              <a:t> </a:t>
            </a:r>
            <a:r>
              <a:rPr dirty="0" u="none" spc="-40"/>
              <a:t>sendiri</a:t>
            </a:r>
            <a:r>
              <a:rPr dirty="0" u="none" spc="15"/>
              <a:t> </a:t>
            </a:r>
            <a:r>
              <a:rPr dirty="0" u="none" spc="-60"/>
              <a:t>mengacu</a:t>
            </a:r>
            <a:r>
              <a:rPr dirty="0" u="none" spc="20"/>
              <a:t> </a:t>
            </a:r>
            <a:r>
              <a:rPr dirty="0" u="none" spc="-50"/>
              <a:t>pada</a:t>
            </a:r>
            <a:r>
              <a:rPr dirty="0" u="none" spc="15"/>
              <a:t> </a:t>
            </a:r>
            <a:r>
              <a:rPr dirty="0" u="none" spc="-20"/>
              <a:t>nilai</a:t>
            </a:r>
            <a:r>
              <a:rPr dirty="0" u="none" spc="20"/>
              <a:t> </a:t>
            </a:r>
            <a:r>
              <a:rPr dirty="0" u="none" spc="-50"/>
              <a:t>100.</a:t>
            </a:r>
          </a:p>
          <a:p>
            <a:pPr marL="287655" marR="25400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15"/>
              <a:t>Untuk</a:t>
            </a:r>
            <a:r>
              <a:rPr dirty="0" u="none" sz="1100" spc="30"/>
              <a:t> </a:t>
            </a:r>
            <a:r>
              <a:rPr dirty="0" u="none" sz="1100" spc="-50"/>
              <a:t>mencetak</a:t>
            </a:r>
            <a:r>
              <a:rPr dirty="0" u="none" sz="1100" spc="30"/>
              <a:t> </a:t>
            </a:r>
            <a:r>
              <a:rPr dirty="0" u="none" sz="1100" spc="-40"/>
              <a:t>variabel</a:t>
            </a:r>
            <a:r>
              <a:rPr dirty="0" u="none" sz="1100" spc="30"/>
              <a:t> </a:t>
            </a:r>
            <a:r>
              <a:rPr dirty="0" u="none" sz="1100" spc="-35"/>
              <a:t>bertipe</a:t>
            </a:r>
            <a:r>
              <a:rPr dirty="0" u="none" sz="1100" spc="30"/>
              <a:t> </a:t>
            </a:r>
            <a:r>
              <a:rPr dirty="0" u="none" sz="1100" spc="80">
                <a:latin typeface="PMingLiU"/>
                <a:cs typeface="PMingLiU"/>
              </a:rPr>
              <a:t>double</a:t>
            </a:r>
            <a:r>
              <a:rPr dirty="0" u="none" sz="1100" spc="80"/>
              <a:t>,</a:t>
            </a:r>
            <a:r>
              <a:rPr dirty="0" u="none" sz="1100" spc="30"/>
              <a:t> </a:t>
            </a:r>
            <a:r>
              <a:rPr dirty="0" u="none" sz="1100" spc="-55"/>
              <a:t>gunakan</a:t>
            </a:r>
            <a:r>
              <a:rPr dirty="0" u="none" sz="1100" spc="30"/>
              <a:t> </a:t>
            </a:r>
            <a:r>
              <a:rPr dirty="0" u="none" sz="1100" spc="-35"/>
              <a:t>simbol </a:t>
            </a:r>
            <a:r>
              <a:rPr dirty="0" u="none" sz="1100" spc="-330"/>
              <a:t> </a:t>
            </a:r>
            <a:r>
              <a:rPr dirty="0" u="none" sz="1100" spc="85"/>
              <a:t>”</a:t>
            </a:r>
            <a:r>
              <a:rPr dirty="0" u="none" sz="1100" spc="85">
                <a:latin typeface="PMingLiU"/>
                <a:cs typeface="PMingLiU"/>
              </a:rPr>
              <a:t>%lf</a:t>
            </a:r>
            <a:r>
              <a:rPr dirty="0" u="none" sz="1100" spc="85"/>
              <a:t>”</a:t>
            </a:r>
            <a:r>
              <a:rPr dirty="0" u="none" sz="1100" spc="10"/>
              <a:t> </a:t>
            </a:r>
            <a:r>
              <a:rPr dirty="0" u="none" sz="1100" spc="-35"/>
              <a:t>(seperti</a:t>
            </a:r>
            <a:r>
              <a:rPr dirty="0" u="none" sz="1100" spc="20"/>
              <a:t> </a:t>
            </a:r>
            <a:r>
              <a:rPr dirty="0" u="none" sz="1100" spc="-15"/>
              <a:t>”long</a:t>
            </a:r>
            <a:r>
              <a:rPr dirty="0" u="none" sz="1100" spc="20"/>
              <a:t> </a:t>
            </a:r>
            <a:r>
              <a:rPr dirty="0" u="none" sz="1100" spc="-5"/>
              <a:t>float”).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111" y="221828"/>
            <a:ext cx="2315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Simbol</a:t>
            </a:r>
            <a:r>
              <a:rPr dirty="0" spc="114"/>
              <a:t> </a:t>
            </a:r>
            <a:r>
              <a:rPr dirty="0" spc="-20"/>
              <a:t>Variabel</a:t>
            </a:r>
            <a:r>
              <a:rPr dirty="0" spc="120"/>
              <a:t> </a:t>
            </a:r>
            <a:r>
              <a:rPr dirty="0" spc="-5"/>
              <a:t>pada</a:t>
            </a:r>
            <a:r>
              <a:rPr dirty="0" spc="120"/>
              <a:t> </a:t>
            </a:r>
            <a:r>
              <a:rPr dirty="0" spc="-20"/>
              <a:t>printf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37566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Sejauh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mengenal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</a:t>
            </a:r>
            <a:r>
              <a:rPr dirty="0" sz="1100" spc="-10">
                <a:latin typeface="PMingLiU"/>
                <a:cs typeface="PMingLiU"/>
              </a:rPr>
              <a:t>%d</a:t>
            </a:r>
            <a:r>
              <a:rPr dirty="0" sz="1100" spc="-10">
                <a:latin typeface="Tahoma"/>
                <a:cs typeface="Tahoma"/>
              </a:rPr>
              <a:t>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mencetak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45">
                <a:latin typeface="PMingLiU"/>
                <a:cs typeface="PMingLiU"/>
              </a:rPr>
              <a:t>int</a:t>
            </a:r>
            <a:r>
              <a:rPr dirty="0" sz="1100" spc="14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85">
                <a:latin typeface="Tahoma"/>
                <a:cs typeface="Tahoma"/>
              </a:rPr>
              <a:t>”</a:t>
            </a:r>
            <a:r>
              <a:rPr dirty="0" sz="1100" spc="85">
                <a:latin typeface="PMingLiU"/>
                <a:cs typeface="PMingLiU"/>
              </a:rPr>
              <a:t>%lf</a:t>
            </a:r>
            <a:r>
              <a:rPr dirty="0" sz="1100" spc="85">
                <a:latin typeface="Tahoma"/>
                <a:cs typeface="Tahoma"/>
              </a:rPr>
              <a:t>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80">
                <a:latin typeface="PMingLiU"/>
                <a:cs typeface="PMingLiU"/>
              </a:rPr>
              <a:t>double</a:t>
            </a:r>
            <a:r>
              <a:rPr dirty="0" sz="1100" spc="8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Berikut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beserta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simbolnya: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7668" y="1131176"/>
          <a:ext cx="2395220" cy="1776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805"/>
                <a:gridCol w="1153159"/>
              </a:tblGrid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Variabel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Simbol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45">
                          <a:latin typeface="Tahoma"/>
                          <a:cs typeface="Tahoma"/>
                        </a:rPr>
                        <a:t>short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20">
                          <a:latin typeface="PMingLiU"/>
                          <a:cs typeface="PMingLiU"/>
                        </a:rPr>
                        <a:t>%d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unsigned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short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20">
                          <a:latin typeface="PMingLiU"/>
                          <a:cs typeface="PMingLiU"/>
                        </a:rPr>
                        <a:t>%u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int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20">
                          <a:latin typeface="PMingLiU"/>
                          <a:cs typeface="PMingLiU"/>
                        </a:rPr>
                        <a:t>%d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unsigned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int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20">
                          <a:latin typeface="PMingLiU"/>
                          <a:cs typeface="PMingLiU"/>
                        </a:rPr>
                        <a:t>%u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long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long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85">
                          <a:latin typeface="PMingLiU"/>
                          <a:cs typeface="PMingLiU"/>
                        </a:rPr>
                        <a:t>%lld</a:t>
                      </a:r>
                      <a:r>
                        <a:rPr dirty="0" sz="1100" spc="45">
                          <a:latin typeface="PMingLiU"/>
                          <a:cs typeface="PMingLiU"/>
                        </a:rPr>
                        <a:t>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atau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20">
                          <a:latin typeface="PMingLiU"/>
                          <a:cs typeface="PMingLiU"/>
                        </a:rPr>
                        <a:t>%I64d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unsigned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long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long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85">
                          <a:latin typeface="PMingLiU"/>
                          <a:cs typeface="PMingLiU"/>
                        </a:rPr>
                        <a:t>%llu</a:t>
                      </a:r>
                      <a:r>
                        <a:rPr dirty="0" sz="1100" spc="45">
                          <a:latin typeface="PMingLiU"/>
                          <a:cs typeface="PMingLiU"/>
                        </a:rPr>
                        <a:t>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atau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20">
                          <a:latin typeface="PMingLiU"/>
                          <a:cs typeface="PMingLiU"/>
                        </a:rPr>
                        <a:t>%I64u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float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30">
                          <a:latin typeface="PMingLiU"/>
                          <a:cs typeface="PMingLiU"/>
                        </a:rPr>
                        <a:t>%f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double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75">
                          <a:latin typeface="PMingLiU"/>
                          <a:cs typeface="PMingLiU"/>
                        </a:rPr>
                        <a:t>%lf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char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90">
                          <a:latin typeface="PMingLiU"/>
                          <a:cs typeface="PMingLiU"/>
                        </a:rPr>
                        <a:t>%c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647" y="221828"/>
            <a:ext cx="28911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Simbol</a:t>
            </a:r>
            <a:r>
              <a:rPr dirty="0" spc="125"/>
              <a:t> </a:t>
            </a:r>
            <a:r>
              <a:rPr dirty="0" spc="-20"/>
              <a:t>Variabel</a:t>
            </a:r>
            <a:r>
              <a:rPr dirty="0" spc="125"/>
              <a:t> </a:t>
            </a:r>
            <a:r>
              <a:rPr dirty="0" spc="-5"/>
              <a:t>pada</a:t>
            </a:r>
            <a:r>
              <a:rPr dirty="0" spc="125"/>
              <a:t> </a:t>
            </a:r>
            <a:r>
              <a:rPr dirty="0" spc="-20"/>
              <a:t>printf</a:t>
            </a:r>
            <a:r>
              <a:rPr dirty="0" spc="12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6504"/>
            <a:ext cx="3741420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5717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85">
                <a:latin typeface="PMingLiU"/>
                <a:cs typeface="PMingLiU"/>
              </a:rPr>
              <a:t>boolean</a:t>
            </a:r>
            <a:r>
              <a:rPr dirty="0" sz="1100" spc="85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20">
                <a:latin typeface="PMingLiU"/>
                <a:cs typeface="PMingLiU"/>
              </a:rPr>
              <a:t>%d</a:t>
            </a:r>
            <a:r>
              <a:rPr dirty="0" sz="1100" spc="-85">
                <a:latin typeface="PMingLiU"/>
                <a:cs typeface="PMingLiU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mencetak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apabila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TRUE</a:t>
            </a:r>
            <a:r>
              <a:rPr dirty="0" sz="1100" spc="60" b="1">
                <a:latin typeface="Gill Sans MT"/>
                <a:cs typeface="Gill Sans MT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apabila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 b="1">
                <a:latin typeface="Gill Sans MT"/>
                <a:cs typeface="Gill Sans MT"/>
              </a:rPr>
              <a:t>FALSE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Khusus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10">
                <a:latin typeface="PMingLiU"/>
                <a:cs typeface="PMingLiU"/>
              </a:rPr>
              <a:t>long</a:t>
            </a:r>
            <a:r>
              <a:rPr dirty="0" sz="1100" spc="295">
                <a:latin typeface="PMingLiU"/>
                <a:cs typeface="PMingLiU"/>
              </a:rPr>
              <a:t> </a:t>
            </a:r>
            <a:r>
              <a:rPr dirty="0" sz="1100" spc="80">
                <a:latin typeface="PMingLiU"/>
                <a:cs typeface="PMingLiU"/>
              </a:rPr>
              <a:t>long</a:t>
            </a:r>
            <a:r>
              <a:rPr dirty="0" sz="1100" spc="8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simbolnya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bergantung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sistem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digunakan.</a:t>
            </a:r>
            <a:endParaRPr sz="1100">
              <a:latin typeface="Tahoma"/>
              <a:cs typeface="Tahoma"/>
            </a:endParaRPr>
          </a:p>
          <a:p>
            <a:pPr marL="144780" marR="43497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sistem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berbasis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UNIX </a:t>
            </a:r>
            <a:r>
              <a:rPr dirty="0" sz="1100" spc="-15">
                <a:latin typeface="Tahoma"/>
                <a:cs typeface="Tahoma"/>
              </a:rPr>
              <a:t>(Linux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Mac),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85">
                <a:latin typeface="PMingLiU"/>
                <a:cs typeface="PMingLiU"/>
              </a:rPr>
              <a:t>%lld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60">
                <a:latin typeface="PMingLiU"/>
                <a:cs typeface="PMingLiU"/>
              </a:rPr>
              <a:t>%llu</a:t>
            </a:r>
            <a:r>
              <a:rPr dirty="0" sz="1100" spc="6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sistem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Windows,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>
                <a:latin typeface="PMingLiU"/>
                <a:cs typeface="PMingLiU"/>
              </a:rPr>
              <a:t>%I64d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PMingLiU"/>
                <a:cs typeface="PMingLiU"/>
              </a:rPr>
              <a:t>%I64u</a:t>
            </a:r>
            <a:r>
              <a:rPr dirty="0" sz="1100" spc="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695" y="221828"/>
            <a:ext cx="24149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Tipe</a:t>
            </a:r>
            <a:r>
              <a:rPr dirty="0" spc="120"/>
              <a:t> </a:t>
            </a:r>
            <a:r>
              <a:rPr dirty="0" spc="10"/>
              <a:t>Data</a:t>
            </a:r>
            <a:r>
              <a:rPr dirty="0" spc="125"/>
              <a:t> </a:t>
            </a:r>
            <a:r>
              <a:rPr dirty="0" spc="-5"/>
              <a:t>Komposit:</a:t>
            </a:r>
            <a:r>
              <a:rPr dirty="0" spc="290"/>
              <a:t> </a:t>
            </a:r>
            <a:r>
              <a:rPr dirty="0" spc="-10"/>
              <a:t>Struct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14525"/>
            <a:ext cx="3664585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0574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Kadang-kadang,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membutuhkan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sifatnya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komposit;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terdiri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beberapa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lainnya.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Contoh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butuh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representasi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titik.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Setiap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titik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bidang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komponen,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 b="1">
                <a:latin typeface="Gill Sans MT"/>
                <a:cs typeface="Gill Sans MT"/>
              </a:rPr>
              <a:t>x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b="1">
                <a:latin typeface="Gill Sans MT"/>
                <a:cs typeface="Gill Sans MT"/>
              </a:rPr>
              <a:t>y</a:t>
            </a:r>
            <a:r>
              <a:rPr dirty="0" sz="1100" spc="-2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231" y="221828"/>
            <a:ext cx="2990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Tipe</a:t>
            </a:r>
            <a:r>
              <a:rPr dirty="0" spc="125"/>
              <a:t> </a:t>
            </a:r>
            <a:r>
              <a:rPr dirty="0" spc="10"/>
              <a:t>Data</a:t>
            </a:r>
            <a:r>
              <a:rPr dirty="0" spc="130"/>
              <a:t> </a:t>
            </a:r>
            <a:r>
              <a:rPr dirty="0" spc="-5"/>
              <a:t>Komposit:</a:t>
            </a:r>
            <a:r>
              <a:rPr dirty="0" spc="300"/>
              <a:t> </a:t>
            </a:r>
            <a:r>
              <a:rPr dirty="0" spc="-10"/>
              <a:t>Struct</a:t>
            </a:r>
            <a:r>
              <a:rPr dirty="0" spc="12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45691"/>
            <a:ext cx="3735070" cy="10902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Memang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saja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mendeklarasi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endParaRPr sz="1100">
              <a:latin typeface="Tahoma"/>
              <a:cs typeface="Tahoma"/>
            </a:endParaRPr>
          </a:p>
          <a:p>
            <a:pPr marL="144780" marR="195580">
              <a:lnSpc>
                <a:spcPct val="102600"/>
              </a:lnSpc>
            </a:pPr>
            <a:r>
              <a:rPr dirty="0" sz="1100" spc="10">
                <a:latin typeface="PMingLiU"/>
                <a:cs typeface="PMingLiU"/>
              </a:rPr>
              <a:t>y</a:t>
            </a:r>
            <a:r>
              <a:rPr dirty="0" sz="1100" spc="10">
                <a:latin typeface="Tahoma"/>
                <a:cs typeface="Tahoma"/>
              </a:rPr>
              <a:t>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Namun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bagaimana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hendak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beberapa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titik?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Apakah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harus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>
                <a:latin typeface="PMingLiU"/>
                <a:cs typeface="PMingLiU"/>
              </a:rPr>
              <a:t>x1</a:t>
            </a:r>
            <a:r>
              <a:rPr dirty="0" sz="1100" spc="2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>
                <a:latin typeface="PMingLiU"/>
                <a:cs typeface="PMingLiU"/>
              </a:rPr>
              <a:t>y1</a:t>
            </a:r>
            <a:r>
              <a:rPr dirty="0" sz="1100" spc="2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>
                <a:latin typeface="PMingLiU"/>
                <a:cs typeface="PMingLiU"/>
              </a:rPr>
              <a:t>x2</a:t>
            </a:r>
            <a:r>
              <a:rPr dirty="0" sz="1100" spc="2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>
                <a:latin typeface="PMingLiU"/>
                <a:cs typeface="PMingLiU"/>
              </a:rPr>
              <a:t>y2</a:t>
            </a:r>
            <a:r>
              <a:rPr dirty="0" sz="1100" spc="2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...?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Sungguh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melelahkan!</a:t>
            </a:r>
            <a:endParaRPr sz="1100">
              <a:latin typeface="Tahoma"/>
              <a:cs typeface="Tahoma"/>
            </a:endParaRPr>
          </a:p>
          <a:p>
            <a:pPr marL="144780" marR="230504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Karena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itulah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menyajikan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komposit,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5">
                <a:solidFill>
                  <a:srgbClr val="FF0000"/>
                </a:solidFill>
                <a:latin typeface="PMingLiU"/>
                <a:cs typeface="PMingLiU"/>
              </a:rPr>
              <a:t>struct</a:t>
            </a:r>
            <a:r>
              <a:rPr dirty="0" sz="1100" spc="1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83" y="221828"/>
            <a:ext cx="9163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Kilas</a:t>
            </a:r>
            <a:r>
              <a:rPr dirty="0" spc="65"/>
              <a:t> </a:t>
            </a:r>
            <a:r>
              <a:rPr dirty="0" spc="5"/>
              <a:t>Balik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60754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4231" rIns="0" bIns="0" rtlCol="0" vert="horz">
            <a:spAutoFit/>
          </a:bodyPr>
          <a:lstStyle/>
          <a:p>
            <a:pPr marL="287655" indent="-132715">
              <a:lnSpc>
                <a:spcPts val="124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sz="1100"/>
              <a:t>Mari</a:t>
            </a:r>
            <a:r>
              <a:rPr dirty="0" sz="1100" spc="10"/>
              <a:t> </a:t>
            </a:r>
            <a:r>
              <a:rPr dirty="0" sz="1100" spc="-10"/>
              <a:t>kita</a:t>
            </a:r>
            <a:r>
              <a:rPr dirty="0" sz="1100" spc="10"/>
              <a:t> </a:t>
            </a:r>
            <a:r>
              <a:rPr dirty="0" sz="1100" spc="-15"/>
              <a:t>lihat</a:t>
            </a:r>
            <a:r>
              <a:rPr dirty="0" sz="1100" spc="10"/>
              <a:t> </a:t>
            </a:r>
            <a:r>
              <a:rPr dirty="0" sz="1100" spc="-40"/>
              <a:t>kembali</a:t>
            </a:r>
            <a:r>
              <a:rPr dirty="0" sz="1100" spc="10"/>
              <a:t> </a:t>
            </a:r>
            <a:r>
              <a:rPr dirty="0" sz="1100" spc="-50"/>
              <a:t>program</a:t>
            </a:r>
            <a:r>
              <a:rPr dirty="0" sz="1100" spc="10"/>
              <a:t> </a:t>
            </a:r>
            <a:r>
              <a:rPr dirty="0" sz="1100" spc="-45"/>
              <a:t>halo.pas.	</a:t>
            </a:r>
            <a:endParaRPr sz="1100"/>
          </a:p>
          <a:p>
            <a:pPr marL="287655">
              <a:lnSpc>
                <a:spcPts val="1125"/>
              </a:lnSpc>
            </a:pPr>
            <a:r>
              <a:rPr dirty="0" u="none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u="none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u="none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  <a:spcBef>
                <a:spcPts val="655"/>
              </a:spcBef>
            </a:pPr>
            <a:r>
              <a:rPr dirty="0" u="none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u="none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u="none" sz="1000" spc="105">
                <a:latin typeface="PMingLiU"/>
                <a:cs typeface="PMingLiU"/>
              </a:rPr>
              <a:t>main()</a:t>
            </a:r>
            <a:r>
              <a:rPr dirty="0" u="none" sz="1000" spc="225">
                <a:latin typeface="PMingLiU"/>
                <a:cs typeface="PMingLiU"/>
              </a:rPr>
              <a:t> </a:t>
            </a:r>
            <a:r>
              <a:rPr dirty="0" u="none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u="none" sz="1000" spc="155">
                <a:latin typeface="PMingLiU"/>
                <a:cs typeface="PMingLiU"/>
              </a:rPr>
              <a:t>printf(</a:t>
            </a:r>
            <a:r>
              <a:rPr dirty="0" u="none" sz="1000" spc="155">
                <a:solidFill>
                  <a:srgbClr val="9300D1"/>
                </a:solidFill>
                <a:latin typeface="PMingLiU"/>
                <a:cs typeface="PMingLiU"/>
              </a:rPr>
              <a:t>"halo</a:t>
            </a:r>
            <a:r>
              <a:rPr dirty="0" u="none" sz="1000" spc="21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u="none" sz="1000" spc="145">
                <a:solidFill>
                  <a:srgbClr val="9300D1"/>
                </a:solidFill>
                <a:latin typeface="PMingLiU"/>
                <a:cs typeface="PMingLiU"/>
              </a:rPr>
              <a:t>dunia\n"</a:t>
            </a:r>
            <a:r>
              <a:rPr dirty="0" u="none" sz="1000" spc="14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u="none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 marR="20320" indent="-132715">
              <a:lnSpc>
                <a:spcPct val="102600"/>
              </a:lnSpc>
              <a:spcBef>
                <a:spcPts val="5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25"/>
              <a:t>Pada</a:t>
            </a:r>
            <a:r>
              <a:rPr dirty="0" u="none" sz="1100" spc="25"/>
              <a:t> </a:t>
            </a:r>
            <a:r>
              <a:rPr dirty="0" u="none" sz="1100" spc="-55"/>
              <a:t>program</a:t>
            </a:r>
            <a:r>
              <a:rPr dirty="0" u="none" sz="1100" spc="25"/>
              <a:t> </a:t>
            </a:r>
            <a:r>
              <a:rPr dirty="0" u="none" sz="1100" spc="-45"/>
              <a:t>tersebut,</a:t>
            </a:r>
            <a:r>
              <a:rPr dirty="0" u="none" sz="1100" spc="20"/>
              <a:t> </a:t>
            </a:r>
            <a:r>
              <a:rPr dirty="0" u="none" sz="1100" spc="-35"/>
              <a:t>terdapat</a:t>
            </a:r>
            <a:r>
              <a:rPr dirty="0" u="none" sz="1100" spc="25"/>
              <a:t> </a:t>
            </a:r>
            <a:r>
              <a:rPr dirty="0" u="none" sz="1100" spc="-35"/>
              <a:t>kata</a:t>
            </a:r>
            <a:r>
              <a:rPr dirty="0" u="none" sz="1100" spc="25"/>
              <a:t> </a:t>
            </a:r>
            <a:r>
              <a:rPr dirty="0" u="none" sz="1100" spc="-30"/>
              <a:t>kunci</a:t>
            </a:r>
            <a:r>
              <a:rPr dirty="0" u="none" sz="1100" spc="25"/>
              <a:t> </a:t>
            </a:r>
            <a:r>
              <a:rPr dirty="0" u="none" sz="1100" spc="180"/>
              <a:t>”</a:t>
            </a:r>
            <a:r>
              <a:rPr dirty="0" u="none" sz="1100" spc="180">
                <a:latin typeface="PMingLiU"/>
                <a:cs typeface="PMingLiU"/>
              </a:rPr>
              <a:t>int</a:t>
            </a:r>
            <a:r>
              <a:rPr dirty="0" u="none" sz="1100" spc="295">
                <a:latin typeface="PMingLiU"/>
                <a:cs typeface="PMingLiU"/>
              </a:rPr>
              <a:t> </a:t>
            </a:r>
            <a:r>
              <a:rPr dirty="0" u="none" sz="1100" spc="110">
                <a:latin typeface="PMingLiU"/>
                <a:cs typeface="PMingLiU"/>
              </a:rPr>
              <a:t>main()</a:t>
            </a:r>
            <a:r>
              <a:rPr dirty="0" u="none" sz="1100" spc="300">
                <a:latin typeface="PMingLiU"/>
                <a:cs typeface="PMingLiU"/>
              </a:rPr>
              <a:t> </a:t>
            </a:r>
            <a:r>
              <a:rPr dirty="0" u="none" sz="1100" spc="-25" i="1">
                <a:latin typeface="Verdana"/>
                <a:cs typeface="Verdana"/>
              </a:rPr>
              <a:t>{</a:t>
            </a:r>
            <a:r>
              <a:rPr dirty="0" u="none" sz="1100" spc="-25"/>
              <a:t>” </a:t>
            </a:r>
            <a:r>
              <a:rPr dirty="0" u="none" sz="1100" spc="-330"/>
              <a:t> </a:t>
            </a:r>
            <a:r>
              <a:rPr dirty="0" u="none" sz="1100" spc="-50"/>
              <a:t>dan</a:t>
            </a:r>
            <a:r>
              <a:rPr dirty="0" u="none" sz="1100" spc="15"/>
              <a:t> </a:t>
            </a:r>
            <a:r>
              <a:rPr dirty="0" u="none" sz="1100"/>
              <a:t>”</a:t>
            </a:r>
            <a:r>
              <a:rPr dirty="0" u="none" sz="1100" i="1">
                <a:latin typeface="Verdana"/>
                <a:cs typeface="Verdana"/>
              </a:rPr>
              <a:t>}</a:t>
            </a:r>
            <a:r>
              <a:rPr dirty="0" u="none" sz="1100"/>
              <a:t>”.</a:t>
            </a:r>
            <a:endParaRPr sz="1100">
              <a:latin typeface="Verdana"/>
              <a:cs typeface="Verdana"/>
            </a:endParaRPr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30"/>
              <a:t>Kedua</a:t>
            </a:r>
            <a:r>
              <a:rPr dirty="0" u="none" sz="1100" spc="20"/>
              <a:t> </a:t>
            </a:r>
            <a:r>
              <a:rPr dirty="0" u="none" sz="1100" spc="-35"/>
              <a:t>kata</a:t>
            </a:r>
            <a:r>
              <a:rPr dirty="0" u="none" sz="1100" spc="20"/>
              <a:t> </a:t>
            </a:r>
            <a:r>
              <a:rPr dirty="0" u="none" sz="1100" spc="-30"/>
              <a:t>kunci</a:t>
            </a:r>
            <a:r>
              <a:rPr dirty="0" u="none" sz="1100" spc="20"/>
              <a:t> </a:t>
            </a:r>
            <a:r>
              <a:rPr dirty="0" u="none" sz="1100" spc="-45"/>
              <a:t>tersebut</a:t>
            </a:r>
            <a:r>
              <a:rPr dirty="0" u="none" sz="1100" spc="15"/>
              <a:t> </a:t>
            </a:r>
            <a:r>
              <a:rPr dirty="0" u="none" sz="1100" spc="-30"/>
              <a:t>blok</a:t>
            </a:r>
            <a:r>
              <a:rPr dirty="0" u="none" sz="1100" spc="25"/>
              <a:t> </a:t>
            </a:r>
            <a:r>
              <a:rPr dirty="0" u="none" sz="1100" spc="-50"/>
              <a:t>program</a:t>
            </a:r>
            <a:r>
              <a:rPr dirty="0" u="none" sz="1100" spc="20"/>
              <a:t> </a:t>
            </a:r>
            <a:r>
              <a:rPr dirty="0" u="none" sz="1100" spc="-40"/>
              <a:t>utama.</a:t>
            </a:r>
            <a:endParaRPr sz="1100"/>
          </a:p>
          <a:p>
            <a:pPr marL="287655" marR="113664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10"/>
              <a:t>Ketika</a:t>
            </a:r>
            <a:r>
              <a:rPr dirty="0" u="none" sz="1100" spc="20"/>
              <a:t> </a:t>
            </a:r>
            <a:r>
              <a:rPr dirty="0" u="none" sz="1100" spc="-40"/>
              <a:t>halo.cpp</a:t>
            </a:r>
            <a:r>
              <a:rPr dirty="0" u="none" sz="1100" spc="20"/>
              <a:t> </a:t>
            </a:r>
            <a:r>
              <a:rPr dirty="0" u="none" sz="1100" spc="-45"/>
              <a:t>dieksekusi,</a:t>
            </a:r>
            <a:r>
              <a:rPr dirty="0" u="none" sz="1100" spc="20"/>
              <a:t> </a:t>
            </a:r>
            <a:r>
              <a:rPr dirty="0" u="none" sz="1100" spc="-50"/>
              <a:t>seluruh</a:t>
            </a:r>
            <a:r>
              <a:rPr dirty="0" u="none" sz="1100" spc="15"/>
              <a:t> </a:t>
            </a:r>
            <a:r>
              <a:rPr dirty="0" u="none" sz="1100" spc="-35"/>
              <a:t>perintah</a:t>
            </a:r>
            <a:r>
              <a:rPr dirty="0" u="none" sz="1100" spc="20"/>
              <a:t> </a:t>
            </a:r>
            <a:r>
              <a:rPr dirty="0" u="none" sz="1100" spc="-20"/>
              <a:t>di</a:t>
            </a:r>
            <a:r>
              <a:rPr dirty="0" u="none" sz="1100" spc="20"/>
              <a:t> </a:t>
            </a:r>
            <a:r>
              <a:rPr dirty="0" u="none" sz="1100" spc="-30"/>
              <a:t>blok</a:t>
            </a:r>
            <a:r>
              <a:rPr dirty="0" u="none" sz="1100" spc="20"/>
              <a:t> </a:t>
            </a:r>
            <a:r>
              <a:rPr dirty="0" u="none" sz="1100" spc="-50"/>
              <a:t>program </a:t>
            </a:r>
            <a:r>
              <a:rPr dirty="0" u="none" sz="1100" spc="-330"/>
              <a:t> </a:t>
            </a:r>
            <a:r>
              <a:rPr dirty="0" u="none" sz="1100" spc="-40"/>
              <a:t>utama</a:t>
            </a:r>
            <a:r>
              <a:rPr dirty="0" u="none" sz="1100" spc="15"/>
              <a:t> </a:t>
            </a:r>
            <a:r>
              <a:rPr dirty="0" u="none" sz="1100" spc="-55"/>
              <a:t>akan</a:t>
            </a:r>
            <a:r>
              <a:rPr dirty="0" u="none" sz="1100" spc="20"/>
              <a:t> </a:t>
            </a:r>
            <a:r>
              <a:rPr dirty="0" u="none" sz="1100" spc="-45"/>
              <a:t>dieksekusi</a:t>
            </a:r>
            <a:r>
              <a:rPr dirty="0" u="none" sz="1100" spc="20"/>
              <a:t> </a:t>
            </a:r>
            <a:r>
              <a:rPr dirty="0" u="none" sz="1100" spc="-60"/>
              <a:t>secara</a:t>
            </a:r>
            <a:r>
              <a:rPr dirty="0" u="none" sz="1100" spc="20"/>
              <a:t> </a:t>
            </a:r>
            <a:r>
              <a:rPr dirty="0" u="none" sz="1100" spc="-40"/>
              <a:t>berurutan.</a:t>
            </a:r>
            <a:endParaRPr sz="1100"/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231" y="221828"/>
            <a:ext cx="2990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Tipe</a:t>
            </a:r>
            <a:r>
              <a:rPr dirty="0" spc="125"/>
              <a:t> </a:t>
            </a:r>
            <a:r>
              <a:rPr dirty="0" spc="10"/>
              <a:t>Data</a:t>
            </a:r>
            <a:r>
              <a:rPr dirty="0" spc="130"/>
              <a:t> </a:t>
            </a:r>
            <a:r>
              <a:rPr dirty="0" spc="-5"/>
              <a:t>Komposit:</a:t>
            </a:r>
            <a:r>
              <a:rPr dirty="0" spc="300"/>
              <a:t> </a:t>
            </a:r>
            <a:r>
              <a:rPr dirty="0" spc="-10"/>
              <a:t>Struct</a:t>
            </a:r>
            <a:r>
              <a:rPr dirty="0" spc="12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672806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09797" y="183982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7649" rIns="0" bIns="0" rtlCol="0" vert="horz">
            <a:spAutoFit/>
          </a:bodyPr>
          <a:lstStyle/>
          <a:p>
            <a:pPr marL="287655" indent="-132715">
              <a:lnSpc>
                <a:spcPts val="127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sz="1100" spc="-10"/>
              <a:t>Struct</a:t>
            </a:r>
            <a:r>
              <a:rPr dirty="0" sz="1100" spc="10"/>
              <a:t> </a:t>
            </a:r>
            <a:r>
              <a:rPr dirty="0" sz="1100" spc="-35"/>
              <a:t>dapat</a:t>
            </a:r>
            <a:r>
              <a:rPr dirty="0" sz="1100" spc="15"/>
              <a:t> </a:t>
            </a:r>
            <a:r>
              <a:rPr dirty="0" sz="1100" spc="-40"/>
              <a:t>dideklarasikan</a:t>
            </a:r>
            <a:r>
              <a:rPr dirty="0" sz="1100" spc="15"/>
              <a:t> </a:t>
            </a:r>
            <a:r>
              <a:rPr dirty="0" sz="1100" spc="-20"/>
              <a:t>di</a:t>
            </a:r>
            <a:r>
              <a:rPr dirty="0" sz="1100" spc="15"/>
              <a:t> </a:t>
            </a:r>
            <a:r>
              <a:rPr dirty="0" sz="1100" spc="-40"/>
              <a:t>luar</a:t>
            </a:r>
            <a:r>
              <a:rPr dirty="0" sz="1100" spc="15"/>
              <a:t> </a:t>
            </a:r>
            <a:r>
              <a:rPr dirty="0" sz="1100" spc="-30"/>
              <a:t>blok</a:t>
            </a:r>
            <a:r>
              <a:rPr dirty="0" sz="1100" spc="15"/>
              <a:t> </a:t>
            </a:r>
            <a:r>
              <a:rPr dirty="0" sz="1100" spc="-50"/>
              <a:t>program</a:t>
            </a:r>
            <a:r>
              <a:rPr dirty="0" sz="1100" spc="15"/>
              <a:t> </a:t>
            </a:r>
            <a:r>
              <a:rPr dirty="0" sz="1100" spc="-40"/>
              <a:t>utama.	</a:t>
            </a:r>
            <a:endParaRPr sz="1100"/>
          </a:p>
          <a:p>
            <a:pPr marL="287655">
              <a:lnSpc>
                <a:spcPts val="1005"/>
              </a:lnSpc>
            </a:pPr>
            <a:r>
              <a:rPr dirty="0" u="none" sz="1000" spc="175">
                <a:solidFill>
                  <a:srgbClr val="0000FF"/>
                </a:solidFill>
                <a:latin typeface="PMingLiU"/>
                <a:cs typeface="PMingLiU"/>
              </a:rPr>
              <a:t>struct</a:t>
            </a:r>
            <a:r>
              <a:rPr dirty="0" u="none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u="none" sz="1000" spc="85">
                <a:latin typeface="PMingLiU"/>
                <a:cs typeface="PMingLiU"/>
              </a:rPr>
              <a:t>&lt;nama_struct&gt;</a:t>
            </a:r>
            <a:r>
              <a:rPr dirty="0" u="none" sz="1000" spc="240">
                <a:latin typeface="PMingLiU"/>
                <a:cs typeface="PMingLiU"/>
              </a:rPr>
              <a:t> </a:t>
            </a:r>
            <a:r>
              <a:rPr dirty="0" u="none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u="none" sz="1000" spc="95">
                <a:latin typeface="PMingLiU"/>
                <a:cs typeface="PMingLiU"/>
              </a:rPr>
              <a:t>&lt;tipe_1&gt;</a:t>
            </a:r>
            <a:r>
              <a:rPr dirty="0" u="none" sz="1000" spc="190">
                <a:latin typeface="PMingLiU"/>
                <a:cs typeface="PMingLiU"/>
              </a:rPr>
              <a:t> </a:t>
            </a:r>
            <a:r>
              <a:rPr dirty="0" u="none" sz="1000" spc="114">
                <a:latin typeface="PMingLiU"/>
                <a:cs typeface="PMingLiU"/>
              </a:rPr>
              <a:t>&lt;variabel_1&gt;;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u="none" sz="1000" spc="95">
                <a:latin typeface="PMingLiU"/>
                <a:cs typeface="PMingLiU"/>
              </a:rPr>
              <a:t>&lt;tipe_2&gt;</a:t>
            </a:r>
            <a:r>
              <a:rPr dirty="0" u="none" sz="1000" spc="190">
                <a:latin typeface="PMingLiU"/>
                <a:cs typeface="PMingLiU"/>
              </a:rPr>
              <a:t> </a:t>
            </a:r>
            <a:r>
              <a:rPr dirty="0" u="none" sz="1000" spc="114">
                <a:latin typeface="PMingLiU"/>
                <a:cs typeface="PMingLiU"/>
              </a:rPr>
              <a:t>&lt;variabel_2&gt;;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30"/>
              </a:lnSpc>
            </a:pPr>
            <a:r>
              <a:rPr dirty="0" u="none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u="none" sz="1000" spc="165">
                <a:latin typeface="PMingLiU"/>
                <a:cs typeface="PMingLiU"/>
              </a:rPr>
              <a:t>};</a:t>
            </a:r>
            <a:endParaRPr sz="100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spcBef>
                <a:spcPts val="62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40"/>
              <a:t>Setelah</a:t>
            </a:r>
            <a:r>
              <a:rPr dirty="0" u="none" sz="1100" spc="20"/>
              <a:t> </a:t>
            </a:r>
            <a:r>
              <a:rPr dirty="0" u="none" sz="1100" spc="-40"/>
              <a:t>dideklarasikan,</a:t>
            </a:r>
            <a:r>
              <a:rPr dirty="0" u="none" sz="1100" spc="20"/>
              <a:t> </a:t>
            </a:r>
            <a:r>
              <a:rPr dirty="0" u="none" sz="1100" spc="-65"/>
              <a:t>sebuah</a:t>
            </a:r>
            <a:r>
              <a:rPr dirty="0" u="none" sz="1100" spc="20"/>
              <a:t> </a:t>
            </a:r>
            <a:r>
              <a:rPr dirty="0" u="none" sz="1100" spc="-20"/>
              <a:t>tipe</a:t>
            </a:r>
            <a:r>
              <a:rPr dirty="0" u="none" sz="1100" spc="20"/>
              <a:t> </a:t>
            </a:r>
            <a:r>
              <a:rPr dirty="0" u="none" sz="1100" spc="-35"/>
              <a:t>data</a:t>
            </a:r>
            <a:r>
              <a:rPr dirty="0" u="none" sz="1100" spc="25"/>
              <a:t> </a:t>
            </a:r>
            <a:r>
              <a:rPr dirty="0" u="none" sz="1100" spc="-5" i="1">
                <a:latin typeface="Verdana"/>
                <a:cs typeface="Verdana"/>
              </a:rPr>
              <a:t>&lt;</a:t>
            </a:r>
            <a:r>
              <a:rPr dirty="0" u="none" sz="1100" spc="-5">
                <a:latin typeface="PMingLiU"/>
                <a:cs typeface="PMingLiU"/>
              </a:rPr>
              <a:t>nama</a:t>
            </a:r>
            <a:r>
              <a:rPr dirty="0" u="none" sz="1100" spc="125">
                <a:latin typeface="PMingLiU"/>
                <a:cs typeface="PMingLiU"/>
              </a:rPr>
              <a:t> </a:t>
            </a:r>
            <a:r>
              <a:rPr dirty="0" u="none" sz="1100" spc="150">
                <a:latin typeface="PMingLiU"/>
                <a:cs typeface="PMingLiU"/>
              </a:rPr>
              <a:t>struct</a:t>
            </a:r>
            <a:r>
              <a:rPr dirty="0" u="none" sz="1100" spc="150" i="1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u="none" spc="-55"/>
              <a:t>sudah</a:t>
            </a:r>
            <a:r>
              <a:rPr dirty="0" u="none" spc="-10"/>
              <a:t> </a:t>
            </a:r>
            <a:r>
              <a:rPr dirty="0" u="none" spc="-45"/>
              <a:t>bisa</a:t>
            </a:r>
            <a:r>
              <a:rPr dirty="0" u="none" spc="-5"/>
              <a:t> </a:t>
            </a:r>
            <a:r>
              <a:rPr dirty="0" u="none" spc="-45"/>
              <a:t>digunakan.</a:t>
            </a:r>
          </a:p>
          <a:p>
            <a:pPr marL="287655" marR="445134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u="none" sz="1100" spc="-15"/>
              <a:t>Untuk</a:t>
            </a:r>
            <a:r>
              <a:rPr dirty="0" u="none" sz="1100" spc="20"/>
              <a:t> </a:t>
            </a:r>
            <a:r>
              <a:rPr dirty="0" u="none" sz="1100" spc="-65"/>
              <a:t>mengakses</a:t>
            </a:r>
            <a:r>
              <a:rPr dirty="0" u="none" sz="1100" spc="25"/>
              <a:t> </a:t>
            </a:r>
            <a:r>
              <a:rPr dirty="0" u="none" sz="1100" spc="-20"/>
              <a:t>nilai</a:t>
            </a:r>
            <a:r>
              <a:rPr dirty="0" u="none" sz="1100" spc="25"/>
              <a:t> </a:t>
            </a:r>
            <a:r>
              <a:rPr dirty="0" u="none" sz="1100" spc="-40"/>
              <a:t>dari</a:t>
            </a:r>
            <a:r>
              <a:rPr dirty="0" u="none" sz="1100" spc="25"/>
              <a:t> </a:t>
            </a:r>
            <a:r>
              <a:rPr dirty="0" u="none" sz="1100" spc="130" i="1">
                <a:latin typeface="Verdana"/>
                <a:cs typeface="Verdana"/>
              </a:rPr>
              <a:t>&lt;</a:t>
            </a:r>
            <a:r>
              <a:rPr dirty="0" u="none" sz="1100" spc="130">
                <a:latin typeface="PMingLiU"/>
                <a:cs typeface="PMingLiU"/>
              </a:rPr>
              <a:t>variabel</a:t>
            </a:r>
            <a:r>
              <a:rPr dirty="0" u="none" sz="1100" spc="295">
                <a:latin typeface="PMingLiU"/>
                <a:cs typeface="PMingLiU"/>
              </a:rPr>
              <a:t> </a:t>
            </a:r>
            <a:r>
              <a:rPr dirty="0" u="none" sz="1100" spc="-5">
                <a:latin typeface="PMingLiU"/>
                <a:cs typeface="PMingLiU"/>
              </a:rPr>
              <a:t>1</a:t>
            </a:r>
            <a:r>
              <a:rPr dirty="0" u="none" sz="1100" spc="-5" i="1">
                <a:latin typeface="Verdana"/>
                <a:cs typeface="Verdana"/>
              </a:rPr>
              <a:t>&gt;</a:t>
            </a:r>
            <a:r>
              <a:rPr dirty="0" u="none" sz="1100" spc="-20" i="1">
                <a:latin typeface="Verdana"/>
                <a:cs typeface="Verdana"/>
              </a:rPr>
              <a:t> </a:t>
            </a:r>
            <a:r>
              <a:rPr dirty="0" u="none" sz="1100" spc="-40"/>
              <a:t>dari</a:t>
            </a:r>
            <a:r>
              <a:rPr dirty="0" u="none" sz="1100" spc="25"/>
              <a:t> </a:t>
            </a:r>
            <a:r>
              <a:rPr dirty="0" u="none" sz="1100" spc="-45"/>
              <a:t>suatu </a:t>
            </a:r>
            <a:r>
              <a:rPr dirty="0" u="none" sz="1100" spc="-330"/>
              <a:t> </a:t>
            </a:r>
            <a:r>
              <a:rPr dirty="0" u="none" sz="1100" spc="-40"/>
              <a:t>variabel</a:t>
            </a:r>
            <a:r>
              <a:rPr dirty="0" u="none" sz="1100" spc="15"/>
              <a:t> </a:t>
            </a:r>
            <a:r>
              <a:rPr dirty="0" u="none" sz="1100" spc="-30"/>
              <a:t>bertipe</a:t>
            </a:r>
            <a:r>
              <a:rPr dirty="0" u="none" sz="1100" spc="20"/>
              <a:t> </a:t>
            </a:r>
            <a:r>
              <a:rPr dirty="0" u="none" sz="1100" spc="155">
                <a:latin typeface="PMingLiU"/>
                <a:cs typeface="PMingLiU"/>
              </a:rPr>
              <a:t>struct</a:t>
            </a:r>
            <a:r>
              <a:rPr dirty="0" u="none" sz="1100" spc="155"/>
              <a:t>,</a:t>
            </a:r>
            <a:r>
              <a:rPr dirty="0" u="none" sz="1100" spc="20"/>
              <a:t> </a:t>
            </a:r>
            <a:r>
              <a:rPr dirty="0" u="none" sz="1100" spc="-55"/>
              <a:t>gunakan</a:t>
            </a:r>
            <a:r>
              <a:rPr dirty="0" u="none" sz="1100" spc="15"/>
              <a:t> </a:t>
            </a:r>
            <a:r>
              <a:rPr dirty="0" u="none" sz="1100" spc="-40"/>
              <a:t>tanda</a:t>
            </a:r>
            <a:r>
              <a:rPr dirty="0" u="none" sz="1100" spc="15"/>
              <a:t> </a:t>
            </a:r>
            <a:r>
              <a:rPr dirty="0" u="none" sz="1100" spc="10"/>
              <a:t>titik</a:t>
            </a:r>
            <a:r>
              <a:rPr dirty="0" u="none" sz="1100" spc="15"/>
              <a:t> </a:t>
            </a:r>
            <a:r>
              <a:rPr dirty="0" u="none" sz="1100" spc="-15"/>
              <a:t>(.).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231" y="221828"/>
            <a:ext cx="2990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Tipe</a:t>
            </a:r>
            <a:r>
              <a:rPr dirty="0" spc="125"/>
              <a:t> </a:t>
            </a:r>
            <a:r>
              <a:rPr dirty="0" spc="10"/>
              <a:t>Data</a:t>
            </a:r>
            <a:r>
              <a:rPr dirty="0" spc="130"/>
              <a:t> </a:t>
            </a:r>
            <a:r>
              <a:rPr dirty="0" spc="-5"/>
              <a:t>Komposit:</a:t>
            </a:r>
            <a:r>
              <a:rPr dirty="0" spc="300"/>
              <a:t> </a:t>
            </a:r>
            <a:r>
              <a:rPr dirty="0" spc="-10"/>
              <a:t>Struct</a:t>
            </a:r>
            <a:r>
              <a:rPr dirty="0" spc="12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82420"/>
            <a:ext cx="3769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Sebagai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contoh,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titik.pas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berikut:</a:t>
            </a:r>
            <a:r>
              <a:rPr dirty="0" u="sng" sz="11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645750"/>
            <a:ext cx="2018664" cy="2132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68044">
              <a:lnSpc>
                <a:spcPct val="154800"/>
              </a:lnSpc>
              <a:spcBef>
                <a:spcPts val="10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0000FF"/>
                </a:solidFill>
                <a:latin typeface="PMingLiU"/>
                <a:cs typeface="PMingLiU"/>
              </a:rPr>
              <a:t>struct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20">
                <a:latin typeface="PMingLiU"/>
                <a:cs typeface="PMingLiU"/>
              </a:rPr>
              <a:t>titik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775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x,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y;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165">
                <a:latin typeface="PMingLiU"/>
                <a:cs typeface="PMingLiU"/>
              </a:rPr>
              <a:t>};</a:t>
            </a:r>
            <a:endParaRPr sz="1000">
              <a:latin typeface="PMingLiU"/>
              <a:cs typeface="PMingLiU"/>
            </a:endParaRPr>
          </a:p>
          <a:p>
            <a:pPr marL="12700" marR="1200150">
              <a:lnSpc>
                <a:spcPts val="1860"/>
              </a:lnSpc>
              <a:spcBef>
                <a:spcPts val="105"/>
              </a:spcBef>
            </a:pPr>
            <a:r>
              <a:rPr dirty="0" sz="1000" spc="220">
                <a:latin typeface="PMingLiU"/>
                <a:cs typeface="PMingLiU"/>
              </a:rPr>
              <a:t>titik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a,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b; </a:t>
            </a:r>
            <a:r>
              <a:rPr dirty="0" sz="1000" spc="16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570"/>
              </a:lnSpc>
            </a:pPr>
            <a:r>
              <a:rPr dirty="0" sz="1000" spc="145">
                <a:latin typeface="PMingLiU"/>
                <a:cs typeface="PMingLiU"/>
              </a:rPr>
              <a:t>a.x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5;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50"/>
              </a:lnSpc>
            </a:pPr>
            <a:r>
              <a:rPr dirty="0" sz="1000" spc="145">
                <a:latin typeface="PMingLiU"/>
                <a:cs typeface="PMingLiU"/>
              </a:rPr>
              <a:t>a.y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3;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50"/>
              </a:lnSpc>
              <a:spcBef>
                <a:spcPts val="595"/>
              </a:spcBef>
            </a:pPr>
            <a:r>
              <a:rPr dirty="0" sz="1000" spc="130">
                <a:latin typeface="PMingLiU"/>
                <a:cs typeface="PMingLiU"/>
              </a:rPr>
              <a:t>b.x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30"/>
              </a:lnSpc>
            </a:pPr>
            <a:r>
              <a:rPr dirty="0" sz="1000" spc="130">
                <a:latin typeface="PMingLiU"/>
                <a:cs typeface="PMingLiU"/>
              </a:rPr>
              <a:t>b.y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14">
                <a:latin typeface="PMingLiU"/>
                <a:cs typeface="PMingLiU"/>
              </a:rPr>
              <a:t>printf(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a.x,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a.y);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14">
                <a:latin typeface="PMingLiU"/>
                <a:cs typeface="PMingLiU"/>
              </a:rPr>
              <a:t>printf(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b.x,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b.y);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95" y="2814599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539" y="221828"/>
            <a:ext cx="21177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Konsumsi</a:t>
            </a:r>
            <a:r>
              <a:rPr dirty="0" spc="95"/>
              <a:t> </a:t>
            </a:r>
            <a:r>
              <a:rPr dirty="0" spc="-30"/>
              <a:t>Memori</a:t>
            </a:r>
            <a:r>
              <a:rPr dirty="0" spc="100"/>
              <a:t> </a:t>
            </a:r>
            <a:r>
              <a:rPr dirty="0" spc="-10"/>
              <a:t>Struct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92859"/>
            <a:ext cx="3729990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44780" marR="5270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Memori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40">
                <a:latin typeface="Tahoma"/>
                <a:cs typeface="Tahoma"/>
              </a:rPr>
              <a:t>dibutuhkan bagi </a:t>
            </a:r>
            <a:r>
              <a:rPr dirty="0" sz="1100" spc="-65">
                <a:latin typeface="Tahoma"/>
                <a:cs typeface="Tahoma"/>
              </a:rPr>
              <a:t>sebuah </a:t>
            </a:r>
            <a:r>
              <a:rPr dirty="0" sz="1100" spc="-20">
                <a:latin typeface="Tahoma"/>
                <a:cs typeface="Tahoma"/>
              </a:rPr>
              <a:t>tipe </a:t>
            </a:r>
            <a:r>
              <a:rPr dirty="0" sz="1100" spc="-35">
                <a:latin typeface="Tahoma"/>
                <a:cs typeface="Tahoma"/>
              </a:rPr>
              <a:t>data </a:t>
            </a:r>
            <a:r>
              <a:rPr dirty="0" sz="1100" spc="190">
                <a:latin typeface="PMingLiU"/>
                <a:cs typeface="PMingLiU"/>
              </a:rPr>
              <a:t>struct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dianggap </a:t>
            </a:r>
            <a:r>
              <a:rPr dirty="0" sz="1100" spc="-60">
                <a:latin typeface="Tahoma"/>
                <a:cs typeface="Tahoma"/>
              </a:rPr>
              <a:t>sama dengan </a:t>
            </a:r>
            <a:r>
              <a:rPr dirty="0" sz="1100" spc="-40">
                <a:latin typeface="Tahoma"/>
                <a:cs typeface="Tahoma"/>
              </a:rPr>
              <a:t>jumlah </a:t>
            </a:r>
            <a:r>
              <a:rPr dirty="0" sz="1100" spc="-55">
                <a:latin typeface="Tahoma"/>
                <a:cs typeface="Tahoma"/>
              </a:rPr>
              <a:t>memori </a:t>
            </a:r>
            <a:r>
              <a:rPr dirty="0" sz="1100" spc="-40">
                <a:latin typeface="Tahoma"/>
                <a:cs typeface="Tahoma"/>
              </a:rPr>
              <a:t>variabel-variabel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 menyusunnya.</a:t>
            </a:r>
            <a:endParaRPr sz="1100">
              <a:latin typeface="Tahoma"/>
              <a:cs typeface="Tahoma"/>
            </a:endParaRPr>
          </a:p>
          <a:p>
            <a:pPr marL="144780" marR="838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Artinya, </a:t>
            </a:r>
            <a:r>
              <a:rPr dirty="0" sz="1100" spc="190">
                <a:latin typeface="PMingLiU"/>
                <a:cs typeface="PMingLiU"/>
              </a:rPr>
              <a:t>struct </a:t>
            </a:r>
            <a:r>
              <a:rPr dirty="0" sz="1100" spc="-50">
                <a:latin typeface="Tahoma"/>
                <a:cs typeface="Tahoma"/>
              </a:rPr>
              <a:t>bernama </a:t>
            </a:r>
            <a:r>
              <a:rPr dirty="0" sz="1100" spc="235">
                <a:latin typeface="PMingLiU"/>
                <a:cs typeface="PMingLiU"/>
              </a:rPr>
              <a:t>titik </a:t>
            </a:r>
            <a:r>
              <a:rPr dirty="0" sz="1100" spc="-50">
                <a:latin typeface="Tahoma"/>
                <a:cs typeface="Tahoma"/>
              </a:rPr>
              <a:t>pada </a:t>
            </a:r>
            <a:r>
              <a:rPr dirty="0" sz="1100" spc="-35">
                <a:latin typeface="Tahoma"/>
                <a:cs typeface="Tahoma"/>
              </a:rPr>
              <a:t>contoh </a:t>
            </a:r>
            <a:r>
              <a:rPr dirty="0" sz="1100" spc="-20">
                <a:latin typeface="Tahoma"/>
                <a:cs typeface="Tahoma"/>
              </a:rPr>
              <a:t>titik.pas 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mengkonsumsi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memori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buah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longint,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8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byte.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Perhitungan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perkiraan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saja,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sebab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konsumsi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memori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sesungguhnya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sulit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058" y="221828"/>
            <a:ext cx="9245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Ordinalitas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32928"/>
            <a:ext cx="3721100" cy="18719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3683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Menurut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keberurutannya,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dibedakan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ordinal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non-ordinal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267970" indent="-132715">
              <a:lnSpc>
                <a:spcPts val="1200"/>
              </a:lnSpc>
              <a:spcBef>
                <a:spcPts val="31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sifat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ordinal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elemennya,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mengetahui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pasti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elemen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selanjutnya.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Contoh:</a:t>
            </a:r>
            <a:endParaRPr sz="1100">
              <a:latin typeface="Tahoma"/>
              <a:cs typeface="Tahoma"/>
            </a:endParaRPr>
          </a:p>
          <a:p>
            <a:pPr lvl="1" marL="422275" marR="5080" indent="-128270">
              <a:lnSpc>
                <a:spcPct val="100000"/>
              </a:lnSpc>
              <a:spcBef>
                <a:spcPts val="14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5">
                <a:latin typeface="Tahoma"/>
                <a:cs typeface="Tahoma"/>
              </a:rPr>
              <a:t>Diberikan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bilangan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bulat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kita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tahu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pasti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sebelumnya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adalah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angka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5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sesudahnya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adalah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angka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7.</a:t>
            </a:r>
            <a:endParaRPr sz="1000">
              <a:latin typeface="Tahoma"/>
              <a:cs typeface="Tahoma"/>
            </a:endParaRPr>
          </a:p>
          <a:p>
            <a:pPr lvl="1" marL="422275" marR="263525" indent="-128270">
              <a:lnSpc>
                <a:spcPts val="1200"/>
              </a:lnSpc>
              <a:spcBef>
                <a:spcPts val="30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5">
                <a:latin typeface="Tahoma"/>
                <a:cs typeface="Tahoma"/>
              </a:rPr>
              <a:t>Diberikan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karakter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’y’,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kita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tahu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pasti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sebelumnya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adalah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karakter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’x’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sesudahnya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adalah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karakter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20">
                <a:latin typeface="Tahoma"/>
                <a:cs typeface="Tahoma"/>
              </a:rPr>
              <a:t>’z’.</a:t>
            </a:r>
            <a:endParaRPr sz="1000">
              <a:latin typeface="Tahoma"/>
              <a:cs typeface="Tahoma"/>
            </a:endParaRPr>
          </a:p>
          <a:p>
            <a:pPr marL="144780" marR="379730" indent="-132715">
              <a:lnSpc>
                <a:spcPct val="102600"/>
              </a:lnSpc>
              <a:spcBef>
                <a:spcPts val="27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demikian,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seluruh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bulat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ordinal.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594" y="221828"/>
            <a:ext cx="14992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Ordinalitas</a:t>
            </a:r>
            <a:r>
              <a:rPr dirty="0" spc="6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55826"/>
            <a:ext cx="3765550" cy="10344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44780" marR="144780" indent="-132715">
              <a:lnSpc>
                <a:spcPts val="1200"/>
              </a:lnSpc>
              <a:spcBef>
                <a:spcPts val="229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Kebalikannya,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dinyatakan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sifat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non-ordinal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menentukan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elemen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sesudahnya.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Contohnya:</a:t>
            </a:r>
            <a:endParaRPr sz="1100">
              <a:latin typeface="Tahoma"/>
              <a:cs typeface="Tahoma"/>
            </a:endParaRPr>
          </a:p>
          <a:p>
            <a:pPr lvl="1" marL="422275" marR="161290" indent="-128270">
              <a:lnSpc>
                <a:spcPct val="100000"/>
              </a:lnSpc>
              <a:spcBef>
                <a:spcPts val="14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5">
                <a:latin typeface="Tahoma"/>
                <a:cs typeface="Tahoma"/>
              </a:rPr>
              <a:t>Diberikan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bilangan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riil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apakah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elemen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sesudahnya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7,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atau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6.1,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atau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6.01,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atau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6.001,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atau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6.00000000001?</a:t>
            </a:r>
            <a:endParaRPr sz="10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5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floating</a:t>
            </a:r>
            <a:r>
              <a:rPr dirty="0" sz="1100" spc="114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point</a:t>
            </a:r>
            <a:r>
              <a:rPr dirty="0" sz="1100" spc="204" i="1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termasuk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non-ordinal.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506" y="221828"/>
            <a:ext cx="22910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Yang</a:t>
            </a:r>
            <a:r>
              <a:rPr dirty="0" spc="114"/>
              <a:t> </a:t>
            </a:r>
            <a:r>
              <a:rPr dirty="0"/>
              <a:t>Sudah</a:t>
            </a:r>
            <a:r>
              <a:rPr dirty="0" spc="120"/>
              <a:t> </a:t>
            </a:r>
            <a:r>
              <a:rPr dirty="0" spc="20"/>
              <a:t>Kita</a:t>
            </a:r>
            <a:r>
              <a:rPr dirty="0" spc="120"/>
              <a:t> </a:t>
            </a:r>
            <a:r>
              <a:rPr dirty="0" spc="5"/>
              <a:t>Pelajari...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09216"/>
            <a:ext cx="2223135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konsep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Mempelajari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berbagai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Mempelajari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deklarasi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assignment.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347" y="221828"/>
            <a:ext cx="19958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Baris</a:t>
            </a:r>
            <a:r>
              <a:rPr dirty="0" spc="105"/>
              <a:t> </a:t>
            </a:r>
            <a:r>
              <a:rPr dirty="0" spc="-15"/>
              <a:t>Perintah</a:t>
            </a:r>
            <a:r>
              <a:rPr dirty="0" spc="105"/>
              <a:t> </a:t>
            </a:r>
            <a:r>
              <a:rPr dirty="0" spc="-3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12252"/>
            <a:ext cx="3695700" cy="1166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halo.cpp,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satu-satunya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165">
                <a:latin typeface="PMingLiU"/>
                <a:cs typeface="PMingLiU"/>
              </a:rPr>
              <a:t>printf("halo</a:t>
            </a:r>
            <a:r>
              <a:rPr dirty="0" sz="1100" spc="270">
                <a:latin typeface="PMingLiU"/>
                <a:cs typeface="PMingLiU"/>
              </a:rPr>
              <a:t> </a:t>
            </a:r>
            <a:r>
              <a:rPr dirty="0" sz="1100" spc="130">
                <a:latin typeface="PMingLiU"/>
                <a:cs typeface="PMingLiU"/>
              </a:rPr>
              <a:t>dunia</a:t>
            </a:r>
            <a:r>
              <a:rPr dirty="0" sz="1100" spc="130" i="1">
                <a:latin typeface="Verdana"/>
                <a:cs typeface="Verdana"/>
              </a:rPr>
              <a:t>\</a:t>
            </a:r>
            <a:r>
              <a:rPr dirty="0" sz="1100" spc="130">
                <a:latin typeface="PMingLiU"/>
                <a:cs typeface="PMingLiU"/>
              </a:rPr>
              <a:t>n");</a:t>
            </a:r>
            <a:endParaRPr sz="1100">
              <a:latin typeface="PMingLiU"/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C++,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80">
                <a:latin typeface="PMingLiU"/>
                <a:cs typeface="PMingLiU"/>
              </a:rPr>
              <a:t>printf(x)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mencetak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endParaRPr sz="1100">
              <a:latin typeface="PMingLiU"/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Tahoma"/>
                <a:cs typeface="Tahoma"/>
              </a:rPr>
              <a:t>k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l</a:t>
            </a:r>
            <a:r>
              <a:rPr dirty="0" sz="1100" spc="-65">
                <a:latin typeface="Tahoma"/>
                <a:cs typeface="Tahoma"/>
              </a:rPr>
              <a:t>a</a:t>
            </a:r>
            <a:r>
              <a:rPr dirty="0" sz="1100" spc="-80">
                <a:latin typeface="Tahoma"/>
                <a:cs typeface="Tahoma"/>
              </a:rPr>
              <a:t>y</a:t>
            </a:r>
            <a:r>
              <a:rPr dirty="0" sz="1100" spc="-85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r.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Dalam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70">
                <a:latin typeface="PMingLiU"/>
                <a:cs typeface="PMingLiU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’halo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dunia</a:t>
            </a:r>
            <a:r>
              <a:rPr dirty="0" sz="1100" spc="-20" i="1">
                <a:latin typeface="Verdana"/>
                <a:cs typeface="Verdana"/>
              </a:rPr>
              <a:t>\</a:t>
            </a:r>
            <a:r>
              <a:rPr dirty="0" sz="1100" spc="-20">
                <a:latin typeface="Tahoma"/>
                <a:cs typeface="Tahoma"/>
              </a:rPr>
              <a:t>n’.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30">
                <a:latin typeface="Tahoma"/>
                <a:cs typeface="Tahoma"/>
              </a:rPr>
              <a:t>’</a:t>
            </a:r>
            <a:r>
              <a:rPr dirty="0" sz="1100" spc="30" i="1">
                <a:latin typeface="Verdana"/>
                <a:cs typeface="Verdana"/>
              </a:rPr>
              <a:t>\</a:t>
            </a:r>
            <a:r>
              <a:rPr dirty="0" sz="1100" spc="30">
                <a:latin typeface="Tahoma"/>
                <a:cs typeface="Tahoma"/>
              </a:rPr>
              <a:t>n’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”baris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baru”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”enter”.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3166" y="834374"/>
            <a:ext cx="1382395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70">
                <a:latin typeface="Gill Sans MT"/>
                <a:cs typeface="Gill Sans MT"/>
              </a:rPr>
              <a:t>Bagian</a:t>
            </a:r>
            <a:r>
              <a:rPr dirty="0" sz="1400" spc="-5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1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Konsep</a:t>
            </a:r>
            <a:r>
              <a:rPr dirty="0" sz="1400" spc="8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Variabel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5084" y="221828"/>
            <a:ext cx="16776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 b="1">
                <a:solidFill>
                  <a:srgbClr val="335F9E"/>
                </a:solidFill>
                <a:latin typeface="Gill Sans MT"/>
                <a:cs typeface="Gill Sans MT"/>
              </a:rPr>
              <a:t>Perkenalan</a:t>
            </a:r>
            <a:r>
              <a:rPr dirty="0" sz="1400" spc="9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</a:rPr>
              <a:t>Variabel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816" y="1252080"/>
            <a:ext cx="3980815" cy="196215"/>
          </a:xfrm>
          <a:prstGeom prst="rect">
            <a:avLst/>
          </a:prstGeom>
          <a:solidFill>
            <a:srgbClr val="668CFF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435"/>
              </a:lnSpc>
            </a:pPr>
            <a:r>
              <a:rPr dirty="0" sz="1200" spc="-5">
                <a:latin typeface="Gill Sans MT"/>
                <a:cs typeface="Gill Sans MT"/>
              </a:rPr>
              <a:t>Variabel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16" y="1447990"/>
            <a:ext cx="3980815" cy="390525"/>
          </a:xfrm>
          <a:prstGeom prst="rect">
            <a:avLst/>
          </a:prstGeom>
          <a:solidFill>
            <a:srgbClr val="C5D2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45720" marR="369570">
              <a:lnSpc>
                <a:spcPct val="102600"/>
              </a:lnSpc>
              <a:spcBef>
                <a:spcPts val="220"/>
              </a:spcBef>
            </a:pPr>
            <a:r>
              <a:rPr dirty="0" sz="1100" spc="-40">
                <a:latin typeface="Tahoma"/>
                <a:cs typeface="Tahoma"/>
              </a:rPr>
              <a:t>Merupakan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istilah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diadopsi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dunia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matematika,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memetakan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7620" y="221828"/>
            <a:ext cx="2253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Perkenalan</a:t>
            </a:r>
            <a:r>
              <a:rPr dirty="0" spc="114"/>
              <a:t> </a:t>
            </a:r>
            <a:r>
              <a:rPr dirty="0" spc="-20"/>
              <a:t>Variabel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658" y="903629"/>
            <a:ext cx="3848100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20979" marR="54038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21615" algn="l"/>
              </a:tabLst>
            </a:pPr>
            <a:r>
              <a:rPr dirty="0" sz="1100" spc="-30">
                <a:latin typeface="Tahoma"/>
                <a:cs typeface="Tahoma"/>
              </a:rPr>
              <a:t>Setiap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matematika,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diacu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sebenarnya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dipetakan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tersebut.</a:t>
            </a:r>
            <a:endParaRPr sz="1100">
              <a:latin typeface="Tahoma"/>
              <a:cs typeface="Tahoma"/>
            </a:endParaRPr>
          </a:p>
          <a:p>
            <a:pPr marL="220979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21615" algn="l"/>
              </a:tabLst>
            </a:pP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menyatakan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Calibri"/>
                <a:cs typeface="Calibri"/>
              </a:rPr>
              <a:t>x</a:t>
            </a:r>
            <a:r>
              <a:rPr dirty="0" sz="1100" spc="155" i="1">
                <a:latin typeface="Calibri"/>
                <a:cs typeface="Calibri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5,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3</a:t>
            </a:r>
            <a:r>
              <a:rPr dirty="0" sz="1100" spc="-15" i="1">
                <a:latin typeface="Calibri"/>
                <a:cs typeface="Calibri"/>
              </a:rPr>
              <a:t>x</a:t>
            </a:r>
            <a:r>
              <a:rPr dirty="0" sz="1100" spc="-150" i="1">
                <a:latin typeface="Calibri"/>
                <a:cs typeface="Calibri"/>
              </a:rPr>
              <a:t> </a:t>
            </a:r>
            <a:r>
              <a:rPr dirty="0" baseline="27777" sz="1200">
                <a:latin typeface="Trebuchet MS"/>
                <a:cs typeface="Trebuchet MS"/>
              </a:rPr>
              <a:t>2</a:t>
            </a:r>
            <a:r>
              <a:rPr dirty="0" baseline="27777" sz="1200" spc="75">
                <a:latin typeface="Trebuchet MS"/>
                <a:cs typeface="Trebuchet MS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25" i="1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  <a:p>
            <a:pPr algn="just" marL="220979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80.</a:t>
            </a:r>
            <a:endParaRPr sz="1100">
              <a:latin typeface="Tahoma"/>
              <a:cs typeface="Tahoma"/>
            </a:endParaRPr>
          </a:p>
          <a:p>
            <a:pPr algn="just" marL="220979" marR="2286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21615" algn="l"/>
              </a:tabLst>
            </a:pPr>
            <a:r>
              <a:rPr dirty="0" sz="1100" spc="-25">
                <a:latin typeface="Tahoma"/>
                <a:cs typeface="Tahoma"/>
              </a:rPr>
              <a:t>Dalam </a:t>
            </a:r>
            <a:r>
              <a:rPr dirty="0" sz="1100" spc="-50">
                <a:latin typeface="Tahoma"/>
                <a:cs typeface="Tahoma"/>
              </a:rPr>
              <a:t>pemrograman,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50">
                <a:latin typeface="Tahoma"/>
                <a:cs typeface="Tahoma"/>
              </a:rPr>
              <a:t>membuat </a:t>
            </a:r>
            <a:r>
              <a:rPr dirty="0" sz="1100" spc="-40">
                <a:latin typeface="Tahoma"/>
                <a:cs typeface="Tahoma"/>
              </a:rPr>
              <a:t>variabel, </a:t>
            </a:r>
            <a:r>
              <a:rPr dirty="0" sz="1100" spc="-50">
                <a:latin typeface="Tahoma"/>
                <a:cs typeface="Tahoma"/>
              </a:rPr>
              <a:t>mengisikan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 </a:t>
            </a:r>
            <a:r>
              <a:rPr dirty="0" sz="1100" spc="-50">
                <a:latin typeface="Tahoma"/>
                <a:cs typeface="Tahoma"/>
              </a:rPr>
              <a:t>pada </a:t>
            </a:r>
            <a:r>
              <a:rPr dirty="0" sz="1100" spc="-40">
                <a:latin typeface="Tahoma"/>
                <a:cs typeface="Tahoma"/>
              </a:rPr>
              <a:t>variabel,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60">
                <a:latin typeface="Tahoma"/>
                <a:cs typeface="Tahoma"/>
              </a:rPr>
              <a:t>mengacu </a:t>
            </a:r>
            <a:r>
              <a:rPr dirty="0" sz="1100" spc="-20">
                <a:latin typeface="Tahoma"/>
                <a:cs typeface="Tahoma"/>
              </a:rPr>
              <a:t>nilai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40">
                <a:latin typeface="Tahoma"/>
                <a:cs typeface="Tahoma"/>
              </a:rPr>
              <a:t>dipetakan variabel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90" y="221828"/>
            <a:ext cx="2269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Aturan</a:t>
            </a:r>
            <a:r>
              <a:rPr dirty="0" spc="114"/>
              <a:t> </a:t>
            </a:r>
            <a:r>
              <a:rPr dirty="0" spc="-15"/>
              <a:t>Penamaan</a:t>
            </a:r>
            <a:r>
              <a:rPr dirty="0" spc="120"/>
              <a:t> </a:t>
            </a:r>
            <a:r>
              <a:rPr dirty="0" spc="-20"/>
              <a:t>Variabel</a:t>
            </a:r>
          </a:p>
        </p:txBody>
      </p:sp>
      <p:sp>
        <p:nvSpPr>
          <p:cNvPr id="3" name="object 3"/>
          <p:cNvSpPr/>
          <p:nvPr/>
        </p:nvSpPr>
        <p:spPr>
          <a:xfrm>
            <a:off x="970978" y="1289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7708" y="2430818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1858" y="660043"/>
            <a:ext cx="3705225" cy="202374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44780" marR="262255" indent="-132715">
              <a:lnSpc>
                <a:spcPts val="1200"/>
              </a:lnSpc>
              <a:spcBef>
                <a:spcPts val="229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bebas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diberi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apapun,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tetapi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terbatas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beberapa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aturan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 lvl="1" marL="422275" marR="82550" indent="-128270">
              <a:lnSpc>
                <a:spcPct val="100000"/>
              </a:lnSpc>
              <a:spcBef>
                <a:spcPts val="150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0">
                <a:latin typeface="Tahoma"/>
                <a:cs typeface="Tahoma"/>
              </a:rPr>
              <a:t>Terdiri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dari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kombinasi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karakter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huruf,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angka,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underscore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>
                <a:latin typeface="Tahoma"/>
                <a:cs typeface="Tahoma"/>
              </a:rPr>
              <a:t>Tidak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boleh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dimulai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angka.</a:t>
            </a:r>
            <a:endParaRPr sz="1000">
              <a:latin typeface="Tahoma"/>
              <a:cs typeface="Tahoma"/>
            </a:endParaRPr>
          </a:p>
          <a:p>
            <a:pPr lvl="1" marL="422275" marR="5080" indent="-128270">
              <a:lnSpc>
                <a:spcPts val="1200"/>
              </a:lnSpc>
              <a:spcBef>
                <a:spcPts val="3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0">
                <a:latin typeface="Tahoma"/>
                <a:cs typeface="Tahoma"/>
              </a:rPr>
              <a:t>Huruf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kapital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huruf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kecil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dianggap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berbeda.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Artinya</a:t>
            </a:r>
            <a:r>
              <a:rPr dirty="0" sz="1000" spc="20">
                <a:latin typeface="Tahoma"/>
                <a:cs typeface="Tahoma"/>
              </a:rPr>
              <a:t> ”a1”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50">
                <a:latin typeface="Tahoma"/>
                <a:cs typeface="Tahoma"/>
              </a:rPr>
              <a:t>”A1”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dianggap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merupakan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dua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variabel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berbeda.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5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>
                <a:latin typeface="Tahoma"/>
                <a:cs typeface="Tahoma"/>
              </a:rPr>
              <a:t>Tidak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boleh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merupakan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5" i="1">
                <a:solidFill>
                  <a:srgbClr val="FF0000"/>
                </a:solidFill>
                <a:latin typeface="Calibri"/>
                <a:cs typeface="Calibri"/>
              </a:rPr>
              <a:t>reserved</a:t>
            </a:r>
            <a:r>
              <a:rPr dirty="0" sz="1000" spc="1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30" i="1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r>
              <a:rPr dirty="0" sz="1000" spc="-13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Contoh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5" i="1">
                <a:latin typeface="Calibri"/>
                <a:cs typeface="Calibri"/>
              </a:rPr>
              <a:t>reserved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-30" i="1">
                <a:latin typeface="Calibri"/>
                <a:cs typeface="Calibri"/>
              </a:rPr>
              <a:t>word</a:t>
            </a:r>
            <a:endParaRPr sz="1000">
              <a:latin typeface="Calibri"/>
              <a:cs typeface="Calibri"/>
            </a:endParaRPr>
          </a:p>
          <a:p>
            <a:pPr marL="422275">
              <a:lnSpc>
                <a:spcPts val="1200"/>
              </a:lnSpc>
            </a:pPr>
            <a:r>
              <a:rPr dirty="0" sz="1000" spc="-45">
                <a:latin typeface="Tahoma"/>
                <a:cs typeface="Tahoma"/>
              </a:rPr>
              <a:t>pada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C++:</a:t>
            </a:r>
            <a:r>
              <a:rPr dirty="0" sz="1000" spc="125">
                <a:latin typeface="Tahoma"/>
                <a:cs typeface="Tahoma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int</a:t>
            </a:r>
            <a:r>
              <a:rPr dirty="0" sz="1000" spc="-20">
                <a:latin typeface="Tahoma"/>
                <a:cs typeface="Tahoma"/>
              </a:rPr>
              <a:t>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if</a:t>
            </a:r>
            <a:r>
              <a:rPr dirty="0" sz="1000" spc="-5">
                <a:latin typeface="Tahoma"/>
                <a:cs typeface="Tahoma"/>
              </a:rPr>
              <a:t>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 b="1">
                <a:latin typeface="Gill Sans MT"/>
                <a:cs typeface="Gill Sans MT"/>
              </a:rPr>
              <a:t>while</a:t>
            </a:r>
            <a:r>
              <a:rPr dirty="0" sz="1000" spc="-30">
                <a:latin typeface="Tahoma"/>
                <a:cs typeface="Tahoma"/>
              </a:rPr>
              <a:t>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 b="1">
                <a:latin typeface="Gill Sans MT"/>
                <a:cs typeface="Gill Sans MT"/>
              </a:rPr>
              <a:t>for</a:t>
            </a:r>
            <a:r>
              <a:rPr dirty="0" sz="1000" spc="-40">
                <a:latin typeface="Tahoma"/>
                <a:cs typeface="Tahoma"/>
              </a:rPr>
              <a:t>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atau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switch</a:t>
            </a:r>
            <a:r>
              <a:rPr dirty="0" sz="1000" spc="-2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44780" marR="144780" indent="-132715">
              <a:lnSpc>
                <a:spcPct val="102600"/>
              </a:lnSpc>
              <a:spcBef>
                <a:spcPts val="32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Contoh </a:t>
            </a:r>
            <a:r>
              <a:rPr dirty="0" sz="1100" spc="-45">
                <a:latin typeface="Tahoma"/>
                <a:cs typeface="Tahoma"/>
              </a:rPr>
              <a:t>penulisan </a:t>
            </a:r>
            <a:r>
              <a:rPr dirty="0" sz="1100" spc="-40">
                <a:latin typeface="Tahoma"/>
                <a:cs typeface="Tahoma"/>
              </a:rPr>
              <a:t>variabel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40">
                <a:latin typeface="Tahoma"/>
                <a:cs typeface="Tahoma"/>
              </a:rPr>
              <a:t>tepat: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165">
                <a:latin typeface="PMingLiU"/>
                <a:cs typeface="PMingLiU"/>
              </a:rPr>
              <a:t>nilai</a:t>
            </a:r>
            <a:r>
              <a:rPr dirty="0" sz="1100" spc="165">
                <a:latin typeface="Tahoma"/>
                <a:cs typeface="Tahoma"/>
              </a:rPr>
              <a:t>, </a:t>
            </a:r>
            <a:r>
              <a:rPr dirty="0" sz="1100" spc="90">
                <a:latin typeface="PMingLiU"/>
                <a:cs typeface="PMingLiU"/>
              </a:rPr>
              <a:t>xKecil</a:t>
            </a:r>
            <a:r>
              <a:rPr dirty="0" sz="1100" spc="90">
                <a:latin typeface="Tahoma"/>
                <a:cs typeface="Tahoma"/>
              </a:rPr>
              <a:t>, </a:t>
            </a:r>
            <a:r>
              <a:rPr dirty="0" sz="1100" spc="25">
                <a:latin typeface="PMingLiU"/>
                <a:cs typeface="PMingLiU"/>
              </a:rPr>
              <a:t>y1</a:t>
            </a:r>
            <a:r>
              <a:rPr dirty="0" sz="1100" spc="25">
                <a:latin typeface="Tahoma"/>
                <a:cs typeface="Tahoma"/>
              </a:rPr>
              <a:t>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70">
                <a:latin typeface="PMingLiU"/>
                <a:cs typeface="PMingLiU"/>
              </a:rPr>
              <a:t>tambahan</a:t>
            </a:r>
            <a:r>
              <a:rPr dirty="0" sz="1100" spc="120">
                <a:latin typeface="PMingLiU"/>
                <a:cs typeface="PMingLiU"/>
              </a:rPr>
              <a:t> </a:t>
            </a:r>
            <a:r>
              <a:rPr dirty="0" sz="1100" spc="145">
                <a:latin typeface="PMingLiU"/>
                <a:cs typeface="PMingLiU"/>
              </a:rPr>
              <a:t>string</a:t>
            </a:r>
            <a:r>
              <a:rPr dirty="0" sz="1100" spc="1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Contoh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penulisan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salah: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80">
                <a:latin typeface="PMingLiU"/>
                <a:cs typeface="PMingLiU"/>
              </a:rPr>
              <a:t>2kar</a:t>
            </a:r>
            <a:r>
              <a:rPr dirty="0" sz="1100" spc="80">
                <a:latin typeface="Tahoma"/>
                <a:cs typeface="Tahoma"/>
              </a:rPr>
              <a:t>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>
                <a:latin typeface="PMingLiU"/>
                <a:cs typeface="PMingLiU"/>
              </a:rPr>
              <a:t>wow!?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85">
                <a:latin typeface="PMingLiU"/>
                <a:cs typeface="PMingLiU"/>
              </a:rPr>
              <a:t>while</a:t>
            </a:r>
            <a:r>
              <a:rPr dirty="0" sz="1100" spc="8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926" y="221828"/>
            <a:ext cx="2844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Aturan</a:t>
            </a:r>
            <a:r>
              <a:rPr dirty="0" spc="125"/>
              <a:t> </a:t>
            </a:r>
            <a:r>
              <a:rPr dirty="0" spc="-15"/>
              <a:t>Penamaan</a:t>
            </a:r>
            <a:r>
              <a:rPr dirty="0" spc="130"/>
              <a:t> </a:t>
            </a:r>
            <a:r>
              <a:rPr dirty="0" spc="-20"/>
              <a:t>Variabel</a:t>
            </a:r>
            <a:r>
              <a:rPr dirty="0" spc="12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267369"/>
            <a:ext cx="373316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jauh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lagi,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aturan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berlaku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seluruh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penamaan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Calibri"/>
                <a:cs typeface="Calibri"/>
              </a:rPr>
              <a:t>identifier</a:t>
            </a:r>
            <a:r>
              <a:rPr dirty="0" sz="1100" spc="-13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dipelajari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selanjutnya.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/35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5F9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Variabel dan Tipe Data</dc:title>
  <dcterms:created xsi:type="dcterms:W3CDTF">2021-02-25T20:16:58Z</dcterms:created>
  <dcterms:modified xsi:type="dcterms:W3CDTF">2021-02-25T20:16:58Z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