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4610100" cy="3460750"/>
  <p:notesSz cx="4610100" cy="3460750"/>
  <p:embeddedFontLst>
    <p:embeddedFont>
      <p:font typeface="Arial" panose="00000000000000000000" pitchFamily="34" charset="1"/>
      <p:regular r:id="rId40"/>
      <p:italic r:id="rId38"/>
    </p:embeddedFont>
    <p:embeddedFont>
      <p:font typeface="Calibri" panose="00000000000000000000" pitchFamily="34" charset="1"/>
      <p:italic r:id="rId37"/>
    </p:embeddedFont>
    <p:embeddedFont>
      <p:font typeface="Gill Sans MT" panose="00000000000000000000" pitchFamily="34" charset="1"/>
      <p:bold r:id="rId33"/>
    </p:embeddedFont>
    <p:embeddedFont>
      <p:font typeface="Tahoma" panose="00000000000000000000" pitchFamily="34" charset="1"/>
      <p:regular r:id="rId34"/>
    </p:embeddedFont>
    <p:embeddedFont>
      <p:font typeface="Times New Roman" panose="00000000000000000000" pitchFamily="18" charset="1"/>
      <p:regular r:id="rId32"/>
      <p:italic r:id="rId36"/>
    </p:embeddedFont>
    <p:embeddedFont>
      <p:font typeface="Trebuchet MS" panose="00000000000000000000" pitchFamily="34" charset="1"/>
      <p:regular r:id="rId35"/>
    </p:embeddedFont>
    <p:embeddedFont>
      <p:font typeface="Verdana Pro Light" panose="00000000000000000000" pitchFamily="34" charset="1"/>
      <p:italic r:id="rId3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font" Target="fonts/font1.fntdata"/><Relationship Id="rId33" Type="http://schemas.openxmlformats.org/officeDocument/2006/relationships/font" Target="fonts/font2.fntdata"/><Relationship Id="rId34" Type="http://schemas.openxmlformats.org/officeDocument/2006/relationships/font" Target="fonts/font3.fntdata"/><Relationship Id="rId35" Type="http://schemas.openxmlformats.org/officeDocument/2006/relationships/font" Target="fonts/font4.fntdata"/><Relationship Id="rId36" Type="http://schemas.openxmlformats.org/officeDocument/2006/relationships/font" Target="fonts/font5.fntdata"/><Relationship Id="rId37" Type="http://schemas.openxmlformats.org/officeDocument/2006/relationships/font" Target="fonts/font6.fntdata"/><Relationship Id="rId38" Type="http://schemas.openxmlformats.org/officeDocument/2006/relationships/font" Target="fonts/font7.fntdata"/><Relationship Id="rId39" Type="http://schemas.openxmlformats.org/officeDocument/2006/relationships/font" Target="fonts/font8.fntdata"/><Relationship Id="rId40" Type="http://schemas.openxmlformats.org/officeDocument/2006/relationships/font" Target="fonts/font9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797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10" y="36729"/>
            <a:ext cx="4608195" cy="864235"/>
          </a:xfrm>
          <a:custGeom>
            <a:avLst/>
            <a:gdLst/>
            <a:ahLst/>
            <a:cxnLst/>
            <a:rect l="l" t="t" r="r" b="b"/>
            <a:pathLst>
              <a:path w="4608195" h="864235">
                <a:moveTo>
                  <a:pt x="4608060" y="0"/>
                </a:moveTo>
                <a:lnTo>
                  <a:pt x="0" y="0"/>
                </a:lnTo>
                <a:lnTo>
                  <a:pt x="0" y="864011"/>
                </a:lnTo>
                <a:lnTo>
                  <a:pt x="4608060" y="864011"/>
                </a:lnTo>
                <a:lnTo>
                  <a:pt x="4608060" y="0"/>
                </a:lnTo>
                <a:close/>
              </a:path>
            </a:pathLst>
          </a:custGeom>
          <a:solidFill>
            <a:srgbClr val="335F9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8000" y="140396"/>
            <a:ext cx="1152000" cy="69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7631" y="221828"/>
            <a:ext cx="115483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705572"/>
            <a:ext cx="3912336" cy="1887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709" y="1207081"/>
            <a:ext cx="209867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25" b="1">
                <a:solidFill>
                  <a:srgbClr val="335F9E"/>
                </a:solidFill>
                <a:latin typeface="Gill Sans MT"/>
                <a:cs typeface="Gill Sans MT"/>
              </a:rPr>
              <a:t>Ekspresi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542" y="221828"/>
            <a:ext cx="2577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-20"/>
              <a:t>Program:</a:t>
            </a:r>
            <a:r>
              <a:rPr dirty="0" spc="285"/>
              <a:t> </a:t>
            </a:r>
            <a:r>
              <a:rPr dirty="0" spc="-25"/>
              <a:t>numerik.cpp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33183"/>
            <a:ext cx="35953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kurung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mengatur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prioritas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pengerjaan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ekspresi.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58" y="915287"/>
            <a:ext cx="3769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coba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jalankan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programnya: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986771"/>
            <a:ext cx="1287780" cy="48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hasil1,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hasil2;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95" y="235035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1858" y="1526341"/>
            <a:ext cx="3455035" cy="1378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>
              <a:lnSpc>
                <a:spcPts val="1080"/>
              </a:lnSpc>
              <a:spcBef>
                <a:spcPts val="9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145">
                <a:latin typeface="PMingLiU"/>
                <a:cs typeface="PMingLiU"/>
              </a:rPr>
              <a:t>hasil1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30">
                <a:latin typeface="PMingLiU"/>
                <a:cs typeface="PMingLiU"/>
              </a:rPr>
              <a:t>3+5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/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4;</a:t>
            </a:r>
            <a:endParaRPr sz="1000">
              <a:latin typeface="PMingLiU"/>
              <a:cs typeface="PMingLiU"/>
            </a:endParaRPr>
          </a:p>
          <a:p>
            <a:pPr marL="277495" marR="1641475">
              <a:lnSpc>
                <a:spcPts val="960"/>
              </a:lnSpc>
              <a:spcBef>
                <a:spcPts val="110"/>
              </a:spcBef>
            </a:pPr>
            <a:r>
              <a:rPr dirty="0" sz="1000" spc="145">
                <a:latin typeface="PMingLiU"/>
                <a:cs typeface="PMingLiU"/>
              </a:rPr>
              <a:t>hasil2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(3+5)</a:t>
            </a:r>
            <a:r>
              <a:rPr dirty="0" sz="1000" spc="10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/ </a:t>
            </a:r>
            <a:r>
              <a:rPr dirty="0" sz="1000" spc="155">
                <a:latin typeface="PMingLiU"/>
                <a:cs typeface="PMingLiU"/>
              </a:rPr>
              <a:t>4; </a:t>
            </a:r>
            <a:r>
              <a:rPr dirty="0" sz="1000" spc="160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hasil1);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hasil2);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algn="just" marL="144780" marR="5080" indent="-132715">
              <a:lnSpc>
                <a:spcPct val="102600"/>
              </a:lnSpc>
              <a:spcBef>
                <a:spcPts val="59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60">
                <a:latin typeface="Tahoma"/>
                <a:cs typeface="Tahoma"/>
              </a:rPr>
              <a:t>Isi </a:t>
            </a:r>
            <a:r>
              <a:rPr dirty="0" sz="1100" spc="-40">
                <a:latin typeface="Tahoma"/>
                <a:cs typeface="Tahoma"/>
              </a:rPr>
              <a:t>dari variabel hasil1 </a:t>
            </a:r>
            <a:r>
              <a:rPr dirty="0" sz="1100" spc="-45">
                <a:latin typeface="Tahoma"/>
                <a:cs typeface="Tahoma"/>
              </a:rPr>
              <a:t>adalah 4, </a:t>
            </a:r>
            <a:r>
              <a:rPr dirty="0" sz="1100" spc="-60">
                <a:latin typeface="Tahoma"/>
                <a:cs typeface="Tahoma"/>
              </a:rPr>
              <a:t>karena </a:t>
            </a:r>
            <a:r>
              <a:rPr dirty="0" sz="1100" spc="-45">
                <a:latin typeface="Tahoma"/>
                <a:cs typeface="Tahoma"/>
              </a:rPr>
              <a:t>operasi </a:t>
            </a:r>
            <a:r>
              <a:rPr dirty="0" sz="1100" spc="20">
                <a:latin typeface="Tahoma"/>
                <a:cs typeface="Tahoma"/>
              </a:rPr>
              <a:t>”5 </a:t>
            </a:r>
            <a:r>
              <a:rPr dirty="0" sz="1100" spc="-30">
                <a:latin typeface="Tahoma"/>
                <a:cs typeface="Tahoma"/>
              </a:rPr>
              <a:t>div </a:t>
            </a:r>
            <a:r>
              <a:rPr dirty="0" sz="1100" spc="20">
                <a:latin typeface="Tahoma"/>
                <a:cs typeface="Tahoma"/>
              </a:rPr>
              <a:t>4” 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 </a:t>
            </a:r>
            <a:r>
              <a:rPr dirty="0" sz="1100" spc="-35">
                <a:latin typeface="Tahoma"/>
                <a:cs typeface="Tahoma"/>
              </a:rPr>
              <a:t>prioritas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5">
                <a:latin typeface="Tahoma"/>
                <a:cs typeface="Tahoma"/>
              </a:rPr>
              <a:t>lebih </a:t>
            </a:r>
            <a:r>
              <a:rPr dirty="0" sz="1100" spc="-25">
                <a:latin typeface="Tahoma"/>
                <a:cs typeface="Tahoma"/>
              </a:rPr>
              <a:t>tinggi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45">
                <a:latin typeface="Tahoma"/>
                <a:cs typeface="Tahoma"/>
              </a:rPr>
              <a:t>dikerjakan,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Barulah</a:t>
            </a:r>
            <a:r>
              <a:rPr dirty="0" sz="1100" spc="20">
                <a:latin typeface="Tahoma"/>
                <a:cs typeface="Tahoma"/>
              </a:rPr>
              <a:t> ”3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20">
                <a:latin typeface="Tahoma"/>
                <a:cs typeface="Tahoma"/>
              </a:rPr>
              <a:t> 1”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dilaksanakan.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427" y="221828"/>
            <a:ext cx="1216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80"/>
              <a:t> </a:t>
            </a:r>
            <a:r>
              <a:rPr dirty="0" spc="-40"/>
              <a:t>Unary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70671"/>
            <a:ext cx="3642360" cy="9620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terdapat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pula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unary</a:t>
            </a:r>
            <a:r>
              <a:rPr dirty="0" sz="1100" spc="-10" i="1">
                <a:latin typeface="Calibri"/>
                <a:cs typeface="Calibri"/>
              </a:rPr>
              <a:t> </a:t>
            </a:r>
            <a:r>
              <a:rPr dirty="0" sz="1100" spc="-40">
                <a:latin typeface="Tahoma"/>
                <a:cs typeface="Tahoma"/>
              </a:rPr>
              <a:t>numerik.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unary</a:t>
            </a:r>
            <a:r>
              <a:rPr dirty="0" sz="1100" spc="10" i="1">
                <a:latin typeface="Calibri"/>
                <a:cs typeface="Calibri"/>
              </a:rPr>
              <a:t> </a:t>
            </a:r>
            <a:r>
              <a:rPr dirty="0" sz="1100" spc="-35">
                <a:latin typeface="Tahoma"/>
                <a:cs typeface="Tahoma"/>
              </a:rPr>
              <a:t>berarti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melibatkan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17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Misalnya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PMingLiU"/>
                <a:cs typeface="PMingLiU"/>
              </a:rPr>
              <a:t>x</a:t>
            </a:r>
            <a:r>
              <a:rPr dirty="0" sz="1100" spc="1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unary</a:t>
            </a:r>
            <a:r>
              <a:rPr dirty="0" sz="1100" spc="225" i="1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tersedia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berupa: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>
                <a:latin typeface="PMingLiU"/>
                <a:cs typeface="PMingLiU"/>
              </a:rPr>
              <a:t>x++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artinya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tambah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65">
                <a:latin typeface="PMingLiU"/>
                <a:cs typeface="PMingLiU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1.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110">
                <a:latin typeface="PMingLiU"/>
                <a:cs typeface="PMingLiU"/>
              </a:rPr>
              <a:t>x--</a:t>
            </a:r>
            <a:r>
              <a:rPr dirty="0" sz="1000" spc="110">
                <a:latin typeface="Tahoma"/>
                <a:cs typeface="Tahoma"/>
              </a:rPr>
              <a:t>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artinya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kurangi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70">
                <a:latin typeface="PMingLiU"/>
                <a:cs typeface="PMingLiU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1.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738" y="221828"/>
            <a:ext cx="18884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0"/>
              <a:t> </a:t>
            </a:r>
            <a:r>
              <a:rPr dirty="0" spc="-30"/>
              <a:t>Operasi</a:t>
            </a:r>
            <a:r>
              <a:rPr dirty="0" spc="110"/>
              <a:t> </a:t>
            </a:r>
            <a:r>
              <a:rPr dirty="0" spc="-40"/>
              <a:t>Unary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78229"/>
            <a:ext cx="3913504" cy="166814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150"/>
              </a:spcBef>
              <a:tabLst>
                <a:tab pos="3900170" algn="l"/>
              </a:tabLst>
            </a:pPr>
            <a:r>
              <a:rPr dirty="0" sz="1100" spc="-30">
                <a:latin typeface="Tahoma"/>
                <a:cs typeface="Tahoma"/>
              </a:rPr>
              <a:t>Perhatikan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coba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memahami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eras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1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11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dirty="0" u="sng" sz="1100" spc="-13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14">
                <a:latin typeface="PMingLiU"/>
                <a:cs typeface="PMingLiU"/>
              </a:rPr>
              <a:t>                                     </a:t>
            </a:r>
            <a:r>
              <a:rPr dirty="0" sz="1100" spc="16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PMingLiU"/>
              <a:cs typeface="PMingLiU"/>
            </a:endParaRPr>
          </a:p>
          <a:p>
            <a:pPr marL="145415" marR="309562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5;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590"/>
              </a:spcBef>
            </a:pPr>
            <a:r>
              <a:rPr dirty="0" sz="1000" spc="75">
                <a:latin typeface="PMingLiU"/>
                <a:cs typeface="PMingLiU"/>
              </a:rPr>
              <a:t>x++;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"x: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x);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595"/>
              </a:spcBef>
            </a:pPr>
            <a:r>
              <a:rPr dirty="0" sz="1000" spc="180">
                <a:latin typeface="PMingLiU"/>
                <a:cs typeface="PMingLiU"/>
              </a:rPr>
              <a:t>x--;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"x: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x);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4829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478" y="221828"/>
            <a:ext cx="18770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Fungsi</a:t>
            </a:r>
            <a:r>
              <a:rPr dirty="0" spc="95"/>
              <a:t> </a:t>
            </a:r>
            <a:r>
              <a:rPr dirty="0" spc="-20"/>
              <a:t>Dasar</a:t>
            </a:r>
            <a:r>
              <a:rPr dirty="0" spc="100"/>
              <a:t> </a:t>
            </a:r>
            <a:r>
              <a:rPr dirty="0" spc="-45"/>
              <a:t>Numerik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93659"/>
            <a:ext cx="3913504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94945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Untuk </a:t>
            </a:r>
            <a:r>
              <a:rPr dirty="0" sz="1100" spc="-50">
                <a:latin typeface="Tahoma"/>
                <a:cs typeface="Tahoma"/>
              </a:rPr>
              <a:t>membantu </a:t>
            </a:r>
            <a:r>
              <a:rPr dirty="0" sz="1100" spc="-40">
                <a:latin typeface="Tahoma"/>
                <a:cs typeface="Tahoma"/>
              </a:rPr>
              <a:t>perhitungan, </a:t>
            </a:r>
            <a:r>
              <a:rPr dirty="0" sz="1100" spc="40">
                <a:latin typeface="Tahoma"/>
                <a:cs typeface="Tahoma"/>
              </a:rPr>
              <a:t>C++ </a:t>
            </a:r>
            <a:r>
              <a:rPr dirty="0" sz="1100" spc="-60">
                <a:latin typeface="Tahoma"/>
                <a:cs typeface="Tahoma"/>
              </a:rPr>
              <a:t>menyediakan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fungsi-fungsi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STL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”cmath”.</a:t>
            </a:r>
            <a:endParaRPr sz="1100">
              <a:latin typeface="Tahoma"/>
              <a:cs typeface="Tahoma"/>
            </a:endParaRPr>
          </a:p>
          <a:p>
            <a:pPr marL="289560" marR="1651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90195" algn="l"/>
              </a:tabLst>
            </a:pPr>
            <a:r>
              <a:rPr dirty="0" sz="1100" spc="60">
                <a:latin typeface="PMingLiU"/>
                <a:cs typeface="PMingLiU"/>
              </a:rPr>
              <a:t>round</a:t>
            </a:r>
            <a:r>
              <a:rPr dirty="0" sz="1100" spc="60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membulatkan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pecahan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bulat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terdekat (hasilnya </a:t>
            </a:r>
            <a:r>
              <a:rPr dirty="0" sz="1100" spc="-30">
                <a:latin typeface="Tahoma"/>
                <a:cs typeface="Tahoma"/>
              </a:rPr>
              <a:t>tetap bertipe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-5" i="1">
                <a:latin typeface="Calibri"/>
                <a:cs typeface="Calibri"/>
              </a:rPr>
              <a:t> </a:t>
            </a:r>
            <a:r>
              <a:rPr dirty="0" sz="1100" spc="10" i="1">
                <a:latin typeface="Calibri"/>
                <a:cs typeface="Calibri"/>
              </a:rPr>
              <a:t>point</a:t>
            </a:r>
            <a:r>
              <a:rPr dirty="0" sz="1100" spc="10">
                <a:latin typeface="Tahoma"/>
                <a:cs typeface="Tahoma"/>
              </a:rPr>
              <a:t>).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Contoh: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130">
                <a:latin typeface="PMingLiU"/>
                <a:cs typeface="PMingLiU"/>
              </a:rPr>
              <a:t>round(1.2)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1.0,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sementara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25">
                <a:latin typeface="PMingLiU"/>
                <a:cs typeface="PMingLiU"/>
              </a:rPr>
              <a:t>round(1.87) </a:t>
            </a:r>
            <a:r>
              <a:rPr dirty="0" sz="1100" spc="-275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2.0.</a:t>
            </a:r>
            <a:endParaRPr sz="1100">
              <a:latin typeface="Tahoma"/>
              <a:cs typeface="Tahoma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90195" algn="l"/>
              </a:tabLst>
            </a:pPr>
            <a:r>
              <a:rPr dirty="0" sz="1100" spc="130">
                <a:latin typeface="PMingLiU"/>
                <a:cs typeface="PMingLiU"/>
              </a:rPr>
              <a:t>sqrt</a:t>
            </a:r>
            <a:r>
              <a:rPr dirty="0" sz="1100" spc="130">
                <a:latin typeface="Tahoma"/>
                <a:cs typeface="Tahoma"/>
              </a:rPr>
              <a:t>: </a:t>
            </a:r>
            <a:r>
              <a:rPr dirty="0" sz="1100" spc="-50">
                <a:latin typeface="Tahoma"/>
                <a:cs typeface="Tahoma"/>
              </a:rPr>
              <a:t>mendapatkan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akar</a:t>
            </a:r>
            <a:r>
              <a:rPr dirty="0" sz="1100" spc="2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kuadrat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bilangan.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175">
                <a:latin typeface="PMingLiU"/>
                <a:cs typeface="PMingLiU"/>
              </a:rPr>
              <a:t>sqrt(9)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50">
                <a:latin typeface="Tahoma"/>
                <a:cs typeface="Tahoma"/>
              </a:rPr>
              <a:t>menghasilkan 3.00, dan </a:t>
            </a:r>
            <a:r>
              <a:rPr dirty="0" sz="1100" spc="175">
                <a:latin typeface="PMingLiU"/>
                <a:cs typeface="PMingLiU"/>
              </a:rPr>
              <a:t>sqrt(3)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1.73205....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558" y="221828"/>
            <a:ext cx="24301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-20"/>
              <a:t>Program:</a:t>
            </a:r>
            <a:r>
              <a:rPr dirty="0" spc="295"/>
              <a:t> </a:t>
            </a:r>
            <a:r>
              <a:rPr dirty="0" spc="-10"/>
              <a:t>cmath.cpp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1485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Perhatikan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penggunaan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STL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cmath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berikut:	</a:t>
            </a:r>
            <a:endParaRPr sz="1100"/>
          </a:p>
          <a:p>
            <a:pPr marL="287655" marR="2486660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40">
                <a:latin typeface="PMingLiU"/>
                <a:cs typeface="PMingLiU"/>
              </a:rPr>
              <a:t>&lt;cmath&gt;</a:t>
            </a:r>
            <a:endParaRPr sz="1000">
              <a:latin typeface="PMingLiU"/>
              <a:cs typeface="PMingLiU"/>
            </a:endParaRPr>
          </a:p>
          <a:p>
            <a:pPr marL="420370" marR="1822450" indent="-133350">
              <a:lnSpc>
                <a:spcPts val="960"/>
              </a:lnSpc>
              <a:spcBef>
                <a:spcPts val="89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11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printf(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"%lf\n"</a:t>
            </a:r>
            <a:r>
              <a:rPr dirty="0" sz="1000" spc="155">
                <a:latin typeface="PMingLiU"/>
                <a:cs typeface="PMingLiU"/>
              </a:rPr>
              <a:t>,</a:t>
            </a:r>
            <a:r>
              <a:rPr dirty="0" sz="1000" spc="200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sqrt(5));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50"/>
              </a:lnSpc>
            </a:pPr>
            <a:r>
              <a:rPr dirty="0" sz="1000" spc="155">
                <a:latin typeface="PMingLiU"/>
                <a:cs typeface="PMingLiU"/>
              </a:rPr>
              <a:t>printf(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"%lf\n"</a:t>
            </a:r>
            <a:r>
              <a:rPr dirty="0" sz="1000" spc="155">
                <a:latin typeface="PMingLiU"/>
                <a:cs typeface="PMingLiU"/>
              </a:rPr>
              <a:t>,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round(5.2));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55">
                <a:latin typeface="PMingLiU"/>
                <a:cs typeface="PMingLiU"/>
              </a:rPr>
              <a:t>printf(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"%lf\n"</a:t>
            </a:r>
            <a:r>
              <a:rPr dirty="0" sz="1000" spc="155">
                <a:latin typeface="PMingLiU"/>
                <a:cs typeface="PMingLiU"/>
              </a:rPr>
              <a:t>,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round(5.6));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19478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917" y="221828"/>
            <a:ext cx="1557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75"/>
              <a:t> </a:t>
            </a:r>
            <a:r>
              <a:rPr dirty="0" spc="-5"/>
              <a:t>Relasional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29565"/>
            <a:ext cx="3768725" cy="208978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28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relasional,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yaitu: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40">
                <a:latin typeface="Tahoma"/>
                <a:cs typeface="Tahoma"/>
              </a:rPr>
              <a:t>kurang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(</a:t>
            </a:r>
            <a:r>
              <a:rPr dirty="0" sz="1000" spc="-5" b="0" i="1">
                <a:latin typeface="Verdana Pro Light"/>
                <a:cs typeface="Verdana Pro Light"/>
              </a:rPr>
              <a:t>&lt;</a:t>
            </a:r>
            <a:r>
              <a:rPr dirty="0" sz="1000" spc="-5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30">
                <a:latin typeface="Tahoma"/>
                <a:cs typeface="Tahoma"/>
              </a:rPr>
              <a:t>lebih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 spc="-5">
                <a:latin typeface="Tahoma"/>
                <a:cs typeface="Tahoma"/>
              </a:rPr>
              <a:t> (</a:t>
            </a:r>
            <a:r>
              <a:rPr dirty="0" sz="1000" spc="-5" b="0" i="1">
                <a:latin typeface="Verdana Pro Light"/>
                <a:cs typeface="Verdana Pro Light"/>
              </a:rPr>
              <a:t>&gt;</a:t>
            </a:r>
            <a:r>
              <a:rPr dirty="0" sz="1000" spc="-5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55">
                <a:latin typeface="Tahoma"/>
                <a:cs typeface="Tahoma"/>
              </a:rPr>
              <a:t>sama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(==)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40">
                <a:latin typeface="Tahoma"/>
                <a:cs typeface="Tahoma"/>
              </a:rPr>
              <a:t>kurang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sama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(</a:t>
            </a:r>
            <a:r>
              <a:rPr dirty="0" sz="1000" spc="10" b="0" i="1">
                <a:latin typeface="Verdana Pro Light"/>
                <a:cs typeface="Verdana Pro Light"/>
              </a:rPr>
              <a:t>&lt;</a:t>
            </a:r>
            <a:r>
              <a:rPr dirty="0" sz="1000" spc="10">
                <a:latin typeface="Tahoma"/>
                <a:cs typeface="Tahoma"/>
              </a:rPr>
              <a:t>=)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30">
                <a:latin typeface="Tahoma"/>
                <a:cs typeface="Tahoma"/>
              </a:rPr>
              <a:t>lebih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sama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10">
                <a:latin typeface="Tahoma"/>
                <a:cs typeface="Tahoma"/>
              </a:rPr>
              <a:t> (</a:t>
            </a:r>
            <a:r>
              <a:rPr dirty="0" sz="1000" spc="10" b="0" i="1">
                <a:latin typeface="Verdana Pro Light"/>
                <a:cs typeface="Verdana Pro Light"/>
              </a:rPr>
              <a:t>&gt;</a:t>
            </a:r>
            <a:r>
              <a:rPr dirty="0" sz="1000" spc="10">
                <a:latin typeface="Tahoma"/>
                <a:cs typeface="Tahoma"/>
              </a:rPr>
              <a:t>=)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15">
                <a:latin typeface="Tahoma"/>
                <a:cs typeface="Tahoma"/>
              </a:rPr>
              <a:t>tidak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sama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(!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=)</a:t>
            </a:r>
            <a:endParaRPr sz="10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2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relasional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harus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melibatkan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(ingat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berupa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lagi),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kebenaran.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kebenaran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dinyatakan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30" b="1">
                <a:solidFill>
                  <a:srgbClr val="FF0000"/>
                </a:solidFill>
                <a:latin typeface="Gill Sans MT"/>
                <a:cs typeface="Gill Sans MT"/>
              </a:rPr>
              <a:t>boolean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206" y="221828"/>
            <a:ext cx="26828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20"/>
              <a:t>Program:</a:t>
            </a:r>
            <a:r>
              <a:rPr dirty="0" spc="295"/>
              <a:t> </a:t>
            </a:r>
            <a:r>
              <a:rPr dirty="0" spc="-15"/>
              <a:t>relasional.cpp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45933"/>
            <a:ext cx="3769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coba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jalankan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programnya: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909263"/>
            <a:ext cx="1686560" cy="1473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35940">
              <a:lnSpc>
                <a:spcPct val="1548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4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1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1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!=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1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!=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2);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241932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054" y="221828"/>
            <a:ext cx="32746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130"/>
              <a:t> </a:t>
            </a:r>
            <a:r>
              <a:rPr dirty="0" spc="-5"/>
              <a:t>Relasional</a:t>
            </a:r>
            <a:r>
              <a:rPr dirty="0" spc="135"/>
              <a:t> </a:t>
            </a:r>
            <a:r>
              <a:rPr dirty="0" spc="-5"/>
              <a:t>pada</a:t>
            </a:r>
            <a:r>
              <a:rPr dirty="0" spc="130"/>
              <a:t> </a:t>
            </a:r>
            <a:r>
              <a:rPr dirty="0" spc="-5"/>
              <a:t>Floating</a:t>
            </a:r>
            <a:r>
              <a:rPr dirty="0" spc="135"/>
              <a:t> </a:t>
            </a:r>
            <a:r>
              <a:rPr dirty="0" spc="-5"/>
              <a:t>Point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202020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4124" rIns="0" bIns="0" rtlCol="0" vert="horz">
            <a:spAutoFit/>
          </a:bodyPr>
          <a:lstStyle/>
          <a:p>
            <a:pPr marL="287655" marR="2794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</a:tabLst>
            </a:pPr>
            <a:r>
              <a:rPr dirty="0" sz="1100" spc="-35"/>
              <a:t>Karena</a:t>
            </a:r>
            <a:r>
              <a:rPr dirty="0" sz="1100" spc="15"/>
              <a:t> </a:t>
            </a:r>
            <a:r>
              <a:rPr dirty="0" sz="1100" spc="-45"/>
              <a:t>komputer</a:t>
            </a:r>
            <a:r>
              <a:rPr dirty="0" sz="1100" spc="15"/>
              <a:t> </a:t>
            </a:r>
            <a:r>
              <a:rPr dirty="0" sz="1100" spc="-20"/>
              <a:t>tidak</a:t>
            </a:r>
            <a:r>
              <a:rPr dirty="0" sz="1100" spc="15"/>
              <a:t> </a:t>
            </a:r>
            <a:r>
              <a:rPr dirty="0" sz="1100" spc="-35"/>
              <a:t>dapat</a:t>
            </a:r>
            <a:r>
              <a:rPr dirty="0" sz="1100" spc="15"/>
              <a:t> </a:t>
            </a:r>
            <a:r>
              <a:rPr dirty="0" sz="1100" spc="-60"/>
              <a:t>secara</a:t>
            </a:r>
            <a:r>
              <a:rPr dirty="0" sz="1100" spc="20"/>
              <a:t> </a:t>
            </a:r>
            <a:r>
              <a:rPr dirty="0" sz="1100" spc="-60"/>
              <a:t>sempurna</a:t>
            </a:r>
            <a:r>
              <a:rPr dirty="0" sz="1100" spc="15"/>
              <a:t> </a:t>
            </a:r>
            <a:r>
              <a:rPr dirty="0" sz="1100" spc="-50"/>
              <a:t>menyimpan </a:t>
            </a:r>
            <a:r>
              <a:rPr dirty="0" sz="1100" spc="-45"/>
              <a:t> </a:t>
            </a:r>
            <a:r>
              <a:rPr dirty="0" sz="1100" spc="-20"/>
              <a:t>nilai</a:t>
            </a:r>
            <a:r>
              <a:rPr dirty="0" sz="1100" spc="30"/>
              <a:t>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12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point</a:t>
            </a:r>
            <a:r>
              <a:rPr dirty="0" sz="1100"/>
              <a:t>,</a:t>
            </a:r>
            <a:r>
              <a:rPr dirty="0" sz="1100" spc="35"/>
              <a:t> </a:t>
            </a:r>
            <a:r>
              <a:rPr dirty="0" sz="1100" spc="-25"/>
              <a:t>Anda</a:t>
            </a:r>
            <a:r>
              <a:rPr dirty="0" sz="1100" spc="30"/>
              <a:t> </a:t>
            </a:r>
            <a:r>
              <a:rPr dirty="0" sz="1100" spc="-40"/>
              <a:t>perlu</a:t>
            </a:r>
            <a:r>
              <a:rPr dirty="0" sz="1100" spc="30"/>
              <a:t> </a:t>
            </a:r>
            <a:r>
              <a:rPr dirty="0" sz="1100" spc="-25"/>
              <a:t>hati-hati</a:t>
            </a:r>
            <a:r>
              <a:rPr dirty="0" sz="1100" spc="35"/>
              <a:t> </a:t>
            </a:r>
            <a:r>
              <a:rPr dirty="0" sz="1100" spc="-40"/>
              <a:t>saat</a:t>
            </a:r>
            <a:r>
              <a:rPr dirty="0" sz="1100" spc="25"/>
              <a:t> </a:t>
            </a:r>
            <a:r>
              <a:rPr dirty="0" sz="1100" spc="-55"/>
              <a:t>membandingkan </a:t>
            </a:r>
            <a:r>
              <a:rPr dirty="0" sz="1100" spc="-330"/>
              <a:t> </a:t>
            </a:r>
            <a:r>
              <a:rPr dirty="0" sz="1100" spc="-50"/>
              <a:t>dua</a:t>
            </a:r>
            <a:r>
              <a:rPr dirty="0" sz="1100" spc="15"/>
              <a:t> </a:t>
            </a:r>
            <a:r>
              <a:rPr dirty="0" sz="1100" spc="-40"/>
              <a:t>bilangan</a:t>
            </a:r>
            <a:r>
              <a:rPr dirty="0" sz="1100" spc="20"/>
              <a:t> </a:t>
            </a:r>
            <a:r>
              <a:rPr dirty="0" sz="1100" spc="-10"/>
              <a:t>riil.</a:t>
            </a:r>
            <a:endParaRPr sz="1100">
              <a:latin typeface="Calibri"/>
              <a:cs typeface="Calibri"/>
            </a:endParaRPr>
          </a:p>
          <a:p>
            <a:pPr marL="287655" indent="-132715">
              <a:lnSpc>
                <a:spcPts val="127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Ekspresi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berikut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mungkin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saja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bernilai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 b="1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FALSE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:	</a:t>
            </a:r>
            <a:endParaRPr sz="1100">
              <a:latin typeface="Gill Sans MT"/>
              <a:cs typeface="Gill Sans MT"/>
            </a:endParaRPr>
          </a:p>
          <a:p>
            <a:pPr marL="420370">
              <a:lnSpc>
                <a:spcPts val="1155"/>
              </a:lnSpc>
            </a:pPr>
            <a:r>
              <a:rPr dirty="0" sz="1000" spc="150">
                <a:latin typeface="PMingLiU"/>
                <a:cs typeface="PMingLiU"/>
              </a:rPr>
              <a:t>(0.1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0">
                <a:latin typeface="PMingLiU"/>
                <a:cs typeface="PMingLiU"/>
              </a:rPr>
              <a:t>0.2)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0.3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0"/>
              </a:spcBef>
            </a:pPr>
            <a:endParaRPr sz="105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</a:tabLst>
            </a:pPr>
            <a:r>
              <a:rPr dirty="0" sz="1100" spc="-50"/>
              <a:t>Sebab</a:t>
            </a:r>
            <a:r>
              <a:rPr dirty="0" sz="1100" spc="15"/>
              <a:t> </a:t>
            </a:r>
            <a:r>
              <a:rPr dirty="0" sz="1100" spc="-50"/>
              <a:t>0.1</a:t>
            </a:r>
            <a:r>
              <a:rPr dirty="0" sz="1100" spc="20"/>
              <a:t> </a:t>
            </a:r>
            <a:r>
              <a:rPr dirty="0" sz="1100" spc="45"/>
              <a:t>+</a:t>
            </a:r>
            <a:r>
              <a:rPr dirty="0" sz="1100" spc="20"/>
              <a:t> </a:t>
            </a:r>
            <a:r>
              <a:rPr dirty="0" sz="1100" spc="-50"/>
              <a:t>0.2</a:t>
            </a:r>
            <a:r>
              <a:rPr dirty="0" sz="1100" spc="15"/>
              <a:t> </a:t>
            </a:r>
            <a:r>
              <a:rPr dirty="0" sz="1100" spc="-45"/>
              <a:t>bisa</a:t>
            </a:r>
            <a:r>
              <a:rPr dirty="0" sz="1100" spc="20"/>
              <a:t> </a:t>
            </a:r>
            <a:r>
              <a:rPr dirty="0" sz="1100" spc="-55"/>
              <a:t>saja</a:t>
            </a:r>
            <a:r>
              <a:rPr dirty="0" sz="1100" spc="15"/>
              <a:t> </a:t>
            </a:r>
            <a:r>
              <a:rPr dirty="0" sz="1100" spc="-30"/>
              <a:t>bernilai</a:t>
            </a:r>
            <a:r>
              <a:rPr dirty="0" sz="1100" spc="25"/>
              <a:t> </a:t>
            </a:r>
            <a:r>
              <a:rPr dirty="0" sz="1100" spc="-5" b="1">
                <a:latin typeface="Gill Sans MT"/>
                <a:cs typeface="Gill Sans MT"/>
              </a:rPr>
              <a:t>0.30000000000000001</a:t>
            </a:r>
            <a:endParaRPr sz="11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90" y="221828"/>
            <a:ext cx="385000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135"/>
              <a:t> </a:t>
            </a:r>
            <a:r>
              <a:rPr dirty="0" spc="-5"/>
              <a:t>Relasional</a:t>
            </a:r>
            <a:r>
              <a:rPr dirty="0" spc="135"/>
              <a:t> </a:t>
            </a:r>
            <a:r>
              <a:rPr dirty="0" spc="-5"/>
              <a:t>pada</a:t>
            </a:r>
            <a:r>
              <a:rPr dirty="0" spc="135"/>
              <a:t> </a:t>
            </a:r>
            <a:r>
              <a:rPr dirty="0" spc="-5"/>
              <a:t>Floating</a:t>
            </a:r>
            <a:r>
              <a:rPr dirty="0" spc="140"/>
              <a:t> </a:t>
            </a:r>
            <a:r>
              <a:rPr dirty="0" spc="-5"/>
              <a:t>Point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158" y="1183359"/>
            <a:ext cx="3618229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7480" marR="177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581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memeriksa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kesamaan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antara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point</a:t>
            </a:r>
            <a:r>
              <a:rPr dirty="0" sz="1100">
                <a:latin typeface="Tahoma"/>
                <a:cs typeface="Tahoma"/>
              </a:rPr>
              <a:t>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biasanya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dilibatkan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toleransi.</a:t>
            </a:r>
            <a:endParaRPr sz="1100">
              <a:latin typeface="Tahoma"/>
              <a:cs typeface="Tahoma"/>
            </a:endParaRPr>
          </a:p>
          <a:p>
            <a:pPr marL="157480" marR="3873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58115" algn="l"/>
              </a:tabLst>
            </a:pPr>
            <a:r>
              <a:rPr dirty="0" sz="1100" spc="-25">
                <a:latin typeface="Tahoma"/>
                <a:cs typeface="Tahoma"/>
              </a:rPr>
              <a:t>Misalnya,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dianggap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apabila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selisih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mereka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10</a:t>
            </a:r>
            <a:r>
              <a:rPr dirty="0" baseline="27777" sz="1200" spc="22" i="1">
                <a:latin typeface="Arial"/>
                <a:cs typeface="Arial"/>
              </a:rPr>
              <a:t>−</a:t>
            </a:r>
            <a:r>
              <a:rPr dirty="0" baseline="27777" sz="1200" spc="22">
                <a:latin typeface="Trebuchet MS"/>
                <a:cs typeface="Trebuchet MS"/>
              </a:rPr>
              <a:t>8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453" y="221828"/>
            <a:ext cx="2132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105"/>
              <a:t> </a:t>
            </a:r>
            <a:r>
              <a:rPr dirty="0" spc="-5"/>
              <a:t>Relasional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55089"/>
            <a:ext cx="3761740" cy="15862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5179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relasional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setiap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ordinal,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diterapkan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 b="1">
                <a:latin typeface="Gill Sans MT"/>
                <a:cs typeface="Gill Sans MT"/>
              </a:rPr>
              <a:t>char</a:t>
            </a:r>
            <a:r>
              <a:rPr dirty="0" sz="1100" spc="-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Perbandingan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membandingkan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kode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ASCII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mereka,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seperti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membandingkan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angka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biasa.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Contoh: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25">
                <a:latin typeface="Tahoma"/>
                <a:cs typeface="Tahoma"/>
              </a:rPr>
              <a:t>’a’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 b="0" i="1">
                <a:latin typeface="Verdana Pro Light"/>
                <a:cs typeface="Verdana Pro Light"/>
              </a:rPr>
              <a:t>&lt;</a:t>
            </a:r>
            <a:r>
              <a:rPr dirty="0" sz="1000" spc="-35" b="0" i="1">
                <a:latin typeface="Verdana Pro Light"/>
                <a:cs typeface="Verdana Pro Light"/>
              </a:rPr>
              <a:t> </a:t>
            </a:r>
            <a:r>
              <a:rPr dirty="0" sz="1000" spc="30">
                <a:latin typeface="Tahoma"/>
                <a:cs typeface="Tahoma"/>
              </a:rPr>
              <a:t>’b’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akan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bernilai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TRUE</a:t>
            </a:r>
            <a:endParaRPr sz="1000">
              <a:latin typeface="Gill Sans MT"/>
              <a:cs typeface="Gill Sans MT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25">
                <a:latin typeface="Tahoma"/>
                <a:cs typeface="Tahoma"/>
              </a:rPr>
              <a:t>’a’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 b="0" i="1">
                <a:latin typeface="Verdana Pro Light"/>
                <a:cs typeface="Verdana Pro Light"/>
              </a:rPr>
              <a:t>&gt;</a:t>
            </a:r>
            <a:r>
              <a:rPr dirty="0" sz="1000" spc="-35" b="0" i="1">
                <a:latin typeface="Verdana Pro Light"/>
                <a:cs typeface="Verdana Pro Light"/>
              </a:rPr>
              <a:t> </a:t>
            </a:r>
            <a:r>
              <a:rPr dirty="0" sz="1000" spc="35">
                <a:latin typeface="Tahoma"/>
                <a:cs typeface="Tahoma"/>
              </a:rPr>
              <a:t>’z’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bernilai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FALSE</a:t>
            </a:r>
            <a:endParaRPr sz="1000">
              <a:latin typeface="Gill Sans MT"/>
              <a:cs typeface="Gill Sans MT"/>
            </a:endParaRPr>
          </a:p>
          <a:p>
            <a:pPr lvl="1" marL="422275" indent="-128905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60">
                <a:latin typeface="Tahoma"/>
                <a:cs typeface="Tahoma"/>
              </a:rPr>
              <a:t>’A’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 b="0" i="1">
                <a:latin typeface="Verdana Pro Light"/>
                <a:cs typeface="Verdana Pro Light"/>
              </a:rPr>
              <a:t>&lt;</a:t>
            </a:r>
            <a:r>
              <a:rPr dirty="0" sz="1000" spc="-30" b="0" i="1">
                <a:latin typeface="Verdana Pro Light"/>
                <a:cs typeface="Verdana Pro Light"/>
              </a:rPr>
              <a:t> </a:t>
            </a:r>
            <a:r>
              <a:rPr dirty="0" sz="1000" spc="25">
                <a:latin typeface="Tahoma"/>
                <a:cs typeface="Tahoma"/>
              </a:rPr>
              <a:t>’a’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akan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bernilai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TRUE</a:t>
            </a:r>
            <a:endParaRPr sz="10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021" y="221828"/>
            <a:ext cx="202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Kilas</a:t>
            </a:r>
            <a:r>
              <a:rPr dirty="0" spc="114"/>
              <a:t> </a:t>
            </a:r>
            <a:r>
              <a:rPr dirty="0" spc="15"/>
              <a:t>Balik:</a:t>
            </a:r>
            <a:r>
              <a:rPr dirty="0" spc="280"/>
              <a:t> </a:t>
            </a:r>
            <a:r>
              <a:rPr dirty="0" spc="-20"/>
              <a:t>Assignment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99961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822" rIns="0" bIns="0" rtlCol="0" vert="horz">
            <a:spAutoFit/>
          </a:bodyPr>
          <a:lstStyle/>
          <a:p>
            <a:pPr marL="287655" marR="31115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</a:tabLst>
            </a:pPr>
            <a:r>
              <a:rPr dirty="0" sz="1100" spc="-30"/>
              <a:t>Program</a:t>
            </a:r>
            <a:r>
              <a:rPr dirty="0" sz="1100" spc="15"/>
              <a:t> </a:t>
            </a:r>
            <a:r>
              <a:rPr dirty="0" sz="1100" spc="-45"/>
              <a:t>menjadi</a:t>
            </a:r>
            <a:r>
              <a:rPr dirty="0" sz="1100" spc="20"/>
              <a:t> </a:t>
            </a:r>
            <a:r>
              <a:rPr dirty="0" sz="1100" spc="-45"/>
              <a:t>kurang</a:t>
            </a:r>
            <a:r>
              <a:rPr dirty="0" sz="1100" spc="15"/>
              <a:t> </a:t>
            </a:r>
            <a:r>
              <a:rPr dirty="0" sz="1100" spc="-40"/>
              <a:t>bermanfaat</a:t>
            </a:r>
            <a:r>
              <a:rPr dirty="0" sz="1100" spc="20"/>
              <a:t> </a:t>
            </a:r>
            <a:r>
              <a:rPr dirty="0" sz="1100" spc="-30"/>
              <a:t>jika</a:t>
            </a:r>
            <a:r>
              <a:rPr dirty="0" sz="1100" spc="15"/>
              <a:t> </a:t>
            </a:r>
            <a:r>
              <a:rPr dirty="0" sz="1100" spc="-10"/>
              <a:t>kita</a:t>
            </a:r>
            <a:r>
              <a:rPr dirty="0" sz="1100" spc="15"/>
              <a:t> </a:t>
            </a:r>
            <a:r>
              <a:rPr dirty="0" sz="1100" spc="-60"/>
              <a:t>hanya</a:t>
            </a:r>
            <a:r>
              <a:rPr dirty="0" sz="1100" spc="20"/>
              <a:t> </a:t>
            </a:r>
            <a:r>
              <a:rPr dirty="0" sz="1100" spc="-45"/>
              <a:t>bisa </a:t>
            </a:r>
            <a:r>
              <a:rPr dirty="0" sz="1100" spc="-330"/>
              <a:t> </a:t>
            </a:r>
            <a:r>
              <a:rPr dirty="0" sz="1100" spc="-50"/>
              <a:t>mengisi</a:t>
            </a:r>
            <a:r>
              <a:rPr dirty="0" sz="1100" spc="15"/>
              <a:t> </a:t>
            </a:r>
            <a:r>
              <a:rPr dirty="0" sz="1100" spc="-40"/>
              <a:t>variabel</a:t>
            </a:r>
            <a:r>
              <a:rPr dirty="0" sz="1100" spc="20"/>
              <a:t> </a:t>
            </a:r>
            <a:r>
              <a:rPr dirty="0" sz="1100" spc="-60"/>
              <a:t>dengan</a:t>
            </a:r>
            <a:r>
              <a:rPr dirty="0" sz="1100" spc="20"/>
              <a:t> </a:t>
            </a:r>
            <a:r>
              <a:rPr dirty="0" sz="1100" spc="-20"/>
              <a:t>nilai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30"/>
              <a:t>pasti.</a:t>
            </a:r>
            <a:endParaRPr sz="1100"/>
          </a:p>
          <a:p>
            <a:pPr marL="287655" marR="5080" indent="-132715">
              <a:lnSpc>
                <a:spcPct val="95300"/>
              </a:lnSpc>
              <a:spcBef>
                <a:spcPts val="39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  <a:tab pos="3898900" algn="l"/>
              </a:tabLst>
            </a:pPr>
            <a:r>
              <a:rPr dirty="0" sz="1100" spc="-40"/>
              <a:t>Kadang-kadang</a:t>
            </a:r>
            <a:r>
              <a:rPr dirty="0" sz="1100" spc="20"/>
              <a:t> </a:t>
            </a:r>
            <a:r>
              <a:rPr dirty="0" sz="1100" spc="-40"/>
              <a:t>dibutuhkan</a:t>
            </a:r>
            <a:r>
              <a:rPr dirty="0" sz="1100" spc="20"/>
              <a:t> </a:t>
            </a:r>
            <a:r>
              <a:rPr dirty="0" sz="1100" spc="-35"/>
              <a:t>hal</a:t>
            </a:r>
            <a:r>
              <a:rPr dirty="0" sz="1100" spc="25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35"/>
              <a:t>lebih</a:t>
            </a:r>
            <a:r>
              <a:rPr dirty="0" sz="1100" spc="25"/>
              <a:t> </a:t>
            </a:r>
            <a:r>
              <a:rPr dirty="0" sz="1100" spc="-55"/>
              <a:t>ekspresif</a:t>
            </a:r>
            <a:r>
              <a:rPr dirty="0" sz="1100" spc="20"/>
              <a:t> </a:t>
            </a:r>
            <a:r>
              <a:rPr dirty="0" sz="1100" spc="-40"/>
              <a:t>seperti </a:t>
            </a:r>
            <a:r>
              <a:rPr dirty="0" sz="1100" spc="-35"/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penjumlahan: 	</a:t>
            </a:r>
            <a:r>
              <a:rPr dirty="0" sz="1100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a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5;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745"/>
              </a:lnSpc>
            </a:pPr>
            <a:r>
              <a:rPr dirty="0" sz="1000" spc="50">
                <a:latin typeface="PMingLiU"/>
                <a:cs typeface="PMingLiU"/>
              </a:rPr>
              <a:t>b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50"/>
              </a:lnSpc>
            </a:pPr>
            <a:r>
              <a:rPr dirty="0" sz="1000" spc="85">
                <a:latin typeface="PMingLiU"/>
                <a:cs typeface="PMingLiU"/>
              </a:rPr>
              <a:t>jumlah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a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b;</a:t>
            </a:r>
            <a:endParaRPr sz="10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62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</a:tabLst>
            </a:pPr>
            <a:r>
              <a:rPr dirty="0" sz="1100" spc="-40"/>
              <a:t>Kenyataannya,</a:t>
            </a:r>
            <a:r>
              <a:rPr dirty="0" sz="1100" spc="15"/>
              <a:t> </a:t>
            </a:r>
            <a:r>
              <a:rPr dirty="0" sz="1100" spc="-35"/>
              <a:t>hal</a:t>
            </a:r>
            <a:r>
              <a:rPr dirty="0" sz="1100" spc="20"/>
              <a:t> </a:t>
            </a:r>
            <a:r>
              <a:rPr dirty="0" sz="1100" spc="-15"/>
              <a:t>ini</a:t>
            </a:r>
            <a:r>
              <a:rPr dirty="0" sz="1100" spc="15"/>
              <a:t> </a:t>
            </a:r>
            <a:r>
              <a:rPr dirty="0" sz="1100" spc="-35"/>
              <a:t>dapat</a:t>
            </a:r>
            <a:r>
              <a:rPr dirty="0" sz="1100" spc="20"/>
              <a:t> </a:t>
            </a:r>
            <a:r>
              <a:rPr dirty="0" sz="1100" spc="-45"/>
              <a:t>diwujudkan</a:t>
            </a:r>
            <a:r>
              <a:rPr dirty="0" sz="1100" spc="15"/>
              <a:t> </a:t>
            </a:r>
            <a:r>
              <a:rPr dirty="0" sz="1100" spc="-50"/>
              <a:t>pada</a:t>
            </a:r>
            <a:r>
              <a:rPr dirty="0" sz="1100" spc="20"/>
              <a:t> </a:t>
            </a:r>
            <a:r>
              <a:rPr dirty="0" sz="1100" spc="-50"/>
              <a:t>pemrograman.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</a:tabLst>
            </a:pPr>
            <a:r>
              <a:rPr dirty="0" sz="1100" spc="-25"/>
              <a:t>Perintah</a:t>
            </a:r>
            <a:r>
              <a:rPr dirty="0" sz="1100" spc="15"/>
              <a:t> </a:t>
            </a:r>
            <a:r>
              <a:rPr dirty="0" sz="1100" spc="25"/>
              <a:t>”a</a:t>
            </a:r>
            <a:r>
              <a:rPr dirty="0" sz="1100" spc="15"/>
              <a:t> </a:t>
            </a:r>
            <a:r>
              <a:rPr dirty="0" sz="1100" spc="45"/>
              <a:t>+</a:t>
            </a:r>
            <a:r>
              <a:rPr dirty="0" sz="1100" spc="15"/>
              <a:t> </a:t>
            </a:r>
            <a:r>
              <a:rPr dirty="0" sz="1100" spc="25"/>
              <a:t>b”</a:t>
            </a:r>
            <a:r>
              <a:rPr dirty="0" sz="1100" spc="20"/>
              <a:t> </a:t>
            </a:r>
            <a:r>
              <a:rPr dirty="0" sz="1100" spc="-45"/>
              <a:t>biasa</a:t>
            </a:r>
            <a:r>
              <a:rPr dirty="0" sz="1100" spc="15"/>
              <a:t> </a:t>
            </a:r>
            <a:r>
              <a:rPr dirty="0" sz="1100" spc="-40"/>
              <a:t>disebut</a:t>
            </a:r>
            <a:r>
              <a:rPr dirty="0" sz="1100" spc="15"/>
              <a:t> </a:t>
            </a:r>
            <a:r>
              <a:rPr dirty="0" sz="1100" spc="-55"/>
              <a:t>sebagai</a:t>
            </a:r>
            <a:r>
              <a:rPr dirty="0" sz="1100" spc="15"/>
              <a:t> </a:t>
            </a:r>
            <a:r>
              <a:rPr dirty="0" sz="1100" spc="-55">
                <a:solidFill>
                  <a:srgbClr val="FF0000"/>
                </a:solidFill>
              </a:rPr>
              <a:t>ekspresi</a:t>
            </a:r>
            <a:r>
              <a:rPr dirty="0" sz="1100" spc="-55"/>
              <a:t>.</a:t>
            </a:r>
            <a:endParaRPr sz="1100"/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0934" y="221828"/>
            <a:ext cx="2247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120"/>
              <a:t> </a:t>
            </a:r>
            <a:r>
              <a:rPr dirty="0" spc="-5"/>
              <a:t>Relasional</a:t>
            </a:r>
            <a:r>
              <a:rPr dirty="0" spc="120"/>
              <a:t> </a:t>
            </a:r>
            <a:r>
              <a:rPr dirty="0" spc="5"/>
              <a:t>(string)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31836"/>
            <a:ext cx="3768725" cy="18751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651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Lebih </a:t>
            </a:r>
            <a:r>
              <a:rPr dirty="0" sz="1100" spc="-45">
                <a:latin typeface="Tahoma"/>
                <a:cs typeface="Tahoma"/>
              </a:rPr>
              <a:t>jauh </a:t>
            </a:r>
            <a:r>
              <a:rPr dirty="0" sz="1100" spc="-30">
                <a:latin typeface="Tahoma"/>
                <a:cs typeface="Tahoma"/>
              </a:rPr>
              <a:t>lagi, </a:t>
            </a:r>
            <a:r>
              <a:rPr dirty="0" sz="1100" spc="-25" b="1">
                <a:latin typeface="Gill Sans MT"/>
                <a:cs typeface="Gill Sans MT"/>
              </a:rPr>
              <a:t>string</a:t>
            </a:r>
            <a:r>
              <a:rPr dirty="0" sz="1100" spc="-20" b="1">
                <a:latin typeface="Gill Sans MT"/>
                <a:cs typeface="Gill Sans MT"/>
              </a:rPr>
              <a:t> </a:t>
            </a:r>
            <a:r>
              <a:rPr dirty="0" sz="1100" spc="-65">
                <a:latin typeface="Tahoma"/>
                <a:cs typeface="Tahoma"/>
              </a:rPr>
              <a:t>sebenarnya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 </a:t>
            </a:r>
            <a:r>
              <a:rPr dirty="0" sz="1100" spc="-35">
                <a:latin typeface="Tahoma"/>
                <a:cs typeface="Tahoma"/>
              </a:rPr>
              <a:t>untaian </a:t>
            </a:r>
            <a:r>
              <a:rPr dirty="0" sz="1100" spc="-45" b="1">
                <a:latin typeface="Gill Sans MT"/>
                <a:cs typeface="Gill Sans MT"/>
              </a:rPr>
              <a:t>char</a:t>
            </a:r>
            <a:r>
              <a:rPr dirty="0" sz="1100" spc="-45">
                <a:latin typeface="Tahoma"/>
                <a:cs typeface="Tahoma"/>
              </a:rPr>
              <a:t>.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relasional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diterapkan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b="1">
                <a:latin typeface="Gill Sans MT"/>
                <a:cs typeface="Gill Sans MT"/>
              </a:rPr>
              <a:t>string</a:t>
            </a:r>
            <a:r>
              <a:rPr dirty="0" sz="1100" spc="70" b="1">
                <a:latin typeface="Gill Sans MT"/>
                <a:cs typeface="Gill Sans MT"/>
              </a:rPr>
              <a:t> </a:t>
            </a:r>
            <a:r>
              <a:rPr dirty="0" sz="1100" spc="-45">
                <a:latin typeface="Tahoma"/>
                <a:cs typeface="Tahoma"/>
              </a:rPr>
              <a:t>(meskipun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 b="1">
                <a:latin typeface="Gill Sans MT"/>
                <a:cs typeface="Gill Sans MT"/>
              </a:rPr>
              <a:t>string</a:t>
            </a:r>
            <a:r>
              <a:rPr dirty="0" sz="1100" spc="65" b="1">
                <a:latin typeface="Gill Sans MT"/>
                <a:cs typeface="Gill Sans MT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ordinal).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ts val="1200"/>
              </a:lnSpc>
              <a:spcBef>
                <a:spcPts val="31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membandingkan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demi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karakter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kanan.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Begitu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ditemukan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perbedaan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kecil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tidaknya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ditentukan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ct val="100000"/>
              </a:lnSpc>
              <a:spcBef>
                <a:spcPts val="14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35">
                <a:latin typeface="Tahoma"/>
                <a:cs typeface="Tahoma"/>
              </a:rPr>
              <a:t>Contohnya,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”aa”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 b="0" i="1">
                <a:latin typeface="Verdana Pro Light"/>
                <a:cs typeface="Verdana Pro Light"/>
              </a:rPr>
              <a:t>&lt;</a:t>
            </a:r>
            <a:r>
              <a:rPr dirty="0" sz="1000" spc="-30" b="0" i="1">
                <a:latin typeface="Verdana Pro Light"/>
                <a:cs typeface="Verdana Pro Light"/>
              </a:rPr>
              <a:t> </a:t>
            </a:r>
            <a:r>
              <a:rPr dirty="0" sz="1000" spc="25">
                <a:latin typeface="Tahoma"/>
                <a:cs typeface="Tahoma"/>
              </a:rPr>
              <a:t>”ab”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bernilai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 b="1">
                <a:latin typeface="Gill Sans MT"/>
                <a:cs typeface="Gill Sans MT"/>
              </a:rPr>
              <a:t>TRUE</a:t>
            </a:r>
            <a:r>
              <a:rPr dirty="0" sz="1000" spc="-1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algn="just" marL="144780" marR="89535" indent="-132715">
              <a:lnSpc>
                <a:spcPts val="12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 </a:t>
            </a:r>
            <a:r>
              <a:rPr dirty="0" sz="1100" spc="-50">
                <a:latin typeface="Tahoma"/>
                <a:cs typeface="Tahoma"/>
              </a:rPr>
              <a:t>sampai </a:t>
            </a:r>
            <a:r>
              <a:rPr dirty="0" sz="1100" spc="-45">
                <a:latin typeface="Tahoma"/>
                <a:cs typeface="Tahoma"/>
              </a:rPr>
              <a:t>salah </a:t>
            </a:r>
            <a:r>
              <a:rPr dirty="0" sz="1100" spc="-40">
                <a:latin typeface="Tahoma"/>
                <a:cs typeface="Tahoma"/>
              </a:rPr>
              <a:t>satu </a:t>
            </a:r>
            <a:r>
              <a:rPr dirty="0" sz="1100" spc="-30">
                <a:latin typeface="Tahoma"/>
                <a:cs typeface="Tahoma"/>
              </a:rPr>
              <a:t>string </a:t>
            </a:r>
            <a:r>
              <a:rPr dirty="0" sz="1100" spc="-45">
                <a:latin typeface="Tahoma"/>
                <a:cs typeface="Tahoma"/>
              </a:rPr>
              <a:t>habis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20">
                <a:latin typeface="Tahoma"/>
                <a:cs typeface="Tahoma"/>
              </a:rPr>
              <a:t>tidak </a:t>
            </a:r>
            <a:r>
              <a:rPr dirty="0" sz="1100" spc="-45">
                <a:latin typeface="Tahoma"/>
                <a:cs typeface="Tahoma"/>
              </a:rPr>
              <a:t>ditemukan </a:t>
            </a:r>
            <a:r>
              <a:rPr dirty="0" sz="1100" spc="-55">
                <a:latin typeface="Tahoma"/>
                <a:cs typeface="Tahoma"/>
              </a:rPr>
              <a:t>ada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perbedaan </a:t>
            </a:r>
            <a:r>
              <a:rPr dirty="0" sz="1100" spc="-40">
                <a:latin typeface="Tahoma"/>
                <a:cs typeface="Tahoma"/>
              </a:rPr>
              <a:t>karakter, </a:t>
            </a:r>
            <a:r>
              <a:rPr dirty="0" sz="1100" spc="-55">
                <a:latin typeface="Tahoma"/>
                <a:cs typeface="Tahoma"/>
              </a:rPr>
              <a:t>maka </a:t>
            </a:r>
            <a:r>
              <a:rPr dirty="0" sz="1100" spc="-30">
                <a:latin typeface="Tahoma"/>
                <a:cs typeface="Tahoma"/>
              </a:rPr>
              <a:t>stirng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5">
                <a:latin typeface="Tahoma"/>
                <a:cs typeface="Tahoma"/>
              </a:rPr>
              <a:t>lebih </a:t>
            </a:r>
            <a:r>
              <a:rPr dirty="0" sz="1100" spc="-55">
                <a:latin typeface="Tahoma"/>
                <a:cs typeface="Tahoma"/>
              </a:rPr>
              <a:t>pendek </a:t>
            </a:r>
            <a:r>
              <a:rPr dirty="0" sz="1100" spc="-50">
                <a:latin typeface="Tahoma"/>
                <a:cs typeface="Tahoma"/>
              </a:rPr>
              <a:t>dianggap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kecil.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ct val="100000"/>
              </a:lnSpc>
              <a:spcBef>
                <a:spcPts val="14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35">
                <a:latin typeface="Tahoma"/>
                <a:cs typeface="Tahoma"/>
              </a:rPr>
              <a:t>Contohnya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”a”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 b="0" i="1">
                <a:latin typeface="Verdana Pro Light"/>
                <a:cs typeface="Verdana Pro Light"/>
              </a:rPr>
              <a:t>&lt;</a:t>
            </a:r>
            <a:r>
              <a:rPr dirty="0" sz="1000" spc="-30" b="0" i="1">
                <a:latin typeface="Verdana Pro Light"/>
                <a:cs typeface="Verdana Pro Light"/>
              </a:rPr>
              <a:t> </a:t>
            </a:r>
            <a:r>
              <a:rPr dirty="0" sz="1000" spc="25">
                <a:latin typeface="Tahoma"/>
                <a:cs typeface="Tahoma"/>
              </a:rPr>
              <a:t>”aa”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bernilai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 b="1">
                <a:latin typeface="Gill Sans MT"/>
                <a:cs typeface="Gill Sans MT"/>
              </a:rPr>
              <a:t>TRUE</a:t>
            </a:r>
            <a:r>
              <a:rPr dirty="0" sz="1000" spc="-1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515" y="221828"/>
            <a:ext cx="27641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-20"/>
              <a:t>Program:</a:t>
            </a:r>
            <a:r>
              <a:rPr dirty="0" spc="290"/>
              <a:t> </a:t>
            </a:r>
            <a:r>
              <a:rPr dirty="0" spc="-10"/>
              <a:t>relasional2.pas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429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Perhatikan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berikut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dan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coba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jalankan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</a:rPr>
              <a:t>programnya:	</a:t>
            </a:r>
            <a:endParaRPr sz="1100"/>
          </a:p>
          <a:p>
            <a:pPr marL="287655">
              <a:lnSpc>
                <a:spcPts val="1125"/>
              </a:lnSpc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  <a:spcBef>
                <a:spcPts val="65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285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30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-13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285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30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-13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285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&gt;=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30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-13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285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30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-13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  <a:spcBef>
                <a:spcPts val="660"/>
              </a:spcBef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25">
                <a:solidFill>
                  <a:srgbClr val="9300D1"/>
                </a:solidFill>
                <a:latin typeface="PMingLiU"/>
                <a:cs typeface="PMingLiU"/>
              </a:rPr>
              <a:t>"a"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"aa"</a:t>
            </a:r>
            <a:r>
              <a:rPr dirty="0" sz="1000" spc="16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9300D1"/>
                </a:solidFill>
                <a:latin typeface="PMingLiU"/>
                <a:cs typeface="PMingLiU"/>
              </a:rPr>
              <a:t>"abcb"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"abca"</a:t>
            </a:r>
            <a:r>
              <a:rPr dirty="0" sz="1000" spc="14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"abc"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"abc"</a:t>
            </a:r>
            <a:r>
              <a:rPr dirty="0" sz="1000" spc="14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"abc"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"abc"</a:t>
            </a:r>
            <a:r>
              <a:rPr dirty="0" sz="1000" spc="14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56086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044" y="221828"/>
            <a:ext cx="14020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80"/>
              <a:t> </a:t>
            </a:r>
            <a:r>
              <a:rPr dirty="0" spc="-5"/>
              <a:t>Boolean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86116"/>
            <a:ext cx="3740785" cy="16827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44780" marR="13970" indent="-132715">
              <a:lnSpc>
                <a:spcPts val="1350"/>
              </a:lnSpc>
              <a:spcBef>
                <a:spcPts val="11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 </a:t>
            </a:r>
            <a:r>
              <a:rPr dirty="0" sz="1100" spc="-30" b="1">
                <a:latin typeface="Gill Sans MT"/>
                <a:cs typeface="Gill Sans MT"/>
              </a:rPr>
              <a:t>boolean</a:t>
            </a:r>
            <a:r>
              <a:rPr dirty="0" sz="1100" spc="-25" b="1">
                <a:latin typeface="Gill Sans MT"/>
                <a:cs typeface="Gill Sans MT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 </a:t>
            </a:r>
            <a:r>
              <a:rPr dirty="0" sz="1100" spc="-45">
                <a:latin typeface="Tahoma"/>
                <a:cs typeface="Tahoma"/>
              </a:rPr>
              <a:t>operasi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hanya </a:t>
            </a:r>
            <a:r>
              <a:rPr dirty="0" sz="1100" spc="-40">
                <a:latin typeface="Tahoma"/>
                <a:cs typeface="Tahoma"/>
              </a:rPr>
              <a:t>melibatkan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nilai-nilai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kebenaran.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Terdiri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atas: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not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15">
                <a:latin typeface="Tahoma"/>
                <a:cs typeface="Tahoma"/>
              </a:rPr>
              <a:t>(!),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 b="1">
                <a:latin typeface="Gill Sans MT"/>
                <a:cs typeface="Gill Sans MT"/>
              </a:rPr>
              <a:t>and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25">
                <a:latin typeface="Tahoma"/>
                <a:cs typeface="Tahoma"/>
              </a:rPr>
              <a:t>(&amp;&amp;),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90" b="1">
                <a:latin typeface="Gill Sans MT"/>
                <a:cs typeface="Gill Sans MT"/>
              </a:rPr>
              <a:t>or</a:t>
            </a:r>
            <a:r>
              <a:rPr dirty="0" sz="1100" spc="75" b="1">
                <a:latin typeface="Gill Sans MT"/>
                <a:cs typeface="Gill Sans MT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imes New Roman"/>
                <a:cs typeface="Times New Roman"/>
              </a:rPr>
              <a:t>||</a:t>
            </a:r>
            <a:r>
              <a:rPr dirty="0" sz="1100" spc="-10">
                <a:latin typeface="Tahoma"/>
                <a:cs typeface="Tahoma"/>
              </a:rPr>
              <a:t>),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80" b="1">
                <a:latin typeface="Gill Sans MT"/>
                <a:cs typeface="Gill Sans MT"/>
              </a:rPr>
              <a:t>xor</a:t>
            </a:r>
            <a:r>
              <a:rPr dirty="0" sz="1100" spc="70" b="1">
                <a:latin typeface="Gill Sans MT"/>
                <a:cs typeface="Gill Sans MT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447675">
              <a:lnSpc>
                <a:spcPts val="40"/>
              </a:lnSpc>
            </a:pPr>
            <a:r>
              <a:rPr dirty="0" sz="1100" spc="-225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144780" marR="479425" indent="-132715">
              <a:lnSpc>
                <a:spcPct val="102600"/>
              </a:lnSpc>
              <a:spcBef>
                <a:spcPts val="219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Operasi-operasi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sesuai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cabang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ilmu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matematika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bernama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”aljabar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boolean”.</a:t>
            </a:r>
            <a:endParaRPr sz="1100">
              <a:latin typeface="Tahoma"/>
              <a:cs typeface="Tahoma"/>
            </a:endParaRPr>
          </a:p>
          <a:p>
            <a:pPr marL="144780" marR="440055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 i="1">
                <a:latin typeface="Calibri"/>
                <a:cs typeface="Calibri"/>
              </a:rPr>
              <a:t>unary</a:t>
            </a:r>
            <a:r>
              <a:rPr dirty="0" sz="1100" spc="-20">
                <a:latin typeface="Tahoma"/>
                <a:cs typeface="Tahoma"/>
              </a:rPr>
              <a:t>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membalik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kebenaran.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Tabel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menunjukkan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efek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penggunaan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not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penulisannya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seru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(!)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variabelnya.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4568" y="2275128"/>
          <a:ext cx="1100455" cy="53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</a:tblGrid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!a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580" y="221828"/>
            <a:ext cx="19773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105"/>
              <a:t> </a:t>
            </a:r>
            <a:r>
              <a:rPr dirty="0" spc="-5"/>
              <a:t>Boolean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3418" rIns="0" bIns="0" rtlCol="0" vert="horz">
            <a:spAutoFit/>
          </a:bodyPr>
          <a:lstStyle/>
          <a:p>
            <a:pPr marL="287655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</a:tabLst>
            </a:pPr>
            <a:r>
              <a:rPr dirty="0" sz="1100" spc="-35"/>
              <a:t>Operasi</a:t>
            </a:r>
            <a:r>
              <a:rPr dirty="0" sz="1100" spc="5"/>
              <a:t> </a:t>
            </a:r>
            <a:r>
              <a:rPr dirty="0" sz="1100" spc="-30" b="1">
                <a:latin typeface="Gill Sans MT"/>
                <a:cs typeface="Gill Sans MT"/>
              </a:rPr>
              <a:t>boolean</a:t>
            </a:r>
            <a:r>
              <a:rPr dirty="0" sz="1100" spc="45" b="1">
                <a:latin typeface="Gill Sans MT"/>
                <a:cs typeface="Gill Sans MT"/>
              </a:rPr>
              <a:t> </a:t>
            </a:r>
            <a:r>
              <a:rPr dirty="0" sz="1100" spc="-65"/>
              <a:t>yang</a:t>
            </a:r>
            <a:r>
              <a:rPr dirty="0" sz="1100" spc="10"/>
              <a:t> </a:t>
            </a:r>
            <a:r>
              <a:rPr dirty="0" sz="1100" spc="-40"/>
              <a:t>lainnya</a:t>
            </a:r>
            <a:r>
              <a:rPr dirty="0" sz="1100" spc="5"/>
              <a:t> </a:t>
            </a:r>
            <a:r>
              <a:rPr dirty="0" sz="1100" spc="-55"/>
              <a:t>merupakan</a:t>
            </a:r>
            <a:r>
              <a:rPr dirty="0" sz="1100" spc="10"/>
              <a:t> </a:t>
            </a:r>
            <a:r>
              <a:rPr dirty="0" sz="1100" spc="-45"/>
              <a:t>operasi</a:t>
            </a:r>
            <a:r>
              <a:rPr dirty="0" sz="1100" spc="5"/>
              <a:t> </a:t>
            </a:r>
            <a:r>
              <a:rPr dirty="0" sz="1100" spc="-15" i="1">
                <a:latin typeface="Calibri"/>
                <a:cs typeface="Calibri"/>
              </a:rPr>
              <a:t>binary</a:t>
            </a:r>
            <a:r>
              <a:rPr dirty="0" sz="1100" spc="-15"/>
              <a:t>,</a:t>
            </a:r>
            <a:r>
              <a:rPr dirty="0" sz="1100" spc="10"/>
              <a:t> </a:t>
            </a:r>
            <a:r>
              <a:rPr dirty="0" sz="1100" spc="-65"/>
              <a:t>yang </a:t>
            </a:r>
            <a:r>
              <a:rPr dirty="0" sz="1100" spc="-325"/>
              <a:t> </a:t>
            </a:r>
            <a:r>
              <a:rPr dirty="0" sz="1100" spc="-40"/>
              <a:t>artinya</a:t>
            </a:r>
            <a:r>
              <a:rPr dirty="0" sz="1100" spc="20"/>
              <a:t> </a:t>
            </a:r>
            <a:r>
              <a:rPr dirty="0" sz="1100" spc="-40"/>
              <a:t>melibatkan</a:t>
            </a:r>
            <a:r>
              <a:rPr dirty="0" sz="1100" spc="15"/>
              <a:t> </a:t>
            </a:r>
            <a:r>
              <a:rPr dirty="0" sz="1100" spc="-50"/>
              <a:t>dua</a:t>
            </a:r>
            <a:r>
              <a:rPr dirty="0" sz="1100" spc="20"/>
              <a:t> </a:t>
            </a:r>
            <a:r>
              <a:rPr dirty="0" sz="1100" spc="-50"/>
              <a:t>operand.</a:t>
            </a:r>
            <a:endParaRPr sz="1100">
              <a:latin typeface="Calibri"/>
              <a:cs typeface="Calibri"/>
            </a:endParaRPr>
          </a:p>
          <a:p>
            <a:pPr marL="287655" marR="75184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</a:tabLst>
            </a:pPr>
            <a:r>
              <a:rPr dirty="0" sz="1100" spc="-30"/>
              <a:t>Tabel</a:t>
            </a:r>
            <a:r>
              <a:rPr dirty="0" sz="1100" spc="10"/>
              <a:t> </a:t>
            </a:r>
            <a:r>
              <a:rPr dirty="0" sz="1100" spc="-25"/>
              <a:t>berikut</a:t>
            </a:r>
            <a:r>
              <a:rPr dirty="0" sz="1100" spc="10"/>
              <a:t> </a:t>
            </a:r>
            <a:r>
              <a:rPr dirty="0" sz="1100" spc="-50"/>
              <a:t>menunjukkan</a:t>
            </a:r>
            <a:r>
              <a:rPr dirty="0" sz="1100" spc="15"/>
              <a:t> </a:t>
            </a:r>
            <a:r>
              <a:rPr dirty="0" sz="1100" spc="-60"/>
              <a:t>efek</a:t>
            </a:r>
            <a:r>
              <a:rPr dirty="0" sz="1100" spc="10"/>
              <a:t> </a:t>
            </a:r>
            <a:r>
              <a:rPr dirty="0" sz="1100" spc="-40"/>
              <a:t>dari</a:t>
            </a:r>
            <a:r>
              <a:rPr dirty="0" sz="1100" spc="10"/>
              <a:t> </a:t>
            </a:r>
            <a:r>
              <a:rPr dirty="0" sz="1100" spc="-55"/>
              <a:t>penggunaan </a:t>
            </a:r>
            <a:r>
              <a:rPr dirty="0" sz="1100" spc="-325"/>
              <a:t> </a:t>
            </a:r>
            <a:r>
              <a:rPr dirty="0" sz="1100" spc="-45"/>
              <a:t>operator-operator</a:t>
            </a:r>
            <a:r>
              <a:rPr dirty="0" sz="1100" spc="20"/>
              <a:t> </a:t>
            </a:r>
            <a:r>
              <a:rPr dirty="0" sz="1100" spc="-50"/>
              <a:t>tersebut:</a:t>
            </a:r>
            <a:endParaRPr sz="11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4568" y="1567027"/>
          <a:ext cx="2785745" cy="89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92455"/>
                <a:gridCol w="546100"/>
                <a:gridCol w="546100"/>
              </a:tblGrid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b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85">
                          <a:latin typeface="Tahoma"/>
                          <a:cs typeface="Tahoma"/>
                        </a:rPr>
                        <a:t>&amp;&amp;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" i="1">
                          <a:latin typeface="Times New Roman"/>
                          <a:cs typeface="Times New Roman"/>
                        </a:rPr>
                        <a:t>||</a:t>
                      </a:r>
                      <a:r>
                        <a:rPr dirty="0" sz="1100" spc="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b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5">
                          <a:latin typeface="Tahoma"/>
                          <a:cs typeface="Tahoma"/>
                        </a:rPr>
                        <a:t>TRUE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FALSE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580" y="221828"/>
            <a:ext cx="19773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105"/>
              <a:t> </a:t>
            </a:r>
            <a:r>
              <a:rPr dirty="0" spc="-5"/>
              <a:t>Boolean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45691"/>
            <a:ext cx="3733165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7874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Prioritas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pengerjaan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operator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boolean</a:t>
            </a:r>
            <a:r>
              <a:rPr dirty="0" sz="1100" spc="65" b="1">
                <a:latin typeface="Gill Sans MT"/>
                <a:cs typeface="Gill Sans MT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berurutan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adalah: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not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and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 b="1">
                <a:latin typeface="Gill Sans MT"/>
                <a:cs typeface="Gill Sans MT"/>
              </a:rPr>
              <a:t>or</a:t>
            </a:r>
            <a:r>
              <a:rPr dirty="0" sz="1100" spc="-7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 b="1">
                <a:latin typeface="Gill Sans MT"/>
                <a:cs typeface="Gill Sans MT"/>
              </a:rPr>
              <a:t>xor</a:t>
            </a:r>
            <a:r>
              <a:rPr dirty="0" sz="1100" spc="-7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Tanda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menentukan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 dijalankan </a:t>
            </a:r>
            <a:r>
              <a:rPr dirty="0" sz="1100" spc="-35">
                <a:latin typeface="Tahoma"/>
                <a:cs typeface="Tahoma"/>
              </a:rPr>
              <a:t>terlebih </a:t>
            </a:r>
            <a:r>
              <a:rPr dirty="0" sz="1100" spc="-40">
                <a:latin typeface="Tahoma"/>
                <a:cs typeface="Tahoma"/>
              </a:rPr>
              <a:t>dahulu.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Bahkan </a:t>
            </a:r>
            <a:r>
              <a:rPr dirty="0" sz="1100" spc="-45">
                <a:latin typeface="Tahoma"/>
                <a:cs typeface="Tahoma"/>
              </a:rPr>
              <a:t>sangat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disarankan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selalu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kejelasan.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515" y="221828"/>
            <a:ext cx="27641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-20"/>
              <a:t>Program:</a:t>
            </a:r>
            <a:r>
              <a:rPr dirty="0" spc="290"/>
              <a:t> </a:t>
            </a:r>
            <a:r>
              <a:rPr dirty="0" spc="-10"/>
              <a:t>relasional3.pas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59484"/>
            <a:ext cx="3769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coba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jalankan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programnya: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722814"/>
            <a:ext cx="3413125" cy="1229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63140">
              <a:lnSpc>
                <a:spcPct val="1548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4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1);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!(2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1));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(2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1)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10">
                <a:latin typeface="PMingLiU"/>
                <a:cs typeface="PMingLiU"/>
              </a:rPr>
              <a:t>&amp;&amp;</a:t>
            </a:r>
            <a:r>
              <a:rPr dirty="0" sz="1000" spc="6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(3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1));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((2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1)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330">
                <a:latin typeface="PMingLiU"/>
                <a:cs typeface="PMingLiU"/>
              </a:rPr>
              <a:t>||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(3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1))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210">
                <a:latin typeface="PMingLiU"/>
                <a:cs typeface="PMingLiU"/>
              </a:rPr>
              <a:t>&amp;&amp;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(1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1));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(1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!=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1)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^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!(1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!=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1));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198882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1858" y="2007119"/>
            <a:ext cx="363664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Perhatikan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kurung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diperlukan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”not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(2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 b="0" i="1">
                <a:latin typeface="Verdana Pro Light"/>
                <a:cs typeface="Verdana Pro Light"/>
              </a:rPr>
              <a:t>&gt;</a:t>
            </a:r>
            <a:r>
              <a:rPr dirty="0" sz="1100" spc="-30" b="0" i="1">
                <a:latin typeface="Verdana Pro Light"/>
                <a:cs typeface="Verdana Pro Light"/>
              </a:rPr>
              <a:t> </a:t>
            </a:r>
            <a:r>
              <a:rPr dirty="0" sz="1100" spc="5">
                <a:latin typeface="Tahoma"/>
                <a:cs typeface="Tahoma"/>
              </a:rPr>
              <a:t>1)”.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kurung,</a:t>
            </a:r>
            <a:r>
              <a:rPr dirty="0" sz="1100" spc="20">
                <a:latin typeface="Tahoma"/>
                <a:cs typeface="Tahoma"/>
              </a:rPr>
              <a:t> ”2 </a:t>
            </a:r>
            <a:r>
              <a:rPr dirty="0" sz="1100" spc="-10" b="0" i="1">
                <a:latin typeface="Verdana Pro Light"/>
                <a:cs typeface="Verdana Pro Light"/>
              </a:rPr>
              <a:t>&gt;</a:t>
            </a:r>
            <a:r>
              <a:rPr dirty="0" sz="1100" spc="-25" b="0" i="1">
                <a:latin typeface="Verdana Pro Light"/>
                <a:cs typeface="Verdana Pro Light"/>
              </a:rPr>
              <a:t> </a:t>
            </a:r>
            <a:r>
              <a:rPr dirty="0" sz="1100" spc="20">
                <a:latin typeface="Tahoma"/>
                <a:cs typeface="Tahoma"/>
              </a:rPr>
              <a:t>1”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dievaluasi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dahulu,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boolean</a:t>
            </a:r>
            <a:r>
              <a:rPr dirty="0" sz="1100" spc="-30">
                <a:latin typeface="Tahoma"/>
                <a:cs typeface="Tahoma"/>
              </a:rPr>
              <a:t>.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Barulah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operator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not</a:t>
            </a:r>
            <a:r>
              <a:rPr dirty="0" sz="1100" spc="70" b="1">
                <a:latin typeface="Gill Sans MT"/>
                <a:cs typeface="Gill Sans MT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mengolah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boolean</a:t>
            </a:r>
            <a:r>
              <a:rPr dirty="0" sz="1100" spc="65" b="1">
                <a:latin typeface="Gill Sans MT"/>
                <a:cs typeface="Gill Sans MT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631" y="221828"/>
            <a:ext cx="11525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Selanjutn</a:t>
            </a:r>
            <a:r>
              <a:rPr dirty="0" spc="-45"/>
              <a:t>y</a:t>
            </a:r>
            <a:r>
              <a:rPr dirty="0" spc="45"/>
              <a:t>a...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94129"/>
            <a:ext cx="369824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15">
                <a:latin typeface="Tahoma"/>
                <a:cs typeface="Tahoma"/>
              </a:rPr>
              <a:t>Kini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mempelajari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ekspresi,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masukan/keluaran.</a:t>
            </a:r>
            <a:endParaRPr sz="1100">
              <a:latin typeface="Tahoma"/>
              <a:cs typeface="Tahoma"/>
            </a:endParaRPr>
          </a:p>
          <a:p>
            <a:pPr marL="144780" marR="20701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Artinya,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waktunya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menulis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program-program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sederhana.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557" y="221828"/>
            <a:ext cx="15760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Mengenal</a:t>
            </a:r>
            <a:r>
              <a:rPr dirty="0" spc="80"/>
              <a:t> </a:t>
            </a:r>
            <a:r>
              <a:rPr dirty="0" spc="-25"/>
              <a:t>Ekspresi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994" y="717103"/>
            <a:ext cx="1440015" cy="808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1858" y="1730525"/>
            <a:ext cx="3698240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Ekspresi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terdiri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komponen: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operator</a:t>
            </a:r>
            <a:r>
              <a:rPr dirty="0" sz="11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Tahoma"/>
                <a:cs typeface="Tahoma"/>
              </a:rPr>
              <a:t>operand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6413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Operand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menyatakan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dioperasikan,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misalnya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lagi.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Operator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menyatakan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bagaimana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dioperasikan,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ditambah,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dikali,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dibagi?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093" y="221828"/>
            <a:ext cx="2151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Mengenal</a:t>
            </a:r>
            <a:r>
              <a:rPr dirty="0" spc="110"/>
              <a:t> </a:t>
            </a:r>
            <a:r>
              <a:rPr dirty="0" spc="-25"/>
              <a:t>Ekspresi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53603"/>
            <a:ext cx="337375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dibentuk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bersarang,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operand-nya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lagi: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997" y="1368329"/>
            <a:ext cx="1799990" cy="8522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106" y="221828"/>
            <a:ext cx="14338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75"/>
              <a:t> </a:t>
            </a:r>
            <a:r>
              <a:rPr dirty="0" spc="-45"/>
              <a:t>Numerik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92859"/>
            <a:ext cx="3720465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penjumlahan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(+),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pengurangan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(-),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perkalian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(*),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pembagian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(/),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modulo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(%).</a:t>
            </a:r>
            <a:endParaRPr sz="1100">
              <a:latin typeface="Tahoma"/>
              <a:cs typeface="Tahoma"/>
            </a:endParaRPr>
          </a:p>
          <a:p>
            <a:pPr marL="144780" marR="56007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bulat,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pengoperasian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selalu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bulat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juga.</a:t>
            </a:r>
            <a:endParaRPr sz="1100">
              <a:latin typeface="Tahoma"/>
              <a:cs typeface="Tahoma"/>
            </a:endParaRPr>
          </a:p>
          <a:p>
            <a:pPr marL="144780" marR="8191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setidaknya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bertipe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point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pengoperasian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10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point</a:t>
            </a:r>
            <a:r>
              <a:rPr dirty="0" sz="110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641" y="221828"/>
            <a:ext cx="200913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105"/>
              <a:t> </a:t>
            </a:r>
            <a:r>
              <a:rPr dirty="0" spc="-45"/>
              <a:t>Numerik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48257"/>
            <a:ext cx="3768725" cy="1796414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44780" marR="5080" indent="-132715">
              <a:lnSpc>
                <a:spcPts val="1200"/>
              </a:lnSpc>
              <a:spcBef>
                <a:spcPts val="229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pembagian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kedua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berupa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bulat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didefinisikan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sebagai: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membagi,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dibulatkan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bawah 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positif,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atas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negatif).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Contoh: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4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50">
                <a:latin typeface="Tahoma"/>
                <a:cs typeface="Tahoma"/>
              </a:rPr>
              <a:t>7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114">
                <a:latin typeface="Tahoma"/>
                <a:cs typeface="Tahoma"/>
              </a:rPr>
              <a:t>/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50">
                <a:latin typeface="Tahoma"/>
                <a:cs typeface="Tahoma"/>
              </a:rPr>
              <a:t>10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114">
                <a:latin typeface="Tahoma"/>
                <a:cs typeface="Tahoma"/>
              </a:rPr>
              <a:t>/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5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50">
                <a:latin typeface="Tahoma"/>
                <a:cs typeface="Tahoma"/>
              </a:rPr>
              <a:t>3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114">
                <a:latin typeface="Tahoma"/>
                <a:cs typeface="Tahoma"/>
              </a:rPr>
              <a:t>/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5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40">
                <a:latin typeface="Tahoma"/>
                <a:cs typeface="Tahoma"/>
              </a:rPr>
              <a:t>-5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114">
                <a:latin typeface="Tahoma"/>
                <a:cs typeface="Tahoma"/>
              </a:rPr>
              <a:t>/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-2</a:t>
            </a:r>
            <a:endParaRPr sz="1000">
              <a:latin typeface="Tahoma"/>
              <a:cs typeface="Tahoma"/>
            </a:endParaRPr>
          </a:p>
          <a:p>
            <a:pPr marL="144780" marR="5080" indent="-132715">
              <a:lnSpc>
                <a:spcPts val="12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pembagian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salah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berupa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 </a:t>
            </a:r>
            <a:r>
              <a:rPr dirty="0" sz="1100" spc="-235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point</a:t>
            </a:r>
            <a:r>
              <a:rPr dirty="0" sz="1100" spc="190" i="1">
                <a:latin typeface="Calibri"/>
                <a:cs typeface="Calibri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point</a:t>
            </a:r>
            <a:r>
              <a:rPr dirty="0" sz="1100" spc="190" i="1">
                <a:latin typeface="Calibri"/>
                <a:cs typeface="Calibri"/>
              </a:rPr>
              <a:t> </a:t>
            </a:r>
            <a:r>
              <a:rPr dirty="0" sz="1100" spc="-35">
                <a:latin typeface="Tahoma"/>
                <a:cs typeface="Tahoma"/>
              </a:rPr>
              <a:t>pula.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Contoh: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5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45">
                <a:latin typeface="Tahoma"/>
                <a:cs typeface="Tahoma"/>
              </a:rPr>
              <a:t>10.0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114">
                <a:latin typeface="Tahoma"/>
                <a:cs typeface="Tahoma"/>
              </a:rPr>
              <a:t>/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5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2.0000000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50">
                <a:latin typeface="Tahoma"/>
                <a:cs typeface="Tahoma"/>
              </a:rPr>
              <a:t>7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114">
                <a:latin typeface="Tahoma"/>
                <a:cs typeface="Tahoma"/>
              </a:rPr>
              <a:t>/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2.0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3.5000000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641" y="221828"/>
            <a:ext cx="200913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Operasi</a:t>
            </a:r>
            <a:r>
              <a:rPr dirty="0" spc="105"/>
              <a:t> </a:t>
            </a:r>
            <a:r>
              <a:rPr dirty="0" spc="-45"/>
              <a:t>Numerik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26260"/>
            <a:ext cx="3488690" cy="135826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44780" marR="17780" indent="-132715">
              <a:lnSpc>
                <a:spcPts val="1200"/>
              </a:lnSpc>
              <a:spcBef>
                <a:spcPts val="229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modulo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mengambil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sisa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bagi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pertama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terhadap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kedua.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Contoh: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5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50">
                <a:latin typeface="Tahoma"/>
                <a:cs typeface="Tahoma"/>
              </a:rPr>
              <a:t>7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mod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50">
                <a:latin typeface="Tahoma"/>
                <a:cs typeface="Tahoma"/>
              </a:rPr>
              <a:t>10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mod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50">
                <a:latin typeface="Tahoma"/>
                <a:cs typeface="Tahoma"/>
              </a:rPr>
              <a:t>3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mod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5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50">
                <a:latin typeface="Tahoma"/>
                <a:cs typeface="Tahoma"/>
              </a:rPr>
              <a:t>8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mod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3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2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apabila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bilangan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Tahoma"/>
                <a:cs typeface="Tahoma"/>
              </a:rPr>
              <a:t>bulat</a:t>
            </a:r>
            <a:r>
              <a:rPr dirty="0" sz="1100" spc="-2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862" y="221828"/>
            <a:ext cx="25457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20"/>
              <a:t>Program:</a:t>
            </a:r>
            <a:r>
              <a:rPr dirty="0" spc="300"/>
              <a:t> </a:t>
            </a:r>
            <a:r>
              <a:rPr dirty="0" spc="-10"/>
              <a:t>kuadrat.cpp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287655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288290" algn="l"/>
                <a:tab pos="3898900" algn="l"/>
              </a:tabLst>
            </a:pPr>
            <a:r>
              <a:rPr dirty="0" sz="1100" spc="-40"/>
              <a:t>Setelah</a:t>
            </a:r>
            <a:r>
              <a:rPr dirty="0" sz="1100" spc="20"/>
              <a:t> </a:t>
            </a:r>
            <a:r>
              <a:rPr dirty="0" sz="1100" spc="-55"/>
              <a:t>memahami</a:t>
            </a:r>
            <a:r>
              <a:rPr dirty="0" sz="1100" spc="20"/>
              <a:t> </a:t>
            </a:r>
            <a:r>
              <a:rPr dirty="0" sz="1100" spc="-40"/>
              <a:t>tentang</a:t>
            </a:r>
            <a:r>
              <a:rPr dirty="0" sz="1100" spc="20"/>
              <a:t> </a:t>
            </a:r>
            <a:r>
              <a:rPr dirty="0" sz="1100" spc="-45"/>
              <a:t>operasi</a:t>
            </a:r>
            <a:r>
              <a:rPr dirty="0" sz="1100" spc="20"/>
              <a:t> </a:t>
            </a:r>
            <a:r>
              <a:rPr dirty="0" sz="1100" spc="-40"/>
              <a:t>numerik,</a:t>
            </a:r>
            <a:r>
              <a:rPr dirty="0" sz="1100" spc="25"/>
              <a:t> </a:t>
            </a:r>
            <a:r>
              <a:rPr dirty="0" sz="1100" spc="-45"/>
              <a:t>coba</a:t>
            </a:r>
            <a:r>
              <a:rPr dirty="0" sz="1100" spc="20"/>
              <a:t> </a:t>
            </a:r>
            <a:r>
              <a:rPr dirty="0" sz="1100" spc="-40"/>
              <a:t>perhatikan </a:t>
            </a:r>
            <a:r>
              <a:rPr dirty="0" sz="1100" spc="-35"/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program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berikut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dan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cari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tahu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apa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keluarannya!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sz="1100"/>
              <a:t> </a:t>
            </a:r>
            <a:r>
              <a:rPr dirty="0" sz="1100" spc="114">
                <a:latin typeface="PMingLiU"/>
                <a:cs typeface="PMingLiU"/>
              </a:rPr>
              <a:t>     </a:t>
            </a:r>
            <a:r>
              <a:rPr dirty="0" sz="1100" spc="20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287655" marR="2154555">
              <a:lnSpc>
                <a:spcPts val="1860"/>
              </a:lnSpc>
              <a:spcBef>
                <a:spcPts val="10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a,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b,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c,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x,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hasil;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570"/>
              </a:lnSpc>
            </a:pPr>
            <a:r>
              <a:rPr dirty="0" sz="1000" spc="105">
                <a:latin typeface="PMingLiU"/>
                <a:cs typeface="PMingLiU"/>
              </a:rPr>
              <a:t>a</a:t>
            </a:r>
            <a:r>
              <a:rPr dirty="0" sz="1000" spc="21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b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3;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05">
                <a:latin typeface="PMingLiU"/>
                <a:cs typeface="PMingLiU"/>
              </a:rPr>
              <a:t>c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-2;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50"/>
              </a:lnSpc>
            </a:pP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  <a:spcBef>
                <a:spcPts val="595"/>
              </a:spcBef>
            </a:pPr>
            <a:r>
              <a:rPr dirty="0" sz="1000" spc="165">
                <a:latin typeface="PMingLiU"/>
                <a:cs typeface="PMingLiU"/>
              </a:rPr>
              <a:t>hasil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60">
                <a:latin typeface="PMingLiU"/>
                <a:cs typeface="PMingLiU"/>
              </a:rPr>
              <a:t>a*x*x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b*x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c;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4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"ax^2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+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9300D1"/>
                </a:solidFill>
                <a:latin typeface="PMingLiU"/>
                <a:cs typeface="PMingLiU"/>
              </a:rPr>
              <a:t>bx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+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c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hasil);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2986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783" y="221828"/>
            <a:ext cx="17151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Prioritas</a:t>
            </a:r>
            <a:r>
              <a:rPr dirty="0" spc="110"/>
              <a:t> </a:t>
            </a:r>
            <a:r>
              <a:rPr dirty="0" spc="-10"/>
              <a:t>Pengerjaan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40560"/>
            <a:ext cx="367030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Seperti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ilmu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matematika,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prioritas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pengerjaan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numerik.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Tabel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menunjukkan </a:t>
            </a:r>
            <a:r>
              <a:rPr dirty="0" sz="1100" spc="-45">
                <a:latin typeface="Tahoma"/>
                <a:cs typeface="Tahoma"/>
              </a:rPr>
              <a:t> prioritasnya: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4568" y="1375549"/>
          <a:ext cx="1266190" cy="53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270"/>
                <a:gridCol w="622299"/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5">
                          <a:latin typeface="Tahoma"/>
                          <a:cs typeface="Tahoma"/>
                        </a:rPr>
                        <a:t>Prioritas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Operasi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*,/,mod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+,-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1858" y="1907589"/>
            <a:ext cx="362585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imes New Roman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beberapa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bersebelahan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prioritas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sama,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terletak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posisi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dikerjakan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dahulu.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/26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Ekspresi</dc:title>
  <dcterms:created xsi:type="dcterms:W3CDTF">2021-02-25T20:09:02Z</dcterms:created>
  <dcterms:modified xsi:type="dcterms:W3CDTF">2021-02-25T20:09:02Z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