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4610100" cy="3460750"/>
  <p:notesSz cx="4610100" cy="3460750"/>
  <p:embeddedFontLst>
    <p:embeddedFont>
      <p:font typeface="Arial" panose="00000000000000000000" pitchFamily="34" charset="1"/>
      <p:italic r:id="rId27"/>
    </p:embeddedFont>
    <p:embeddedFont>
      <p:font typeface="Calibri" panose="00000000000000000000" pitchFamily="34" charset="1"/>
      <p:regular r:id="rId28"/>
      <p:italic r:id="rId25"/>
    </p:embeddedFont>
    <p:embeddedFont>
      <p:font typeface="Gill Sans MT" panose="00000000000000000000" pitchFamily="34" charset="1"/>
      <p:bold r:id="rId24"/>
    </p:embeddedFont>
    <p:embeddedFont>
      <p:font typeface="Tahoma" panose="00000000000000000000" pitchFamily="34" charset="1"/>
      <p:regular r:id="rId26"/>
    </p:embeddedFont>
    <p:embeddedFont>
      <p:font typeface="Times New Roman" panose="00000000000000000000" pitchFamily="18" charset="1"/>
      <p:regular r:id="rId22"/>
    </p:embeddedFont>
    <p:embeddedFont>
      <p:font typeface="Trebuchet MS" panose="00000000000000000000" pitchFamily="34" charset="1"/>
      <p:regular r:id="rId23"/>
    </p:embeddedFont>
    <p:embeddedFont>
      <p:font typeface="Verdana Pro Light" panose="00000000000000000000" pitchFamily="34" charset="1"/>
      <p:italic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Relationship Id="rId26" Type="http://schemas.openxmlformats.org/officeDocument/2006/relationships/font" Target="fonts/font5.fntdata"/><Relationship Id="rId27" Type="http://schemas.openxmlformats.org/officeDocument/2006/relationships/font" Target="fonts/font6.fntdata"/><Relationship Id="rId28" Type="http://schemas.openxmlformats.org/officeDocument/2006/relationships/font" Target="fonts/font7.fntdata"/><Relationship Id="rId29" Type="http://schemas.openxmlformats.org/officeDocument/2006/relationships/font" Target="fonts/font8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6631" y="221828"/>
            <a:ext cx="181683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620495"/>
            <a:ext cx="3912336" cy="215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0" y="0"/>
            <a:ext cx="4608195" cy="901065"/>
            <a:chOff x="-10" y="0"/>
            <a:chExt cx="4608195" cy="901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79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10" y="36729"/>
              <a:ext cx="4608195" cy="864235"/>
            </a:xfrm>
            <a:custGeom>
              <a:avLst/>
              <a:gdLst/>
              <a:ahLst/>
              <a:cxnLst/>
              <a:rect l="l" t="t" r="r" b="b"/>
              <a:pathLst>
                <a:path w="4608195" h="864235">
                  <a:moveTo>
                    <a:pt x="4608060" y="0"/>
                  </a:moveTo>
                  <a:lnTo>
                    <a:pt x="0" y="0"/>
                  </a:lnTo>
                  <a:lnTo>
                    <a:pt x="0" y="864011"/>
                  </a:lnTo>
                  <a:lnTo>
                    <a:pt x="4608060" y="864011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35F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000" y="140396"/>
              <a:ext cx="1152000" cy="691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70165" y="1207081"/>
            <a:ext cx="266763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</a:rPr>
              <a:t>Penunjang</a:t>
            </a:r>
            <a:r>
              <a:rPr dirty="0" sz="1400" spc="10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</a:rPr>
              <a:t>Pemrograman</a:t>
            </a:r>
            <a:r>
              <a:rPr dirty="0" sz="1400" spc="11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Dasar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095" y="221828"/>
            <a:ext cx="1506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Compilation</a:t>
            </a:r>
            <a:r>
              <a:rPr dirty="0" spc="90"/>
              <a:t> </a:t>
            </a:r>
            <a:r>
              <a:rPr dirty="0" spc="-7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00831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095" y="143090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7095" y="157768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095" y="200027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1858" y="669809"/>
            <a:ext cx="3678554" cy="205676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7401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kompilator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g++,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pesan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biasanya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disampaikan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format:</a:t>
            </a:r>
            <a:endParaRPr sz="1100">
              <a:latin typeface="Tahoma"/>
              <a:cs typeface="Tahoma"/>
            </a:endParaRPr>
          </a:p>
          <a:p>
            <a:pPr marL="410845">
              <a:lnSpc>
                <a:spcPts val="894"/>
              </a:lnSpc>
            </a:pPr>
            <a:r>
              <a:rPr dirty="0" sz="1000" spc="5">
                <a:latin typeface="PMingLiU"/>
                <a:cs typeface="PMingLiU"/>
              </a:rPr>
              <a:t>&lt;nama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berkas&gt;:&lt;nomor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90">
                <a:latin typeface="PMingLiU"/>
                <a:cs typeface="PMingLiU"/>
              </a:rPr>
              <a:t>baris&gt;:&lt;nomor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65">
                <a:latin typeface="PMingLiU"/>
                <a:cs typeface="PMingLiU"/>
              </a:rPr>
              <a:t>kolom&gt;: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error:</a:t>
            </a:r>
            <a:endParaRPr sz="1000">
              <a:latin typeface="PMingLiU"/>
              <a:cs typeface="PMingLiU"/>
            </a:endParaRPr>
          </a:p>
          <a:p>
            <a:pPr marL="398145">
              <a:lnSpc>
                <a:spcPts val="1050"/>
              </a:lnSpc>
            </a:pPr>
            <a:r>
              <a:rPr dirty="0" sz="1000" spc="135">
                <a:latin typeface="PMingLiU"/>
                <a:cs typeface="PMingLiU"/>
              </a:rPr>
              <a:t>&lt;jenis</a:t>
            </a:r>
            <a:r>
              <a:rPr dirty="0" sz="1000" spc="2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error&gt;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PMingLiU"/>
              <a:cs typeface="PMingLiU"/>
            </a:endParaRPr>
          </a:p>
          <a:p>
            <a:pPr marL="144780">
              <a:lnSpc>
                <a:spcPts val="1245"/>
              </a:lnSpc>
            </a:pPr>
            <a:r>
              <a:rPr dirty="0" sz="1100" spc="-40">
                <a:latin typeface="Tahoma"/>
                <a:cs typeface="Tahoma"/>
              </a:rPr>
              <a:t>Contoh:</a:t>
            </a:r>
            <a:endParaRPr sz="1100">
              <a:latin typeface="Tahoma"/>
              <a:cs typeface="Tahoma"/>
            </a:endParaRPr>
          </a:p>
          <a:p>
            <a:pPr marL="398145" marR="5080" indent="12065">
              <a:lnSpc>
                <a:spcPct val="74700"/>
              </a:lnSpc>
              <a:spcBef>
                <a:spcPts val="229"/>
              </a:spcBef>
            </a:pPr>
            <a:r>
              <a:rPr dirty="0" sz="1000" spc="140">
                <a:latin typeface="PMingLiU"/>
                <a:cs typeface="PMingLiU"/>
              </a:rPr>
              <a:t>tes.cpp:18:34: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error: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20">
                <a:latin typeface="PMingLiU"/>
                <a:cs typeface="PMingLiU"/>
              </a:rPr>
              <a:t>‘hasil’</a:t>
            </a:r>
            <a:r>
              <a:rPr dirty="0" sz="1000" spc="25">
                <a:latin typeface="PMingLiU"/>
                <a:cs typeface="PMingLiU"/>
              </a:rPr>
              <a:t> </a:t>
            </a:r>
            <a:r>
              <a:rPr dirty="0" sz="1000" spc="35">
                <a:latin typeface="PMingLiU"/>
                <a:cs typeface="PMingLiU"/>
              </a:rPr>
              <a:t>was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not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declared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in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this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95">
                <a:latin typeface="PMingLiU"/>
                <a:cs typeface="PMingLiU"/>
              </a:rPr>
              <a:t>scope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PMingLiU"/>
              <a:cs typeface="PMingLiU"/>
            </a:endParaRPr>
          </a:p>
          <a:p>
            <a:pPr marL="144780" marR="243840" indent="-132715">
              <a:lnSpc>
                <a:spcPct val="102600"/>
              </a:lnSpc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Artinya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tes.cpp,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4,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kolom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13,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terdapat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berupa: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bernama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”nilai” </a:t>
            </a:r>
            <a:r>
              <a:rPr dirty="0" sz="1100" spc="-20">
                <a:latin typeface="Tahoma"/>
                <a:cs typeface="Tahoma"/>
              </a:rPr>
              <a:t>tidak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ditemukan.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Untuk </a:t>
            </a:r>
            <a:r>
              <a:rPr dirty="0" sz="1100" spc="-45">
                <a:latin typeface="Tahoma"/>
                <a:cs typeface="Tahoma"/>
              </a:rPr>
              <a:t>memperbaikinya, </a:t>
            </a:r>
            <a:r>
              <a:rPr dirty="0" sz="1100" spc="15">
                <a:latin typeface="Tahoma"/>
                <a:cs typeface="Tahoma"/>
              </a:rPr>
              <a:t>”nilai” </a:t>
            </a:r>
            <a:r>
              <a:rPr dirty="0" sz="1100" spc="-60">
                <a:latin typeface="Tahoma"/>
                <a:cs typeface="Tahoma"/>
              </a:rPr>
              <a:t>harus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dideklarasikan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dahulu.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630" y="221828"/>
            <a:ext cx="20847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Compilation</a:t>
            </a:r>
            <a:r>
              <a:rPr dirty="0" spc="114"/>
              <a:t> </a:t>
            </a:r>
            <a:r>
              <a:rPr dirty="0" spc="-70"/>
              <a:t>Error</a:t>
            </a:r>
            <a:r>
              <a:rPr dirty="0" spc="14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3359"/>
            <a:ext cx="358902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 i="1">
                <a:latin typeface="Calibri"/>
                <a:cs typeface="Calibri"/>
              </a:rPr>
              <a:t>compilation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error</a:t>
            </a:r>
            <a:r>
              <a:rPr dirty="0" sz="1100" spc="-2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dibatalkan.</a:t>
            </a:r>
            <a:endParaRPr sz="1100">
              <a:latin typeface="Tahoma"/>
              <a:cs typeface="Tahoma"/>
            </a:endParaRPr>
          </a:p>
          <a:p>
            <a:pPr marL="144780" marR="40195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dikompilasi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kesalahannya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diperbaiki.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7139" y="221828"/>
            <a:ext cx="1212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Runtime</a:t>
            </a:r>
            <a:r>
              <a:rPr dirty="0" spc="60"/>
              <a:t> </a:t>
            </a:r>
            <a:r>
              <a:rPr dirty="0" spc="-70"/>
              <a:t>Error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87655" marR="38036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10"/>
              <a:t>Ketika</a:t>
            </a:r>
            <a:r>
              <a:rPr dirty="0" sz="1100" spc="15"/>
              <a:t> </a:t>
            </a:r>
            <a:r>
              <a:rPr dirty="0" sz="1100" spc="-50"/>
              <a:t>program</a:t>
            </a:r>
            <a:r>
              <a:rPr dirty="0" sz="1100" spc="20"/>
              <a:t> </a:t>
            </a:r>
            <a:r>
              <a:rPr dirty="0" sz="1100" spc="-55"/>
              <a:t>sudah</a:t>
            </a:r>
            <a:r>
              <a:rPr dirty="0" sz="1100" spc="15"/>
              <a:t> </a:t>
            </a:r>
            <a:r>
              <a:rPr dirty="0" sz="1100" spc="-40"/>
              <a:t>berhasil</a:t>
            </a:r>
            <a:r>
              <a:rPr dirty="0" sz="1100" spc="20"/>
              <a:t> </a:t>
            </a:r>
            <a:r>
              <a:rPr dirty="0" sz="1100" spc="-35"/>
              <a:t>dikompilasi,</a:t>
            </a:r>
            <a:r>
              <a:rPr dirty="0" sz="1100" spc="20"/>
              <a:t> </a:t>
            </a:r>
            <a:r>
              <a:rPr dirty="0" sz="1100" spc="-45"/>
              <a:t>belum</a:t>
            </a:r>
            <a:r>
              <a:rPr dirty="0" sz="1100" spc="20"/>
              <a:t> </a:t>
            </a:r>
            <a:r>
              <a:rPr dirty="0" sz="1100" spc="-30"/>
              <a:t>tentu </a:t>
            </a:r>
            <a:r>
              <a:rPr dirty="0" sz="1100" spc="-330"/>
              <a:t> </a:t>
            </a:r>
            <a:r>
              <a:rPr dirty="0" sz="1100" spc="-50"/>
              <a:t>program</a:t>
            </a:r>
            <a:r>
              <a:rPr dirty="0" sz="1100" spc="15"/>
              <a:t> </a:t>
            </a:r>
            <a:r>
              <a:rPr dirty="0" sz="1100" spc="-25"/>
              <a:t>luput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10"/>
              <a:t> </a:t>
            </a:r>
            <a:r>
              <a:rPr dirty="0" sz="1100" spc="-25" i="1">
                <a:latin typeface="Calibri"/>
                <a:cs typeface="Calibri"/>
              </a:rPr>
              <a:t>error</a:t>
            </a:r>
            <a:r>
              <a:rPr dirty="0" sz="1100" spc="15" i="1">
                <a:latin typeface="Calibri"/>
                <a:cs typeface="Calibri"/>
              </a:rPr>
              <a:t> </a:t>
            </a:r>
            <a:r>
              <a:rPr dirty="0" sz="1100" spc="-35"/>
              <a:t>ketika</a:t>
            </a:r>
            <a:r>
              <a:rPr dirty="0" sz="1100" spc="20"/>
              <a:t> </a:t>
            </a:r>
            <a:r>
              <a:rPr dirty="0" sz="1100" spc="-45"/>
              <a:t>dieksekusi.</a:t>
            </a:r>
            <a:endParaRPr sz="1100">
              <a:latin typeface="Calibri"/>
              <a:cs typeface="Calibri"/>
            </a:endParaRPr>
          </a:p>
          <a:p>
            <a:pPr marL="287655" marR="301625" indent="-132715">
              <a:lnSpc>
                <a:spcPts val="1200"/>
              </a:lnSpc>
              <a:spcBef>
                <a:spcPts val="31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0"/>
              <a:t>Program</a:t>
            </a:r>
            <a:r>
              <a:rPr dirty="0" sz="1100" spc="15"/>
              <a:t> </a:t>
            </a:r>
            <a:r>
              <a:rPr dirty="0" sz="1100" spc="-35"/>
              <a:t>dapat</a:t>
            </a:r>
            <a:r>
              <a:rPr dirty="0" sz="1100" spc="20"/>
              <a:t> </a:t>
            </a:r>
            <a:r>
              <a:rPr dirty="0" sz="1100" spc="-50"/>
              <a:t>mengalami</a:t>
            </a:r>
            <a:r>
              <a:rPr dirty="0" sz="1100" spc="15"/>
              <a:t> </a:t>
            </a:r>
            <a:r>
              <a:rPr dirty="0" sz="1100" spc="-25" i="1">
                <a:latin typeface="Calibri"/>
                <a:cs typeface="Calibri"/>
              </a:rPr>
              <a:t>error</a:t>
            </a:r>
            <a:r>
              <a:rPr dirty="0" sz="1100" spc="10" i="1">
                <a:latin typeface="Calibri"/>
                <a:cs typeface="Calibri"/>
              </a:rPr>
              <a:t> </a:t>
            </a:r>
            <a:r>
              <a:rPr dirty="0" sz="1100" spc="-35"/>
              <a:t>ketika</a:t>
            </a:r>
            <a:r>
              <a:rPr dirty="0" sz="1100" spc="20"/>
              <a:t> </a:t>
            </a:r>
            <a:r>
              <a:rPr dirty="0" sz="1100" spc="-65"/>
              <a:t>sedang</a:t>
            </a:r>
            <a:r>
              <a:rPr dirty="0" sz="1100" spc="15"/>
              <a:t> </a:t>
            </a:r>
            <a:r>
              <a:rPr dirty="0" sz="1100" spc="-45"/>
              <a:t>dieksekusi </a:t>
            </a:r>
            <a:r>
              <a:rPr dirty="0" sz="1100" spc="-330"/>
              <a:t> </a:t>
            </a:r>
            <a:r>
              <a:rPr dirty="0" sz="1100" spc="-60"/>
              <a:t>karena</a:t>
            </a:r>
            <a:r>
              <a:rPr dirty="0" sz="1100" spc="15"/>
              <a:t> </a:t>
            </a:r>
            <a:r>
              <a:rPr dirty="0" sz="1100" spc="-45"/>
              <a:t>berbagai</a:t>
            </a:r>
            <a:r>
              <a:rPr dirty="0" sz="1100" spc="20"/>
              <a:t> </a:t>
            </a:r>
            <a:r>
              <a:rPr dirty="0" sz="1100" spc="-50"/>
              <a:t>hal:</a:t>
            </a:r>
            <a:endParaRPr sz="1100">
              <a:latin typeface="Calibri"/>
              <a:cs typeface="Calibri"/>
            </a:endParaRPr>
          </a:p>
          <a:p>
            <a:pPr lvl="1" marL="565150" indent="-128905">
              <a:lnSpc>
                <a:spcPts val="1200"/>
              </a:lnSpc>
              <a:spcBef>
                <a:spcPts val="15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565785" algn="l"/>
              </a:tabLst>
            </a:pPr>
            <a:r>
              <a:rPr dirty="0" sz="1000" spc="-25">
                <a:latin typeface="Tahoma"/>
                <a:cs typeface="Tahoma"/>
              </a:rPr>
              <a:t>Melakukan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pembagian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angka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0.</a:t>
            </a:r>
            <a:endParaRPr sz="1000">
              <a:latin typeface="Tahoma"/>
              <a:cs typeface="Tahoma"/>
            </a:endParaRPr>
          </a:p>
          <a:p>
            <a:pPr lvl="1" marL="565150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565785" algn="l"/>
              </a:tabLst>
            </a:pPr>
            <a:r>
              <a:rPr dirty="0" sz="1000" spc="-40">
                <a:latin typeface="Tahoma"/>
                <a:cs typeface="Tahoma"/>
              </a:rPr>
              <a:t>Mengakses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memori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di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luar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telah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dialokasikan.</a:t>
            </a:r>
            <a:endParaRPr sz="1000">
              <a:latin typeface="Tahoma"/>
              <a:cs typeface="Tahoma"/>
            </a:endParaRPr>
          </a:p>
          <a:p>
            <a:pPr lvl="1" marL="565150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565785" algn="l"/>
              </a:tabLst>
            </a:pPr>
            <a:r>
              <a:rPr dirty="0" sz="1000" spc="-25">
                <a:latin typeface="Tahoma"/>
                <a:cs typeface="Tahoma"/>
              </a:rPr>
              <a:t>Mengalami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5" i="1">
                <a:latin typeface="Calibri"/>
                <a:cs typeface="Calibri"/>
              </a:rPr>
              <a:t>stack</a:t>
            </a:r>
            <a:r>
              <a:rPr dirty="0" sz="1000" spc="95" i="1">
                <a:latin typeface="Calibri"/>
                <a:cs typeface="Calibri"/>
              </a:rPr>
              <a:t> </a:t>
            </a:r>
            <a:r>
              <a:rPr dirty="0" sz="1000" spc="-20" i="1">
                <a:latin typeface="Calibri"/>
                <a:cs typeface="Calibri"/>
              </a:rPr>
              <a:t>overflow</a:t>
            </a:r>
            <a:r>
              <a:rPr dirty="0" sz="1000" spc="-2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7655" marR="164465" indent="-132715">
              <a:lnSpc>
                <a:spcPct val="102600"/>
              </a:lnSpc>
              <a:spcBef>
                <a:spcPts val="32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45"/>
              <a:t>Pesan</a:t>
            </a:r>
            <a:r>
              <a:rPr dirty="0" sz="1100" spc="15"/>
              <a:t> </a:t>
            </a:r>
            <a:r>
              <a:rPr dirty="0" sz="1100" spc="-25" i="1">
                <a:latin typeface="Calibri"/>
                <a:cs typeface="Calibri"/>
              </a:rPr>
              <a:t>error</a:t>
            </a:r>
            <a:r>
              <a:rPr dirty="0" sz="1100" spc="15" i="1">
                <a:latin typeface="Calibri"/>
                <a:cs typeface="Calibri"/>
              </a:rPr>
              <a:t> </a:t>
            </a:r>
            <a:r>
              <a:rPr dirty="0" sz="1100" spc="-55"/>
              <a:t>akan</a:t>
            </a:r>
            <a:r>
              <a:rPr dirty="0" sz="1100" spc="20"/>
              <a:t> </a:t>
            </a:r>
            <a:r>
              <a:rPr dirty="0" sz="1100" spc="-50"/>
              <a:t>langsung</a:t>
            </a:r>
            <a:r>
              <a:rPr dirty="0" sz="1100" spc="15"/>
              <a:t> </a:t>
            </a:r>
            <a:r>
              <a:rPr dirty="0" sz="1100" spc="-35"/>
              <a:t>diberikan</a:t>
            </a:r>
            <a:r>
              <a:rPr dirty="0" sz="1100" spc="20"/>
              <a:t> </a:t>
            </a:r>
            <a:r>
              <a:rPr dirty="0" sz="1100" spc="-45"/>
              <a:t>dalam</a:t>
            </a:r>
            <a:r>
              <a:rPr dirty="0" sz="1100" spc="20"/>
              <a:t> </a:t>
            </a:r>
            <a:r>
              <a:rPr dirty="0" sz="1100" spc="-35"/>
              <a:t>bentuk</a:t>
            </a:r>
            <a:r>
              <a:rPr dirty="0" sz="1100" spc="15"/>
              <a:t> </a:t>
            </a:r>
            <a:r>
              <a:rPr dirty="0" sz="1100" spc="-25"/>
              <a:t>kalimat, </a:t>
            </a:r>
            <a:r>
              <a:rPr dirty="0" sz="1100" spc="-330"/>
              <a:t> </a:t>
            </a:r>
            <a:r>
              <a:rPr dirty="0" sz="1100" spc="-45"/>
              <a:t>contohnya</a:t>
            </a:r>
            <a:r>
              <a:rPr dirty="0" sz="1100" spc="15"/>
              <a:t> </a:t>
            </a:r>
            <a:r>
              <a:rPr dirty="0" sz="1100" spc="-5"/>
              <a:t>”Floating</a:t>
            </a:r>
            <a:r>
              <a:rPr dirty="0" sz="1100" spc="20"/>
              <a:t> </a:t>
            </a:r>
            <a:r>
              <a:rPr dirty="0" sz="1100" spc="-20"/>
              <a:t>point</a:t>
            </a:r>
            <a:r>
              <a:rPr dirty="0" sz="1100" spc="20"/>
              <a:t> </a:t>
            </a:r>
            <a:r>
              <a:rPr dirty="0" sz="1100" spc="-30"/>
              <a:t>exception”.</a:t>
            </a:r>
            <a:endParaRPr sz="1100">
              <a:latin typeface="Calibri"/>
              <a:cs typeface="Calibri"/>
            </a:endParaRPr>
          </a:p>
          <a:p>
            <a:pPr marL="287655" marR="508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45"/>
              <a:t>Sebagian</a:t>
            </a:r>
            <a:r>
              <a:rPr dirty="0" sz="1100"/>
              <a:t> </a:t>
            </a:r>
            <a:r>
              <a:rPr dirty="0" sz="1100" spc="-60"/>
              <a:t>besar</a:t>
            </a:r>
            <a:r>
              <a:rPr dirty="0" sz="1100"/>
              <a:t> </a:t>
            </a:r>
            <a:r>
              <a:rPr dirty="0" sz="1100" spc="-40"/>
              <a:t>dari</a:t>
            </a:r>
            <a:r>
              <a:rPr dirty="0" sz="1100"/>
              <a:t> </a:t>
            </a:r>
            <a:r>
              <a:rPr dirty="0" sz="1100" spc="-20"/>
              <a:t>istilah</a:t>
            </a:r>
            <a:r>
              <a:rPr dirty="0" sz="1100"/>
              <a:t> </a:t>
            </a:r>
            <a:r>
              <a:rPr dirty="0" sz="1100" spc="-50"/>
              <a:t>dan</a:t>
            </a:r>
            <a:r>
              <a:rPr dirty="0" sz="1100"/>
              <a:t> </a:t>
            </a:r>
            <a:r>
              <a:rPr dirty="0" sz="1100" spc="-50"/>
              <a:t>masalah</a:t>
            </a:r>
            <a:r>
              <a:rPr dirty="0" sz="1100"/>
              <a:t> </a:t>
            </a:r>
            <a:r>
              <a:rPr dirty="0" sz="1100" spc="-65"/>
              <a:t>yang</a:t>
            </a:r>
            <a:r>
              <a:rPr dirty="0" sz="1100"/>
              <a:t> </a:t>
            </a:r>
            <a:r>
              <a:rPr dirty="0" sz="1100" spc="-45"/>
              <a:t>dijelaskan</a:t>
            </a:r>
            <a:r>
              <a:rPr dirty="0" sz="1100"/>
              <a:t> </a:t>
            </a:r>
            <a:r>
              <a:rPr dirty="0" sz="1100" spc="-20"/>
              <a:t>di</a:t>
            </a:r>
            <a:r>
              <a:rPr dirty="0" sz="1100"/>
              <a:t> </a:t>
            </a:r>
            <a:r>
              <a:rPr dirty="0" sz="1100" spc="-40"/>
              <a:t>atas </a:t>
            </a:r>
            <a:r>
              <a:rPr dirty="0" sz="1100" spc="-330"/>
              <a:t> </a:t>
            </a:r>
            <a:r>
              <a:rPr dirty="0" sz="1100" spc="-40"/>
              <a:t>mungkin</a:t>
            </a:r>
            <a:r>
              <a:rPr dirty="0" sz="1100" spc="-35"/>
              <a:t> kalian</a:t>
            </a:r>
            <a:r>
              <a:rPr dirty="0" sz="1100" spc="-30"/>
              <a:t> </a:t>
            </a:r>
            <a:r>
              <a:rPr dirty="0" sz="1100" spc="-45"/>
              <a:t>hadapi</a:t>
            </a:r>
            <a:r>
              <a:rPr dirty="0" sz="1100" spc="-40"/>
              <a:t> </a:t>
            </a:r>
            <a:r>
              <a:rPr dirty="0" sz="1100" spc="-35"/>
              <a:t>ketika</a:t>
            </a:r>
            <a:r>
              <a:rPr dirty="0" sz="1100" spc="270"/>
              <a:t> </a:t>
            </a:r>
            <a:r>
              <a:rPr dirty="0" sz="1100" spc="-60"/>
              <a:t>sudah</a:t>
            </a:r>
            <a:r>
              <a:rPr dirty="0" sz="1100" spc="225"/>
              <a:t> </a:t>
            </a:r>
            <a:r>
              <a:rPr dirty="0" sz="1100" spc="-45"/>
              <a:t>mempelajari</a:t>
            </a:r>
            <a:r>
              <a:rPr dirty="0" sz="1100" spc="254"/>
              <a:t> </a:t>
            </a:r>
            <a:r>
              <a:rPr dirty="0" sz="1100" spc="-40"/>
              <a:t>tentang </a:t>
            </a:r>
            <a:r>
              <a:rPr dirty="0" sz="1100" spc="-35"/>
              <a:t> </a:t>
            </a:r>
            <a:r>
              <a:rPr dirty="0" sz="1100" spc="-55"/>
              <a:t>array</a:t>
            </a:r>
            <a:r>
              <a:rPr dirty="0" sz="1100" spc="15"/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-40"/>
              <a:t>rekursi.</a:t>
            </a:r>
            <a:endParaRPr sz="1100"/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4096" y="848535"/>
            <a:ext cx="124142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4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IO</a:t>
            </a:r>
            <a:r>
              <a:rPr dirty="0" sz="1400" spc="8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Redirection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96" y="221828"/>
            <a:ext cx="12414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IO</a:t>
            </a:r>
            <a:r>
              <a:rPr dirty="0" spc="75"/>
              <a:t> </a:t>
            </a:r>
            <a:r>
              <a:rPr dirty="0" spc="-20"/>
              <a:t>Redirection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64983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87655" marR="46990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45"/>
              <a:t>Penjelasan</a:t>
            </a:r>
            <a:r>
              <a:rPr dirty="0" sz="1100" spc="15"/>
              <a:t> </a:t>
            </a:r>
            <a:r>
              <a:rPr dirty="0" sz="1100" spc="-40"/>
              <a:t>tentang</a:t>
            </a:r>
            <a:r>
              <a:rPr dirty="0" sz="1100" spc="20"/>
              <a:t> </a:t>
            </a:r>
            <a:r>
              <a:rPr dirty="0" sz="1100" spc="-45"/>
              <a:t>saluran</a:t>
            </a:r>
            <a:r>
              <a:rPr dirty="0" sz="1100" spc="10"/>
              <a:t> </a:t>
            </a:r>
            <a:r>
              <a:rPr dirty="0" sz="1100" spc="-25"/>
              <a:t>input</a:t>
            </a:r>
            <a:r>
              <a:rPr dirty="0" sz="1100" spc="20"/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 spc="-25"/>
              <a:t>output</a:t>
            </a:r>
            <a:r>
              <a:rPr dirty="0" sz="1100" spc="20"/>
              <a:t> </a:t>
            </a:r>
            <a:r>
              <a:rPr dirty="0" sz="1100" spc="-50"/>
              <a:t>sempat </a:t>
            </a:r>
            <a:r>
              <a:rPr dirty="0" sz="1100" spc="-45"/>
              <a:t> dijelaskan</a:t>
            </a:r>
            <a:r>
              <a:rPr dirty="0" sz="1100" spc="15"/>
              <a:t> </a:t>
            </a:r>
            <a:r>
              <a:rPr dirty="0" sz="1100" spc="-50"/>
              <a:t>pada</a:t>
            </a:r>
            <a:r>
              <a:rPr dirty="0" sz="1100" spc="20"/>
              <a:t> </a:t>
            </a:r>
            <a:r>
              <a:rPr dirty="0" sz="1100" spc="-45"/>
              <a:t>bagian</a:t>
            </a:r>
            <a:r>
              <a:rPr dirty="0" sz="1100" spc="20"/>
              <a:t> </a:t>
            </a:r>
            <a:r>
              <a:rPr dirty="0" sz="1100" spc="-55"/>
              <a:t>sebelumnya.</a:t>
            </a:r>
            <a:r>
              <a:rPr dirty="0" sz="1100" spc="140"/>
              <a:t> </a:t>
            </a:r>
            <a:r>
              <a:rPr dirty="0" sz="1100" spc="15"/>
              <a:t>Kali</a:t>
            </a:r>
            <a:r>
              <a:rPr dirty="0" sz="1100" spc="20"/>
              <a:t> </a:t>
            </a:r>
            <a:r>
              <a:rPr dirty="0" sz="1100" spc="-20"/>
              <a:t>ini,</a:t>
            </a:r>
            <a:r>
              <a:rPr dirty="0" sz="1100" spc="20"/>
              <a:t> </a:t>
            </a:r>
            <a:r>
              <a:rPr dirty="0" sz="1100" spc="-10"/>
              <a:t>kita</a:t>
            </a:r>
            <a:r>
              <a:rPr dirty="0" sz="1100" spc="20"/>
              <a:t> </a:t>
            </a:r>
            <a:r>
              <a:rPr dirty="0" sz="1100" spc="-55"/>
              <a:t>akan </a:t>
            </a:r>
            <a:r>
              <a:rPr dirty="0" sz="1100" spc="-330"/>
              <a:t> </a:t>
            </a:r>
            <a:r>
              <a:rPr dirty="0" sz="1100" spc="-55"/>
              <a:t>memperdalamnya.</a:t>
            </a:r>
            <a:endParaRPr sz="1100"/>
          </a:p>
          <a:p>
            <a:pPr marL="287655" indent="-132715">
              <a:lnSpc>
                <a:spcPts val="124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Pada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</a:rPr>
              <a:t>yang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lalu,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</a:rPr>
              <a:t>kita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sempat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melakukan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hal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ini:	</a:t>
            </a:r>
            <a:endParaRPr sz="1100"/>
          </a:p>
          <a:p>
            <a:pPr marL="553720">
              <a:lnSpc>
                <a:spcPts val="1125"/>
              </a:lnSpc>
            </a:pPr>
            <a:r>
              <a:rPr dirty="0" sz="1000" spc="85">
                <a:latin typeface="PMingLiU"/>
                <a:cs typeface="PMingLiU"/>
              </a:rPr>
              <a:t>jumlah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input.txt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output.txt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30"/>
              </a:spcBef>
            </a:pPr>
            <a:endParaRPr sz="95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15"/>
              <a:t>Ada</a:t>
            </a:r>
            <a:r>
              <a:rPr dirty="0" sz="1100" spc="15"/>
              <a:t> </a:t>
            </a:r>
            <a:r>
              <a:rPr dirty="0" sz="1100" spc="-50"/>
              <a:t>dua</a:t>
            </a:r>
            <a:r>
              <a:rPr dirty="0" sz="1100" spc="15"/>
              <a:t> </a:t>
            </a:r>
            <a:r>
              <a:rPr dirty="0" sz="1100" spc="-35"/>
              <a:t>hal</a:t>
            </a:r>
            <a:r>
              <a:rPr dirty="0" sz="1100" spc="15"/>
              <a:t> </a:t>
            </a:r>
            <a:r>
              <a:rPr dirty="0" sz="1100" spc="-65"/>
              <a:t>yang</a:t>
            </a:r>
            <a:r>
              <a:rPr dirty="0" sz="1100" spc="15"/>
              <a:t> </a:t>
            </a:r>
            <a:r>
              <a:rPr dirty="0" sz="1100" spc="-35"/>
              <a:t>dilakukan</a:t>
            </a:r>
            <a:r>
              <a:rPr dirty="0" sz="1100" spc="15"/>
              <a:t> </a:t>
            </a:r>
            <a:r>
              <a:rPr dirty="0" sz="1100" spc="-25"/>
              <a:t>di</a:t>
            </a:r>
            <a:r>
              <a:rPr dirty="0" sz="1100" spc="15"/>
              <a:t> </a:t>
            </a:r>
            <a:r>
              <a:rPr dirty="0" sz="1100" spc="-40"/>
              <a:t>sini:</a:t>
            </a:r>
            <a:endParaRPr sz="1100"/>
          </a:p>
          <a:p>
            <a:pPr lvl="1" marL="565150" marR="13335" indent="-128270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565785" algn="l"/>
              </a:tabLst>
            </a:pPr>
            <a:r>
              <a:rPr dirty="0" sz="1000" spc="-30">
                <a:latin typeface="Tahoma"/>
                <a:cs typeface="Tahoma"/>
              </a:rPr>
              <a:t>Memberikan</a:t>
            </a:r>
            <a:r>
              <a:rPr dirty="0" sz="1000" spc="10">
                <a:latin typeface="Tahoma"/>
                <a:cs typeface="Tahoma"/>
              </a:rPr>
              <a:t> STDIN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kepada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program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jumlah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akan </a:t>
            </a:r>
            <a:r>
              <a:rPr dirty="0" sz="1000" spc="-40">
                <a:latin typeface="Tahoma"/>
                <a:cs typeface="Tahoma"/>
              </a:rPr>
              <a:t> dieksekusi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input.txt.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Hal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dilakukan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operator</a:t>
            </a:r>
            <a:endParaRPr sz="1000">
              <a:latin typeface="Tahoma"/>
              <a:cs typeface="Tahoma"/>
            </a:endParaRPr>
          </a:p>
          <a:p>
            <a:pPr marL="565150">
              <a:lnSpc>
                <a:spcPts val="1190"/>
              </a:lnSpc>
            </a:pPr>
            <a:r>
              <a:rPr dirty="0" sz="1000" spc="-20" b="0" i="1">
                <a:latin typeface="Verdana Pro Light"/>
                <a:cs typeface="Verdana Pro Light"/>
              </a:rPr>
              <a:t>&lt;</a:t>
            </a:r>
            <a:r>
              <a:rPr dirty="0" sz="1000" spc="-20"/>
              <a:t>.</a:t>
            </a:r>
            <a:endParaRPr sz="1000">
              <a:latin typeface="Verdana Pro Light"/>
              <a:cs typeface="Verdana Pro Light"/>
            </a:endParaRPr>
          </a:p>
          <a:p>
            <a:pPr lvl="1" marL="565150" marR="272415" indent="-128270">
              <a:lnSpc>
                <a:spcPts val="1200"/>
              </a:lnSpc>
              <a:spcBef>
                <a:spcPts val="4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565785" algn="l"/>
              </a:tabLst>
            </a:pPr>
            <a:r>
              <a:rPr dirty="0" sz="1000" spc="-30">
                <a:latin typeface="Tahoma"/>
                <a:cs typeface="Tahoma"/>
              </a:rPr>
              <a:t>Memberikan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STDOUT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kepada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program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jumlah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akan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dieksekusi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output.txt.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Hal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dilakukan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 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operator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 b="0" i="1">
                <a:latin typeface="Verdana Pro Light"/>
                <a:cs typeface="Verdana Pro Light"/>
              </a:rPr>
              <a:t>&gt;</a:t>
            </a:r>
            <a:r>
              <a:rPr dirty="0" sz="1000" spc="-2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IO</a:t>
            </a:r>
            <a:r>
              <a:rPr dirty="0" spc="105"/>
              <a:t> </a:t>
            </a:r>
            <a:r>
              <a:rPr dirty="0" spc="-20"/>
              <a:t>Redirection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85538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095" y="116410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7095" y="207181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095" y="238052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1858" y="516876"/>
            <a:ext cx="3768090" cy="2404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salah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keduanya.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Misalnya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melakukan:</a:t>
            </a:r>
            <a:endParaRPr sz="1100">
              <a:latin typeface="Tahoma"/>
              <a:cs typeface="Tahoma"/>
            </a:endParaRPr>
          </a:p>
          <a:p>
            <a:pPr marL="410845">
              <a:lnSpc>
                <a:spcPts val="1045"/>
              </a:lnSpc>
            </a:pPr>
            <a:r>
              <a:rPr dirty="0" sz="1000" spc="85">
                <a:latin typeface="PMingLiU"/>
                <a:cs typeface="PMingLiU"/>
              </a:rPr>
              <a:t>jumlah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  </a:t>
            </a:r>
            <a:r>
              <a:rPr dirty="0" sz="1000" spc="170">
                <a:latin typeface="PMingLiU"/>
                <a:cs typeface="PMingLiU"/>
              </a:rPr>
              <a:t>input.txt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PMingLiU"/>
              <a:cs typeface="PMingLiU"/>
            </a:endParaRPr>
          </a:p>
          <a:p>
            <a:pPr marL="144780" marR="117475" indent="-132715">
              <a:lnSpc>
                <a:spcPct val="102600"/>
              </a:lnSpc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Artinya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jumlah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dijalankan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STDIN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input.txt,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STDOUT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layar.</a:t>
            </a:r>
            <a:endParaRPr sz="1100">
              <a:latin typeface="Tahoma"/>
              <a:cs typeface="Tahoma"/>
            </a:endParaRPr>
          </a:p>
          <a:p>
            <a:pPr marL="144780" marR="62230" indent="-132715">
              <a:lnSpc>
                <a:spcPct val="102699"/>
              </a:lnSpc>
              <a:spcBef>
                <a:spcPts val="19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Hal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membantu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mengurangi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pengetikan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masukan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menerus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manual.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45"/>
              </a:lnSpc>
              <a:spcBef>
                <a:spcPts val="22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Demikian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pula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dengan:</a:t>
            </a:r>
            <a:endParaRPr sz="1100">
              <a:latin typeface="Tahoma"/>
              <a:cs typeface="Tahoma"/>
            </a:endParaRPr>
          </a:p>
          <a:p>
            <a:pPr marL="410845">
              <a:lnSpc>
                <a:spcPts val="1125"/>
              </a:lnSpc>
            </a:pPr>
            <a:r>
              <a:rPr dirty="0" sz="1000" spc="85">
                <a:latin typeface="PMingLiU"/>
                <a:cs typeface="PMingLiU"/>
              </a:rPr>
              <a:t>jumlah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output.txt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PMingLiU"/>
              <a:cs typeface="PMingLiU"/>
            </a:endParaRPr>
          </a:p>
          <a:p>
            <a:pPr marL="144780" marR="26670" indent="-132715">
              <a:lnSpc>
                <a:spcPct val="102600"/>
              </a:lnSpc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Artinya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jumlah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dijalankan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STDIN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layar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mengetikkannya),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STDOUT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output.txt.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631" y="221828"/>
            <a:ext cx="11525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</a:rPr>
              <a:t>Selanjutn</a:t>
            </a:r>
            <a:r>
              <a:rPr dirty="0" sz="1400" spc="-45" b="1">
                <a:solidFill>
                  <a:srgbClr val="335F9E"/>
                </a:solidFill>
                <a:latin typeface="Gill Sans MT"/>
                <a:cs typeface="Gill Sans MT"/>
              </a:rPr>
              <a:t>y</a:t>
            </a:r>
            <a:r>
              <a:rPr dirty="0" sz="1400" spc="45" b="1">
                <a:solidFill>
                  <a:srgbClr val="335F9E"/>
                </a:solidFill>
                <a:latin typeface="Gill Sans MT"/>
                <a:cs typeface="Gill Sans MT"/>
              </a:rPr>
              <a:t>a...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1405025"/>
            <a:ext cx="3666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Memasuki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menarik,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percabangan.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870" y="221828"/>
            <a:ext cx="1092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Pendahuluan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31924"/>
            <a:ext cx="3877945" cy="15411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Dokumen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tambahan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pengetahuan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menunjang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dasar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dokumen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komentar.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Memahami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pesan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Memahami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I/O </a:t>
            </a:r>
            <a:r>
              <a:rPr dirty="0" sz="1100" spc="-10" i="1">
                <a:latin typeface="Calibri"/>
                <a:cs typeface="Calibri"/>
              </a:rPr>
              <a:t>redirection</a:t>
            </a:r>
            <a:r>
              <a:rPr dirty="0" sz="1100" spc="-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206" y="848535"/>
            <a:ext cx="85026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Koment</a:t>
            </a:r>
            <a:r>
              <a:rPr dirty="0" sz="1400" spc="-6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a</a:t>
            </a:r>
            <a:r>
              <a:rPr dirty="0" sz="1400" spc="-9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r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154" y="221828"/>
            <a:ext cx="17297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Mengenal</a:t>
            </a:r>
            <a:r>
              <a:rPr dirty="0" spc="75"/>
              <a:t> </a:t>
            </a:r>
            <a:r>
              <a:rPr dirty="0" spc="-30"/>
              <a:t>Komentar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1680"/>
            <a:ext cx="3573779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Program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55">
                <a:latin typeface="Tahoma"/>
                <a:cs typeface="Tahoma"/>
              </a:rPr>
              <a:t>pendek </a:t>
            </a:r>
            <a:r>
              <a:rPr dirty="0" sz="1100" spc="-40">
                <a:latin typeface="Tahoma"/>
                <a:cs typeface="Tahoma"/>
              </a:rPr>
              <a:t>seperti </a:t>
            </a:r>
            <a:r>
              <a:rPr dirty="0" sz="1100" spc="-35">
                <a:latin typeface="Tahoma"/>
                <a:cs typeface="Tahoma"/>
              </a:rPr>
              <a:t>kuadrat.cpp atau </a:t>
            </a:r>
            <a:r>
              <a:rPr dirty="0" sz="1100" spc="-40">
                <a:latin typeface="Tahoma"/>
                <a:cs typeface="Tahoma"/>
              </a:rPr>
              <a:t>jumlah.cpp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sebelumnya </a:t>
            </a:r>
            <a:r>
              <a:rPr dirty="0" sz="1100" spc="-35">
                <a:latin typeface="Tahoma"/>
                <a:cs typeface="Tahoma"/>
              </a:rPr>
              <a:t>telah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40">
                <a:latin typeface="Tahoma"/>
                <a:cs typeface="Tahoma"/>
              </a:rPr>
              <a:t>jumpai </a:t>
            </a:r>
            <a:r>
              <a:rPr dirty="0" sz="1100" spc="-65">
                <a:latin typeface="Tahoma"/>
                <a:cs typeface="Tahoma"/>
              </a:rPr>
              <a:t>memang </a:t>
            </a:r>
            <a:r>
              <a:rPr dirty="0" sz="1100" spc="-60">
                <a:latin typeface="Tahoma"/>
                <a:cs typeface="Tahoma"/>
              </a:rPr>
              <a:t>sederhana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dipahami.</a:t>
            </a:r>
            <a:endParaRPr sz="1100">
              <a:latin typeface="Tahoma"/>
              <a:cs typeface="Tahoma"/>
            </a:endParaRPr>
          </a:p>
          <a:p>
            <a:pPr algn="just" marL="144780" marR="1809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Ketika </a:t>
            </a:r>
            <a:r>
              <a:rPr dirty="0" sz="1100" spc="-50">
                <a:latin typeface="Tahoma"/>
                <a:cs typeface="Tahoma"/>
              </a:rPr>
              <a:t>program </a:t>
            </a:r>
            <a:r>
              <a:rPr dirty="0" sz="1100" spc="-55">
                <a:latin typeface="Tahoma"/>
                <a:cs typeface="Tahoma"/>
              </a:rPr>
              <a:t>sudah </a:t>
            </a:r>
            <a:r>
              <a:rPr dirty="0" sz="1100" spc="-30">
                <a:latin typeface="Tahoma"/>
                <a:cs typeface="Tahoma"/>
              </a:rPr>
              <a:t>mulai </a:t>
            </a:r>
            <a:r>
              <a:rPr dirty="0" sz="1100" spc="-50">
                <a:latin typeface="Tahoma"/>
                <a:cs typeface="Tahoma"/>
              </a:rPr>
              <a:t>panjang dan kompleks,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memahami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alur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kerja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sulit.</a:t>
            </a:r>
            <a:endParaRPr sz="1100">
              <a:latin typeface="Tahoma"/>
              <a:cs typeface="Tahoma"/>
            </a:endParaRPr>
          </a:p>
          <a:p>
            <a:pPr algn="just" marL="144780" marR="2330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Salah </a:t>
            </a:r>
            <a:r>
              <a:rPr dirty="0" sz="1100" spc="-40">
                <a:latin typeface="Tahoma"/>
                <a:cs typeface="Tahoma"/>
              </a:rPr>
              <a:t>satu </a:t>
            </a:r>
            <a:r>
              <a:rPr dirty="0" sz="1100" spc="-50">
                <a:latin typeface="Tahoma"/>
                <a:cs typeface="Tahoma"/>
              </a:rPr>
              <a:t>cara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50">
                <a:latin typeface="Tahoma"/>
                <a:cs typeface="Tahoma"/>
              </a:rPr>
              <a:t>membantu </a:t>
            </a:r>
            <a:r>
              <a:rPr dirty="0" sz="1100" spc="-55">
                <a:latin typeface="Tahoma"/>
                <a:cs typeface="Tahoma"/>
              </a:rPr>
              <a:t>memahami </a:t>
            </a:r>
            <a:r>
              <a:rPr dirty="0" sz="1100" spc="-35">
                <a:latin typeface="Tahoma"/>
                <a:cs typeface="Tahoma"/>
              </a:rPr>
              <a:t>alur </a:t>
            </a:r>
            <a:r>
              <a:rPr dirty="0" sz="1100" spc="-50">
                <a:latin typeface="Tahoma"/>
                <a:cs typeface="Tahoma"/>
              </a:rPr>
              <a:t>kerja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menulis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komentar.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206" y="221828"/>
            <a:ext cx="8502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Koment</a:t>
            </a:r>
            <a:r>
              <a:rPr dirty="0" spc="-60"/>
              <a:t>a</a:t>
            </a:r>
            <a:r>
              <a:rPr dirty="0" spc="-95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914184" y="1665351"/>
            <a:ext cx="3334385" cy="0"/>
          </a:xfrm>
          <a:custGeom>
            <a:avLst/>
            <a:gdLst/>
            <a:ahLst/>
            <a:cxnLst/>
            <a:rect l="l" t="t" r="r" b="b"/>
            <a:pathLst>
              <a:path w="3334385" h="0">
                <a:moveTo>
                  <a:pt x="0" y="0"/>
                </a:moveTo>
                <a:lnTo>
                  <a:pt x="33338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184" y="2104250"/>
            <a:ext cx="3334385" cy="0"/>
          </a:xfrm>
          <a:custGeom>
            <a:avLst/>
            <a:gdLst/>
            <a:ahLst/>
            <a:cxnLst/>
            <a:rect l="l" t="t" r="r" b="b"/>
            <a:pathLst>
              <a:path w="3334385" h="0">
                <a:moveTo>
                  <a:pt x="0" y="0"/>
                </a:moveTo>
                <a:lnTo>
                  <a:pt x="33338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184" y="2382609"/>
            <a:ext cx="3334385" cy="0"/>
          </a:xfrm>
          <a:custGeom>
            <a:avLst/>
            <a:gdLst/>
            <a:ahLst/>
            <a:cxnLst/>
            <a:rect l="l" t="t" r="r" b="b"/>
            <a:pathLst>
              <a:path w="3334385" h="0">
                <a:moveTo>
                  <a:pt x="0" y="0"/>
                </a:moveTo>
                <a:lnTo>
                  <a:pt x="33338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1858" y="534032"/>
            <a:ext cx="3768090" cy="21374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Merupakan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diabaikan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compiler</a:t>
            </a:r>
            <a:r>
              <a:rPr dirty="0" sz="1100" spc="-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1346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apapun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komentar.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Misalnya: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catatan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tertentu.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 </a:t>
            </a:r>
            <a:r>
              <a:rPr dirty="0" sz="1100" spc="-50">
                <a:latin typeface="Tahoma"/>
                <a:cs typeface="Tahoma"/>
              </a:rPr>
              <a:t>komentar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dituliskan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gaya: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165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0">
                <a:latin typeface="Tahoma"/>
                <a:cs typeface="Tahoma"/>
              </a:rPr>
              <a:t>Satu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baris,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dituliskan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awalan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dua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slash</a:t>
            </a:r>
            <a:endParaRPr sz="1000">
              <a:latin typeface="Calibri"/>
              <a:cs typeface="Calibri"/>
            </a:endParaRPr>
          </a:p>
          <a:p>
            <a:pPr marL="820419">
              <a:lnSpc>
                <a:spcPts val="1045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190">
                <a:solidFill>
                  <a:srgbClr val="009900"/>
                </a:solidFill>
                <a:latin typeface="PMingLiU"/>
                <a:cs typeface="PMingLiU"/>
              </a:rPr>
              <a:t>ini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009900"/>
                </a:solidFill>
                <a:latin typeface="PMingLiU"/>
                <a:cs typeface="PMingLiU"/>
              </a:rPr>
              <a:t>adalah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0">
                <a:solidFill>
                  <a:srgbClr val="009900"/>
                </a:solidFill>
                <a:latin typeface="PMingLiU"/>
                <a:cs typeface="PMingLiU"/>
              </a:rPr>
              <a:t>komentar,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009900"/>
                </a:solidFill>
                <a:latin typeface="PMingLiU"/>
                <a:cs typeface="PMingLiU"/>
              </a:rPr>
              <a:t>hanya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bisa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0">
                <a:solidFill>
                  <a:srgbClr val="009900"/>
                </a:solidFill>
                <a:latin typeface="PMingLiU"/>
                <a:cs typeface="PMingLiU"/>
              </a:rPr>
              <a:t>sebaris</a:t>
            </a:r>
            <a:endParaRPr sz="1000">
              <a:latin typeface="PMingLiU"/>
              <a:cs typeface="PMingLiU"/>
            </a:endParaRPr>
          </a:p>
          <a:p>
            <a:pPr marL="820419">
              <a:lnSpc>
                <a:spcPts val="1080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solidFill>
                  <a:srgbClr val="009900"/>
                </a:solidFill>
                <a:latin typeface="PMingLiU"/>
                <a:cs typeface="PMingLiU"/>
              </a:rPr>
              <a:t>jika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009900"/>
                </a:solidFill>
                <a:latin typeface="PMingLiU"/>
                <a:cs typeface="PMingLiU"/>
              </a:rPr>
              <a:t>perlu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baris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baru,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9900"/>
                </a:solidFill>
                <a:latin typeface="PMingLiU"/>
                <a:cs typeface="PMingLiU"/>
              </a:rPr>
              <a:t>tambahkan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solidFill>
                  <a:srgbClr val="009900"/>
                </a:solidFill>
                <a:latin typeface="PMingLiU"/>
                <a:cs typeface="PMingLiU"/>
              </a:rPr>
              <a:t>lagi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PMingLiU"/>
              <a:cs typeface="PMingLiU"/>
            </a:endParaRPr>
          </a:p>
          <a:p>
            <a:pPr lvl="1" marL="422275" marR="116839" indent="-128270">
              <a:lnSpc>
                <a:spcPct val="1000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35">
                <a:latin typeface="Tahoma"/>
                <a:cs typeface="Tahoma"/>
              </a:rPr>
              <a:t>Beberapa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baris,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dituliskan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mengawali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mengakhiri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komentar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slash</a:t>
            </a:r>
            <a:r>
              <a:rPr dirty="0" sz="1000" spc="120" i="1">
                <a:latin typeface="Calibri"/>
                <a:cs typeface="Calibri"/>
              </a:rPr>
              <a:t> </a:t>
            </a:r>
            <a:r>
              <a:rPr dirty="0" sz="1000" spc="-30">
                <a:latin typeface="Tahoma"/>
                <a:cs typeface="Tahoma"/>
              </a:rPr>
              <a:t>bintang</a:t>
            </a:r>
            <a:r>
              <a:rPr dirty="0" sz="1000" spc="20">
                <a:latin typeface="Tahoma"/>
                <a:cs typeface="Tahoma"/>
              </a:rPr>
              <a:t> (/* </a:t>
            </a:r>
            <a:r>
              <a:rPr dirty="0" sz="1000" spc="10">
                <a:latin typeface="Tahoma"/>
                <a:cs typeface="Tahoma"/>
              </a:rPr>
              <a:t>*/).</a:t>
            </a:r>
            <a:endParaRPr sz="1000">
              <a:latin typeface="Tahoma"/>
              <a:cs typeface="Tahoma"/>
            </a:endParaRPr>
          </a:p>
          <a:p>
            <a:pPr marL="953135" marR="281940" indent="-199390">
              <a:lnSpc>
                <a:spcPts val="960"/>
              </a:lnSpc>
              <a:spcBef>
                <a:spcPts val="160"/>
              </a:spcBef>
            </a:pP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/*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9900"/>
                </a:solidFill>
                <a:latin typeface="PMingLiU"/>
                <a:cs typeface="PMingLiU"/>
              </a:rPr>
              <a:t>ini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009900"/>
                </a:solidFill>
                <a:latin typeface="PMingLiU"/>
                <a:cs typeface="PMingLiU"/>
              </a:rPr>
              <a:t>adalah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0">
                <a:solidFill>
                  <a:srgbClr val="009900"/>
                </a:solidFill>
                <a:latin typeface="PMingLiU"/>
                <a:cs typeface="PMingLiU"/>
              </a:rPr>
              <a:t>komentar,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9900"/>
                </a:solidFill>
                <a:latin typeface="PMingLiU"/>
                <a:cs typeface="PMingLiU"/>
              </a:rPr>
              <a:t>yang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35">
                <a:solidFill>
                  <a:srgbClr val="009900"/>
                </a:solidFill>
                <a:latin typeface="PMingLiU"/>
                <a:cs typeface="PMingLiU"/>
              </a:rPr>
              <a:t>memungkinkan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85">
                <a:solidFill>
                  <a:srgbClr val="009900"/>
                </a:solidFill>
                <a:latin typeface="PMingLiU"/>
                <a:cs typeface="PMingLiU"/>
              </a:rPr>
              <a:t>ditulis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dalam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009900"/>
                </a:solidFill>
                <a:latin typeface="PMingLiU"/>
                <a:cs typeface="PMingLiU"/>
              </a:rPr>
              <a:t>beberapa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baris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*/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184" y="2821508"/>
            <a:ext cx="3334385" cy="0"/>
          </a:xfrm>
          <a:custGeom>
            <a:avLst/>
            <a:gdLst/>
            <a:ahLst/>
            <a:cxnLst/>
            <a:rect l="l" t="t" r="r" b="b"/>
            <a:pathLst>
              <a:path w="3334385" h="0">
                <a:moveTo>
                  <a:pt x="0" y="0"/>
                </a:moveTo>
                <a:lnTo>
                  <a:pt x="33338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516" y="221828"/>
            <a:ext cx="15240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80"/>
              <a:t> </a:t>
            </a:r>
            <a:r>
              <a:rPr dirty="0" spc="-30"/>
              <a:t>Komentar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769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551961"/>
            <a:ext cx="1619885" cy="61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9900">
              <a:lnSpc>
                <a:spcPct val="1548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94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a,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b,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c,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x,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hasil;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221707"/>
            <a:ext cx="2682875" cy="170688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45415" marR="1532255">
              <a:lnSpc>
                <a:spcPct val="74700"/>
              </a:lnSpc>
              <a:spcBef>
                <a:spcPts val="40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0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85">
                <a:solidFill>
                  <a:srgbClr val="009900"/>
                </a:solidFill>
                <a:latin typeface="PMingLiU"/>
                <a:cs typeface="PMingLiU"/>
              </a:rPr>
              <a:t>Inisialisasi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745"/>
              </a:lnSpc>
            </a:pPr>
            <a:r>
              <a:rPr dirty="0" sz="1000" spc="50">
                <a:latin typeface="PMingLiU"/>
                <a:cs typeface="PMingLiU"/>
              </a:rPr>
              <a:t>b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3;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50"/>
              </a:lnSpc>
            </a:pPr>
            <a:r>
              <a:rPr dirty="0" sz="1000" spc="105">
                <a:latin typeface="PMingLiU"/>
                <a:cs typeface="PMingLiU"/>
              </a:rPr>
              <a:t>c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-2;</a:t>
            </a:r>
            <a:endParaRPr sz="1000">
              <a:latin typeface="PMingLiU"/>
              <a:cs typeface="PMingLiU"/>
            </a:endParaRPr>
          </a:p>
          <a:p>
            <a:pPr marL="145415" marR="1466215">
              <a:lnSpc>
                <a:spcPts val="960"/>
              </a:lnSpc>
              <a:spcBef>
                <a:spcPts val="89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Baca</a:t>
            </a:r>
            <a:r>
              <a:rPr dirty="0" sz="1000" spc="5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85">
                <a:solidFill>
                  <a:srgbClr val="009900"/>
                </a:solidFill>
                <a:latin typeface="PMingLiU"/>
                <a:cs typeface="PMingLiU"/>
              </a:rPr>
              <a:t>nilai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x </a:t>
            </a:r>
            <a:r>
              <a:rPr dirty="0" sz="1000" spc="5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&amp;x);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>
              <a:latin typeface="PMingLiU"/>
              <a:cs typeface="PMingLiU"/>
            </a:endParaRPr>
          </a:p>
          <a:p>
            <a:pPr marL="145415" marR="934719">
              <a:lnSpc>
                <a:spcPct val="74700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85">
                <a:solidFill>
                  <a:srgbClr val="009900"/>
                </a:solidFill>
                <a:latin typeface="PMingLiU"/>
                <a:cs typeface="PMingLiU"/>
              </a:rPr>
              <a:t>Hitung</a:t>
            </a:r>
            <a:r>
              <a:rPr dirty="0" sz="1000" spc="9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65">
                <a:solidFill>
                  <a:srgbClr val="009900"/>
                </a:solidFill>
                <a:latin typeface="PMingLiU"/>
                <a:cs typeface="PMingLiU"/>
              </a:rPr>
              <a:t>hasil </a:t>
            </a:r>
            <a:r>
              <a:rPr dirty="0" sz="1000" spc="130">
                <a:solidFill>
                  <a:srgbClr val="009900"/>
                </a:solidFill>
                <a:latin typeface="PMingLiU"/>
                <a:cs typeface="PMingLiU"/>
              </a:rPr>
              <a:t>fungsi </a:t>
            </a:r>
            <a:r>
              <a:rPr dirty="0" sz="1000" spc="13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hasil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60">
                <a:latin typeface="PMingLiU"/>
                <a:cs typeface="PMingLiU"/>
              </a:rPr>
              <a:t>a*x*x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b*x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c;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655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1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Cetak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4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"ax^2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+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9300D1"/>
                </a:solidFill>
                <a:latin typeface="PMingLiU"/>
                <a:cs typeface="PMingLiU"/>
              </a:rPr>
              <a:t>bx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+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c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hasil);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95" y="296486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01" y="221828"/>
            <a:ext cx="1797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95"/>
              <a:t> </a:t>
            </a:r>
            <a:r>
              <a:rPr dirty="0" spc="-30"/>
              <a:t>Komentar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08836"/>
            <a:ext cx="3768090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9370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deskriptif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komentar.</a:t>
            </a:r>
            <a:endParaRPr sz="1100">
              <a:latin typeface="Tahoma"/>
              <a:cs typeface="Tahoma"/>
            </a:endParaRPr>
          </a:p>
          <a:p>
            <a:pPr marL="144780" marR="666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dibuat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mulai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panjang,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komentar </a:t>
            </a:r>
            <a:r>
              <a:rPr dirty="0" sz="1100" spc="-45">
                <a:latin typeface="Tahoma"/>
                <a:cs typeface="Tahoma"/>
              </a:rPr>
              <a:t> menjadi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efektif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membantu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”mengingat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kembali”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diketikkan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sebelumnya.</a:t>
            </a:r>
            <a:endParaRPr sz="1100">
              <a:latin typeface="Tahoma"/>
              <a:cs typeface="Tahoma"/>
            </a:endParaRPr>
          </a:p>
          <a:p>
            <a:pPr marL="144780" marR="2235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Komentar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berguna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dibaca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lain,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memahaminya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mudah.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Gunakan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komentar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secukupnya,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jangan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terlalu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berlebihan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juga.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330" y="826272"/>
            <a:ext cx="2068830" cy="719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Pesan</a:t>
            </a:r>
            <a:r>
              <a:rPr dirty="0" sz="1400" spc="10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Kesalahan</a:t>
            </a:r>
            <a:r>
              <a:rPr dirty="0" sz="1400" spc="1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3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(Error)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985" y="221828"/>
            <a:ext cx="1330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Dua</a:t>
            </a:r>
            <a:r>
              <a:rPr dirty="0" spc="100"/>
              <a:t> </a:t>
            </a:r>
            <a:r>
              <a:rPr dirty="0" spc="40"/>
              <a:t>Jenis</a:t>
            </a:r>
            <a:r>
              <a:rPr dirty="0" spc="105"/>
              <a:t> </a:t>
            </a:r>
            <a:r>
              <a:rPr dirty="0" spc="-7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816" y="644448"/>
            <a:ext cx="3980815" cy="22542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 spc="-15">
                <a:latin typeface="Calibri"/>
                <a:cs typeface="Calibri"/>
              </a:rPr>
              <a:t>Compilation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Error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16" y="869873"/>
            <a:ext cx="3980815" cy="597535"/>
          </a:xfrm>
          <a:prstGeom prst="rect">
            <a:avLst/>
          </a:prstGeom>
          <a:solidFill>
            <a:srgbClr val="C5D2FF"/>
          </a:solidFill>
        </p:spPr>
        <p:txBody>
          <a:bodyPr wrap="square" lIns="0" tIns="32384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dirty="0" sz="1100" spc="-35">
                <a:latin typeface="Tahoma"/>
                <a:cs typeface="Tahoma"/>
              </a:rPr>
              <a:t>Kesalahan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terjadi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dikompilasi.</a:t>
            </a:r>
            <a:endParaRPr sz="1100">
              <a:latin typeface="Tahoma"/>
              <a:cs typeface="Tahoma"/>
            </a:endParaRPr>
          </a:p>
          <a:p>
            <a:pPr marL="45720" marR="308610">
              <a:lnSpc>
                <a:spcPct val="102699"/>
              </a:lnSpc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pengetikan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variabel,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titik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koma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(;),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penggunaan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816" y="1593431"/>
            <a:ext cx="3980815" cy="19621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 spc="-10">
                <a:latin typeface="Calibri"/>
                <a:cs typeface="Calibri"/>
              </a:rPr>
              <a:t>Runtime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Error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816" y="1789341"/>
            <a:ext cx="3980815" cy="589915"/>
          </a:xfrm>
          <a:prstGeom prst="rect">
            <a:avLst/>
          </a:prstGeom>
          <a:solidFill>
            <a:srgbClr val="C5D2FF"/>
          </a:solidFill>
        </p:spPr>
        <p:txBody>
          <a:bodyPr wrap="square" lIns="0" tIns="32384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dirty="0" sz="1100" spc="-35">
                <a:latin typeface="Tahoma"/>
                <a:cs typeface="Tahoma"/>
              </a:rPr>
              <a:t>Kesalahan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terjadi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dieksekusi.</a:t>
            </a:r>
            <a:endParaRPr sz="1100">
              <a:latin typeface="Tahoma"/>
              <a:cs typeface="Tahoma"/>
            </a:endParaRPr>
          </a:p>
          <a:p>
            <a:pPr marL="45720" marR="77470">
              <a:lnSpc>
                <a:spcPct val="102600"/>
              </a:lnSpc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tiba-tiba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pembagian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437471"/>
            <a:ext cx="35572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Mampu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memahami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pesan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disampaikan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membantu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memperbaiki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efisien.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/16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5F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Penunjang Pemrograman Dasar</dc:title>
  <dcterms:created xsi:type="dcterms:W3CDTF">2021-02-25T19:52:50Z</dcterms:created>
  <dcterms:modified xsi:type="dcterms:W3CDTF">2021-02-25T19:52:50Z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