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4610100" cy="3460750"/>
  <p:notesSz cx="4610100" cy="3460750"/>
  <p:embeddedFontLst>
    <p:embeddedFont>
      <p:font typeface="Gill Sans MT" panose="00000000000000000000" pitchFamily="34" charset="1"/>
      <p:bold r:id="rId29"/>
    </p:embeddedFont>
    <p:embeddedFont>
      <p:font typeface="Tahoma" panose="00000000000000000000" pitchFamily="34" charset="1"/>
      <p:regular r:id="rId27"/>
    </p:embeddedFont>
    <p:embeddedFont>
      <p:font typeface="Times New Roman" panose="00000000000000000000" pitchFamily="18" charset="1"/>
      <p:regular r:id="rId26"/>
    </p:embeddedFont>
    <p:embeddedFont>
      <p:font typeface="Trebuchet MS" panose="00000000000000000000" pitchFamily="34" charset="1"/>
      <p:regular r:id="rId28"/>
    </p:embeddedFont>
    <p:embeddedFont>
      <p:font typeface="Verdana" panose="00000000000000000000" pitchFamily="34" charset="1"/>
      <p:italic r:id="rId30"/>
    </p:embeddedFont>
    <p:embeddedFont>
      <p:font typeface="Verdana Pro Light" panose="00000000000000000000" pitchFamily="34" charset="1"/>
      <p:italic r:id="rId3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font" Target="fonts/font1.fntdata"/><Relationship Id="rId27" Type="http://schemas.openxmlformats.org/officeDocument/2006/relationships/font" Target="fonts/font2.fntdata"/><Relationship Id="rId28" Type="http://schemas.openxmlformats.org/officeDocument/2006/relationships/font" Target="fonts/font3.fntdata"/><Relationship Id="rId29" Type="http://schemas.openxmlformats.org/officeDocument/2006/relationships/font" Target="fonts/font4.fntdata"/><Relationship Id="rId30" Type="http://schemas.openxmlformats.org/officeDocument/2006/relationships/font" Target="fonts/font5.fntdata"/><Relationship Id="rId31" Type="http://schemas.openxmlformats.org/officeDocument/2006/relationships/font" Target="fonts/font6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57870" y="221828"/>
            <a:ext cx="109435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00741"/>
            <a:ext cx="4608195" cy="2555875"/>
          </a:xfrm>
          <a:custGeom>
            <a:avLst/>
            <a:gdLst/>
            <a:ahLst/>
            <a:cxnLst/>
            <a:rect l="l" t="t" r="r" b="b"/>
            <a:pathLst>
              <a:path w="4608195" h="2555875">
                <a:moveTo>
                  <a:pt x="0" y="2555259"/>
                </a:moveTo>
                <a:lnTo>
                  <a:pt x="4608004" y="2555259"/>
                </a:lnTo>
                <a:lnTo>
                  <a:pt x="4608004" y="0"/>
                </a:lnTo>
                <a:lnTo>
                  <a:pt x="0" y="0"/>
                </a:lnTo>
                <a:lnTo>
                  <a:pt x="0" y="25552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797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10" y="36729"/>
            <a:ext cx="4608195" cy="864235"/>
          </a:xfrm>
          <a:custGeom>
            <a:avLst/>
            <a:gdLst/>
            <a:ahLst/>
            <a:cxnLst/>
            <a:rect l="l" t="t" r="r" b="b"/>
            <a:pathLst>
              <a:path w="4608195" h="864235">
                <a:moveTo>
                  <a:pt x="4608060" y="0"/>
                </a:moveTo>
                <a:lnTo>
                  <a:pt x="0" y="0"/>
                </a:lnTo>
                <a:lnTo>
                  <a:pt x="0" y="864011"/>
                </a:lnTo>
                <a:lnTo>
                  <a:pt x="4608060" y="864011"/>
                </a:lnTo>
                <a:lnTo>
                  <a:pt x="4608060" y="0"/>
                </a:lnTo>
                <a:close/>
              </a:path>
            </a:pathLst>
          </a:custGeom>
          <a:solidFill>
            <a:srgbClr val="335F9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8000" y="140396"/>
            <a:ext cx="1152000" cy="691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0" cy="797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7631" y="221828"/>
            <a:ext cx="1154836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881" y="523276"/>
            <a:ext cx="3912336" cy="2418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23969" y="3279191"/>
            <a:ext cx="290829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4709" y="1207081"/>
            <a:ext cx="2098675" cy="720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-10" b="1">
                <a:solidFill>
                  <a:srgbClr val="335F9E"/>
                </a:solidFill>
                <a:latin typeface="Gill Sans MT"/>
                <a:cs typeface="Gill Sans MT"/>
              </a:rPr>
              <a:t>Percabangan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dirty="0" sz="1100" spc="15">
                <a:latin typeface="Tahoma"/>
                <a:cs typeface="Tahoma"/>
              </a:rPr>
              <a:t>Tim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Olimpiade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Komputer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Indonesia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76239"/>
            <a:ext cx="4608000" cy="7976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949" y="221828"/>
            <a:ext cx="24765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0"/>
              <a:t> </a:t>
            </a:r>
            <a:r>
              <a:rPr dirty="0" spc="-20"/>
              <a:t>Program:</a:t>
            </a:r>
            <a:r>
              <a:rPr dirty="0" spc="275"/>
              <a:t> </a:t>
            </a:r>
            <a:r>
              <a:rPr dirty="0" spc="-10"/>
              <a:t>kondisi.cpp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968246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87655" indent="-132715">
              <a:lnSpc>
                <a:spcPts val="1245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15">
                <a:uFill>
                  <a:solidFill>
                    <a:srgbClr val="000000"/>
                  </a:solidFill>
                </a:uFill>
              </a:rPr>
              <a:t>Ketikkan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</a:rPr>
              <a:t>dan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jalankan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program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berikut:	</a:t>
            </a:r>
            <a:endParaRPr sz="1100"/>
          </a:p>
          <a:p>
            <a:pPr marL="287655">
              <a:lnSpc>
                <a:spcPts val="1125"/>
              </a:lnSpc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142875">
              <a:lnSpc>
                <a:spcPct val="100000"/>
              </a:lnSpc>
              <a:spcBef>
                <a:spcPts val="50"/>
              </a:spcBef>
            </a:pPr>
            <a:endParaRPr sz="650">
              <a:latin typeface="PMingLiU"/>
              <a:cs typeface="PMingLiU"/>
            </a:endParaRPr>
          </a:p>
          <a:p>
            <a:pPr marL="420370" marR="2818765" indent="-133350">
              <a:lnSpc>
                <a:spcPct val="747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x;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75">
                <a:latin typeface="PMingLiU"/>
                <a:cs typeface="PMingLiU"/>
              </a:rPr>
              <a:t>&amp;x);</a:t>
            </a:r>
            <a:endParaRPr sz="1000">
              <a:latin typeface="PMingLiU"/>
              <a:cs typeface="PMingLiU"/>
            </a:endParaRPr>
          </a:p>
          <a:p>
            <a:pPr marL="553720" marR="2021205" indent="-133350">
              <a:lnSpc>
                <a:spcPts val="960"/>
              </a:lnSpc>
              <a:spcBef>
                <a:spcPts val="890"/>
              </a:spcBef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13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13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"positif\n"</a:t>
            </a:r>
            <a:r>
              <a:rPr dirty="0" sz="1000" spc="17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5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87655" marR="132080" indent="-132715">
              <a:lnSpc>
                <a:spcPct val="102600"/>
              </a:lnSpc>
              <a:spcBef>
                <a:spcPts val="5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30"/>
              <a:t>Perhatikan</a:t>
            </a:r>
            <a:r>
              <a:rPr dirty="0" sz="1100" spc="20"/>
              <a:t> </a:t>
            </a:r>
            <a:r>
              <a:rPr dirty="0" sz="1100" spc="-65"/>
              <a:t>bahwa</a:t>
            </a:r>
            <a:r>
              <a:rPr dirty="0" sz="1100" spc="20"/>
              <a:t> </a:t>
            </a:r>
            <a:r>
              <a:rPr dirty="0" sz="1100" spc="-60"/>
              <a:t>ekspresi</a:t>
            </a:r>
            <a:r>
              <a:rPr dirty="0" sz="1100" spc="25"/>
              <a:t> </a:t>
            </a:r>
            <a:r>
              <a:rPr dirty="0" sz="1100" spc="30"/>
              <a:t>”x</a:t>
            </a:r>
            <a:r>
              <a:rPr dirty="0" sz="1100" spc="20"/>
              <a:t> </a:t>
            </a:r>
            <a:r>
              <a:rPr dirty="0" sz="1100" spc="-10" b="0" i="1">
                <a:latin typeface="Verdana Pro Light"/>
                <a:cs typeface="Verdana Pro Light"/>
              </a:rPr>
              <a:t>&gt;</a:t>
            </a:r>
            <a:r>
              <a:rPr dirty="0" sz="1100" spc="-25" b="0" i="1">
                <a:latin typeface="Verdana Pro Light"/>
                <a:cs typeface="Verdana Pro Light"/>
              </a:rPr>
              <a:t> </a:t>
            </a:r>
            <a:r>
              <a:rPr dirty="0" sz="1100" spc="20"/>
              <a:t>0”</a:t>
            </a:r>
            <a:r>
              <a:rPr dirty="0" sz="1100" spc="15"/>
              <a:t> </a:t>
            </a:r>
            <a:r>
              <a:rPr dirty="0" sz="1100" spc="-55"/>
              <a:t>akan</a:t>
            </a:r>
            <a:r>
              <a:rPr dirty="0" sz="1100" spc="20"/>
              <a:t> </a:t>
            </a:r>
            <a:r>
              <a:rPr dirty="0" sz="1100" spc="-55"/>
              <a:t>merupakan</a:t>
            </a:r>
            <a:r>
              <a:rPr dirty="0" sz="1100" spc="25"/>
              <a:t> </a:t>
            </a:r>
            <a:r>
              <a:rPr dirty="0" sz="1100" spc="-45"/>
              <a:t>operasi </a:t>
            </a:r>
            <a:r>
              <a:rPr dirty="0" sz="1100" spc="-330"/>
              <a:t> </a:t>
            </a:r>
            <a:r>
              <a:rPr dirty="0" sz="1100" spc="-40"/>
              <a:t>relasional </a:t>
            </a:r>
            <a:r>
              <a:rPr dirty="0" sz="1100" spc="-65"/>
              <a:t>yang</a:t>
            </a:r>
            <a:r>
              <a:rPr dirty="0" sz="1100" spc="-60"/>
              <a:t> </a:t>
            </a:r>
            <a:r>
              <a:rPr dirty="0" sz="1100" spc="-50"/>
              <a:t>menghasilkan </a:t>
            </a:r>
            <a:r>
              <a:rPr dirty="0" sz="1100" spc="-20"/>
              <a:t>nilai </a:t>
            </a:r>
            <a:r>
              <a:rPr dirty="0" sz="1100" spc="-40"/>
              <a:t>boolean.</a:t>
            </a:r>
            <a:r>
              <a:rPr dirty="0" sz="1100" spc="-35"/>
              <a:t> </a:t>
            </a:r>
            <a:r>
              <a:rPr dirty="0" sz="1100" spc="-50"/>
              <a:t>Sehingga </a:t>
            </a:r>
            <a:r>
              <a:rPr dirty="0" sz="1100" spc="-30"/>
              <a:t>tepat </a:t>
            </a:r>
            <a:r>
              <a:rPr dirty="0" sz="1100" spc="-25"/>
              <a:t> </a:t>
            </a:r>
            <a:r>
              <a:rPr dirty="0" sz="1100" spc="-30"/>
              <a:t>untuk</a:t>
            </a:r>
            <a:r>
              <a:rPr dirty="0" sz="1100" spc="15"/>
              <a:t> </a:t>
            </a:r>
            <a:r>
              <a:rPr dirty="0" sz="1100" spc="-45"/>
              <a:t>digunakan</a:t>
            </a:r>
            <a:r>
              <a:rPr dirty="0" sz="1100" spc="20"/>
              <a:t> </a:t>
            </a:r>
            <a:r>
              <a:rPr dirty="0" sz="1100" spc="-55"/>
              <a:t>pada</a:t>
            </a:r>
            <a:r>
              <a:rPr dirty="0" sz="1100" spc="20"/>
              <a:t> </a:t>
            </a:r>
            <a:r>
              <a:rPr dirty="0" sz="1100" spc="-15"/>
              <a:t>if.</a:t>
            </a:r>
            <a:endParaRPr sz="1100">
              <a:latin typeface="Verdana Pro Light"/>
              <a:cs typeface="Verdana Pro Light"/>
            </a:endParaRPr>
          </a:p>
          <a:p>
            <a:pPr marL="287655" marR="18161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35"/>
              <a:t>Bagaimana</a:t>
            </a:r>
            <a:r>
              <a:rPr dirty="0" sz="1100" spc="20"/>
              <a:t> </a:t>
            </a:r>
            <a:r>
              <a:rPr dirty="0" sz="1100" spc="-30"/>
              <a:t>jika</a:t>
            </a:r>
            <a:r>
              <a:rPr dirty="0" sz="1100" spc="20"/>
              <a:t> </a:t>
            </a:r>
            <a:r>
              <a:rPr dirty="0" sz="1100" spc="-30"/>
              <a:t>ingin</a:t>
            </a:r>
            <a:r>
              <a:rPr dirty="0" sz="1100" spc="20"/>
              <a:t> </a:t>
            </a:r>
            <a:r>
              <a:rPr dirty="0" sz="1100" spc="-30"/>
              <a:t>dibuat</a:t>
            </a:r>
            <a:r>
              <a:rPr dirty="0" sz="1100" spc="25"/>
              <a:t> </a:t>
            </a:r>
            <a:r>
              <a:rPr dirty="0" sz="1100" spc="-30"/>
              <a:t>jika</a:t>
            </a:r>
            <a:r>
              <a:rPr dirty="0" sz="1100" spc="20"/>
              <a:t> </a:t>
            </a:r>
            <a:r>
              <a:rPr dirty="0" sz="1100" spc="-40"/>
              <a:t>bilangan</a:t>
            </a:r>
            <a:r>
              <a:rPr dirty="0" sz="1100" spc="20"/>
              <a:t> </a:t>
            </a:r>
            <a:r>
              <a:rPr dirty="0" sz="1100" spc="-10"/>
              <a:t>itu</a:t>
            </a:r>
            <a:r>
              <a:rPr dirty="0" sz="1100" spc="20"/>
              <a:t> </a:t>
            </a:r>
            <a:r>
              <a:rPr dirty="0" sz="1100" spc="-50"/>
              <a:t>bukan</a:t>
            </a:r>
            <a:r>
              <a:rPr dirty="0" sz="1100" spc="25"/>
              <a:t> </a:t>
            </a:r>
            <a:r>
              <a:rPr dirty="0" sz="1100" spc="-20"/>
              <a:t>positif, </a:t>
            </a:r>
            <a:r>
              <a:rPr dirty="0" sz="1100" spc="-330"/>
              <a:t> </a:t>
            </a:r>
            <a:r>
              <a:rPr dirty="0" sz="1100" spc="-35"/>
              <a:t>cetak</a:t>
            </a:r>
            <a:r>
              <a:rPr dirty="0" sz="1100" spc="15"/>
              <a:t> </a:t>
            </a:r>
            <a:r>
              <a:rPr dirty="0" sz="1100" spc="-10"/>
              <a:t>”non-positif”?</a:t>
            </a:r>
            <a:endParaRPr sz="1100"/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344" y="221828"/>
            <a:ext cx="2659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Struktur</a:t>
            </a:r>
            <a:r>
              <a:rPr dirty="0" spc="130"/>
              <a:t> </a:t>
            </a:r>
            <a:r>
              <a:rPr dirty="0" spc="15"/>
              <a:t>”if</a:t>
            </a:r>
            <a:r>
              <a:rPr dirty="0" spc="135"/>
              <a:t> </a:t>
            </a:r>
            <a:r>
              <a:rPr dirty="0" spc="55"/>
              <a:t>...</a:t>
            </a:r>
            <a:r>
              <a:rPr dirty="0" spc="305"/>
              <a:t> </a:t>
            </a:r>
            <a:r>
              <a:rPr dirty="0" spc="-15"/>
              <a:t>then</a:t>
            </a:r>
            <a:r>
              <a:rPr dirty="0" spc="135"/>
              <a:t> </a:t>
            </a:r>
            <a:r>
              <a:rPr dirty="0" spc="55"/>
              <a:t>...</a:t>
            </a:r>
            <a:r>
              <a:rPr dirty="0" spc="305"/>
              <a:t> </a:t>
            </a:r>
            <a:r>
              <a:rPr dirty="0" spc="-25"/>
              <a:t>else</a:t>
            </a:r>
            <a:r>
              <a:rPr dirty="0" spc="135"/>
              <a:t> </a:t>
            </a:r>
            <a:r>
              <a:rPr dirty="0" spc="45"/>
              <a:t>...”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2193836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87655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20"/>
              <a:t>Kita </a:t>
            </a:r>
            <a:r>
              <a:rPr dirty="0" sz="1100" spc="-50"/>
              <a:t>juga</a:t>
            </a:r>
            <a:r>
              <a:rPr dirty="0" sz="1100" spc="20"/>
              <a:t> </a:t>
            </a:r>
            <a:r>
              <a:rPr dirty="0" sz="1100" spc="-45"/>
              <a:t>bisa</a:t>
            </a:r>
            <a:r>
              <a:rPr dirty="0" sz="1100" spc="20"/>
              <a:t> </a:t>
            </a:r>
            <a:r>
              <a:rPr dirty="0" sz="1100" spc="-50"/>
              <a:t>membuat</a:t>
            </a:r>
            <a:r>
              <a:rPr dirty="0" sz="1100" spc="20"/>
              <a:t> </a:t>
            </a:r>
            <a:r>
              <a:rPr dirty="0" sz="1100" spc="-50"/>
              <a:t>percabangan</a:t>
            </a:r>
            <a:r>
              <a:rPr dirty="0" sz="1100" spc="20"/>
              <a:t> </a:t>
            </a:r>
            <a:r>
              <a:rPr dirty="0" sz="1100" spc="-30"/>
              <a:t>jika</a:t>
            </a:r>
            <a:r>
              <a:rPr dirty="0" sz="1100" spc="20"/>
              <a:t> </a:t>
            </a:r>
            <a:r>
              <a:rPr dirty="0" sz="1100" spc="-20"/>
              <a:t>nilai</a:t>
            </a:r>
            <a:r>
              <a:rPr dirty="0" sz="1100" spc="20"/>
              <a:t> </a:t>
            </a:r>
            <a:r>
              <a:rPr dirty="0" sz="1100" spc="-50"/>
              <a:t>pada</a:t>
            </a:r>
            <a:endParaRPr sz="1100"/>
          </a:p>
          <a:p>
            <a:pPr marL="287655">
              <a:lnSpc>
                <a:spcPct val="100000"/>
              </a:lnSpc>
              <a:spcBef>
                <a:spcPts val="35"/>
              </a:spcBef>
            </a:pPr>
            <a:r>
              <a:rPr dirty="0" spc="-30" b="0" i="1">
                <a:latin typeface="Verdana Pro Light"/>
                <a:cs typeface="Verdana Pro Light"/>
              </a:rPr>
              <a:t>&lt;</a:t>
            </a:r>
            <a:r>
              <a:rPr dirty="0" spc="-30"/>
              <a:t>kondisi</a:t>
            </a:r>
            <a:r>
              <a:rPr dirty="0" spc="-30" b="0" i="1">
                <a:latin typeface="Verdana Pro Light"/>
                <a:cs typeface="Verdana Pro Light"/>
              </a:rPr>
              <a:t>&gt;</a:t>
            </a:r>
            <a:r>
              <a:rPr dirty="0" spc="-35" b="0" i="1">
                <a:latin typeface="Verdana Pro Light"/>
                <a:cs typeface="Verdana Pro Light"/>
              </a:rPr>
              <a:t> </a:t>
            </a:r>
            <a:r>
              <a:rPr dirty="0" spc="-45"/>
              <a:t>adalah</a:t>
            </a:r>
            <a:r>
              <a:rPr dirty="0" spc="15"/>
              <a:t> </a:t>
            </a:r>
            <a:r>
              <a:rPr dirty="0" spc="-40" b="1">
                <a:latin typeface="Gill Sans MT"/>
                <a:cs typeface="Gill Sans MT"/>
              </a:rPr>
              <a:t>FALSE</a:t>
            </a:r>
            <a:r>
              <a:rPr dirty="0" spc="-40"/>
              <a:t>,</a:t>
            </a:r>
            <a:r>
              <a:rPr dirty="0" spc="20"/>
              <a:t> </a:t>
            </a:r>
            <a:r>
              <a:rPr dirty="0" spc="-30"/>
              <a:t>yaitu</a:t>
            </a:r>
            <a:r>
              <a:rPr dirty="0" spc="15"/>
              <a:t> </a:t>
            </a:r>
            <a:r>
              <a:rPr dirty="0" spc="-60"/>
              <a:t>dengan</a:t>
            </a:r>
            <a:r>
              <a:rPr dirty="0" spc="20"/>
              <a:t> </a:t>
            </a:r>
            <a:r>
              <a:rPr dirty="0" spc="-35"/>
              <a:t>kata</a:t>
            </a:r>
            <a:r>
              <a:rPr dirty="0" spc="15"/>
              <a:t> </a:t>
            </a:r>
            <a:r>
              <a:rPr dirty="0" spc="-30"/>
              <a:t>kunci</a:t>
            </a:r>
            <a:r>
              <a:rPr dirty="0" spc="15"/>
              <a:t> </a:t>
            </a:r>
            <a:r>
              <a:rPr dirty="0" spc="-35" b="1">
                <a:latin typeface="Gill Sans MT"/>
                <a:cs typeface="Gill Sans MT"/>
              </a:rPr>
              <a:t>else</a:t>
            </a:r>
            <a:r>
              <a:rPr dirty="0" spc="-35"/>
              <a:t>.</a:t>
            </a:r>
          </a:p>
          <a:p>
            <a:pPr marL="287655" indent="-132715">
              <a:lnSpc>
                <a:spcPts val="1275"/>
              </a:lnSpc>
              <a:spcBef>
                <a:spcPts val="27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20">
                <a:uFill>
                  <a:solidFill>
                    <a:srgbClr val="000000"/>
                  </a:solidFill>
                </a:uFill>
              </a:rPr>
              <a:t>Struktur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dari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penulisan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</a:rPr>
              <a:t>”if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...</a:t>
            </a:r>
            <a:r>
              <a:rPr dirty="0" u="sng" sz="1100" spc="14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then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...</a:t>
            </a:r>
            <a:r>
              <a:rPr dirty="0" u="sng" sz="1100" spc="14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</a:rPr>
              <a:t>else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...”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adalah:	</a:t>
            </a:r>
            <a:endParaRPr sz="1100"/>
          </a:p>
          <a:p>
            <a:pPr marL="287655">
              <a:lnSpc>
                <a:spcPts val="1005"/>
              </a:lnSpc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 </a:t>
            </a:r>
            <a:r>
              <a:rPr dirty="0" sz="1000" spc="114">
                <a:latin typeface="PMingLiU"/>
                <a:cs typeface="PMingLiU"/>
              </a:rPr>
              <a:t>(&lt;kondisi&gt;)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1&gt;;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2&gt;;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30"/>
              </a:lnSpc>
            </a:pPr>
            <a:r>
              <a:rPr dirty="0" sz="1000" spc="285">
                <a:latin typeface="PMingLiU"/>
                <a:cs typeface="PMingLiU"/>
              </a:rPr>
              <a:t>...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93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0"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a&gt;;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b&gt;;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30"/>
              </a:lnSpc>
            </a:pPr>
            <a:r>
              <a:rPr dirty="0" sz="1000" spc="285">
                <a:latin typeface="PMingLiU"/>
                <a:cs typeface="PMingLiU"/>
              </a:rPr>
              <a:t>...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87655" marR="21590" indent="-132715">
              <a:lnSpc>
                <a:spcPct val="102600"/>
              </a:lnSpc>
              <a:spcBef>
                <a:spcPts val="52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10"/>
              <a:t>Jika</a:t>
            </a:r>
            <a:r>
              <a:rPr dirty="0" sz="1100" spc="15"/>
              <a:t> </a:t>
            </a:r>
            <a:r>
              <a:rPr dirty="0" sz="1100" spc="-20"/>
              <a:t>nilai</a:t>
            </a:r>
            <a:r>
              <a:rPr dirty="0" sz="1100" spc="15"/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/>
              <a:t>kondisi</a:t>
            </a:r>
            <a:r>
              <a:rPr dirty="0" sz="1100" spc="-30" b="0" i="1">
                <a:latin typeface="Verdana Pro Light"/>
                <a:cs typeface="Verdana Pro Light"/>
              </a:rPr>
              <a:t>&gt;</a:t>
            </a:r>
            <a:r>
              <a:rPr dirty="0" sz="1100" spc="-35" b="0" i="1">
                <a:latin typeface="Verdana Pro Light"/>
                <a:cs typeface="Verdana Pro Light"/>
              </a:rPr>
              <a:t> </a:t>
            </a:r>
            <a:r>
              <a:rPr dirty="0" sz="1100" spc="-45"/>
              <a:t>adalah</a:t>
            </a:r>
            <a:r>
              <a:rPr dirty="0" sz="1100" spc="15"/>
              <a:t> </a:t>
            </a:r>
            <a:r>
              <a:rPr dirty="0" sz="1100" spc="-15" b="1">
                <a:latin typeface="Gill Sans MT"/>
                <a:cs typeface="Gill Sans MT"/>
              </a:rPr>
              <a:t>TRUE</a:t>
            </a:r>
            <a:r>
              <a:rPr dirty="0" sz="1100" spc="-15"/>
              <a:t>,</a:t>
            </a:r>
            <a:r>
              <a:rPr dirty="0" sz="1100" spc="15"/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/>
              <a:t>perintah</a:t>
            </a:r>
            <a:r>
              <a:rPr dirty="0" sz="1100" spc="15"/>
              <a:t> </a:t>
            </a:r>
            <a:r>
              <a:rPr dirty="0" sz="1100" spc="-35"/>
              <a:t>1</a:t>
            </a:r>
            <a:r>
              <a:rPr dirty="0" sz="1100" spc="-35" b="0" i="1">
                <a:latin typeface="Verdana Pro Light"/>
                <a:cs typeface="Verdana Pro Light"/>
              </a:rPr>
              <a:t>&gt;</a:t>
            </a:r>
            <a:r>
              <a:rPr dirty="0" sz="1100" spc="-35"/>
              <a:t>,</a:t>
            </a:r>
            <a:r>
              <a:rPr dirty="0" sz="1100" spc="15"/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/>
              <a:t>perintah </a:t>
            </a:r>
            <a:r>
              <a:rPr dirty="0" sz="1100" spc="-330"/>
              <a:t> </a:t>
            </a:r>
            <a:r>
              <a:rPr dirty="0" sz="1100" spc="-35"/>
              <a:t>2</a:t>
            </a:r>
            <a:r>
              <a:rPr dirty="0" sz="1100" spc="-35" b="0" i="1">
                <a:latin typeface="Verdana Pro Light"/>
                <a:cs typeface="Verdana Pro Light"/>
              </a:rPr>
              <a:t>&gt;</a:t>
            </a:r>
            <a:r>
              <a:rPr dirty="0" sz="1100" spc="-35"/>
              <a:t>,</a:t>
            </a:r>
            <a:r>
              <a:rPr dirty="0" sz="1100" spc="15"/>
              <a:t> </a:t>
            </a:r>
            <a:r>
              <a:rPr dirty="0" sz="1100" spc="-35"/>
              <a:t>...,</a:t>
            </a:r>
            <a:r>
              <a:rPr dirty="0" sz="1100" spc="20"/>
              <a:t> </a:t>
            </a:r>
            <a:r>
              <a:rPr dirty="0" sz="1100" spc="-55"/>
              <a:t>akan</a:t>
            </a:r>
            <a:r>
              <a:rPr dirty="0" sz="1100" spc="20"/>
              <a:t> </a:t>
            </a:r>
            <a:r>
              <a:rPr dirty="0" sz="1100" spc="-40"/>
              <a:t>dilaksanakan.</a:t>
            </a:r>
            <a:endParaRPr sz="1100">
              <a:latin typeface="Verdana Pro Light"/>
              <a:cs typeface="Verdana Pro Light"/>
            </a:endParaRPr>
          </a:p>
          <a:p>
            <a:pPr marL="287655" marR="574040" indent="-132715">
              <a:lnSpc>
                <a:spcPct val="102600"/>
              </a:lnSpc>
              <a:spcBef>
                <a:spcPts val="2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10"/>
              <a:t>Jika</a:t>
            </a:r>
            <a:r>
              <a:rPr dirty="0" sz="1100" spc="15"/>
              <a:t> </a:t>
            </a:r>
            <a:r>
              <a:rPr dirty="0" sz="1100" spc="-40" b="1">
                <a:latin typeface="Gill Sans MT"/>
                <a:cs typeface="Gill Sans MT"/>
              </a:rPr>
              <a:t>FALSE</a:t>
            </a:r>
            <a:r>
              <a:rPr dirty="0" sz="1100" spc="-40"/>
              <a:t>,</a:t>
            </a:r>
            <a:r>
              <a:rPr dirty="0" sz="1100" spc="15"/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/>
              <a:t>perintah</a:t>
            </a:r>
            <a:r>
              <a:rPr dirty="0" sz="1100" spc="15"/>
              <a:t> </a:t>
            </a:r>
            <a:r>
              <a:rPr dirty="0" sz="1100" spc="-35"/>
              <a:t>a</a:t>
            </a:r>
            <a:r>
              <a:rPr dirty="0" sz="1100" spc="-35" b="0" i="1">
                <a:latin typeface="Verdana Pro Light"/>
                <a:cs typeface="Verdana Pro Light"/>
              </a:rPr>
              <a:t>&gt;</a:t>
            </a:r>
            <a:r>
              <a:rPr dirty="0" sz="1100" spc="-35"/>
              <a:t>,</a:t>
            </a:r>
            <a:r>
              <a:rPr dirty="0" sz="1100" spc="15"/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/>
              <a:t>perintah</a:t>
            </a:r>
            <a:r>
              <a:rPr dirty="0" sz="1100" spc="15"/>
              <a:t> </a:t>
            </a:r>
            <a:r>
              <a:rPr dirty="0" sz="1100" spc="-30"/>
              <a:t>b</a:t>
            </a:r>
            <a:r>
              <a:rPr dirty="0" sz="1100" spc="-30" b="0" i="1">
                <a:latin typeface="Verdana Pro Light"/>
                <a:cs typeface="Verdana Pro Light"/>
              </a:rPr>
              <a:t>&gt;</a:t>
            </a:r>
            <a:r>
              <a:rPr dirty="0" sz="1100" spc="-30"/>
              <a:t>,</a:t>
            </a:r>
            <a:r>
              <a:rPr dirty="0" sz="1100" spc="15"/>
              <a:t> </a:t>
            </a:r>
            <a:r>
              <a:rPr dirty="0" sz="1100" spc="-35"/>
              <a:t>...,</a:t>
            </a:r>
            <a:r>
              <a:rPr dirty="0" sz="1100" spc="15"/>
              <a:t> </a:t>
            </a:r>
            <a:r>
              <a:rPr dirty="0" sz="1100" spc="-55"/>
              <a:t>akan </a:t>
            </a:r>
            <a:r>
              <a:rPr dirty="0" sz="1100" spc="-330"/>
              <a:t> </a:t>
            </a:r>
            <a:r>
              <a:rPr dirty="0" sz="1100" spc="-40"/>
              <a:t>dilaksanakan.</a:t>
            </a:r>
            <a:endParaRPr sz="1100">
              <a:latin typeface="Verdana Pro Light"/>
              <a:cs typeface="Verdana Pro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847" y="221828"/>
            <a:ext cx="25761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0"/>
              <a:t> </a:t>
            </a:r>
            <a:r>
              <a:rPr dirty="0" spc="-20"/>
              <a:t>Program:</a:t>
            </a:r>
            <a:r>
              <a:rPr dirty="0" spc="290"/>
              <a:t> </a:t>
            </a:r>
            <a:r>
              <a:rPr dirty="0" spc="-10"/>
              <a:t>kondisi2.cpp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30594" rIns="0" bIns="0" rtlCol="0" vert="horz">
            <a:spAutoFit/>
          </a:bodyPr>
          <a:lstStyle/>
          <a:p>
            <a:pPr marL="287655" marR="5080" indent="-132715">
              <a:lnSpc>
                <a:spcPct val="95300"/>
              </a:lnSpc>
              <a:spcBef>
                <a:spcPts val="15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  <a:tab pos="3898900" algn="l"/>
              </a:tabLst>
            </a:pPr>
            <a:r>
              <a:rPr dirty="0" sz="1100" spc="-50"/>
              <a:t>Dengan </a:t>
            </a:r>
            <a:r>
              <a:rPr dirty="0" sz="1100" spc="30"/>
              <a:t>”if </a:t>
            </a:r>
            <a:r>
              <a:rPr dirty="0" sz="1100" spc="-35"/>
              <a:t>...</a:t>
            </a:r>
            <a:r>
              <a:rPr dirty="0" sz="1100" spc="-30"/>
              <a:t> </a:t>
            </a:r>
            <a:r>
              <a:rPr dirty="0" sz="1100" spc="-45"/>
              <a:t>then </a:t>
            </a:r>
            <a:r>
              <a:rPr dirty="0" sz="1100" spc="-35"/>
              <a:t>...</a:t>
            </a:r>
            <a:r>
              <a:rPr dirty="0" sz="1100" spc="-30"/>
              <a:t> </a:t>
            </a:r>
            <a:r>
              <a:rPr dirty="0" sz="1100" spc="-65"/>
              <a:t>else</a:t>
            </a:r>
            <a:r>
              <a:rPr dirty="0" sz="1100" spc="-60"/>
              <a:t> </a:t>
            </a:r>
            <a:r>
              <a:rPr dirty="0" sz="1100" spc="-5"/>
              <a:t>...”, </a:t>
            </a:r>
            <a:r>
              <a:rPr dirty="0" sz="1100" spc="-10"/>
              <a:t>kita </a:t>
            </a:r>
            <a:r>
              <a:rPr dirty="0" sz="1100" spc="-45"/>
              <a:t>bisa </a:t>
            </a:r>
            <a:r>
              <a:rPr dirty="0" sz="1100" spc="-40"/>
              <a:t>memodifikasi </a:t>
            </a:r>
            <a:r>
              <a:rPr dirty="0" sz="1100" spc="-35"/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kondisi.cpp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menjadi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kondisi2.cpp: 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sz="1100"/>
              <a:t> </a:t>
            </a:r>
            <a:r>
              <a:rPr dirty="0" sz="1100" spc="114">
                <a:latin typeface="PMingLiU"/>
                <a:cs typeface="PMingLiU"/>
              </a:rPr>
              <a:t>                 </a:t>
            </a:r>
            <a:r>
              <a:rPr dirty="0" sz="1100" spc="120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142875">
              <a:lnSpc>
                <a:spcPct val="100000"/>
              </a:lnSpc>
              <a:spcBef>
                <a:spcPts val="55"/>
              </a:spcBef>
            </a:pPr>
            <a:endParaRPr sz="650">
              <a:latin typeface="PMingLiU"/>
              <a:cs typeface="PMingLiU"/>
            </a:endParaRPr>
          </a:p>
          <a:p>
            <a:pPr marL="420370" marR="2818765" indent="-133350">
              <a:lnSpc>
                <a:spcPct val="747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x;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75">
                <a:latin typeface="PMingLiU"/>
                <a:cs typeface="PMingLiU"/>
              </a:rPr>
              <a:t>&amp;x);</a:t>
            </a:r>
            <a:endParaRPr sz="1000">
              <a:latin typeface="PMingLiU"/>
              <a:cs typeface="PMingLiU"/>
            </a:endParaRPr>
          </a:p>
          <a:p>
            <a:pPr marL="553720" marR="2021205" indent="-133350">
              <a:lnSpc>
                <a:spcPts val="960"/>
              </a:lnSpc>
              <a:spcBef>
                <a:spcPts val="890"/>
              </a:spcBef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13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13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"positif\n"</a:t>
            </a:r>
            <a:r>
              <a:rPr dirty="0" sz="1000" spc="17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5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553720">
              <a:lnSpc>
                <a:spcPts val="960"/>
              </a:lnSpc>
            </a:pPr>
            <a:r>
              <a:rPr dirty="0" sz="1000" spc="160">
                <a:latin typeface="PMingLiU"/>
                <a:cs typeface="PMingLiU"/>
              </a:rPr>
              <a:t>printf(</a:t>
            </a:r>
            <a:r>
              <a:rPr dirty="0" sz="1000" spc="160">
                <a:solidFill>
                  <a:srgbClr val="9300D1"/>
                </a:solidFill>
                <a:latin typeface="PMingLiU"/>
                <a:cs typeface="PMingLiU"/>
              </a:rPr>
              <a:t>"non-positif\n"</a:t>
            </a:r>
            <a:r>
              <a:rPr dirty="0" sz="1000" spc="160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585999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144" y="221828"/>
            <a:ext cx="18421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Persoalan</a:t>
            </a:r>
            <a:r>
              <a:rPr dirty="0" spc="95"/>
              <a:t> </a:t>
            </a:r>
            <a:r>
              <a:rPr dirty="0" spc="-25"/>
              <a:t>Sebenarnya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84960"/>
            <a:ext cx="3805554" cy="12039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45415">
              <a:lnSpc>
                <a:spcPct val="102699"/>
              </a:lnSpc>
              <a:spcBef>
                <a:spcPts val="55"/>
              </a:spcBef>
            </a:pPr>
            <a:r>
              <a:rPr dirty="0" sz="1100" spc="-10">
                <a:latin typeface="Tahoma"/>
                <a:cs typeface="Tahoma"/>
              </a:rPr>
              <a:t>Ketika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bebek-bebek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memberikan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sebut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saja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 b="1">
                <a:latin typeface="Gill Sans MT"/>
                <a:cs typeface="Gill Sans MT"/>
              </a:rPr>
              <a:t>x</a:t>
            </a:r>
            <a:r>
              <a:rPr dirty="0" sz="1100" spc="-5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mereka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ingin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tahu: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5" b="1">
                <a:latin typeface="Gill Sans MT"/>
                <a:cs typeface="Gill Sans MT"/>
              </a:rPr>
              <a:t>x</a:t>
            </a:r>
            <a:r>
              <a:rPr dirty="0" sz="1100" spc="45" b="1">
                <a:latin typeface="Gill Sans MT"/>
                <a:cs typeface="Gill Sans MT"/>
              </a:rPr>
              <a:t> </a:t>
            </a:r>
            <a:r>
              <a:rPr dirty="0" sz="1100" spc="-20">
                <a:latin typeface="Tahoma"/>
                <a:cs typeface="Tahoma"/>
              </a:rPr>
              <a:t>positif,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cetak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”positif”.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5" b="1">
                <a:latin typeface="Gill Sans MT"/>
                <a:cs typeface="Gill Sans MT"/>
              </a:rPr>
              <a:t>x</a:t>
            </a:r>
            <a:r>
              <a:rPr dirty="0" sz="1100" spc="50" b="1">
                <a:latin typeface="Gill Sans MT"/>
                <a:cs typeface="Gill Sans MT"/>
              </a:rPr>
              <a:t> </a:t>
            </a:r>
            <a:r>
              <a:rPr dirty="0" sz="1100" spc="-60">
                <a:latin typeface="Tahoma"/>
                <a:cs typeface="Tahoma"/>
              </a:rPr>
              <a:t>sama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nol,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cetak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”nol”.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5" b="1">
                <a:latin typeface="Gill Sans MT"/>
                <a:cs typeface="Gill Sans MT"/>
              </a:rPr>
              <a:t>x</a:t>
            </a:r>
            <a:r>
              <a:rPr dirty="0" sz="1100" spc="45" b="1">
                <a:latin typeface="Gill Sans MT"/>
                <a:cs typeface="Gill Sans MT"/>
              </a:rPr>
              <a:t> </a:t>
            </a:r>
            <a:r>
              <a:rPr dirty="0" sz="1100" spc="-35">
                <a:latin typeface="Tahoma"/>
                <a:cs typeface="Tahoma"/>
              </a:rPr>
              <a:t>negatif,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cetak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”negatif”.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kasus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diperlukan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struktur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cabang!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044" y="221828"/>
            <a:ext cx="2834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Struktur</a:t>
            </a:r>
            <a:r>
              <a:rPr dirty="0" spc="130"/>
              <a:t> </a:t>
            </a:r>
            <a:r>
              <a:rPr dirty="0" spc="15"/>
              <a:t>”if</a:t>
            </a:r>
            <a:r>
              <a:rPr dirty="0" spc="135"/>
              <a:t> </a:t>
            </a:r>
            <a:r>
              <a:rPr dirty="0" spc="55"/>
              <a:t>...</a:t>
            </a:r>
            <a:r>
              <a:rPr dirty="0" spc="310"/>
              <a:t> </a:t>
            </a:r>
            <a:r>
              <a:rPr dirty="0" spc="-15"/>
              <a:t>then</a:t>
            </a:r>
            <a:r>
              <a:rPr dirty="0" spc="135"/>
              <a:t> </a:t>
            </a:r>
            <a:r>
              <a:rPr dirty="0" spc="55"/>
              <a:t>...</a:t>
            </a:r>
            <a:r>
              <a:rPr dirty="0" spc="305"/>
              <a:t> </a:t>
            </a:r>
            <a:r>
              <a:rPr dirty="0" spc="-25"/>
              <a:t>else</a:t>
            </a:r>
            <a:r>
              <a:rPr dirty="0" spc="135"/>
              <a:t> </a:t>
            </a:r>
            <a:r>
              <a:rPr dirty="0" spc="20"/>
              <a:t>if</a:t>
            </a:r>
            <a:r>
              <a:rPr dirty="0" spc="135"/>
              <a:t> </a:t>
            </a:r>
            <a:r>
              <a:rPr dirty="0" spc="45"/>
              <a:t>...”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4282" rIns="0" bIns="0" rtlCol="0" vert="horz">
            <a:spAutoFit/>
          </a:bodyPr>
          <a:lstStyle/>
          <a:p>
            <a:pPr marL="287655" marR="42354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40"/>
              <a:t>C++</a:t>
            </a:r>
            <a:r>
              <a:rPr dirty="0" sz="1100" spc="10"/>
              <a:t> </a:t>
            </a:r>
            <a:r>
              <a:rPr dirty="0" sz="1100" spc="-60"/>
              <a:t>menyediakan</a:t>
            </a:r>
            <a:r>
              <a:rPr dirty="0" sz="1100" spc="20"/>
              <a:t> </a:t>
            </a:r>
            <a:r>
              <a:rPr dirty="0" sz="1100" spc="-25"/>
              <a:t>struktur</a:t>
            </a:r>
            <a:r>
              <a:rPr dirty="0" sz="1100" spc="15"/>
              <a:t> </a:t>
            </a:r>
            <a:r>
              <a:rPr dirty="0" sz="1100" spc="-65"/>
              <a:t>yang</a:t>
            </a:r>
            <a:r>
              <a:rPr dirty="0" sz="1100" spc="15"/>
              <a:t> </a:t>
            </a:r>
            <a:r>
              <a:rPr dirty="0" sz="1100" spc="-50"/>
              <a:t>memungkinkan</a:t>
            </a:r>
            <a:r>
              <a:rPr dirty="0" sz="1100" spc="20"/>
              <a:t> </a:t>
            </a:r>
            <a:r>
              <a:rPr dirty="0" sz="1100" spc="-10"/>
              <a:t>kita </a:t>
            </a:r>
            <a:r>
              <a:rPr dirty="0" sz="1100" spc="-5"/>
              <a:t> </a:t>
            </a:r>
            <a:r>
              <a:rPr dirty="0" sz="1100" spc="-40"/>
              <a:t>memilah-milah</a:t>
            </a:r>
            <a:r>
              <a:rPr dirty="0" sz="1100" spc="15"/>
              <a:t> </a:t>
            </a:r>
            <a:r>
              <a:rPr dirty="0" sz="1100" spc="-30"/>
              <a:t>untuk</a:t>
            </a:r>
            <a:r>
              <a:rPr dirty="0" sz="1100" spc="20"/>
              <a:t> </a:t>
            </a:r>
            <a:r>
              <a:rPr dirty="0" sz="1100" spc="-50"/>
              <a:t>cabang</a:t>
            </a:r>
            <a:r>
              <a:rPr dirty="0" sz="1100" spc="15"/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35"/>
              <a:t>lebih</a:t>
            </a:r>
            <a:r>
              <a:rPr dirty="0" sz="1100" spc="15"/>
              <a:t> </a:t>
            </a:r>
            <a:r>
              <a:rPr dirty="0" sz="1100" spc="-40"/>
              <a:t>dari</a:t>
            </a:r>
            <a:r>
              <a:rPr dirty="0" sz="1100" spc="20"/>
              <a:t> </a:t>
            </a:r>
            <a:r>
              <a:rPr dirty="0" sz="1100" spc="-45"/>
              <a:t>dua,</a:t>
            </a:r>
            <a:r>
              <a:rPr dirty="0" sz="1100" spc="20"/>
              <a:t> </a:t>
            </a:r>
            <a:r>
              <a:rPr dirty="0" sz="1100" spc="-30"/>
              <a:t>yaitu </a:t>
            </a:r>
            <a:r>
              <a:rPr dirty="0" sz="1100" spc="-330"/>
              <a:t> </a:t>
            </a:r>
            <a:r>
              <a:rPr dirty="0" sz="1100" spc="-60"/>
              <a:t>dengan</a:t>
            </a:r>
            <a:r>
              <a:rPr dirty="0" sz="1100" spc="15"/>
              <a:t> </a:t>
            </a:r>
            <a:r>
              <a:rPr dirty="0" sz="1100" spc="-25"/>
              <a:t>struktur</a:t>
            </a:r>
            <a:r>
              <a:rPr dirty="0" sz="1100" spc="15"/>
              <a:t> </a:t>
            </a:r>
            <a:r>
              <a:rPr dirty="0" sz="1100" spc="30"/>
              <a:t>”if</a:t>
            </a:r>
            <a:r>
              <a:rPr dirty="0" sz="1100" spc="20"/>
              <a:t> </a:t>
            </a:r>
            <a:r>
              <a:rPr dirty="0" sz="1100" spc="-35"/>
              <a:t>...</a:t>
            </a:r>
            <a:r>
              <a:rPr dirty="0" sz="1100" spc="135"/>
              <a:t> </a:t>
            </a:r>
            <a:r>
              <a:rPr dirty="0" sz="1100" spc="-45"/>
              <a:t>then</a:t>
            </a:r>
            <a:r>
              <a:rPr dirty="0" sz="1100" spc="15"/>
              <a:t> </a:t>
            </a:r>
            <a:r>
              <a:rPr dirty="0" sz="1100" spc="-35"/>
              <a:t>...</a:t>
            </a:r>
            <a:r>
              <a:rPr dirty="0" sz="1100" spc="140"/>
              <a:t> </a:t>
            </a:r>
            <a:r>
              <a:rPr dirty="0" sz="1100" spc="-65"/>
              <a:t>else</a:t>
            </a:r>
            <a:r>
              <a:rPr dirty="0" sz="1100" spc="15"/>
              <a:t> </a:t>
            </a:r>
            <a:r>
              <a:rPr dirty="0" sz="1100" spc="-5"/>
              <a:t>if</a:t>
            </a:r>
            <a:r>
              <a:rPr dirty="0" sz="1100" spc="20"/>
              <a:t> </a:t>
            </a:r>
            <a:r>
              <a:rPr dirty="0" sz="1100" spc="-5"/>
              <a:t>...”.</a:t>
            </a:r>
            <a:endParaRPr sz="1100"/>
          </a:p>
          <a:p>
            <a:pPr marL="287655" indent="-132715">
              <a:lnSpc>
                <a:spcPts val="1275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20">
                <a:uFill>
                  <a:solidFill>
                    <a:srgbClr val="000000"/>
                  </a:solidFill>
                </a:uFill>
              </a:rPr>
              <a:t>Struktur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dari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penulisan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</a:rPr>
              <a:t>”if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...</a:t>
            </a:r>
            <a:r>
              <a:rPr dirty="0" u="sng" sz="1100" spc="14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then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...</a:t>
            </a:r>
            <a:r>
              <a:rPr dirty="0" u="sng" sz="1100" spc="14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</a:rPr>
              <a:t>else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</a:rPr>
              <a:t>if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...”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adalah:	</a:t>
            </a:r>
            <a:endParaRPr sz="1100"/>
          </a:p>
          <a:p>
            <a:pPr marL="287655">
              <a:lnSpc>
                <a:spcPts val="1005"/>
              </a:lnSpc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 </a:t>
            </a:r>
            <a:r>
              <a:rPr dirty="0" sz="1000" spc="120">
                <a:latin typeface="PMingLiU"/>
                <a:cs typeface="PMingLiU"/>
              </a:rPr>
              <a:t>(&lt;kondisi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85">
                <a:latin typeface="PMingLiU"/>
                <a:cs typeface="PMingLiU"/>
              </a:rPr>
              <a:t>1&gt;)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1&gt;;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2&gt;;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30"/>
              </a:lnSpc>
            </a:pPr>
            <a:r>
              <a:rPr dirty="0" sz="1000" spc="285">
                <a:latin typeface="PMingLiU"/>
                <a:cs typeface="PMingLiU"/>
              </a:rPr>
              <a:t>...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93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(&lt;kondisi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85">
                <a:latin typeface="PMingLiU"/>
                <a:cs typeface="PMingLiU"/>
              </a:rPr>
              <a:t>2&gt;)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0"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a&gt;;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b&gt;;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30"/>
              </a:lnSpc>
            </a:pPr>
            <a:r>
              <a:rPr dirty="0" sz="1000" spc="285">
                <a:latin typeface="PMingLiU"/>
                <a:cs typeface="PMingLiU"/>
              </a:rPr>
              <a:t>...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93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(&lt;kondisi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85">
                <a:latin typeface="PMingLiU"/>
                <a:cs typeface="PMingLiU"/>
              </a:rPr>
              <a:t>3&gt;)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30"/>
              </a:lnSpc>
            </a:pPr>
            <a:r>
              <a:rPr dirty="0" sz="1000" spc="285">
                <a:latin typeface="PMingLiU"/>
                <a:cs typeface="PMingLiU"/>
              </a:rPr>
              <a:t>...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727375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566" y="221828"/>
            <a:ext cx="34093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Struktur</a:t>
            </a:r>
            <a:r>
              <a:rPr dirty="0" spc="135"/>
              <a:t> </a:t>
            </a:r>
            <a:r>
              <a:rPr dirty="0" spc="15"/>
              <a:t>”if</a:t>
            </a:r>
            <a:r>
              <a:rPr dirty="0" spc="135"/>
              <a:t> </a:t>
            </a:r>
            <a:r>
              <a:rPr dirty="0" spc="55"/>
              <a:t>...</a:t>
            </a:r>
            <a:r>
              <a:rPr dirty="0" spc="310"/>
              <a:t> </a:t>
            </a:r>
            <a:r>
              <a:rPr dirty="0" spc="-15"/>
              <a:t>then</a:t>
            </a:r>
            <a:r>
              <a:rPr dirty="0" spc="135"/>
              <a:t> </a:t>
            </a:r>
            <a:r>
              <a:rPr dirty="0" spc="55"/>
              <a:t>...</a:t>
            </a:r>
            <a:r>
              <a:rPr dirty="0" spc="310"/>
              <a:t> </a:t>
            </a:r>
            <a:r>
              <a:rPr dirty="0" spc="-25"/>
              <a:t>else</a:t>
            </a:r>
            <a:r>
              <a:rPr dirty="0" spc="135"/>
              <a:t> </a:t>
            </a:r>
            <a:r>
              <a:rPr dirty="0" spc="20"/>
              <a:t>if</a:t>
            </a:r>
            <a:r>
              <a:rPr dirty="0" spc="135"/>
              <a:t> </a:t>
            </a:r>
            <a:r>
              <a:rPr dirty="0" spc="45"/>
              <a:t>...”</a:t>
            </a:r>
            <a:r>
              <a:rPr dirty="0" spc="13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613129"/>
            <a:ext cx="3736975" cy="2198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 b="0" i="1">
                <a:latin typeface="Verdana Pro Light"/>
                <a:cs typeface="Verdana Pro Light"/>
              </a:rPr>
              <a:t>&lt;</a:t>
            </a:r>
            <a:r>
              <a:rPr dirty="0" sz="1100" spc="-35">
                <a:latin typeface="Tahoma"/>
                <a:cs typeface="Tahoma"/>
              </a:rPr>
              <a:t>kondisi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1</a:t>
            </a:r>
            <a:r>
              <a:rPr dirty="0" sz="1100" spc="-35" b="0" i="1">
                <a:latin typeface="Verdana Pro Light"/>
                <a:cs typeface="Verdana Pro Light"/>
              </a:rPr>
              <a:t>&gt;</a:t>
            </a:r>
            <a:r>
              <a:rPr dirty="0" sz="1100" spc="-30" b="0" i="1">
                <a:latin typeface="Verdana Pro Light"/>
                <a:cs typeface="Verdana Pro Light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TRUE</a:t>
            </a:r>
            <a:r>
              <a:rPr dirty="0" sz="1100" spc="-15">
                <a:latin typeface="Tahoma"/>
                <a:cs typeface="Tahoma"/>
              </a:rPr>
              <a:t>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>
                <a:latin typeface="Tahoma"/>
                <a:cs typeface="Tahoma"/>
              </a:rPr>
              <a:t>perintah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1</a:t>
            </a:r>
            <a:r>
              <a:rPr dirty="0" sz="1100" spc="-35" b="0" i="1">
                <a:latin typeface="Verdana Pro Light"/>
                <a:cs typeface="Verdana Pro Light"/>
              </a:rPr>
              <a:t>&gt;</a:t>
            </a:r>
            <a:r>
              <a:rPr dirty="0" sz="1100" spc="-35">
                <a:latin typeface="Tahoma"/>
                <a:cs typeface="Tahoma"/>
              </a:rPr>
              <a:t>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>
                <a:latin typeface="Tahoma"/>
                <a:cs typeface="Tahoma"/>
              </a:rPr>
              <a:t>perintah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2</a:t>
            </a:r>
            <a:r>
              <a:rPr dirty="0" sz="1100" spc="-35" b="0" i="1">
                <a:latin typeface="Verdana Pro Light"/>
                <a:cs typeface="Verdana Pro Light"/>
              </a:rPr>
              <a:t>&gt;</a:t>
            </a:r>
            <a:r>
              <a:rPr dirty="0" sz="1100" spc="-35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latin typeface="Tahoma"/>
                <a:cs typeface="Tahoma"/>
              </a:rPr>
              <a:t>...,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dilaksanakan.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 b="0" i="1">
                <a:latin typeface="Verdana Pro Light"/>
                <a:cs typeface="Verdana Pro Light"/>
              </a:rPr>
              <a:t>&lt;</a:t>
            </a:r>
            <a:r>
              <a:rPr dirty="0" sz="1100" spc="-35">
                <a:latin typeface="Tahoma"/>
                <a:cs typeface="Tahoma"/>
              </a:rPr>
              <a:t>kondisi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1</a:t>
            </a:r>
            <a:r>
              <a:rPr dirty="0" sz="1100" spc="-35" b="0" i="1">
                <a:latin typeface="Verdana Pro Light"/>
                <a:cs typeface="Verdana Pro Light"/>
              </a:rPr>
              <a:t>&gt;</a:t>
            </a:r>
            <a:r>
              <a:rPr dirty="0" sz="1100" spc="-30" b="0" i="1">
                <a:latin typeface="Verdana Pro Light"/>
                <a:cs typeface="Verdana Pro Light"/>
              </a:rPr>
              <a:t> </a:t>
            </a:r>
            <a:r>
              <a:rPr dirty="0" sz="1100" spc="-40" b="1">
                <a:latin typeface="Gill Sans MT"/>
                <a:cs typeface="Gill Sans MT"/>
              </a:rPr>
              <a:t>FALSE</a:t>
            </a:r>
            <a:r>
              <a:rPr dirty="0" sz="1100" spc="-40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diperiksa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apakah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 b="0" i="1">
                <a:latin typeface="Verdana Pro Light"/>
                <a:cs typeface="Verdana Pro Light"/>
              </a:rPr>
              <a:t>&lt;</a:t>
            </a:r>
            <a:r>
              <a:rPr dirty="0" sz="1100" spc="-35">
                <a:latin typeface="Tahoma"/>
                <a:cs typeface="Tahoma"/>
              </a:rPr>
              <a:t>kondisi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2</a:t>
            </a:r>
            <a:r>
              <a:rPr dirty="0" sz="1100" spc="-35" b="0" i="1">
                <a:latin typeface="Verdana Pro Light"/>
                <a:cs typeface="Verdana Pro Light"/>
              </a:rPr>
              <a:t>&gt; </a:t>
            </a:r>
            <a:r>
              <a:rPr dirty="0" sz="1100" spc="-375" b="0" i="1">
                <a:latin typeface="Verdana Pro Light"/>
                <a:cs typeface="Verdana Pro Light"/>
              </a:rPr>
              <a:t> </a:t>
            </a:r>
            <a:r>
              <a:rPr dirty="0" sz="1100" spc="-30">
                <a:latin typeface="Tahoma"/>
                <a:cs typeface="Tahoma"/>
              </a:rPr>
              <a:t>bernilai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TRUE</a:t>
            </a:r>
            <a:r>
              <a:rPr dirty="0" sz="1100" spc="-15">
                <a:latin typeface="Tahoma"/>
                <a:cs typeface="Tahoma"/>
              </a:rPr>
              <a:t>.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>
                <a:latin typeface="Tahoma"/>
                <a:cs typeface="Tahoma"/>
              </a:rPr>
              <a:t>perintah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</a:t>
            </a:r>
            <a:r>
              <a:rPr dirty="0" sz="1100" spc="-35" b="0" i="1">
                <a:latin typeface="Verdana Pro Light"/>
                <a:cs typeface="Verdana Pro Light"/>
              </a:rPr>
              <a:t>&gt;</a:t>
            </a:r>
            <a:r>
              <a:rPr dirty="0" sz="1100" spc="-35">
                <a:latin typeface="Tahoma"/>
                <a:cs typeface="Tahoma"/>
              </a:rPr>
              <a:t>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>
                <a:latin typeface="Tahoma"/>
                <a:cs typeface="Tahoma"/>
              </a:rPr>
              <a:t>perintah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</a:t>
            </a:r>
            <a:r>
              <a:rPr dirty="0" sz="1100" spc="-30" b="0" i="1">
                <a:latin typeface="Verdana Pro Light"/>
                <a:cs typeface="Verdana Pro Light"/>
              </a:rPr>
              <a:t>&gt;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...,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dilaksanakan.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 b="0" i="1">
                <a:latin typeface="Verdana Pro Light"/>
                <a:cs typeface="Verdana Pro Light"/>
              </a:rPr>
              <a:t>&lt;</a:t>
            </a:r>
            <a:r>
              <a:rPr dirty="0" sz="1100" spc="-35">
                <a:latin typeface="Tahoma"/>
                <a:cs typeface="Tahoma"/>
              </a:rPr>
              <a:t>kondisi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2</a:t>
            </a:r>
            <a:r>
              <a:rPr dirty="0" sz="1100" spc="-35" b="0" i="1">
                <a:latin typeface="Verdana Pro Light"/>
                <a:cs typeface="Verdana Pro Light"/>
              </a:rPr>
              <a:t>&gt;</a:t>
            </a:r>
            <a:r>
              <a:rPr dirty="0" sz="1100" spc="-30" b="0" i="1">
                <a:latin typeface="Verdana Pro Light"/>
                <a:cs typeface="Verdana Pro Light"/>
              </a:rPr>
              <a:t> </a:t>
            </a:r>
            <a:r>
              <a:rPr dirty="0" sz="1100" spc="-40" b="1">
                <a:latin typeface="Gill Sans MT"/>
                <a:cs typeface="Gill Sans MT"/>
              </a:rPr>
              <a:t>FALSE</a:t>
            </a:r>
            <a:r>
              <a:rPr dirty="0" sz="1100" spc="-40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diperiksa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apakah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 b="0" i="1">
                <a:latin typeface="Verdana Pro Light"/>
                <a:cs typeface="Verdana Pro Light"/>
              </a:rPr>
              <a:t>&lt;</a:t>
            </a:r>
            <a:r>
              <a:rPr dirty="0" sz="1100" spc="-35">
                <a:latin typeface="Tahoma"/>
                <a:cs typeface="Tahoma"/>
              </a:rPr>
              <a:t>kondisi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3</a:t>
            </a:r>
            <a:r>
              <a:rPr dirty="0" sz="1100" spc="-35" b="0" i="1">
                <a:latin typeface="Verdana Pro Light"/>
                <a:cs typeface="Verdana Pro Light"/>
              </a:rPr>
              <a:t>&gt; </a:t>
            </a:r>
            <a:r>
              <a:rPr dirty="0" sz="1100" spc="-375" b="0" i="1">
                <a:latin typeface="Verdana Pro Light"/>
                <a:cs typeface="Verdana Pro Light"/>
              </a:rPr>
              <a:t> </a:t>
            </a:r>
            <a:r>
              <a:rPr dirty="0" sz="1100" spc="-30">
                <a:latin typeface="Tahoma"/>
                <a:cs typeface="Tahoma"/>
              </a:rPr>
              <a:t>bernilai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TRUE</a:t>
            </a:r>
            <a:r>
              <a:rPr dirty="0" sz="1100" spc="-15">
                <a:latin typeface="Tahoma"/>
                <a:cs typeface="Tahoma"/>
              </a:rPr>
              <a:t>.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Hal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terus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diulang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seluruh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percabangan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habis.</a:t>
            </a:r>
            <a:endParaRPr sz="1100">
              <a:latin typeface="Tahoma"/>
              <a:cs typeface="Tahoma"/>
            </a:endParaRPr>
          </a:p>
          <a:p>
            <a:pPr marL="144780" marR="17335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Kalian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mengakhiri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struktur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”else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...”, 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ketika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seluruh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kondisi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diberikan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terpenuhi,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maka </a:t>
            </a:r>
            <a:r>
              <a:rPr dirty="0" sz="1100" spc="-35">
                <a:latin typeface="Tahoma"/>
                <a:cs typeface="Tahoma"/>
              </a:rPr>
              <a:t>perintah-perintah </a:t>
            </a:r>
            <a:r>
              <a:rPr dirty="0" sz="1100" spc="-20">
                <a:latin typeface="Tahoma"/>
                <a:cs typeface="Tahoma"/>
              </a:rPr>
              <a:t>di </a:t>
            </a:r>
            <a:r>
              <a:rPr dirty="0" sz="1100" spc="-70">
                <a:latin typeface="Tahoma"/>
                <a:cs typeface="Tahoma"/>
              </a:rPr>
              <a:t>bawah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35" b="1">
                <a:latin typeface="Gill Sans MT"/>
                <a:cs typeface="Gill Sans MT"/>
              </a:rPr>
              <a:t>else</a:t>
            </a:r>
            <a:r>
              <a:rPr dirty="0" sz="1100" spc="-30" b="1">
                <a:latin typeface="Gill Sans MT"/>
                <a:cs typeface="Gill Sans MT"/>
              </a:rPr>
              <a:t> </a:t>
            </a:r>
            <a:r>
              <a:rPr dirty="0" sz="1100" spc="-15">
                <a:latin typeface="Tahoma"/>
                <a:cs typeface="Tahoma"/>
              </a:rPr>
              <a:t>ini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dilaksanakan.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847" y="221828"/>
            <a:ext cx="25761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0"/>
              <a:t> </a:t>
            </a:r>
            <a:r>
              <a:rPr dirty="0" spc="-20"/>
              <a:t>Program:</a:t>
            </a:r>
            <a:r>
              <a:rPr dirty="0" spc="290"/>
              <a:t> </a:t>
            </a:r>
            <a:r>
              <a:rPr dirty="0" spc="-10"/>
              <a:t>kondisi3.cpp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637195"/>
            <a:ext cx="3769360" cy="205867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44780" marR="5080" indent="-132715">
              <a:lnSpc>
                <a:spcPct val="95300"/>
              </a:lnSpc>
              <a:spcBef>
                <a:spcPts val="15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  <a:tab pos="3756025" algn="l"/>
              </a:tabLst>
            </a:pPr>
            <a:r>
              <a:rPr dirty="0" sz="1100" spc="-50">
                <a:latin typeface="Tahoma"/>
                <a:cs typeface="Tahoma"/>
              </a:rPr>
              <a:t>Dengan </a:t>
            </a:r>
            <a:r>
              <a:rPr dirty="0" sz="1100" spc="30">
                <a:latin typeface="Tahoma"/>
                <a:cs typeface="Tahoma"/>
              </a:rPr>
              <a:t>”if </a:t>
            </a:r>
            <a:r>
              <a:rPr dirty="0" sz="1100" spc="-35">
                <a:latin typeface="Tahoma"/>
                <a:cs typeface="Tahoma"/>
              </a:rPr>
              <a:t>...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then </a:t>
            </a:r>
            <a:r>
              <a:rPr dirty="0" sz="1100" spc="-35">
                <a:latin typeface="Tahoma"/>
                <a:cs typeface="Tahoma"/>
              </a:rPr>
              <a:t>...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else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 ...”, </a:t>
            </a:r>
            <a:r>
              <a:rPr dirty="0" sz="1100" spc="-10">
                <a:latin typeface="Tahoma"/>
                <a:cs typeface="Tahoma"/>
              </a:rPr>
              <a:t>kita </a:t>
            </a:r>
            <a:r>
              <a:rPr dirty="0" sz="1100" spc="-45">
                <a:latin typeface="Tahoma"/>
                <a:cs typeface="Tahoma"/>
              </a:rPr>
              <a:t>bisa </a:t>
            </a:r>
            <a:r>
              <a:rPr dirty="0" sz="1100" spc="-40">
                <a:latin typeface="Tahoma"/>
                <a:cs typeface="Tahoma"/>
              </a:rPr>
              <a:t>memodifikasi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kondisi2.cpp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menjadi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kondisi3.cpp: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114">
                <a:latin typeface="PMingLiU"/>
                <a:cs typeface="PMingLiU"/>
              </a:rPr>
              <a:t>                </a:t>
            </a:r>
            <a:r>
              <a:rPr dirty="0" sz="1100" spc="235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50">
              <a:latin typeface="PMingLiU"/>
              <a:cs typeface="PMingLiU"/>
            </a:endParaRPr>
          </a:p>
          <a:p>
            <a:pPr marL="277495" marR="2818765" indent="-133350">
              <a:lnSpc>
                <a:spcPct val="747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x;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960"/>
              </a:lnSpc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75">
                <a:latin typeface="PMingLiU"/>
                <a:cs typeface="PMingLiU"/>
              </a:rPr>
              <a:t>&amp;x);</a:t>
            </a:r>
            <a:endParaRPr sz="1000">
              <a:latin typeface="PMingLiU"/>
              <a:cs typeface="PMingLiU"/>
            </a:endParaRPr>
          </a:p>
          <a:p>
            <a:pPr marL="410845" marR="2021205" indent="-133350">
              <a:lnSpc>
                <a:spcPts val="960"/>
              </a:lnSpc>
              <a:spcBef>
                <a:spcPts val="890"/>
              </a:spcBef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13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13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"positif\n"</a:t>
            </a:r>
            <a:r>
              <a:rPr dirty="0" sz="1000" spc="17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410845" marR="2154555" indent="-13335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printf(</a:t>
            </a:r>
            <a:r>
              <a:rPr dirty="0" sz="1000" spc="165">
                <a:solidFill>
                  <a:srgbClr val="9300D1"/>
                </a:solidFill>
                <a:latin typeface="PMingLiU"/>
                <a:cs typeface="PMingLiU"/>
              </a:rPr>
              <a:t>"nol\n"</a:t>
            </a:r>
            <a:r>
              <a:rPr dirty="0" sz="1000" spc="16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410845" marR="2021205" indent="-13335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13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13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printf(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"</a:t>
            </a:r>
            <a:r>
              <a:rPr dirty="0" sz="1000" spc="150">
                <a:solidFill>
                  <a:srgbClr val="9300D1"/>
                </a:solidFill>
                <a:latin typeface="PMingLiU"/>
                <a:cs typeface="PMingLiU"/>
              </a:rPr>
              <a:t>negatif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\</a:t>
            </a:r>
            <a:r>
              <a:rPr dirty="0" sz="1000" spc="50">
                <a:solidFill>
                  <a:srgbClr val="9300D1"/>
                </a:solidFill>
                <a:latin typeface="PMingLiU"/>
                <a:cs typeface="PMingLiU"/>
              </a:rPr>
              <a:t>n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"</a:t>
            </a:r>
            <a:r>
              <a:rPr dirty="0" sz="1000" spc="23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85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732443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847" y="221828"/>
            <a:ext cx="25761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0"/>
              <a:t> </a:t>
            </a:r>
            <a:r>
              <a:rPr dirty="0" spc="-20"/>
              <a:t>Program:</a:t>
            </a:r>
            <a:r>
              <a:rPr dirty="0" spc="290"/>
              <a:t> </a:t>
            </a:r>
            <a:r>
              <a:rPr dirty="0" spc="-10"/>
              <a:t>kondisi4.cpp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8631"/>
            <a:ext cx="3769360" cy="25749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40005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kondisi3.cpp,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sebenarnya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”else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...”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terakhir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diperlukan.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97800"/>
              </a:lnSpc>
              <a:spcBef>
                <a:spcPts val="6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  <a:tab pos="3756025" algn="l"/>
              </a:tabLst>
            </a:pPr>
            <a:r>
              <a:rPr dirty="0" sz="1100" spc="-10">
                <a:latin typeface="Tahoma"/>
                <a:cs typeface="Tahoma"/>
              </a:rPr>
              <a:t>Ketika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bukan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positif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bukan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nol,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sudah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pasti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negatif.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Sehingga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didapatkan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kondisi4.cpp: 	</a:t>
            </a:r>
            <a:r>
              <a:rPr dirty="0" sz="1100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50">
              <a:latin typeface="PMingLiU"/>
              <a:cs typeface="PMingLiU"/>
            </a:endParaRPr>
          </a:p>
          <a:p>
            <a:pPr marL="277495" marR="2818765" indent="-133350">
              <a:lnSpc>
                <a:spcPct val="747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x;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960"/>
              </a:lnSpc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75">
                <a:latin typeface="PMingLiU"/>
                <a:cs typeface="PMingLiU"/>
              </a:rPr>
              <a:t>&amp;x);</a:t>
            </a:r>
            <a:endParaRPr sz="1000">
              <a:latin typeface="PMingLiU"/>
              <a:cs typeface="PMingLiU"/>
            </a:endParaRPr>
          </a:p>
          <a:p>
            <a:pPr marL="410845" marR="2021205" indent="-133350">
              <a:lnSpc>
                <a:spcPts val="960"/>
              </a:lnSpc>
              <a:spcBef>
                <a:spcPts val="890"/>
              </a:spcBef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13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13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"positif\n"</a:t>
            </a:r>
            <a:r>
              <a:rPr dirty="0" sz="1000" spc="17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410845" marR="2154555" indent="-13335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printf(</a:t>
            </a:r>
            <a:r>
              <a:rPr dirty="0" sz="1000" spc="165">
                <a:solidFill>
                  <a:srgbClr val="9300D1"/>
                </a:solidFill>
                <a:latin typeface="PMingLiU"/>
                <a:cs typeface="PMingLiU"/>
              </a:rPr>
              <a:t>"nol\n"</a:t>
            </a:r>
            <a:r>
              <a:rPr dirty="0" sz="1000" spc="16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410845" marR="2021205" indent="-133350">
              <a:lnSpc>
                <a:spcPts val="960"/>
              </a:lnSpc>
              <a:spcBef>
                <a:spcPts val="5"/>
              </a:spcBef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printf(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"</a:t>
            </a:r>
            <a:r>
              <a:rPr dirty="0" sz="1000" spc="150">
                <a:solidFill>
                  <a:srgbClr val="9300D1"/>
                </a:solidFill>
                <a:latin typeface="PMingLiU"/>
                <a:cs typeface="PMingLiU"/>
              </a:rPr>
              <a:t>negatif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\</a:t>
            </a:r>
            <a:r>
              <a:rPr dirty="0" sz="1000" spc="50">
                <a:solidFill>
                  <a:srgbClr val="9300D1"/>
                </a:solidFill>
                <a:latin typeface="PMingLiU"/>
                <a:cs typeface="PMingLiU"/>
              </a:rPr>
              <a:t>n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"</a:t>
            </a:r>
            <a:r>
              <a:rPr dirty="0" sz="1000" spc="23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85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sp>
          <p:nvSpPr>
            <p:cNvPr id="5" name="object 5"/>
            <p:cNvSpPr/>
            <p:nvPr/>
          </p:nvSpPr>
          <p:spPr>
            <a:xfrm>
              <a:off x="637095" y="3100108"/>
              <a:ext cx="3611245" cy="0"/>
            </a:xfrm>
            <a:custGeom>
              <a:avLst/>
              <a:gdLst/>
              <a:ahLst/>
              <a:cxnLst/>
              <a:rect l="l" t="t" r="r" b="b"/>
              <a:pathLst>
                <a:path w="3611245" h="0">
                  <a:moveTo>
                    <a:pt x="0" y="0"/>
                  </a:moveTo>
                  <a:lnTo>
                    <a:pt x="36109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291" y="221828"/>
            <a:ext cx="3038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Kombinasi</a:t>
            </a:r>
            <a:r>
              <a:rPr dirty="0" spc="120"/>
              <a:t> </a:t>
            </a:r>
            <a:r>
              <a:rPr dirty="0" spc="-10"/>
              <a:t>dengan</a:t>
            </a:r>
            <a:r>
              <a:rPr dirty="0" spc="125"/>
              <a:t> </a:t>
            </a:r>
            <a:r>
              <a:rPr dirty="0" spc="-25"/>
              <a:t>Ekspresi</a:t>
            </a:r>
            <a:r>
              <a:rPr dirty="0" spc="125"/>
              <a:t> </a:t>
            </a:r>
            <a:r>
              <a:rPr dirty="0" spc="-5"/>
              <a:t>Boolean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26225" rIns="0" bIns="0" rtlCol="0" vert="horz">
            <a:spAutoFit/>
          </a:bodyPr>
          <a:lstStyle/>
          <a:p>
            <a:pPr marL="287655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10"/>
              <a:t>Kalian</a:t>
            </a:r>
            <a:r>
              <a:rPr dirty="0" sz="1100" spc="25"/>
              <a:t> </a:t>
            </a:r>
            <a:r>
              <a:rPr dirty="0" sz="1100" spc="-50"/>
              <a:t>juga</a:t>
            </a:r>
            <a:r>
              <a:rPr dirty="0" sz="1100" spc="25"/>
              <a:t> </a:t>
            </a:r>
            <a:r>
              <a:rPr dirty="0" sz="1100" spc="-45"/>
              <a:t>bisa</a:t>
            </a:r>
            <a:r>
              <a:rPr dirty="0" sz="1100" spc="25"/>
              <a:t> </a:t>
            </a:r>
            <a:r>
              <a:rPr dirty="0" sz="1100" spc="-60"/>
              <a:t>menggabungkan</a:t>
            </a:r>
            <a:r>
              <a:rPr dirty="0" sz="1100" spc="30"/>
              <a:t> </a:t>
            </a:r>
            <a:r>
              <a:rPr dirty="0" sz="1100" spc="-25"/>
              <a:t>struktur</a:t>
            </a:r>
            <a:r>
              <a:rPr dirty="0" sz="1100" spc="20"/>
              <a:t> </a:t>
            </a:r>
            <a:r>
              <a:rPr dirty="0" sz="1100" spc="-5"/>
              <a:t>if</a:t>
            </a:r>
            <a:r>
              <a:rPr dirty="0" sz="1100" spc="25"/>
              <a:t> </a:t>
            </a:r>
            <a:r>
              <a:rPr dirty="0" sz="1100" spc="-60"/>
              <a:t>dengan</a:t>
            </a:r>
            <a:r>
              <a:rPr dirty="0" sz="1100" spc="25"/>
              <a:t> </a:t>
            </a:r>
            <a:r>
              <a:rPr dirty="0" sz="1100" spc="-60"/>
              <a:t>ekspresi</a:t>
            </a:r>
            <a:endParaRPr sz="1100"/>
          </a:p>
          <a:p>
            <a:pPr marL="287655">
              <a:lnSpc>
                <a:spcPts val="1275"/>
              </a:lnSpc>
              <a:spcBef>
                <a:spcPts val="35"/>
              </a:spcBef>
              <a:tabLst>
                <a:tab pos="3898900" algn="l"/>
              </a:tabLst>
            </a:pPr>
            <a:r>
              <a:rPr dirty="0" u="sng" spc="-35" b="1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boolean</a:t>
            </a:r>
            <a:r>
              <a:rPr dirty="0" u="sng" spc="-35">
                <a:uFill>
                  <a:solidFill>
                    <a:srgbClr val="000000"/>
                  </a:solidFill>
                </a:uFill>
              </a:rPr>
              <a:t>:	</a:t>
            </a:r>
          </a:p>
          <a:p>
            <a:pPr marL="686435" marR="1158240" indent="-133350">
              <a:lnSpc>
                <a:spcPts val="960"/>
              </a:lnSpc>
              <a:spcBef>
                <a:spcPts val="185"/>
              </a:spcBef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 </a:t>
            </a:r>
            <a:r>
              <a:rPr dirty="0" sz="1000" spc="155">
                <a:latin typeface="PMingLiU"/>
                <a:cs typeface="PMingLiU"/>
              </a:rPr>
              <a:t>((x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135">
                <a:latin typeface="PMingLiU"/>
                <a:cs typeface="PMingLiU"/>
              </a:rPr>
              <a:t> </a:t>
            </a:r>
            <a:r>
              <a:rPr dirty="0" sz="1000" spc="-210">
                <a:latin typeface="PMingLiU"/>
                <a:cs typeface="PMingLiU"/>
              </a:rPr>
              <a:t>&amp;&amp;</a:t>
            </a:r>
            <a:r>
              <a:rPr dirty="0" sz="1000" spc="-16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135">
                <a:latin typeface="PMingLiU"/>
                <a:cs typeface="PMingLiU"/>
              </a:rPr>
              <a:t> </a:t>
            </a:r>
            <a:r>
              <a:rPr dirty="0" sz="1000" spc="-260">
                <a:latin typeface="PMingLiU"/>
                <a:cs typeface="PMingLiU"/>
              </a:rPr>
              <a:t>%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2</a:t>
            </a:r>
            <a:r>
              <a:rPr dirty="0" sz="1000" spc="5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1))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"positif</a:t>
            </a:r>
            <a:r>
              <a:rPr dirty="0" sz="1000" spc="229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solidFill>
                  <a:srgbClr val="9300D1"/>
                </a:solidFill>
                <a:latin typeface="PMingLiU"/>
                <a:cs typeface="PMingLiU"/>
              </a:rPr>
              <a:t>dan</a:t>
            </a:r>
            <a:r>
              <a:rPr dirty="0" sz="1000" spc="229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ganjil\n"</a:t>
            </a:r>
            <a:r>
              <a:rPr dirty="0" sz="1000" spc="17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142875">
              <a:lnSpc>
                <a:spcPct val="100000"/>
              </a:lnSpc>
              <a:spcBef>
                <a:spcPts val="60"/>
              </a:spcBef>
            </a:pPr>
            <a:endParaRPr sz="600">
              <a:latin typeface="PMingLiU"/>
              <a:cs typeface="PMingLiU"/>
            </a:endParaRPr>
          </a:p>
          <a:p>
            <a:pPr marL="686435" marR="892175" indent="-13335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((x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210">
                <a:latin typeface="PMingLiU"/>
                <a:cs typeface="PMingLiU"/>
              </a:rPr>
              <a:t>&amp;&amp;</a:t>
            </a:r>
            <a:r>
              <a:rPr dirty="0" sz="1000" spc="-19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-260">
                <a:latin typeface="PMingLiU"/>
                <a:cs typeface="PMingLiU"/>
              </a:rPr>
              <a:t>%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2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0))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"positif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solidFill>
                  <a:srgbClr val="9300D1"/>
                </a:solidFill>
                <a:latin typeface="PMingLiU"/>
                <a:cs typeface="PMingLiU"/>
              </a:rPr>
              <a:t>dan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solidFill>
                  <a:srgbClr val="9300D1"/>
                </a:solidFill>
                <a:latin typeface="PMingLiU"/>
                <a:cs typeface="PMingLiU"/>
              </a:rPr>
              <a:t>genap\n"</a:t>
            </a:r>
            <a:r>
              <a:rPr dirty="0" sz="1000" spc="130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142875">
              <a:lnSpc>
                <a:spcPct val="100000"/>
              </a:lnSpc>
              <a:spcBef>
                <a:spcPts val="60"/>
              </a:spcBef>
            </a:pPr>
            <a:endParaRPr sz="600">
              <a:latin typeface="PMingLiU"/>
              <a:cs typeface="PMingLiU"/>
            </a:endParaRPr>
          </a:p>
          <a:p>
            <a:pPr marL="686435" marR="892175" indent="-13335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((x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210">
                <a:latin typeface="PMingLiU"/>
                <a:cs typeface="PMingLiU"/>
              </a:rPr>
              <a:t>&amp;&amp;</a:t>
            </a:r>
            <a:r>
              <a:rPr dirty="0" sz="1000" spc="-19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-260">
                <a:latin typeface="PMingLiU"/>
                <a:cs typeface="PMingLiU"/>
              </a:rPr>
              <a:t>%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2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1))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60">
                <a:latin typeface="PMingLiU"/>
                <a:cs typeface="PMingLiU"/>
              </a:rPr>
              <a:t>printf(</a:t>
            </a:r>
            <a:r>
              <a:rPr dirty="0" sz="1000" spc="160">
                <a:solidFill>
                  <a:srgbClr val="9300D1"/>
                </a:solidFill>
                <a:latin typeface="PMingLiU"/>
                <a:cs typeface="PMingLiU"/>
              </a:rPr>
              <a:t>"negatif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solidFill>
                  <a:srgbClr val="9300D1"/>
                </a:solidFill>
                <a:latin typeface="PMingLiU"/>
                <a:cs typeface="PMingLiU"/>
              </a:rPr>
              <a:t>dan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ganjil\n"</a:t>
            </a:r>
            <a:r>
              <a:rPr dirty="0" sz="1000" spc="17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553720">
              <a:lnSpc>
                <a:spcPts val="1050"/>
              </a:lnSpc>
              <a:spcBef>
                <a:spcPts val="665"/>
              </a:spcBef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((x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210">
                <a:latin typeface="PMingLiU"/>
                <a:cs typeface="PMingLiU"/>
              </a:rPr>
              <a:t>&amp;&amp;</a:t>
            </a:r>
            <a:r>
              <a:rPr dirty="0" sz="1000" spc="6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260">
                <a:latin typeface="PMingLiU"/>
                <a:cs typeface="PMingLiU"/>
              </a:rPr>
              <a:t>%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2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0))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686435">
              <a:lnSpc>
                <a:spcPts val="1050"/>
              </a:lnSpc>
            </a:pPr>
            <a:r>
              <a:rPr dirty="0" sz="1000" spc="285">
                <a:latin typeface="PMingLiU"/>
                <a:cs typeface="PMingLiU"/>
              </a:rPr>
              <a:t>...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581109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473" y="221828"/>
            <a:ext cx="10414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30"/>
              <a:t>If</a:t>
            </a:r>
            <a:r>
              <a:rPr dirty="0" spc="80"/>
              <a:t> </a:t>
            </a:r>
            <a:r>
              <a:rPr dirty="0" spc="-20"/>
              <a:t>Bersarang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58432" rIns="0" bIns="0" rtlCol="0" vert="horz">
            <a:spAutoFit/>
          </a:bodyPr>
          <a:lstStyle/>
          <a:p>
            <a:pPr marL="287655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  <a:tab pos="3898900" algn="l"/>
              </a:tabLst>
            </a:pPr>
            <a:r>
              <a:rPr dirty="0" sz="1100" spc="-30"/>
              <a:t>Solusi</a:t>
            </a:r>
            <a:r>
              <a:rPr dirty="0" sz="1100" spc="15"/>
              <a:t> </a:t>
            </a:r>
            <a:r>
              <a:rPr dirty="0" sz="1100" spc="-65"/>
              <a:t>yang</a:t>
            </a:r>
            <a:r>
              <a:rPr dirty="0" sz="1100" spc="15"/>
              <a:t> </a:t>
            </a:r>
            <a:r>
              <a:rPr dirty="0" sz="1100" spc="-35"/>
              <a:t>lebih</a:t>
            </a:r>
            <a:r>
              <a:rPr dirty="0" sz="1100" spc="20"/>
              <a:t> </a:t>
            </a:r>
            <a:r>
              <a:rPr dirty="0" sz="1100" spc="-30"/>
              <a:t>rapi</a:t>
            </a:r>
            <a:r>
              <a:rPr dirty="0" sz="1100" spc="15"/>
              <a:t> </a:t>
            </a:r>
            <a:r>
              <a:rPr dirty="0" sz="1100" spc="-30"/>
              <a:t>dicapai</a:t>
            </a:r>
            <a:r>
              <a:rPr dirty="0" sz="1100" spc="20"/>
              <a:t> </a:t>
            </a:r>
            <a:r>
              <a:rPr dirty="0" sz="1100" spc="-60"/>
              <a:t>dengan</a:t>
            </a:r>
            <a:r>
              <a:rPr dirty="0" sz="1100" spc="15"/>
              <a:t> </a:t>
            </a:r>
            <a:r>
              <a:rPr dirty="0" sz="1100" spc="-60"/>
              <a:t>menggunakan</a:t>
            </a:r>
            <a:r>
              <a:rPr dirty="0" sz="1100" spc="20"/>
              <a:t> </a:t>
            </a:r>
            <a:r>
              <a:rPr dirty="0" sz="1100" spc="-5"/>
              <a:t>if</a:t>
            </a:r>
            <a:r>
              <a:rPr dirty="0" sz="1100" spc="15"/>
              <a:t> </a:t>
            </a:r>
            <a:r>
              <a:rPr dirty="0" sz="1100" spc="-60"/>
              <a:t>secara </a:t>
            </a:r>
            <a:r>
              <a:rPr dirty="0" sz="1100" spc="-55"/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</a:rPr>
              <a:t>bersarang:	</a:t>
            </a:r>
            <a:endParaRPr sz="1100"/>
          </a:p>
          <a:p>
            <a:pPr marL="553720">
              <a:lnSpc>
                <a:spcPts val="990"/>
              </a:lnSpc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686435">
              <a:lnSpc>
                <a:spcPts val="960"/>
              </a:lnSpc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260">
                <a:latin typeface="PMingLiU"/>
                <a:cs typeface="PMingLiU"/>
              </a:rPr>
              <a:t>%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2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1)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819150">
              <a:lnSpc>
                <a:spcPts val="960"/>
              </a:lnSpc>
            </a:pP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"positif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solidFill>
                  <a:srgbClr val="9300D1"/>
                </a:solidFill>
                <a:latin typeface="PMingLiU"/>
                <a:cs typeface="PMingLiU"/>
              </a:rPr>
              <a:t>dan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ganjil\n"</a:t>
            </a:r>
            <a:r>
              <a:rPr dirty="0" sz="1000" spc="17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68643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819150">
              <a:lnSpc>
                <a:spcPts val="960"/>
              </a:lnSpc>
            </a:pP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"positif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solidFill>
                  <a:srgbClr val="9300D1"/>
                </a:solidFill>
                <a:latin typeface="PMingLiU"/>
                <a:cs typeface="PMingLiU"/>
              </a:rPr>
              <a:t>dan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solidFill>
                  <a:srgbClr val="9300D1"/>
                </a:solidFill>
                <a:latin typeface="PMingLiU"/>
                <a:cs typeface="PMingLiU"/>
              </a:rPr>
              <a:t>genap\n"</a:t>
            </a:r>
            <a:r>
              <a:rPr dirty="0" sz="1000" spc="130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68643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553720">
              <a:lnSpc>
                <a:spcPts val="93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686435">
              <a:lnSpc>
                <a:spcPts val="1050"/>
              </a:lnSpc>
            </a:pPr>
            <a:r>
              <a:rPr dirty="0" sz="1000" spc="285">
                <a:latin typeface="PMingLiU"/>
                <a:cs typeface="PMingLiU"/>
              </a:rPr>
              <a:t>...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376144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7870" y="221828"/>
            <a:ext cx="10922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b="1">
                <a:solidFill>
                  <a:srgbClr val="335F9E"/>
                </a:solidFill>
                <a:latin typeface="Gill Sans MT"/>
                <a:cs typeface="Gill Sans MT"/>
              </a:rPr>
              <a:t>Pendahuluan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162860"/>
            <a:ext cx="3554729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Tahoma"/>
                <a:cs typeface="Tahoma"/>
              </a:rPr>
              <a:t>Melalui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dokumen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akan: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40">
                <a:latin typeface="Tahoma"/>
                <a:cs typeface="Tahoma"/>
              </a:rPr>
              <a:t>Mengenal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percabangan.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25">
                <a:latin typeface="Tahoma"/>
                <a:cs typeface="Tahoma"/>
              </a:rPr>
              <a:t>Analisa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kasus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mengimplementasikannya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631" y="221828"/>
            <a:ext cx="11525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Selanjutn</a:t>
            </a:r>
            <a:r>
              <a:rPr dirty="0" spc="-45"/>
              <a:t>y</a:t>
            </a:r>
            <a:r>
              <a:rPr dirty="0" spc="45"/>
              <a:t>a...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219185"/>
            <a:ext cx="3344545" cy="6178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5">
                <a:latin typeface="Tahoma"/>
                <a:cs typeface="Tahoma"/>
              </a:rPr>
              <a:t>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bagian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menarik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lagi,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perulangan!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Pastikan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menguasai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materi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percabangan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terlebih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dahulu.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953" y="221828"/>
            <a:ext cx="735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Motivasi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30514"/>
            <a:ext cx="3746500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64706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Bebek-bebek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Pak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Dengklek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sedang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belajar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tentang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membedakan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positif,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nol,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negatif.</a:t>
            </a:r>
            <a:endParaRPr sz="1100">
              <a:latin typeface="Tahoma"/>
              <a:cs typeface="Tahoma"/>
            </a:endParaRPr>
          </a:p>
          <a:p>
            <a:pPr marL="144780" marR="2032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Karena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bebek-bebek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kebingungan,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mereka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memberikan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meminta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menentukan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apakah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positif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positif!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positif,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cetak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”positif”.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cetak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apa-apa.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488" y="221828"/>
            <a:ext cx="1310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Motivasi</a:t>
            </a:r>
            <a:r>
              <a:rPr dirty="0" spc="6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72463"/>
            <a:ext cx="3675379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55">
                <a:latin typeface="Tahoma"/>
                <a:cs typeface="Tahoma"/>
              </a:rPr>
              <a:t>Sebuah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dinyatakan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positif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apabila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nol.</a:t>
            </a:r>
            <a:endParaRPr sz="1100">
              <a:latin typeface="Tahoma"/>
              <a:cs typeface="Tahoma"/>
            </a:endParaRPr>
          </a:p>
          <a:p>
            <a:pPr marL="144780" marR="16764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begitu,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memerlukan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struktur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memungkinkan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”</a:t>
            </a:r>
            <a:r>
              <a:rPr dirty="0" sz="1100" spc="-5">
                <a:solidFill>
                  <a:srgbClr val="FF0000"/>
                </a:solidFill>
                <a:latin typeface="Tahoma"/>
                <a:cs typeface="Tahoma"/>
              </a:rPr>
              <a:t>jika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0,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Tahoma"/>
                <a:cs typeface="Tahoma"/>
              </a:rPr>
              <a:t>maka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cetak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positif”.</a:t>
            </a:r>
            <a:endParaRPr sz="1100">
              <a:latin typeface="Tahoma"/>
              <a:cs typeface="Tahoma"/>
            </a:endParaRPr>
          </a:p>
          <a:p>
            <a:pPr marL="144780" marR="509270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C++, </a:t>
            </a:r>
            <a:r>
              <a:rPr dirty="0" sz="1100" spc="-35">
                <a:latin typeface="Tahoma"/>
                <a:cs typeface="Tahoma"/>
              </a:rPr>
              <a:t>hal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diwujudkan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struktur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kondisional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" b="1">
                <a:solidFill>
                  <a:srgbClr val="FF0000"/>
                </a:solidFill>
                <a:latin typeface="Gill Sans MT"/>
                <a:cs typeface="Gill Sans MT"/>
              </a:rPr>
              <a:t>if</a:t>
            </a:r>
            <a:r>
              <a:rPr dirty="0" sz="1100" spc="2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612" y="221828"/>
            <a:ext cx="20269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Struktur</a:t>
            </a:r>
            <a:r>
              <a:rPr dirty="0" spc="125"/>
              <a:t> </a:t>
            </a:r>
            <a:r>
              <a:rPr dirty="0" spc="15"/>
              <a:t>”if</a:t>
            </a:r>
            <a:r>
              <a:rPr dirty="0" spc="130"/>
              <a:t> </a:t>
            </a:r>
            <a:r>
              <a:rPr dirty="0" spc="55"/>
              <a:t>...</a:t>
            </a:r>
            <a:r>
              <a:rPr dirty="0" spc="300"/>
              <a:t> </a:t>
            </a:r>
            <a:r>
              <a:rPr dirty="0" spc="-15"/>
              <a:t>then</a:t>
            </a:r>
            <a:r>
              <a:rPr dirty="0" spc="130"/>
              <a:t> </a:t>
            </a:r>
            <a:r>
              <a:rPr dirty="0" spc="45"/>
              <a:t>...”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602651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7721" rIns="0" bIns="0" rtlCol="0" vert="horz">
            <a:spAutoFit/>
          </a:bodyPr>
          <a:lstStyle/>
          <a:p>
            <a:pPr marL="287655" indent="-132715">
              <a:lnSpc>
                <a:spcPts val="1275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20">
                <a:uFill>
                  <a:solidFill>
                    <a:srgbClr val="000000"/>
                  </a:solidFill>
                </a:uFill>
              </a:rPr>
              <a:t>Struktur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dari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penulisan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</a:rPr>
              <a:t>”if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...</a:t>
            </a:r>
            <a:r>
              <a:rPr dirty="0" u="sng" sz="1100" spc="15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then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...”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adalah:	</a:t>
            </a:r>
            <a:endParaRPr sz="1100"/>
          </a:p>
          <a:p>
            <a:pPr marL="287655">
              <a:lnSpc>
                <a:spcPts val="1005"/>
              </a:lnSpc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 </a:t>
            </a:r>
            <a:r>
              <a:rPr dirty="0" sz="1000" spc="114">
                <a:latin typeface="PMingLiU"/>
                <a:cs typeface="PMingLiU"/>
              </a:rPr>
              <a:t>(&lt;kondisi&gt;)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1&gt;;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2&gt;;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30"/>
              </a:lnSpc>
            </a:pPr>
            <a:r>
              <a:rPr dirty="0" sz="1000" spc="285">
                <a:latin typeface="PMingLiU"/>
                <a:cs typeface="PMingLiU"/>
              </a:rPr>
              <a:t>...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87655" indent="-132715">
              <a:lnSpc>
                <a:spcPct val="100000"/>
              </a:lnSpc>
              <a:spcBef>
                <a:spcPts val="62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50"/>
              <a:t>Dengan</a:t>
            </a:r>
            <a:r>
              <a:rPr dirty="0" sz="1100" spc="15"/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/>
              <a:t>kondisi</a:t>
            </a:r>
            <a:r>
              <a:rPr dirty="0" sz="1100" spc="-30" b="0" i="1">
                <a:latin typeface="Verdana Pro Light"/>
                <a:cs typeface="Verdana Pro Light"/>
              </a:rPr>
              <a:t>&gt;</a:t>
            </a:r>
            <a:r>
              <a:rPr dirty="0" sz="1100" spc="-35" b="0" i="1">
                <a:latin typeface="Verdana Pro Light"/>
                <a:cs typeface="Verdana Pro Light"/>
              </a:rPr>
              <a:t> </a:t>
            </a:r>
            <a:r>
              <a:rPr dirty="0" sz="1100" spc="-45"/>
              <a:t>adalah</a:t>
            </a:r>
            <a:r>
              <a:rPr dirty="0" sz="1100" spc="20"/>
              <a:t> </a:t>
            </a:r>
            <a:r>
              <a:rPr dirty="0" sz="1100" spc="-45"/>
              <a:t>suatu</a:t>
            </a:r>
            <a:r>
              <a:rPr dirty="0" sz="1100" spc="10"/>
              <a:t> </a:t>
            </a:r>
            <a:r>
              <a:rPr dirty="0" sz="1100" spc="-40"/>
              <a:t>boolean.</a:t>
            </a:r>
            <a:endParaRPr sz="1100">
              <a:latin typeface="Verdana Pro Light"/>
              <a:cs typeface="Verdana Pro Light"/>
            </a:endParaRPr>
          </a:p>
          <a:p>
            <a:pPr marL="287655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10"/>
              <a:t>Jika</a:t>
            </a:r>
            <a:r>
              <a:rPr dirty="0" sz="1100" spc="15"/>
              <a:t> </a:t>
            </a:r>
            <a:r>
              <a:rPr dirty="0" sz="1100" spc="-20"/>
              <a:t>nilai</a:t>
            </a:r>
            <a:r>
              <a:rPr dirty="0" sz="1100" spc="15"/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/>
              <a:t>kondisi</a:t>
            </a:r>
            <a:r>
              <a:rPr dirty="0" sz="1100" spc="-30" b="0" i="1">
                <a:latin typeface="Verdana Pro Light"/>
                <a:cs typeface="Verdana Pro Light"/>
              </a:rPr>
              <a:t>&gt;</a:t>
            </a:r>
            <a:r>
              <a:rPr dirty="0" sz="1100" spc="-35" b="0" i="1">
                <a:latin typeface="Verdana Pro Light"/>
                <a:cs typeface="Verdana Pro Light"/>
              </a:rPr>
              <a:t> </a:t>
            </a:r>
            <a:r>
              <a:rPr dirty="0" sz="1100" spc="-45"/>
              <a:t>adalah</a:t>
            </a:r>
            <a:r>
              <a:rPr dirty="0" sz="1100" spc="20"/>
              <a:t> </a:t>
            </a:r>
            <a:r>
              <a:rPr dirty="0" sz="1100" spc="-15" b="1">
                <a:latin typeface="Gill Sans MT"/>
                <a:cs typeface="Gill Sans MT"/>
              </a:rPr>
              <a:t>TRUE</a:t>
            </a:r>
            <a:r>
              <a:rPr dirty="0" sz="1100" spc="-15"/>
              <a:t>,</a:t>
            </a:r>
            <a:r>
              <a:rPr dirty="0" sz="1100" spc="15"/>
              <a:t> </a:t>
            </a:r>
            <a:r>
              <a:rPr dirty="0" sz="1100" spc="-50"/>
              <a:t>seluruh</a:t>
            </a:r>
            <a:r>
              <a:rPr dirty="0" sz="1100" spc="15"/>
              <a:t> </a:t>
            </a:r>
            <a:r>
              <a:rPr dirty="0" sz="1100" spc="-35"/>
              <a:t>perintah</a:t>
            </a:r>
            <a:r>
              <a:rPr dirty="0" sz="1100" spc="20"/>
              <a:t> </a:t>
            </a:r>
            <a:r>
              <a:rPr dirty="0" sz="1100" spc="-65"/>
              <a:t>yang</a:t>
            </a:r>
            <a:r>
              <a:rPr dirty="0" sz="1100" spc="15"/>
              <a:t> </a:t>
            </a:r>
            <a:r>
              <a:rPr dirty="0" sz="1100" spc="-55"/>
              <a:t>ada </a:t>
            </a:r>
            <a:r>
              <a:rPr dirty="0" sz="1100" spc="-330"/>
              <a:t> </a:t>
            </a:r>
            <a:r>
              <a:rPr dirty="0" sz="1100" spc="-20"/>
              <a:t>di</a:t>
            </a:r>
            <a:r>
              <a:rPr dirty="0" sz="1100" spc="15"/>
              <a:t> </a:t>
            </a:r>
            <a:r>
              <a:rPr dirty="0" sz="1100" spc="-40"/>
              <a:t>antara</a:t>
            </a:r>
            <a:r>
              <a:rPr dirty="0" sz="1100" spc="20"/>
              <a:t> </a:t>
            </a:r>
            <a:r>
              <a:rPr dirty="0" sz="1100" spc="-30"/>
              <a:t>blok</a:t>
            </a:r>
            <a:r>
              <a:rPr dirty="0" sz="1100" spc="20"/>
              <a:t> </a:t>
            </a:r>
            <a:r>
              <a:rPr dirty="0" sz="1100" spc="15"/>
              <a:t>”</a:t>
            </a:r>
            <a:r>
              <a:rPr dirty="0" sz="1100" spc="15" i="1">
                <a:latin typeface="Verdana"/>
                <a:cs typeface="Verdana"/>
              </a:rPr>
              <a:t>{</a:t>
            </a:r>
            <a:r>
              <a:rPr dirty="0" sz="1100" spc="15"/>
              <a:t>”</a:t>
            </a:r>
            <a:r>
              <a:rPr dirty="0" sz="1100" spc="10"/>
              <a:t> </a:t>
            </a:r>
            <a:r>
              <a:rPr dirty="0" sz="1100" spc="-50"/>
              <a:t>dan</a:t>
            </a:r>
            <a:r>
              <a:rPr dirty="0" sz="1100" spc="20"/>
              <a:t> </a:t>
            </a:r>
            <a:r>
              <a:rPr dirty="0" sz="1100" spc="15"/>
              <a:t>”</a:t>
            </a:r>
            <a:r>
              <a:rPr dirty="0" sz="1100" spc="15" i="1">
                <a:latin typeface="Verdana"/>
                <a:cs typeface="Verdana"/>
              </a:rPr>
              <a:t>}</a:t>
            </a:r>
            <a:r>
              <a:rPr dirty="0" sz="1100" spc="15"/>
              <a:t>” </a:t>
            </a:r>
            <a:r>
              <a:rPr dirty="0" sz="1100" spc="-55"/>
              <a:t>akan</a:t>
            </a:r>
            <a:r>
              <a:rPr dirty="0" sz="1100" spc="15"/>
              <a:t> </a:t>
            </a:r>
            <a:r>
              <a:rPr dirty="0" sz="1100" spc="-40"/>
              <a:t>dilaksanakan.</a:t>
            </a:r>
            <a:endParaRPr sz="1100">
              <a:latin typeface="Verdana"/>
              <a:cs typeface="Verdana"/>
            </a:endParaRPr>
          </a:p>
          <a:p>
            <a:pPr marL="287655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10"/>
              <a:t>Jika</a:t>
            </a:r>
            <a:r>
              <a:rPr dirty="0" sz="1100" spc="5"/>
              <a:t> </a:t>
            </a:r>
            <a:r>
              <a:rPr dirty="0" sz="1100" spc="-40" b="1">
                <a:latin typeface="Gill Sans MT"/>
                <a:cs typeface="Gill Sans MT"/>
              </a:rPr>
              <a:t>FALSE</a:t>
            </a:r>
            <a:r>
              <a:rPr dirty="0" sz="1100" spc="-40"/>
              <a:t>,</a:t>
            </a:r>
            <a:r>
              <a:rPr dirty="0" sz="1100" spc="5"/>
              <a:t> </a:t>
            </a:r>
            <a:r>
              <a:rPr dirty="0" sz="1100" spc="-50"/>
              <a:t>seluruh</a:t>
            </a:r>
            <a:r>
              <a:rPr dirty="0" sz="1100" spc="5"/>
              <a:t> </a:t>
            </a:r>
            <a:r>
              <a:rPr dirty="0" sz="1100" spc="-35"/>
              <a:t>perintah</a:t>
            </a:r>
            <a:r>
              <a:rPr dirty="0" sz="1100" spc="5"/>
              <a:t> </a:t>
            </a:r>
            <a:r>
              <a:rPr dirty="0" sz="1100" spc="-65"/>
              <a:t>yang</a:t>
            </a:r>
            <a:r>
              <a:rPr dirty="0" sz="1100"/>
              <a:t> </a:t>
            </a:r>
            <a:r>
              <a:rPr dirty="0" sz="1100" spc="-55"/>
              <a:t>ada</a:t>
            </a:r>
            <a:r>
              <a:rPr dirty="0" sz="1100" spc="5"/>
              <a:t> </a:t>
            </a:r>
            <a:r>
              <a:rPr dirty="0" sz="1100" spc="-20"/>
              <a:t>di</a:t>
            </a:r>
            <a:r>
              <a:rPr dirty="0" sz="1100" spc="5"/>
              <a:t> </a:t>
            </a:r>
            <a:r>
              <a:rPr dirty="0" sz="1100" spc="-45"/>
              <a:t>antara</a:t>
            </a:r>
            <a:r>
              <a:rPr dirty="0" sz="1100" spc="5"/>
              <a:t> </a:t>
            </a:r>
            <a:r>
              <a:rPr dirty="0" sz="1100" spc="-30"/>
              <a:t>blok</a:t>
            </a:r>
            <a:r>
              <a:rPr dirty="0" sz="1100"/>
              <a:t> </a:t>
            </a:r>
            <a:r>
              <a:rPr dirty="0" sz="1100" spc="-5"/>
              <a:t>”begin” </a:t>
            </a:r>
            <a:r>
              <a:rPr dirty="0" sz="1100" spc="-325"/>
              <a:t> </a:t>
            </a:r>
            <a:r>
              <a:rPr dirty="0" sz="1100" spc="-50"/>
              <a:t>dan</a:t>
            </a:r>
            <a:r>
              <a:rPr dirty="0" sz="1100" spc="15"/>
              <a:t> </a:t>
            </a:r>
            <a:r>
              <a:rPr dirty="0" sz="1100"/>
              <a:t>”end”</a:t>
            </a:r>
            <a:r>
              <a:rPr dirty="0" sz="1100" spc="20"/>
              <a:t> </a:t>
            </a:r>
            <a:r>
              <a:rPr dirty="0" sz="1100" spc="-55"/>
              <a:t>akan</a:t>
            </a:r>
            <a:r>
              <a:rPr dirty="0" sz="1100" spc="20"/>
              <a:t> </a:t>
            </a:r>
            <a:r>
              <a:rPr dirty="0" sz="1100" spc="-35"/>
              <a:t>dilewati.</a:t>
            </a:r>
            <a:endParaRPr sz="1100">
              <a:latin typeface="Gill Sans MT"/>
              <a:cs typeface="Gill Sans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5096" y="221828"/>
            <a:ext cx="11779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Blok</a:t>
            </a:r>
            <a:r>
              <a:rPr dirty="0" spc="110"/>
              <a:t> </a:t>
            </a:r>
            <a:r>
              <a:rPr dirty="0" spc="-80"/>
              <a:t>”</a:t>
            </a:r>
            <a:r>
              <a:rPr dirty="0" spc="-80" b="0" i="1">
                <a:latin typeface="Verdana"/>
                <a:cs typeface="Verdana"/>
              </a:rPr>
              <a:t>{</a:t>
            </a:r>
            <a:r>
              <a:rPr dirty="0" spc="5" b="0" i="1">
                <a:latin typeface="Verdana"/>
                <a:cs typeface="Verdana"/>
              </a:rPr>
              <a:t> </a:t>
            </a:r>
            <a:r>
              <a:rPr dirty="0" spc="55"/>
              <a:t>...</a:t>
            </a:r>
            <a:r>
              <a:rPr dirty="0" spc="280"/>
              <a:t> </a:t>
            </a:r>
            <a:r>
              <a:rPr dirty="0" spc="-80" b="0" i="1">
                <a:latin typeface="Verdana"/>
                <a:cs typeface="Verdana"/>
              </a:rPr>
              <a:t>}</a:t>
            </a:r>
            <a:r>
              <a:rPr dirty="0" spc="-80"/>
              <a:t>”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485252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21830" rIns="0" bIns="0" rtlCol="0" vert="horz">
            <a:spAutoFit/>
          </a:bodyPr>
          <a:lstStyle/>
          <a:p>
            <a:pPr marL="287655" marR="5080" indent="-132715">
              <a:lnSpc>
                <a:spcPct val="97800"/>
              </a:lnSpc>
              <a:spcBef>
                <a:spcPts val="12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  <a:tab pos="3898900" algn="l"/>
              </a:tabLst>
            </a:pPr>
            <a:r>
              <a:rPr dirty="0" sz="1100" spc="-20"/>
              <a:t>Struktur </a:t>
            </a:r>
            <a:r>
              <a:rPr dirty="0" sz="1100" spc="-65"/>
              <a:t>yang</a:t>
            </a:r>
            <a:r>
              <a:rPr dirty="0" sz="1100" spc="-60"/>
              <a:t> </a:t>
            </a:r>
            <a:r>
              <a:rPr dirty="0" sz="1100" spc="-65"/>
              <a:t>sebenarnya</a:t>
            </a:r>
            <a:r>
              <a:rPr dirty="0" sz="1100" spc="-60"/>
              <a:t> </a:t>
            </a:r>
            <a:r>
              <a:rPr dirty="0" sz="1100" spc="-40"/>
              <a:t>dari </a:t>
            </a:r>
            <a:r>
              <a:rPr dirty="0" sz="1100" spc="-45"/>
              <a:t>penulisan </a:t>
            </a:r>
            <a:r>
              <a:rPr dirty="0" sz="1100" spc="30"/>
              <a:t>”if </a:t>
            </a:r>
            <a:r>
              <a:rPr dirty="0" sz="1100" spc="-35"/>
              <a:t>...</a:t>
            </a:r>
            <a:r>
              <a:rPr dirty="0" sz="1100" spc="-30"/>
              <a:t> </a:t>
            </a:r>
            <a:r>
              <a:rPr dirty="0" sz="1100" spc="-45"/>
              <a:t>then </a:t>
            </a:r>
            <a:r>
              <a:rPr dirty="0" sz="1100"/>
              <a:t>...” </a:t>
            </a:r>
            <a:r>
              <a:rPr dirty="0" sz="1100" spc="5"/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adalah: 	</a:t>
            </a:r>
            <a:r>
              <a:rPr dirty="0" sz="1100"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4">
                <a:latin typeface="PMingLiU"/>
                <a:cs typeface="PMingLiU"/>
              </a:rPr>
              <a:t>(&lt;kondisi&gt;)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&lt;perintah&gt;;</a:t>
            </a:r>
            <a:endParaRPr sz="1000">
              <a:latin typeface="PMingLiU"/>
              <a:cs typeface="PMingLiU"/>
            </a:endParaRPr>
          </a:p>
          <a:p>
            <a:pPr marL="287655" marR="491490" indent="-132715">
              <a:lnSpc>
                <a:spcPct val="102600"/>
              </a:lnSpc>
              <a:spcBef>
                <a:spcPts val="58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10"/>
              <a:t>Jika</a:t>
            </a:r>
            <a:r>
              <a:rPr dirty="0" sz="1100" spc="15"/>
              <a:t> </a:t>
            </a:r>
            <a:r>
              <a:rPr dirty="0" sz="1100" spc="-20"/>
              <a:t>nilai</a:t>
            </a:r>
            <a:r>
              <a:rPr dirty="0" sz="1100" spc="20"/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/>
              <a:t>kondisi</a:t>
            </a:r>
            <a:r>
              <a:rPr dirty="0" sz="1100" spc="-30" b="0" i="1">
                <a:latin typeface="Verdana Pro Light"/>
                <a:cs typeface="Verdana Pro Light"/>
              </a:rPr>
              <a:t>&gt;</a:t>
            </a:r>
            <a:r>
              <a:rPr dirty="0" sz="1100" spc="-35" b="0" i="1">
                <a:latin typeface="Verdana Pro Light"/>
                <a:cs typeface="Verdana Pro Light"/>
              </a:rPr>
              <a:t> </a:t>
            </a:r>
            <a:r>
              <a:rPr dirty="0" sz="1100" spc="-45"/>
              <a:t>adalah</a:t>
            </a:r>
            <a:r>
              <a:rPr dirty="0" sz="1100" spc="20"/>
              <a:t> </a:t>
            </a:r>
            <a:r>
              <a:rPr dirty="0" sz="1100" spc="-15" b="1">
                <a:latin typeface="Gill Sans MT"/>
                <a:cs typeface="Gill Sans MT"/>
              </a:rPr>
              <a:t>TRUE</a:t>
            </a:r>
            <a:r>
              <a:rPr dirty="0" sz="1100" spc="-15"/>
              <a:t>,</a:t>
            </a:r>
            <a:r>
              <a:rPr dirty="0" sz="1100" spc="20"/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/>
              <a:t>perintah</a:t>
            </a:r>
            <a:r>
              <a:rPr dirty="0" sz="1100" spc="-30" b="0" i="1">
                <a:latin typeface="Verdana Pro Light"/>
                <a:cs typeface="Verdana Pro Light"/>
              </a:rPr>
              <a:t>&gt;</a:t>
            </a:r>
            <a:r>
              <a:rPr dirty="0" sz="1100" spc="-35" b="0" i="1">
                <a:latin typeface="Verdana Pro Light"/>
                <a:cs typeface="Verdana Pro Light"/>
              </a:rPr>
              <a:t> </a:t>
            </a:r>
            <a:r>
              <a:rPr dirty="0" sz="1100" spc="-55"/>
              <a:t>akan </a:t>
            </a:r>
            <a:r>
              <a:rPr dirty="0" sz="1100" spc="-325"/>
              <a:t> </a:t>
            </a:r>
            <a:r>
              <a:rPr dirty="0" sz="1100" spc="-40"/>
              <a:t>dilaksanakan.</a:t>
            </a:r>
            <a:endParaRPr sz="1100">
              <a:latin typeface="Verdana Pro Light"/>
              <a:cs typeface="Verdana Pro Light"/>
            </a:endParaRPr>
          </a:p>
          <a:p>
            <a:pPr marL="287655" marR="43751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10"/>
              <a:t>Jika</a:t>
            </a:r>
            <a:r>
              <a:rPr dirty="0" sz="1100" spc="15"/>
              <a:t> </a:t>
            </a:r>
            <a:r>
              <a:rPr dirty="0" sz="1100" spc="-20"/>
              <a:t>nilai</a:t>
            </a:r>
            <a:r>
              <a:rPr dirty="0" sz="1100" spc="20"/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/>
              <a:t>kondisi</a:t>
            </a:r>
            <a:r>
              <a:rPr dirty="0" sz="1100" spc="-30" b="0" i="1">
                <a:latin typeface="Verdana Pro Light"/>
                <a:cs typeface="Verdana Pro Light"/>
              </a:rPr>
              <a:t>&gt; </a:t>
            </a:r>
            <a:r>
              <a:rPr dirty="0" sz="1100" spc="-45"/>
              <a:t>adalah</a:t>
            </a:r>
            <a:r>
              <a:rPr dirty="0" sz="1100" spc="20"/>
              <a:t> </a:t>
            </a:r>
            <a:r>
              <a:rPr dirty="0" sz="1100" spc="-40" b="1">
                <a:latin typeface="Gill Sans MT"/>
                <a:cs typeface="Gill Sans MT"/>
              </a:rPr>
              <a:t>FALSE</a:t>
            </a:r>
            <a:r>
              <a:rPr dirty="0" sz="1100" spc="-40"/>
              <a:t>,</a:t>
            </a:r>
            <a:r>
              <a:rPr dirty="0" sz="1100" spc="20"/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/>
              <a:t>perintah</a:t>
            </a:r>
            <a:r>
              <a:rPr dirty="0" sz="1100" spc="-30" b="0" i="1">
                <a:latin typeface="Verdana Pro Light"/>
                <a:cs typeface="Verdana Pro Light"/>
              </a:rPr>
              <a:t>&gt; </a:t>
            </a:r>
            <a:r>
              <a:rPr dirty="0" sz="1100" spc="-20"/>
              <a:t>tidak </a:t>
            </a:r>
            <a:r>
              <a:rPr dirty="0" sz="1100" spc="-330"/>
              <a:t> </a:t>
            </a:r>
            <a:r>
              <a:rPr dirty="0" sz="1100" spc="-40"/>
              <a:t>dilaksanakan.</a:t>
            </a:r>
            <a:endParaRPr sz="1100">
              <a:latin typeface="Verdana Pro Light"/>
              <a:cs typeface="Verdana Pro Light"/>
            </a:endParaRPr>
          </a:p>
          <a:p>
            <a:pPr marL="287655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88290" algn="l"/>
              </a:tabLst>
            </a:pPr>
            <a:r>
              <a:rPr dirty="0" sz="1100" spc="-15"/>
              <a:t>Lalu</a:t>
            </a:r>
            <a:r>
              <a:rPr dirty="0" sz="1100"/>
              <a:t> </a:t>
            </a:r>
            <a:r>
              <a:rPr dirty="0" sz="1100" spc="-20"/>
              <a:t>di</a:t>
            </a:r>
            <a:r>
              <a:rPr dirty="0" sz="1100" spc="5"/>
              <a:t> </a:t>
            </a:r>
            <a:r>
              <a:rPr dirty="0" sz="1100" spc="-60"/>
              <a:t>mana</a:t>
            </a:r>
            <a:r>
              <a:rPr dirty="0" sz="1100"/>
              <a:t> </a:t>
            </a:r>
            <a:r>
              <a:rPr dirty="0" sz="1100" spc="-50"/>
              <a:t>bedanya?</a:t>
            </a:r>
            <a:endParaRPr sz="1100"/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7632" y="221828"/>
            <a:ext cx="17538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Blok</a:t>
            </a:r>
            <a:r>
              <a:rPr dirty="0" spc="114"/>
              <a:t> </a:t>
            </a:r>
            <a:r>
              <a:rPr dirty="0" spc="-80"/>
              <a:t>”</a:t>
            </a:r>
            <a:r>
              <a:rPr dirty="0" spc="-80" b="0" i="1">
                <a:latin typeface="Verdana"/>
                <a:cs typeface="Verdana"/>
              </a:rPr>
              <a:t>{</a:t>
            </a:r>
            <a:r>
              <a:rPr dirty="0" spc="15" b="0" i="1">
                <a:latin typeface="Verdana"/>
                <a:cs typeface="Verdana"/>
              </a:rPr>
              <a:t> </a:t>
            </a:r>
            <a:r>
              <a:rPr dirty="0" spc="55"/>
              <a:t>...</a:t>
            </a:r>
            <a:r>
              <a:rPr dirty="0" spc="290"/>
              <a:t> </a:t>
            </a:r>
            <a:r>
              <a:rPr dirty="0" spc="-80" b="0" i="1">
                <a:latin typeface="Verdana"/>
                <a:cs typeface="Verdana"/>
              </a:rPr>
              <a:t>}</a:t>
            </a:r>
            <a:r>
              <a:rPr dirty="0" spc="-80"/>
              <a:t>”</a:t>
            </a:r>
            <a:r>
              <a:rPr dirty="0" spc="12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77060"/>
            <a:ext cx="3769360" cy="9594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14732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Setelah kondisi dari </a:t>
            </a:r>
            <a:r>
              <a:rPr dirty="0" sz="1100" spc="-15">
                <a:latin typeface="Tahoma"/>
                <a:cs typeface="Tahoma"/>
              </a:rPr>
              <a:t>if, </a:t>
            </a:r>
            <a:r>
              <a:rPr dirty="0" sz="1100" spc="-65">
                <a:latin typeface="Tahoma"/>
                <a:cs typeface="Tahoma"/>
              </a:rPr>
              <a:t>sebenarnya</a:t>
            </a:r>
            <a:r>
              <a:rPr dirty="0" sz="1100" spc="-60">
                <a:latin typeface="Tahoma"/>
                <a:cs typeface="Tahoma"/>
              </a:rPr>
              <a:t> hanya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0000"/>
                </a:solidFill>
                <a:latin typeface="Tahoma"/>
                <a:cs typeface="Tahoma"/>
              </a:rPr>
              <a:t>satu </a:t>
            </a:r>
            <a:r>
              <a:rPr dirty="0" sz="1100" spc="-35">
                <a:latin typeface="Tahoma"/>
                <a:cs typeface="Tahoma"/>
              </a:rPr>
              <a:t>perintah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dieksekusi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>
                <a:latin typeface="Tahoma"/>
                <a:cs typeface="Tahoma"/>
              </a:rPr>
              <a:t>kondisi</a:t>
            </a:r>
            <a:r>
              <a:rPr dirty="0" sz="1100" spc="-30" b="0" i="1">
                <a:latin typeface="Verdana Pro Light"/>
                <a:cs typeface="Verdana Pro Light"/>
              </a:rPr>
              <a:t>&gt;</a:t>
            </a:r>
            <a:r>
              <a:rPr dirty="0" sz="1100" spc="-35" b="0" i="1">
                <a:latin typeface="Verdana Pro Light"/>
                <a:cs typeface="Verdana Pro Light"/>
              </a:rPr>
              <a:t> </a:t>
            </a:r>
            <a:r>
              <a:rPr dirty="0" sz="1100" spc="-30">
                <a:latin typeface="Tahoma"/>
                <a:cs typeface="Tahoma"/>
              </a:rPr>
              <a:t>bernilai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 b="1">
                <a:latin typeface="Gill Sans MT"/>
                <a:cs typeface="Gill Sans MT"/>
              </a:rPr>
              <a:t>TRUE</a:t>
            </a:r>
            <a:r>
              <a:rPr dirty="0" sz="1100" spc="-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ts val="1275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  <a:tab pos="3756025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Perhatikan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berikut:	</a:t>
            </a:r>
            <a:endParaRPr sz="1100">
              <a:latin typeface="Tahoma"/>
              <a:cs typeface="Tahoma"/>
            </a:endParaRPr>
          </a:p>
          <a:p>
            <a:pPr marL="344170" marR="2220595" indent="-199390">
              <a:lnSpc>
                <a:spcPts val="960"/>
              </a:lnSpc>
              <a:spcBef>
                <a:spcPts val="185"/>
              </a:spcBef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0">
                <a:latin typeface="PMingLiU"/>
                <a:cs typeface="PMingLiU"/>
              </a:rPr>
              <a:t>(nilai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10) </a:t>
            </a:r>
            <a:r>
              <a:rPr dirty="0" sz="1000" spc="110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printf(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"</a:t>
            </a:r>
            <a:r>
              <a:rPr dirty="0" sz="1000" spc="30">
                <a:solidFill>
                  <a:srgbClr val="9300D1"/>
                </a:solidFill>
                <a:latin typeface="PMingLiU"/>
                <a:cs typeface="PMingLiU"/>
              </a:rPr>
              <a:t>masuk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\</a:t>
            </a:r>
            <a:r>
              <a:rPr dirty="0" sz="1000" spc="50">
                <a:solidFill>
                  <a:srgbClr val="9300D1"/>
                </a:solidFill>
                <a:latin typeface="PMingLiU"/>
                <a:cs typeface="PMingLiU"/>
              </a:rPr>
              <a:t>n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"</a:t>
            </a:r>
            <a:r>
              <a:rPr dirty="0" sz="1000" spc="220">
                <a:latin typeface="PMingLiU"/>
                <a:cs typeface="PMingLiU"/>
              </a:rPr>
              <a:t>);  </a:t>
            </a: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"lagi\n"</a:t>
            </a:r>
            <a:r>
              <a:rPr dirty="0" sz="1000" spc="17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072652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7632" y="221828"/>
            <a:ext cx="17538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Blok</a:t>
            </a:r>
            <a:r>
              <a:rPr dirty="0" spc="114"/>
              <a:t> </a:t>
            </a:r>
            <a:r>
              <a:rPr dirty="0" spc="-80"/>
              <a:t>”</a:t>
            </a:r>
            <a:r>
              <a:rPr dirty="0" spc="-80" b="0" i="1">
                <a:latin typeface="Verdana"/>
                <a:cs typeface="Verdana"/>
              </a:rPr>
              <a:t>{</a:t>
            </a:r>
            <a:r>
              <a:rPr dirty="0" spc="15" b="0" i="1">
                <a:latin typeface="Verdana"/>
                <a:cs typeface="Verdana"/>
              </a:rPr>
              <a:t> </a:t>
            </a:r>
            <a:r>
              <a:rPr dirty="0" spc="55"/>
              <a:t>...</a:t>
            </a:r>
            <a:r>
              <a:rPr dirty="0" spc="290"/>
              <a:t> </a:t>
            </a:r>
            <a:r>
              <a:rPr dirty="0" spc="-80" b="0" i="1">
                <a:latin typeface="Verdana"/>
                <a:cs typeface="Verdana"/>
              </a:rPr>
              <a:t>}</a:t>
            </a:r>
            <a:r>
              <a:rPr dirty="0" spc="-80"/>
              <a:t>”</a:t>
            </a:r>
            <a:r>
              <a:rPr dirty="0" spc="12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76870"/>
            <a:ext cx="3691254" cy="12623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Meskipun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perintah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25">
                <a:latin typeface="PMingLiU"/>
                <a:cs typeface="PMingLiU"/>
              </a:rPr>
              <a:t>printf("masuk</a:t>
            </a:r>
            <a:r>
              <a:rPr dirty="0" sz="1100" spc="125" i="1">
                <a:latin typeface="Verdana"/>
                <a:cs typeface="Verdana"/>
              </a:rPr>
              <a:t>\</a:t>
            </a:r>
            <a:r>
              <a:rPr dirty="0" sz="1100" spc="125">
                <a:latin typeface="PMingLiU"/>
                <a:cs typeface="PMingLiU"/>
              </a:rPr>
              <a:t>n")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60">
                <a:latin typeface="Tahoma"/>
                <a:cs typeface="Tahoma"/>
              </a:rPr>
              <a:t>hanya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dieksekusi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ketika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sama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10,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70">
                <a:latin typeface="PMingLiU"/>
                <a:cs typeface="PMingLiU"/>
              </a:rPr>
              <a:t>printf("lagi</a:t>
            </a:r>
            <a:r>
              <a:rPr dirty="0" sz="1100" spc="170" i="1">
                <a:latin typeface="Verdana"/>
                <a:cs typeface="Verdana"/>
              </a:rPr>
              <a:t>\</a:t>
            </a:r>
            <a:r>
              <a:rPr dirty="0" sz="1100" spc="170">
                <a:latin typeface="PMingLiU"/>
                <a:cs typeface="PMingLiU"/>
              </a:rPr>
              <a:t>n")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selalu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dilaksanakan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tanpa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peduli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nilai.</a:t>
            </a:r>
            <a:endParaRPr sz="1100">
              <a:latin typeface="Tahoma"/>
              <a:cs typeface="Tahoma"/>
            </a:endParaRPr>
          </a:p>
          <a:p>
            <a:pPr marL="144780" marR="2540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>
                <a:latin typeface="Tahoma"/>
                <a:cs typeface="Tahoma"/>
              </a:rPr>
              <a:t>Blok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”</a:t>
            </a:r>
            <a:r>
              <a:rPr dirty="0" sz="1100" spc="-30" i="1">
                <a:latin typeface="Verdana"/>
                <a:cs typeface="Verdana"/>
              </a:rPr>
              <a:t>{</a:t>
            </a:r>
            <a:r>
              <a:rPr dirty="0" sz="1100" spc="-25" i="1">
                <a:latin typeface="Verdana"/>
                <a:cs typeface="Verdana"/>
              </a:rPr>
              <a:t> </a:t>
            </a:r>
            <a:r>
              <a:rPr dirty="0" sz="1100" spc="-35">
                <a:latin typeface="Tahoma"/>
                <a:cs typeface="Tahoma"/>
              </a:rPr>
              <a:t>...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30" i="1">
                <a:latin typeface="Verdana"/>
                <a:cs typeface="Verdana"/>
              </a:rPr>
              <a:t>}</a:t>
            </a:r>
            <a:r>
              <a:rPr dirty="0" sz="1100" spc="-30">
                <a:latin typeface="Tahoma"/>
                <a:cs typeface="Tahoma"/>
              </a:rPr>
              <a:t>”,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berperan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sebagai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”pembungkus”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beberapa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perintah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menjadi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”satu”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perintah,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sehingga </a:t>
            </a:r>
            <a:r>
              <a:rPr dirty="0" sz="1100" spc="-50">
                <a:latin typeface="Tahoma"/>
                <a:cs typeface="Tahoma"/>
              </a:rPr>
              <a:t> berapapun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perintah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blok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dilihat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sebagai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”satu”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perintah.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7632" y="221828"/>
            <a:ext cx="17538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Blok</a:t>
            </a:r>
            <a:r>
              <a:rPr dirty="0" spc="114"/>
              <a:t> </a:t>
            </a:r>
            <a:r>
              <a:rPr dirty="0" spc="-80"/>
              <a:t>”</a:t>
            </a:r>
            <a:r>
              <a:rPr dirty="0" spc="-80" b="0" i="1">
                <a:latin typeface="Verdana"/>
                <a:cs typeface="Verdana"/>
              </a:rPr>
              <a:t>{</a:t>
            </a:r>
            <a:r>
              <a:rPr dirty="0" spc="15" b="0" i="1">
                <a:latin typeface="Verdana"/>
                <a:cs typeface="Verdana"/>
              </a:rPr>
              <a:t> </a:t>
            </a:r>
            <a:r>
              <a:rPr dirty="0" spc="55"/>
              <a:t>...</a:t>
            </a:r>
            <a:r>
              <a:rPr dirty="0" spc="290"/>
              <a:t> </a:t>
            </a:r>
            <a:r>
              <a:rPr dirty="0" spc="-80" b="0" i="1">
                <a:latin typeface="Verdana"/>
                <a:cs typeface="Verdana"/>
              </a:rPr>
              <a:t>}</a:t>
            </a:r>
            <a:r>
              <a:rPr dirty="0" spc="-80"/>
              <a:t>”</a:t>
            </a:r>
            <a:r>
              <a:rPr dirty="0" spc="12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61680"/>
            <a:ext cx="3739515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Menulis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”</a:t>
            </a:r>
            <a:r>
              <a:rPr dirty="0" sz="1100" spc="-25" i="1">
                <a:latin typeface="Verdana"/>
                <a:cs typeface="Verdana"/>
              </a:rPr>
              <a:t>{</a:t>
            </a:r>
            <a:r>
              <a:rPr dirty="0" sz="1100" spc="-20" i="1">
                <a:latin typeface="Verdana"/>
                <a:cs typeface="Verdana"/>
              </a:rPr>
              <a:t> </a:t>
            </a:r>
            <a:r>
              <a:rPr dirty="0" sz="1100" spc="-35">
                <a:latin typeface="Tahoma"/>
                <a:cs typeface="Tahoma"/>
              </a:rPr>
              <a:t>...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30" i="1">
                <a:latin typeface="Verdana"/>
                <a:cs typeface="Verdana"/>
              </a:rPr>
              <a:t>}</a:t>
            </a:r>
            <a:r>
              <a:rPr dirty="0" sz="1100" spc="-30">
                <a:latin typeface="Tahoma"/>
                <a:cs typeface="Tahoma"/>
              </a:rPr>
              <a:t>”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setiap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sesudah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kebiasaan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bagus,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meskipun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perintah.</a:t>
            </a:r>
            <a:endParaRPr sz="1100">
              <a:latin typeface="Tahoma"/>
              <a:cs typeface="Tahoma"/>
            </a:endParaRPr>
          </a:p>
          <a:p>
            <a:pPr marL="144780" marR="17780" indent="-132715">
              <a:lnSpc>
                <a:spcPct val="102699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cara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ketika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tambahan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perintah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perlu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dimasukkan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if,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perlu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menuliskan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lagi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”</a:t>
            </a:r>
            <a:r>
              <a:rPr dirty="0" sz="1100" spc="-25" i="1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latin typeface="Tahoma"/>
                <a:cs typeface="Tahoma"/>
              </a:rPr>
              <a:t>...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30" i="1">
                <a:latin typeface="Verdana"/>
                <a:cs typeface="Verdana"/>
              </a:rPr>
              <a:t>}</a:t>
            </a:r>
            <a:r>
              <a:rPr dirty="0" sz="1100" spc="-30">
                <a:latin typeface="Tahoma"/>
                <a:cs typeface="Tahoma"/>
              </a:rPr>
              <a:t>”.</a:t>
            </a:r>
            <a:endParaRPr sz="1100">
              <a:latin typeface="Tahoma"/>
              <a:cs typeface="Tahoma"/>
            </a:endParaRPr>
          </a:p>
          <a:p>
            <a:pPr marL="144780" marR="35687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Konsisten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selalu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menulis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”</a:t>
            </a:r>
            <a:r>
              <a:rPr dirty="0" sz="1100" spc="-25" i="1">
                <a:latin typeface="Verdana"/>
                <a:cs typeface="Verdana"/>
              </a:rPr>
              <a:t>{ </a:t>
            </a:r>
            <a:r>
              <a:rPr dirty="0" sz="1100" spc="-35">
                <a:latin typeface="Tahoma"/>
                <a:cs typeface="Tahoma"/>
              </a:rPr>
              <a:t>...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25" i="1">
                <a:latin typeface="Verdana"/>
                <a:cs typeface="Verdana"/>
              </a:rPr>
              <a:t>}</a:t>
            </a:r>
            <a:r>
              <a:rPr dirty="0" sz="1100" spc="-25">
                <a:latin typeface="Tahoma"/>
                <a:cs typeface="Tahoma"/>
              </a:rPr>
              <a:t>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menjaga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tetap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rapi.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/20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 Olimpiade Komputer Indonesia</dc:creator>
  <dc:title>Percabangan</dc:title>
  <dcterms:created xsi:type="dcterms:W3CDTF">2021-02-25T20:24:19Z</dcterms:created>
  <dcterms:modified xsi:type="dcterms:W3CDTF">2021-02-25T20:24:19Z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