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4610100" cy="3460750"/>
  <p:notesSz cx="4610100" cy="3460750"/>
  <p:embeddedFontLst>
    <p:embeddedFont>
      <p:font typeface="Calibri" panose="00000000000000000000" pitchFamily="34" charset="1"/>
      <p:italic r:id="rId33"/>
    </p:embeddedFont>
    <p:embeddedFont>
      <p:font typeface="Gill Sans MT" panose="00000000000000000000" pitchFamily="34" charset="1"/>
      <p:bold r:id="rId28"/>
    </p:embeddedFont>
    <p:embeddedFont>
      <p:font typeface="Tahoma" panose="00000000000000000000" pitchFamily="34" charset="1"/>
      <p:regular r:id="rId32"/>
    </p:embeddedFont>
    <p:embeddedFont>
      <p:font typeface="Times New Roman" panose="00000000000000000000" pitchFamily="18" charset="1"/>
      <p:regular r:id="rId27"/>
    </p:embeddedFont>
    <p:embeddedFont>
      <p:font typeface="Trebuchet MS" panose="00000000000000000000" pitchFamily="34" charset="1"/>
      <p:regular r:id="rId29"/>
      <p:italic r:id="rId31"/>
    </p:embeddedFont>
    <p:embeddedFont>
      <p:font typeface="Verdana Pro Light" panose="00000000000000000000" pitchFamily="34" charset="1"/>
      <p:italic r:id="rId3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font" Target="fonts/font1.fntdata"/><Relationship Id="rId28" Type="http://schemas.openxmlformats.org/officeDocument/2006/relationships/font" Target="fonts/font2.fntdata"/><Relationship Id="rId29" Type="http://schemas.openxmlformats.org/officeDocument/2006/relationships/font" Target="fonts/font3.fntdata"/><Relationship Id="rId30" Type="http://schemas.openxmlformats.org/officeDocument/2006/relationships/font" Target="fonts/font4.fntdata"/><Relationship Id="rId31" Type="http://schemas.openxmlformats.org/officeDocument/2006/relationships/font" Target="fonts/font5.fntdata"/><Relationship Id="rId32" Type="http://schemas.openxmlformats.org/officeDocument/2006/relationships/font" Target="fonts/font6.fntdata"/><Relationship Id="rId33" Type="http://schemas.openxmlformats.org/officeDocument/2006/relationships/font" Target="fonts/font7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7870" y="221828"/>
            <a:ext cx="109435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0741"/>
            <a:ext cx="4608195" cy="2555875"/>
          </a:xfrm>
          <a:custGeom>
            <a:avLst/>
            <a:gdLst/>
            <a:ahLst/>
            <a:cxnLst/>
            <a:rect l="l" t="t" r="r" b="b"/>
            <a:pathLst>
              <a:path w="4608195" h="2555875">
                <a:moveTo>
                  <a:pt x="0" y="2555259"/>
                </a:moveTo>
                <a:lnTo>
                  <a:pt x="4608004" y="2555259"/>
                </a:lnTo>
                <a:lnTo>
                  <a:pt x="4608004" y="0"/>
                </a:lnTo>
                <a:lnTo>
                  <a:pt x="0" y="0"/>
                </a:lnTo>
                <a:lnTo>
                  <a:pt x="0" y="255525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797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10" y="36729"/>
            <a:ext cx="4608195" cy="864235"/>
          </a:xfrm>
          <a:custGeom>
            <a:avLst/>
            <a:gdLst/>
            <a:ahLst/>
            <a:cxnLst/>
            <a:rect l="l" t="t" r="r" b="b"/>
            <a:pathLst>
              <a:path w="4608195" h="864235">
                <a:moveTo>
                  <a:pt x="4608060" y="0"/>
                </a:moveTo>
                <a:lnTo>
                  <a:pt x="0" y="0"/>
                </a:lnTo>
                <a:lnTo>
                  <a:pt x="0" y="864011"/>
                </a:lnTo>
                <a:lnTo>
                  <a:pt x="4608060" y="864011"/>
                </a:lnTo>
                <a:lnTo>
                  <a:pt x="4608060" y="0"/>
                </a:lnTo>
                <a:close/>
              </a:path>
            </a:pathLst>
          </a:custGeom>
          <a:solidFill>
            <a:srgbClr val="335F9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8000" y="140396"/>
            <a:ext cx="1152000" cy="69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8358" y="221828"/>
            <a:ext cx="1013383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881" y="519300"/>
            <a:ext cx="3912336" cy="236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709" y="1207081"/>
            <a:ext cx="2098675" cy="72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Perulangan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662" y="221828"/>
            <a:ext cx="2743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0"/>
              <a:t> </a:t>
            </a:r>
            <a:r>
              <a:rPr dirty="0" spc="-20"/>
              <a:t>Program:</a:t>
            </a:r>
            <a:r>
              <a:rPr dirty="0" spc="275"/>
              <a:t> </a:t>
            </a:r>
            <a:r>
              <a:rPr dirty="0" spc="-20"/>
              <a:t>fordownto.cpp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1782" rIns="0" bIns="0" rtlCol="0" vert="horz">
            <a:spAutoFit/>
          </a:bodyPr>
          <a:lstStyle/>
          <a:p>
            <a:pPr marL="287655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20"/>
              <a:t>Struktur</a:t>
            </a:r>
            <a:r>
              <a:rPr dirty="0" sz="1100" spc="20"/>
              <a:t> </a:t>
            </a:r>
            <a:r>
              <a:rPr dirty="0" sz="1100" spc="-45"/>
              <a:t>for</a:t>
            </a:r>
            <a:r>
              <a:rPr dirty="0" sz="1100" spc="25"/>
              <a:t> </a:t>
            </a:r>
            <a:r>
              <a:rPr dirty="0" sz="1100" spc="-40"/>
              <a:t>cukup</a:t>
            </a:r>
            <a:r>
              <a:rPr dirty="0" sz="1100" spc="25"/>
              <a:t> </a:t>
            </a:r>
            <a:r>
              <a:rPr dirty="0" sz="1100" spc="-70"/>
              <a:t>luwes</a:t>
            </a:r>
            <a:r>
              <a:rPr dirty="0" sz="1100" spc="25"/>
              <a:t> </a:t>
            </a:r>
            <a:r>
              <a:rPr dirty="0" sz="1100" spc="-30"/>
              <a:t>untuk</a:t>
            </a:r>
            <a:r>
              <a:rPr dirty="0" sz="1100" spc="25"/>
              <a:t> </a:t>
            </a:r>
            <a:r>
              <a:rPr dirty="0" sz="1100" spc="-60"/>
              <a:t>kasus-kasus</a:t>
            </a:r>
            <a:r>
              <a:rPr dirty="0" sz="1100" spc="25"/>
              <a:t> </a:t>
            </a:r>
            <a:r>
              <a:rPr dirty="0" sz="1100" spc="-40"/>
              <a:t>lainnya.</a:t>
            </a:r>
            <a:endParaRPr sz="1100"/>
          </a:p>
          <a:p>
            <a:pPr marL="287655" marR="5080" indent="-132715">
              <a:lnSpc>
                <a:spcPct val="95300"/>
              </a:lnSpc>
              <a:spcBef>
                <a:spcPts val="39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  <a:tab pos="3898900" algn="l"/>
              </a:tabLst>
            </a:pPr>
            <a:r>
              <a:rPr dirty="0" sz="1100" spc="-15"/>
              <a:t>Berikut</a:t>
            </a:r>
            <a:r>
              <a:rPr dirty="0" sz="1100" spc="20"/>
              <a:t> </a:t>
            </a:r>
            <a:r>
              <a:rPr dirty="0" sz="1100" spc="-15"/>
              <a:t>ini</a:t>
            </a:r>
            <a:r>
              <a:rPr dirty="0" sz="1100" spc="25"/>
              <a:t> </a:t>
            </a:r>
            <a:r>
              <a:rPr dirty="0" sz="1100" spc="-35"/>
              <a:t>contoh</a:t>
            </a:r>
            <a:r>
              <a:rPr dirty="0" sz="1100" spc="20"/>
              <a:t> </a:t>
            </a:r>
            <a:r>
              <a:rPr dirty="0" sz="1100" spc="-40"/>
              <a:t>dari</a:t>
            </a:r>
            <a:r>
              <a:rPr dirty="0" sz="1100" spc="25"/>
              <a:t> </a:t>
            </a:r>
            <a:r>
              <a:rPr dirty="0" sz="1100" spc="-55"/>
              <a:t>penggunaan</a:t>
            </a:r>
            <a:r>
              <a:rPr dirty="0" sz="1100" spc="20"/>
              <a:t> </a:t>
            </a:r>
            <a:r>
              <a:rPr dirty="0" sz="1100" spc="-45"/>
              <a:t>for</a:t>
            </a:r>
            <a:r>
              <a:rPr dirty="0" sz="1100" spc="25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55"/>
              <a:t>bekerja</a:t>
            </a:r>
            <a:r>
              <a:rPr dirty="0" sz="1100" spc="25"/>
              <a:t> </a:t>
            </a:r>
            <a:r>
              <a:rPr dirty="0" sz="1100" spc="-60"/>
              <a:t>secara </a:t>
            </a:r>
            <a:r>
              <a:rPr dirty="0" sz="1100" spc="-55"/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terbalik: 	</a:t>
            </a:r>
            <a:r>
              <a:rPr dirty="0" sz="110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0"/>
              </a:spcBef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  <a:spcBef>
                <a:spcPts val="66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90">
                <a:latin typeface="PMingLiU"/>
                <a:cs typeface="PMingLiU"/>
              </a:rPr>
              <a:t>N-1;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&gt;=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20">
                <a:latin typeface="PMingLiU"/>
                <a:cs typeface="PMingLiU"/>
              </a:rPr>
              <a:t>i--)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96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"tulisan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9300D1"/>
                </a:solidFill>
                <a:latin typeface="PMingLiU"/>
                <a:cs typeface="PMingLiU"/>
              </a:rPr>
              <a:t>ini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dicetak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saat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i);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"akhir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dari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program\n"</a:t>
            </a:r>
            <a:r>
              <a:rPr dirty="0" sz="1000" spc="114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3880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816" y="221828"/>
            <a:ext cx="24568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25"/>
              <a:t> </a:t>
            </a:r>
            <a:r>
              <a:rPr dirty="0" spc="-20"/>
              <a:t>Program:</a:t>
            </a:r>
            <a:r>
              <a:rPr dirty="0" spc="300"/>
              <a:t> </a:t>
            </a:r>
            <a:r>
              <a:rPr dirty="0" spc="-15"/>
              <a:t>forskip.cpp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236637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6970" rIns="0" bIns="0" rtlCol="0" vert="horz">
            <a:spAutoFit/>
          </a:bodyPr>
          <a:lstStyle/>
          <a:p>
            <a:pPr marL="287655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  <a:tab pos="3898900" algn="l"/>
              </a:tabLst>
            </a:pPr>
            <a:r>
              <a:rPr dirty="0" sz="1100" spc="-50"/>
              <a:t>Sementara</a:t>
            </a:r>
            <a:r>
              <a:rPr dirty="0" sz="1100" spc="15"/>
              <a:t> </a:t>
            </a:r>
            <a:r>
              <a:rPr dirty="0" sz="1100" spc="-25"/>
              <a:t>berikut</a:t>
            </a:r>
            <a:r>
              <a:rPr dirty="0" sz="1100" spc="20"/>
              <a:t> </a:t>
            </a:r>
            <a:r>
              <a:rPr dirty="0" sz="1100" spc="-35"/>
              <a:t>contoh</a:t>
            </a:r>
            <a:r>
              <a:rPr dirty="0" sz="1100" spc="20"/>
              <a:t> </a:t>
            </a:r>
            <a:r>
              <a:rPr dirty="0" sz="1100" spc="-40"/>
              <a:t>dari</a:t>
            </a:r>
            <a:r>
              <a:rPr dirty="0" sz="1100" spc="15"/>
              <a:t> </a:t>
            </a:r>
            <a:r>
              <a:rPr dirty="0" sz="1100" spc="-55"/>
              <a:t>penggunaan</a:t>
            </a:r>
            <a:r>
              <a:rPr dirty="0" sz="1100" spc="20"/>
              <a:t> </a:t>
            </a:r>
            <a:r>
              <a:rPr dirty="0" sz="1100" spc="-45"/>
              <a:t>for</a:t>
            </a:r>
            <a:r>
              <a:rPr dirty="0" sz="1100" spc="20"/>
              <a:t> </a:t>
            </a:r>
            <a:r>
              <a:rPr dirty="0" sz="1100" spc="-65"/>
              <a:t>yang </a:t>
            </a:r>
            <a:r>
              <a:rPr dirty="0" sz="1100" spc="-60"/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lompatannya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</a:rPr>
              <a:t>2: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sz="1100"/>
              <a:t> </a:t>
            </a:r>
            <a:r>
              <a:rPr dirty="0" sz="1100" spc="114">
                <a:latin typeface="PMingLiU"/>
                <a:cs typeface="PMingLiU"/>
              </a:rPr>
              <a:t>                                </a:t>
            </a:r>
            <a:r>
              <a:rPr dirty="0" sz="1100" spc="21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5"/>
              </a:spcBef>
              <a:buClr>
                <a:srgbClr val="335F9E"/>
              </a:buClr>
              <a:buFont typeface="Trebuchet MS"/>
              <a:buChar char="•"/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  <a:spcBef>
                <a:spcPts val="655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+=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2)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96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"tulisan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9300D1"/>
                </a:solidFill>
                <a:latin typeface="PMingLiU"/>
                <a:cs typeface="PMingLiU"/>
              </a:rPr>
              <a:t>ini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dicetak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saat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i);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"akhir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dari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program\n"</a:t>
            </a:r>
            <a:r>
              <a:rPr dirty="0" sz="1000" spc="114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62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40"/>
              <a:t>Ekspresi</a:t>
            </a:r>
            <a:r>
              <a:rPr dirty="0" sz="1100" spc="20"/>
              <a:t> </a:t>
            </a:r>
            <a:r>
              <a:rPr dirty="0" sz="1100" spc="285">
                <a:latin typeface="PMingLiU"/>
                <a:cs typeface="PMingLiU"/>
              </a:rPr>
              <a:t>i </a:t>
            </a:r>
            <a:r>
              <a:rPr dirty="0" sz="1100" spc="-15">
                <a:latin typeface="PMingLiU"/>
                <a:cs typeface="PMingLiU"/>
              </a:rPr>
              <a:t>+=</a:t>
            </a:r>
            <a:r>
              <a:rPr dirty="0" sz="1100" spc="285">
                <a:latin typeface="PMingLiU"/>
                <a:cs typeface="PMingLiU"/>
              </a:rPr>
              <a:t> </a:t>
            </a:r>
            <a:r>
              <a:rPr dirty="0" sz="1100" spc="55">
                <a:latin typeface="PMingLiU"/>
                <a:cs typeface="PMingLiU"/>
              </a:rPr>
              <a:t>2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5"/>
              <a:t>setara</a:t>
            </a:r>
            <a:r>
              <a:rPr dirty="0" sz="1100" spc="20"/>
              <a:t> </a:t>
            </a:r>
            <a:r>
              <a:rPr dirty="0" sz="1100" spc="-65"/>
              <a:t>dengan</a:t>
            </a:r>
            <a:r>
              <a:rPr dirty="0" sz="1100" spc="25"/>
              <a:t> </a:t>
            </a:r>
            <a:r>
              <a:rPr dirty="0" sz="1100" spc="285">
                <a:latin typeface="PMingLiU"/>
                <a:cs typeface="PMingLiU"/>
              </a:rPr>
              <a:t>i </a:t>
            </a:r>
            <a:r>
              <a:rPr dirty="0" sz="1100" spc="-15">
                <a:latin typeface="PMingLiU"/>
                <a:cs typeface="PMingLiU"/>
              </a:rPr>
              <a:t>=</a:t>
            </a:r>
            <a:r>
              <a:rPr dirty="0" sz="1100" spc="285">
                <a:latin typeface="PMingLiU"/>
                <a:cs typeface="PMingLiU"/>
              </a:rPr>
              <a:t> i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-15">
                <a:latin typeface="PMingLiU"/>
                <a:cs typeface="PMingLiU"/>
              </a:rPr>
              <a:t>+</a:t>
            </a:r>
            <a:r>
              <a:rPr dirty="0" sz="1100" spc="285">
                <a:latin typeface="PMingLiU"/>
                <a:cs typeface="PMingLiU"/>
              </a:rPr>
              <a:t> </a:t>
            </a:r>
            <a:r>
              <a:rPr dirty="0" sz="1100" spc="10">
                <a:latin typeface="PMingLiU"/>
                <a:cs typeface="PMingLiU"/>
              </a:rPr>
              <a:t>2</a:t>
            </a:r>
            <a:r>
              <a:rPr dirty="0" sz="1100" spc="10"/>
              <a:t>,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50"/>
              <a:t>mengisikan</a:t>
            </a:r>
            <a:endParaRPr sz="1100">
              <a:latin typeface="PMingLiU"/>
              <a:cs typeface="PMingLiU"/>
            </a:endParaRP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285">
                <a:latin typeface="PMingLiU"/>
                <a:cs typeface="PMingLiU"/>
              </a:rPr>
              <a:t>i</a:t>
            </a:r>
            <a:r>
              <a:rPr dirty="0" spc="60">
                <a:latin typeface="PMingLiU"/>
                <a:cs typeface="PMingLiU"/>
              </a:rPr>
              <a:t> </a:t>
            </a:r>
            <a:r>
              <a:rPr dirty="0" spc="-60"/>
              <a:t>dengan</a:t>
            </a:r>
            <a:r>
              <a:rPr dirty="0" spc="5"/>
              <a:t> </a:t>
            </a:r>
            <a:r>
              <a:rPr dirty="0" spc="-35"/>
              <a:t>dirinya</a:t>
            </a:r>
            <a:r>
              <a:rPr dirty="0" spc="5"/>
              <a:t> </a:t>
            </a:r>
            <a:r>
              <a:rPr dirty="0" spc="-35"/>
              <a:t>ditambah</a:t>
            </a:r>
            <a:r>
              <a:rPr dirty="0" spc="5"/>
              <a:t> </a:t>
            </a:r>
            <a:r>
              <a:rPr dirty="0" spc="-45"/>
              <a:t>2.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715" y="221828"/>
            <a:ext cx="25571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-20"/>
              <a:t>Program:</a:t>
            </a:r>
            <a:r>
              <a:rPr dirty="0" spc="285"/>
              <a:t> </a:t>
            </a:r>
            <a:r>
              <a:rPr dirty="0" spc="-10"/>
              <a:t>forskip2.cpp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236637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6970" rIns="0" bIns="0" rtlCol="0" vert="horz">
            <a:spAutoFit/>
          </a:bodyPr>
          <a:lstStyle/>
          <a:p>
            <a:pPr marL="287655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  <a:tab pos="3898900" algn="l"/>
              </a:tabLst>
            </a:pPr>
            <a:r>
              <a:rPr dirty="0" sz="1100" spc="-5"/>
              <a:t>Tidak</a:t>
            </a:r>
            <a:r>
              <a:rPr dirty="0" sz="1100" spc="20"/>
              <a:t> </a:t>
            </a:r>
            <a:r>
              <a:rPr dirty="0" sz="1100" spc="-40"/>
              <a:t>terbatas</a:t>
            </a:r>
            <a:r>
              <a:rPr dirty="0" sz="1100" spc="15"/>
              <a:t> </a:t>
            </a:r>
            <a:r>
              <a:rPr dirty="0" sz="1100" spc="-50"/>
              <a:t>pada</a:t>
            </a:r>
            <a:r>
              <a:rPr dirty="0" sz="1100" spc="25"/>
              <a:t> </a:t>
            </a:r>
            <a:r>
              <a:rPr dirty="0" sz="1100" spc="-45"/>
              <a:t>penjumlahan,</a:t>
            </a:r>
            <a:r>
              <a:rPr dirty="0" sz="1100" spc="20"/>
              <a:t> </a:t>
            </a:r>
            <a:r>
              <a:rPr dirty="0" sz="1100" spc="-35"/>
              <a:t>hal</a:t>
            </a:r>
            <a:r>
              <a:rPr dirty="0" sz="1100" spc="20"/>
              <a:t> </a:t>
            </a:r>
            <a:r>
              <a:rPr dirty="0" sz="1100" spc="-60"/>
              <a:t>semacam</a:t>
            </a:r>
            <a:r>
              <a:rPr dirty="0" sz="1100" spc="20"/>
              <a:t> </a:t>
            </a:r>
            <a:r>
              <a:rPr dirty="0" sz="1100" spc="-15"/>
              <a:t>ini</a:t>
            </a:r>
            <a:r>
              <a:rPr dirty="0" sz="1100" spc="20"/>
              <a:t> </a:t>
            </a:r>
            <a:r>
              <a:rPr dirty="0" sz="1100" spc="-55"/>
              <a:t>pun</a:t>
            </a:r>
            <a:r>
              <a:rPr dirty="0" sz="1100" spc="25"/>
              <a:t> </a:t>
            </a:r>
            <a:r>
              <a:rPr dirty="0" sz="1100" spc="-45"/>
              <a:t>bisa </a:t>
            </a:r>
            <a:r>
              <a:rPr dirty="0" sz="1100" spc="-40"/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dilakukan: 	</a:t>
            </a:r>
            <a:r>
              <a:rPr dirty="0" sz="110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5"/>
              </a:spcBef>
              <a:buClr>
                <a:srgbClr val="335F9E"/>
              </a:buClr>
              <a:buFont typeface="Trebuchet MS"/>
              <a:buChar char="•"/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  <a:spcBef>
                <a:spcPts val="655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20">
                <a:latin typeface="PMingLiU"/>
                <a:cs typeface="PMingLiU"/>
              </a:rPr>
              <a:t>*=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2)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96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"tulisan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9300D1"/>
                </a:solidFill>
                <a:latin typeface="PMingLiU"/>
                <a:cs typeface="PMingLiU"/>
              </a:rPr>
              <a:t>ini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dicetak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saat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i);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"akhir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dari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program\n"</a:t>
            </a:r>
            <a:r>
              <a:rPr dirty="0" sz="1000" spc="114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62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40"/>
              <a:t>Ekspresi</a:t>
            </a:r>
            <a:r>
              <a:rPr dirty="0" sz="1100" spc="20"/>
              <a:t> </a:t>
            </a:r>
            <a:r>
              <a:rPr dirty="0" sz="1100" spc="285">
                <a:latin typeface="PMingLiU"/>
                <a:cs typeface="PMingLiU"/>
              </a:rPr>
              <a:t>i </a:t>
            </a:r>
            <a:r>
              <a:rPr dirty="0" sz="1100" spc="20">
                <a:latin typeface="PMingLiU"/>
                <a:cs typeface="PMingLiU"/>
              </a:rPr>
              <a:t>*=</a:t>
            </a:r>
            <a:r>
              <a:rPr dirty="0" sz="1100" spc="285">
                <a:latin typeface="PMingLiU"/>
                <a:cs typeface="PMingLiU"/>
              </a:rPr>
              <a:t> </a:t>
            </a:r>
            <a:r>
              <a:rPr dirty="0" sz="1100" spc="55">
                <a:latin typeface="PMingLiU"/>
                <a:cs typeface="PMingLiU"/>
              </a:rPr>
              <a:t>2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5"/>
              <a:t>setara</a:t>
            </a:r>
            <a:r>
              <a:rPr dirty="0" sz="1100" spc="20"/>
              <a:t> </a:t>
            </a:r>
            <a:r>
              <a:rPr dirty="0" sz="1100" spc="-65"/>
              <a:t>dengan</a:t>
            </a:r>
            <a:r>
              <a:rPr dirty="0" sz="1100" spc="20"/>
              <a:t> </a:t>
            </a:r>
            <a:r>
              <a:rPr dirty="0" sz="1100" spc="285">
                <a:latin typeface="PMingLiU"/>
                <a:cs typeface="PMingLiU"/>
              </a:rPr>
              <a:t>i </a:t>
            </a:r>
            <a:r>
              <a:rPr dirty="0" sz="1100" spc="-15">
                <a:latin typeface="PMingLiU"/>
                <a:cs typeface="PMingLiU"/>
              </a:rPr>
              <a:t>=</a:t>
            </a:r>
            <a:r>
              <a:rPr dirty="0" sz="1100" spc="285">
                <a:latin typeface="PMingLiU"/>
                <a:cs typeface="PMingLiU"/>
              </a:rPr>
              <a:t> i</a:t>
            </a:r>
            <a:r>
              <a:rPr dirty="0" sz="1100" spc="290">
                <a:latin typeface="PMingLiU"/>
                <a:cs typeface="PMingLiU"/>
              </a:rPr>
              <a:t> </a:t>
            </a:r>
            <a:r>
              <a:rPr dirty="0" sz="1100" spc="55">
                <a:latin typeface="PMingLiU"/>
                <a:cs typeface="PMingLiU"/>
              </a:rPr>
              <a:t>*</a:t>
            </a:r>
            <a:r>
              <a:rPr dirty="0" sz="1100" spc="285">
                <a:latin typeface="PMingLiU"/>
                <a:cs typeface="PMingLiU"/>
              </a:rPr>
              <a:t> </a:t>
            </a:r>
            <a:r>
              <a:rPr dirty="0" sz="1100" spc="10">
                <a:latin typeface="PMingLiU"/>
                <a:cs typeface="PMingLiU"/>
              </a:rPr>
              <a:t>2</a:t>
            </a:r>
            <a:r>
              <a:rPr dirty="0" sz="1100" spc="10"/>
              <a:t>,</a:t>
            </a:r>
            <a:r>
              <a:rPr dirty="0" sz="1100" spc="20"/>
              <a:t> </a:t>
            </a:r>
            <a:r>
              <a:rPr dirty="0" sz="1100" spc="-65"/>
              <a:t>yang</a:t>
            </a:r>
            <a:r>
              <a:rPr dirty="0" sz="1100" spc="20"/>
              <a:t> </a:t>
            </a:r>
            <a:r>
              <a:rPr dirty="0" sz="1100" spc="-50"/>
              <a:t>mengisikan</a:t>
            </a:r>
            <a:endParaRPr sz="1100">
              <a:latin typeface="PMingLiU"/>
              <a:cs typeface="PMingLiU"/>
            </a:endParaRP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dirty="0" spc="285">
                <a:latin typeface="PMingLiU"/>
                <a:cs typeface="PMingLiU"/>
              </a:rPr>
              <a:t>i</a:t>
            </a:r>
            <a:r>
              <a:rPr dirty="0" spc="55">
                <a:latin typeface="PMingLiU"/>
                <a:cs typeface="PMingLiU"/>
              </a:rPr>
              <a:t> </a:t>
            </a:r>
            <a:r>
              <a:rPr dirty="0" spc="-60"/>
              <a:t>dengan</a:t>
            </a:r>
            <a:r>
              <a:rPr dirty="0" spc="5"/>
              <a:t> </a:t>
            </a:r>
            <a:r>
              <a:rPr dirty="0" spc="-35"/>
              <a:t>dirinya</a:t>
            </a:r>
            <a:r>
              <a:rPr dirty="0" spc="5"/>
              <a:t> </a:t>
            </a:r>
            <a:r>
              <a:rPr dirty="0" spc="-20"/>
              <a:t>dikali</a:t>
            </a:r>
            <a:r>
              <a:rPr dirty="0" spc="5"/>
              <a:t> </a:t>
            </a:r>
            <a:r>
              <a:rPr dirty="0" spc="-45"/>
              <a:t>2.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476" y="221828"/>
            <a:ext cx="24714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0"/>
              <a:t> </a:t>
            </a:r>
            <a:r>
              <a:rPr dirty="0" spc="-20"/>
              <a:t>Program:</a:t>
            </a:r>
            <a:r>
              <a:rPr dirty="0" spc="280"/>
              <a:t> </a:t>
            </a:r>
            <a:r>
              <a:rPr dirty="0" spc="-20"/>
              <a:t>forsum.cpp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2279" rIns="0" bIns="0" rtlCol="0" vert="horz">
            <a:spAutoFit/>
          </a:bodyPr>
          <a:lstStyle/>
          <a:p>
            <a:pPr marL="287655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  <a:tab pos="3898900" algn="l"/>
              </a:tabLst>
            </a:pPr>
            <a:r>
              <a:rPr dirty="0" sz="1100" spc="-15"/>
              <a:t>Berikut</a:t>
            </a:r>
            <a:r>
              <a:rPr dirty="0" sz="1100" spc="15"/>
              <a:t> </a:t>
            </a:r>
            <a:r>
              <a:rPr dirty="0" sz="1100" spc="-35"/>
              <a:t>contoh</a:t>
            </a:r>
            <a:r>
              <a:rPr dirty="0" sz="1100" spc="20"/>
              <a:t> </a:t>
            </a:r>
            <a:r>
              <a:rPr dirty="0" sz="1100" spc="-50"/>
              <a:t>program</a:t>
            </a:r>
            <a:r>
              <a:rPr dirty="0" sz="1100" spc="20"/>
              <a:t> </a:t>
            </a:r>
            <a:r>
              <a:rPr dirty="0" sz="1100" spc="-30"/>
              <a:t>untuk</a:t>
            </a:r>
            <a:r>
              <a:rPr dirty="0" sz="1100" spc="20"/>
              <a:t> </a:t>
            </a:r>
            <a:r>
              <a:rPr dirty="0" sz="1100" spc="-50"/>
              <a:t>menjumlahkan</a:t>
            </a:r>
            <a:r>
              <a:rPr dirty="0" sz="1100" spc="15"/>
              <a:t> </a:t>
            </a:r>
            <a:r>
              <a:rPr dirty="0" sz="1100" spc="-50"/>
              <a:t>seluruh </a:t>
            </a:r>
            <a:r>
              <a:rPr dirty="0" sz="1100" spc="-45"/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bilangan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</a:rPr>
              <a:t>di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antara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dua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bilangan: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sz="1100"/>
              <a:t> </a:t>
            </a:r>
            <a:r>
              <a:rPr dirty="0" sz="1100" spc="114">
                <a:latin typeface="PMingLiU"/>
                <a:cs typeface="PMingLiU"/>
              </a:rPr>
              <a:t>                 </a:t>
            </a:r>
            <a:r>
              <a:rPr dirty="0" sz="1100" spc="38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50"/>
              </a:lnSpc>
              <a:spcBef>
                <a:spcPts val="66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awal,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akhir;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</a:pPr>
            <a:r>
              <a:rPr dirty="0" sz="1000" spc="85">
                <a:latin typeface="PMingLiU"/>
                <a:cs typeface="PMingLiU"/>
              </a:rPr>
              <a:t>scanf(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4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9300D1"/>
                </a:solidFill>
                <a:latin typeface="PMingLiU"/>
                <a:cs typeface="PMingLiU"/>
              </a:rPr>
              <a:t>%d"</a:t>
            </a:r>
            <a:r>
              <a:rPr dirty="0" sz="1000" spc="5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65">
                <a:latin typeface="PMingLiU"/>
                <a:cs typeface="PMingLiU"/>
              </a:rPr>
              <a:t>&amp;awal,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&amp;akhir);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  <a:spcBef>
                <a:spcPts val="59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latin typeface="PMingLiU"/>
                <a:cs typeface="PMingLiU"/>
              </a:rPr>
              <a:t>jumlah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endParaRPr sz="1000">
              <a:latin typeface="PMingLiU"/>
              <a:cs typeface="PMingLiU"/>
            </a:endParaRPr>
          </a:p>
          <a:p>
            <a:pPr marL="553720" marR="1024890" indent="-133350">
              <a:lnSpc>
                <a:spcPct val="74700"/>
              </a:lnSpc>
              <a:spcBef>
                <a:spcPts val="185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awal;</a:t>
            </a:r>
            <a:r>
              <a:rPr dirty="0" sz="1000" spc="260">
                <a:latin typeface="PMingLiU"/>
                <a:cs typeface="PMingLiU"/>
              </a:rPr>
              <a:t> 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akhir;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85">
                <a:latin typeface="PMingLiU"/>
                <a:cs typeface="PMingLiU"/>
              </a:rPr>
              <a:t>jumlah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541020" marR="227965" indent="-120650">
              <a:lnSpc>
                <a:spcPts val="960"/>
              </a:lnSpc>
              <a:spcBef>
                <a:spcPts val="114"/>
              </a:spcBef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"jumlah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bilangan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bulat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di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antara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5">
                <a:solidFill>
                  <a:srgbClr val="9300D1"/>
                </a:solidFill>
                <a:latin typeface="PMingLiU"/>
                <a:cs typeface="PMingLiU"/>
              </a:rPr>
              <a:t>%d</a:t>
            </a:r>
            <a:r>
              <a:rPr dirty="0" sz="1000" spc="-4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9300D1"/>
                </a:solidFill>
                <a:latin typeface="PMingLiU"/>
                <a:cs typeface="PMingLiU"/>
              </a:rPr>
              <a:t>dan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5">
                <a:solidFill>
                  <a:srgbClr val="9300D1"/>
                </a:solidFill>
                <a:latin typeface="PMingLiU"/>
                <a:cs typeface="PMingLiU"/>
              </a:rPr>
              <a:t>%d </a:t>
            </a:r>
            <a:r>
              <a:rPr dirty="0" sz="1000" spc="-24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(inklusif)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solidFill>
                  <a:srgbClr val="9300D1"/>
                </a:solidFill>
                <a:latin typeface="PMingLiU"/>
                <a:cs typeface="PMingLiU"/>
              </a:rPr>
              <a:t>adalah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awal,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akhir,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jumlah);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4943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770" y="221828"/>
            <a:ext cx="15227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Perulangan:</a:t>
            </a:r>
            <a:r>
              <a:rPr dirty="0" spc="260"/>
              <a:t> </a:t>
            </a:r>
            <a:r>
              <a:rPr dirty="0" spc="-25"/>
              <a:t>while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233244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87655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35"/>
              <a:t>Selain</a:t>
            </a:r>
            <a:r>
              <a:rPr dirty="0" sz="1100" spc="15"/>
              <a:t> </a:t>
            </a:r>
            <a:r>
              <a:rPr dirty="0" sz="1100" spc="-40"/>
              <a:t>for,</a:t>
            </a:r>
            <a:r>
              <a:rPr dirty="0" sz="1100" spc="15"/>
              <a:t> </a:t>
            </a:r>
            <a:r>
              <a:rPr dirty="0" sz="1100" spc="-35"/>
              <a:t>terdapat</a:t>
            </a:r>
            <a:r>
              <a:rPr dirty="0" sz="1100" spc="15"/>
              <a:t> </a:t>
            </a:r>
            <a:r>
              <a:rPr dirty="0" sz="1100" spc="-40"/>
              <a:t>pula</a:t>
            </a:r>
            <a:r>
              <a:rPr dirty="0" sz="1100" spc="15"/>
              <a:t> </a:t>
            </a:r>
            <a:r>
              <a:rPr dirty="0" sz="1100" spc="-25"/>
              <a:t>struktur</a:t>
            </a:r>
            <a:r>
              <a:rPr dirty="0" sz="1100" spc="15"/>
              <a:t> </a:t>
            </a:r>
            <a:r>
              <a:rPr dirty="0" sz="1100" spc="-40"/>
              <a:t>while.</a:t>
            </a:r>
            <a:endParaRPr sz="1100"/>
          </a:p>
          <a:p>
            <a:pPr marL="287655" marR="35242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20"/>
              <a:t>Biasa</a:t>
            </a:r>
            <a:r>
              <a:rPr dirty="0" sz="1100" spc="15"/>
              <a:t> </a:t>
            </a:r>
            <a:r>
              <a:rPr dirty="0" sz="1100" spc="-45"/>
              <a:t>digunakan</a:t>
            </a:r>
            <a:r>
              <a:rPr dirty="0" sz="1100" spc="20"/>
              <a:t> </a:t>
            </a:r>
            <a:r>
              <a:rPr dirty="0" sz="1100" spc="-35"/>
              <a:t>ketika</a:t>
            </a:r>
            <a:r>
              <a:rPr dirty="0" sz="1100" spc="20"/>
              <a:t> </a:t>
            </a:r>
            <a:r>
              <a:rPr dirty="0" sz="1100" spc="-20"/>
              <a:t>tidak</a:t>
            </a:r>
            <a:r>
              <a:rPr dirty="0" sz="1100" spc="20"/>
              <a:t> </a:t>
            </a:r>
            <a:r>
              <a:rPr dirty="0" sz="1100" spc="-35"/>
              <a:t>diketahui</a:t>
            </a:r>
            <a:r>
              <a:rPr dirty="0" sz="1100" spc="15"/>
              <a:t> </a:t>
            </a:r>
            <a:r>
              <a:rPr dirty="0" sz="1100" spc="-60"/>
              <a:t>harus</a:t>
            </a:r>
            <a:r>
              <a:rPr dirty="0" sz="1100" spc="20"/>
              <a:t> </a:t>
            </a:r>
            <a:r>
              <a:rPr dirty="0" sz="1100" spc="-50"/>
              <a:t>berapa</a:t>
            </a:r>
            <a:r>
              <a:rPr dirty="0" sz="1100" spc="20"/>
              <a:t> </a:t>
            </a:r>
            <a:r>
              <a:rPr dirty="0" sz="1100" spc="-25"/>
              <a:t>kali </a:t>
            </a:r>
            <a:r>
              <a:rPr dirty="0" sz="1100" spc="-330"/>
              <a:t> </a:t>
            </a:r>
            <a:r>
              <a:rPr dirty="0" sz="1100" spc="-55"/>
              <a:t>serangkaian</a:t>
            </a:r>
            <a:r>
              <a:rPr dirty="0" sz="1100" spc="20"/>
              <a:t> </a:t>
            </a:r>
            <a:r>
              <a:rPr dirty="0" sz="1100" spc="-35"/>
              <a:t>perintah</a:t>
            </a:r>
            <a:r>
              <a:rPr dirty="0" sz="1100" spc="20"/>
              <a:t> </a:t>
            </a:r>
            <a:r>
              <a:rPr dirty="0" sz="1100" spc="-40"/>
              <a:t>dilaksanakan,</a:t>
            </a:r>
            <a:r>
              <a:rPr dirty="0" sz="1100" spc="20"/>
              <a:t> </a:t>
            </a:r>
            <a:r>
              <a:rPr dirty="0" sz="1100" spc="-25"/>
              <a:t>tetapi</a:t>
            </a:r>
            <a:r>
              <a:rPr dirty="0" sz="1100" spc="20"/>
              <a:t> </a:t>
            </a:r>
            <a:r>
              <a:rPr dirty="0" sz="1100" spc="-35"/>
              <a:t>diketahui</a:t>
            </a:r>
            <a:endParaRPr sz="1100"/>
          </a:p>
          <a:p>
            <a:pPr marL="287655" marR="64135">
              <a:lnSpc>
                <a:spcPct val="102699"/>
              </a:lnSpc>
            </a:pPr>
            <a:r>
              <a:rPr dirty="0" spc="-35"/>
              <a:t>perintah-perintah</a:t>
            </a:r>
            <a:r>
              <a:rPr dirty="0" spc="25"/>
              <a:t> </a:t>
            </a:r>
            <a:r>
              <a:rPr dirty="0" spc="-10"/>
              <a:t>itu</a:t>
            </a:r>
            <a:r>
              <a:rPr dirty="0" spc="25"/>
              <a:t> </a:t>
            </a:r>
            <a:r>
              <a:rPr dirty="0" spc="-40"/>
              <a:t>perlu</a:t>
            </a:r>
            <a:r>
              <a:rPr dirty="0" spc="30"/>
              <a:t> </a:t>
            </a:r>
            <a:r>
              <a:rPr dirty="0" spc="-40"/>
              <a:t>dilaksanakan</a:t>
            </a:r>
            <a:r>
              <a:rPr dirty="0" spc="25"/>
              <a:t> </a:t>
            </a:r>
            <a:r>
              <a:rPr dirty="0" spc="-55"/>
              <a:t>selama</a:t>
            </a:r>
            <a:r>
              <a:rPr dirty="0" spc="25"/>
              <a:t> </a:t>
            </a:r>
            <a:r>
              <a:rPr dirty="0" spc="-45"/>
              <a:t>suatu</a:t>
            </a:r>
            <a:r>
              <a:rPr dirty="0" spc="25"/>
              <a:t> </a:t>
            </a:r>
            <a:r>
              <a:rPr dirty="0" spc="-40"/>
              <a:t>kondisi </a:t>
            </a:r>
            <a:r>
              <a:rPr dirty="0" spc="-330"/>
              <a:t> </a:t>
            </a:r>
            <a:r>
              <a:rPr dirty="0" spc="-40"/>
              <a:t>terpenuhi.</a:t>
            </a:r>
          </a:p>
          <a:p>
            <a:pPr marL="287655" indent="-132715">
              <a:lnSpc>
                <a:spcPts val="1275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Pada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C++,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strukturnya:	</a:t>
            </a:r>
            <a:endParaRPr sz="1100"/>
          </a:p>
          <a:p>
            <a:pPr marL="287655">
              <a:lnSpc>
                <a:spcPts val="1005"/>
              </a:lnSpc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(&lt;kondisi&gt;)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1&gt;;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2&gt;;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marR="5715" indent="-132715">
              <a:lnSpc>
                <a:spcPct val="102600"/>
              </a:lnSpc>
              <a:spcBef>
                <a:spcPts val="59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30"/>
              <a:t>Seperti</a:t>
            </a:r>
            <a:r>
              <a:rPr dirty="0" sz="1100" spc="5"/>
              <a:t> </a:t>
            </a:r>
            <a:r>
              <a:rPr dirty="0" sz="1100" spc="-50"/>
              <a:t>pada</a:t>
            </a:r>
            <a:r>
              <a:rPr dirty="0" sz="1100" spc="5"/>
              <a:t> </a:t>
            </a:r>
            <a:r>
              <a:rPr dirty="0" sz="1100" spc="-15"/>
              <a:t>if,</a:t>
            </a:r>
            <a:r>
              <a:rPr dirty="0" sz="1100" spc="5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kondisi</a:t>
            </a:r>
            <a:r>
              <a:rPr dirty="0" sz="1100" spc="-30" b="0" i="1">
                <a:latin typeface="Verdana Pro Light"/>
                <a:cs typeface="Verdana Pro Light"/>
              </a:rPr>
              <a:t>&gt;</a:t>
            </a:r>
            <a:r>
              <a:rPr dirty="0" sz="1100" spc="-45" b="0" i="1">
                <a:latin typeface="Verdana Pro Light"/>
                <a:cs typeface="Verdana Pro Light"/>
              </a:rPr>
              <a:t> </a:t>
            </a:r>
            <a:r>
              <a:rPr dirty="0" sz="1100" spc="-45"/>
              <a:t>adalah</a:t>
            </a:r>
            <a:r>
              <a:rPr dirty="0" sz="1100" spc="5"/>
              <a:t> </a:t>
            </a:r>
            <a:r>
              <a:rPr dirty="0" sz="1100" spc="-45"/>
              <a:t>suatu</a:t>
            </a:r>
            <a:r>
              <a:rPr dirty="0" sz="1100" spc="5"/>
              <a:t> </a:t>
            </a:r>
            <a:r>
              <a:rPr dirty="0" sz="1100" spc="-20"/>
              <a:t>nilai</a:t>
            </a:r>
            <a:r>
              <a:rPr dirty="0" sz="1100" spc="5"/>
              <a:t> </a:t>
            </a:r>
            <a:r>
              <a:rPr dirty="0" sz="1100" spc="-40"/>
              <a:t>boolean.</a:t>
            </a:r>
            <a:r>
              <a:rPr dirty="0" sz="1100" spc="135"/>
              <a:t> </a:t>
            </a:r>
            <a:r>
              <a:rPr dirty="0" sz="1100" spc="-45"/>
              <a:t>Selama </a:t>
            </a:r>
            <a:r>
              <a:rPr dirty="0" sz="1100" spc="-330"/>
              <a:t> </a:t>
            </a:r>
            <a:r>
              <a:rPr dirty="0" sz="1100" spc="-35"/>
              <a:t>nilainya</a:t>
            </a:r>
            <a:r>
              <a:rPr dirty="0" sz="1100" spc="15"/>
              <a:t> </a:t>
            </a:r>
            <a:r>
              <a:rPr dirty="0" sz="1100" spc="-15" b="1">
                <a:latin typeface="Gill Sans MT"/>
                <a:cs typeface="Gill Sans MT"/>
              </a:rPr>
              <a:t>TRUE</a:t>
            </a:r>
            <a:r>
              <a:rPr dirty="0" sz="1100" spc="-15"/>
              <a:t>,</a:t>
            </a:r>
            <a:r>
              <a:rPr dirty="0" sz="1100" spc="20"/>
              <a:t> </a:t>
            </a:r>
            <a:r>
              <a:rPr dirty="0" sz="1100" spc="-50"/>
              <a:t>seluruh</a:t>
            </a:r>
            <a:r>
              <a:rPr dirty="0" sz="1100" spc="20"/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/>
              <a:t>perintah</a:t>
            </a:r>
            <a:r>
              <a:rPr dirty="0" sz="1100" spc="20"/>
              <a:t> </a:t>
            </a:r>
            <a:r>
              <a:rPr dirty="0" sz="1100" spc="-30"/>
              <a:t>x</a:t>
            </a:r>
            <a:r>
              <a:rPr dirty="0" sz="1100" spc="-30" b="0" i="1">
                <a:latin typeface="Verdana Pro Light"/>
                <a:cs typeface="Verdana Pro Light"/>
              </a:rPr>
              <a:t>&gt; </a:t>
            </a:r>
            <a:r>
              <a:rPr dirty="0" sz="1100" spc="-20"/>
              <a:t>di</a:t>
            </a:r>
            <a:r>
              <a:rPr dirty="0" sz="1100" spc="20"/>
              <a:t> </a:t>
            </a:r>
            <a:r>
              <a:rPr dirty="0" sz="1100" spc="-50"/>
              <a:t>dalamnya</a:t>
            </a:r>
            <a:r>
              <a:rPr dirty="0" sz="1100" spc="20"/>
              <a:t> </a:t>
            </a:r>
            <a:r>
              <a:rPr dirty="0" sz="1100" spc="-55"/>
              <a:t>akan </a:t>
            </a:r>
            <a:r>
              <a:rPr dirty="0" sz="1100" spc="-50"/>
              <a:t> </a:t>
            </a:r>
            <a:r>
              <a:rPr dirty="0" sz="1100" spc="-45"/>
              <a:t>dieksekusi</a:t>
            </a:r>
            <a:r>
              <a:rPr dirty="0" sz="1100" spc="15"/>
              <a:t> </a:t>
            </a:r>
            <a:r>
              <a:rPr dirty="0" sz="1100" spc="-60"/>
              <a:t>secara</a:t>
            </a:r>
            <a:r>
              <a:rPr dirty="0" sz="1100" spc="20"/>
              <a:t> </a:t>
            </a:r>
            <a:r>
              <a:rPr dirty="0" sz="1100" spc="-40"/>
              <a:t>berurutan.</a:t>
            </a:r>
            <a:endParaRPr sz="1100">
              <a:latin typeface="Verdana Pro Light"/>
              <a:cs typeface="Verdana Pro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51" y="221828"/>
            <a:ext cx="23348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-20"/>
              <a:t>Program:</a:t>
            </a:r>
            <a:r>
              <a:rPr dirty="0" spc="285"/>
              <a:t> </a:t>
            </a:r>
            <a:r>
              <a:rPr dirty="0" spc="-10"/>
              <a:t>while.cpp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92529"/>
            <a:ext cx="3769360" cy="192087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44780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  <a:tab pos="3756025" algn="l"/>
              </a:tabLst>
            </a:pPr>
            <a:r>
              <a:rPr dirty="0" sz="1100" spc="-1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penggunaan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1">
                <a:latin typeface="Gill Sans MT"/>
                <a:cs typeface="Gill Sans MT"/>
              </a:rPr>
              <a:t>while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kasus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sam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denga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r.cpp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14">
                <a:latin typeface="PMingLiU"/>
                <a:cs typeface="PMingLiU"/>
              </a:rPr>
              <a:t>                           </a:t>
            </a:r>
            <a:r>
              <a:rPr dirty="0" sz="1100" spc="27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PMingLiU"/>
              <a:cs typeface="PMingLiU"/>
            </a:endParaRPr>
          </a:p>
          <a:p>
            <a:pPr marL="277495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277495" marR="2486660">
              <a:lnSpc>
                <a:spcPts val="960"/>
              </a:lnSpc>
              <a:spcBef>
                <a:spcPts val="82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7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7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7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 </a:t>
            </a:r>
            <a:r>
              <a:rPr dirty="0" sz="1000" spc="160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latin typeface="PMingLiU"/>
                <a:cs typeface="PMingLiU"/>
              </a:rPr>
              <a:t>(i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  </a:t>
            </a:r>
            <a:r>
              <a:rPr dirty="0" sz="1000" spc="25">
                <a:latin typeface="PMingLiU"/>
                <a:cs typeface="PMingLiU"/>
              </a:rPr>
              <a:t>N)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10845" marR="227965">
              <a:lnSpc>
                <a:spcPct val="74700"/>
              </a:lnSpc>
              <a:spcBef>
                <a:spcPts val="70"/>
              </a:spcBef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"tulisan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9300D1"/>
                </a:solidFill>
                <a:latin typeface="PMingLiU"/>
                <a:cs typeface="PMingLiU"/>
              </a:rPr>
              <a:t>ini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dicetak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saat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1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i);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i++;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6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"akhir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dari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program\n"</a:t>
            </a:r>
            <a:r>
              <a:rPr dirty="0" sz="1000" spc="114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4943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023" y="221828"/>
            <a:ext cx="26085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25"/>
              <a:t> </a:t>
            </a:r>
            <a:r>
              <a:rPr dirty="0" spc="-20"/>
              <a:t>Program:</a:t>
            </a:r>
            <a:r>
              <a:rPr dirty="0" spc="295"/>
              <a:t> </a:t>
            </a:r>
            <a:r>
              <a:rPr dirty="0" spc="-10"/>
              <a:t>while.cpp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4548"/>
            <a:ext cx="3913504" cy="21755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9560" indent="-133350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90195" algn="l"/>
              </a:tabLst>
            </a:pPr>
            <a:r>
              <a:rPr dirty="0" sz="1100">
                <a:latin typeface="Tahoma"/>
                <a:cs typeface="Tahoma"/>
              </a:rPr>
              <a:t>Alur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programmnya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sangat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mirip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for.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3900170" algn="l"/>
              </a:tabLst>
            </a:pP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baseline="2777" sz="1500" spc="-172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-44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•</a:t>
            </a:r>
            <a:r>
              <a:rPr dirty="0" u="sng" baseline="2777" sz="1500" spc="367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Perbedaannya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hanya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pada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gaya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penulisan.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80"/>
              </a:lnSpc>
              <a:spcBef>
                <a:spcPts val="505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2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009900"/>
                </a:solidFill>
                <a:latin typeface="PMingLiU"/>
                <a:cs typeface="PMingLiU"/>
              </a:rPr>
              <a:t>Bentuk</a:t>
            </a:r>
            <a:r>
              <a:rPr dirty="0" sz="1000" spc="229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for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30"/>
              </a:lnSpc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6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(&lt;kondisi_awal&gt;;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&lt;kondisi_ulang&gt;;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&lt;perubahan&gt;)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1&gt;;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2&gt;;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5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50"/>
              </a:lnSpc>
              <a:spcBef>
                <a:spcPts val="66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1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009900"/>
                </a:solidFill>
                <a:latin typeface="PMingLiU"/>
                <a:cs typeface="PMingLiU"/>
              </a:rPr>
              <a:t>Bentuk</a:t>
            </a:r>
            <a:r>
              <a:rPr dirty="0" sz="1000" spc="21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9900"/>
                </a:solidFill>
                <a:latin typeface="PMingLiU"/>
                <a:cs typeface="PMingLiU"/>
              </a:rPr>
              <a:t>while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30"/>
              </a:lnSpc>
            </a:pPr>
            <a:r>
              <a:rPr dirty="0" sz="1000" spc="100">
                <a:latin typeface="PMingLiU"/>
                <a:cs typeface="PMingLiU"/>
              </a:rPr>
              <a:t>&lt;kondisi_awal&gt;;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30"/>
              </a:lnSpc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(&lt;kondisi_ulang&gt;)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1&gt;;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2&gt;;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94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30"/>
              </a:lnSpc>
            </a:pPr>
            <a:r>
              <a:rPr dirty="0" sz="1000" spc="85">
                <a:latin typeface="PMingLiU"/>
                <a:cs typeface="PMingLiU"/>
              </a:rPr>
              <a:t>&lt;perubahan&gt;;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80666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306" y="221828"/>
            <a:ext cx="20980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Perulangan:</a:t>
            </a:r>
            <a:r>
              <a:rPr dirty="0" spc="285"/>
              <a:t> </a:t>
            </a:r>
            <a:r>
              <a:rPr dirty="0" spc="-25"/>
              <a:t>while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36929"/>
            <a:ext cx="3738245" cy="1854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574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Perhatikan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90">
                <a:latin typeface="Tahoma"/>
                <a:cs typeface="Tahoma"/>
              </a:rPr>
              <a:t>”</a:t>
            </a:r>
            <a:r>
              <a:rPr dirty="0" sz="1100" spc="90">
                <a:latin typeface="PMingLiU"/>
                <a:cs typeface="PMingLiU"/>
              </a:rPr>
              <a:t>i++</a:t>
            </a:r>
            <a:r>
              <a:rPr dirty="0" sz="1100" spc="90">
                <a:latin typeface="Tahoma"/>
                <a:cs typeface="Tahoma"/>
              </a:rPr>
              <a:t>”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diperlukan,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supaya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nanti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>
                <a:latin typeface="Tahoma"/>
                <a:cs typeface="Tahoma"/>
              </a:rPr>
              <a:t>kondisi</a:t>
            </a:r>
            <a:r>
              <a:rPr dirty="0" sz="1100" spc="-30" b="0" i="1">
                <a:latin typeface="Verdana Pro Light"/>
                <a:cs typeface="Verdana Pro Light"/>
              </a:rPr>
              <a:t>&gt;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dipenuhi.</a:t>
            </a:r>
            <a:endParaRPr sz="1100">
              <a:latin typeface="Tahoma"/>
              <a:cs typeface="Tahoma"/>
            </a:endParaRPr>
          </a:p>
          <a:p>
            <a:pPr marL="144780" marR="24193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Sekarang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coba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hapus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90">
                <a:latin typeface="Tahoma"/>
                <a:cs typeface="Tahoma"/>
              </a:rPr>
              <a:t>”</a:t>
            </a:r>
            <a:r>
              <a:rPr dirty="0" sz="1100" spc="90">
                <a:latin typeface="PMingLiU"/>
                <a:cs typeface="PMingLiU"/>
              </a:rPr>
              <a:t>i++</a:t>
            </a:r>
            <a:r>
              <a:rPr dirty="0" sz="1100" spc="90">
                <a:latin typeface="Tahoma"/>
                <a:cs typeface="Tahoma"/>
              </a:rPr>
              <a:t>”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while.cpp,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jalankan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kembali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programnya.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Apa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terjadi?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Program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terjebak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" i="1">
                <a:solidFill>
                  <a:srgbClr val="FF0000"/>
                </a:solidFill>
                <a:latin typeface="Calibri"/>
                <a:cs typeface="Calibri"/>
              </a:rPr>
              <a:t>infinite</a:t>
            </a:r>
            <a:r>
              <a:rPr dirty="0" sz="1100" spc="1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r>
              <a:rPr dirty="0" sz="1100">
                <a:latin typeface="Tahoma"/>
                <a:cs typeface="Tahoma"/>
              </a:rPr>
              <a:t>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perulangan </a:t>
            </a:r>
            <a:r>
              <a:rPr dirty="0" sz="1100" spc="-65">
                <a:solidFill>
                  <a:srgbClr val="FF0000"/>
                </a:solidFill>
                <a:latin typeface="Tahoma"/>
                <a:cs typeface="Tahoma"/>
              </a:rPr>
              <a:t>yang</a:t>
            </a:r>
            <a:r>
              <a:rPr dirty="0" sz="1100" spc="-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Tahoma"/>
                <a:cs typeface="Tahoma"/>
              </a:rPr>
              <a:t>tidak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akan </a:t>
            </a:r>
            <a:r>
              <a:rPr dirty="0" sz="1100" spc="-50">
                <a:solidFill>
                  <a:srgbClr val="FF0000"/>
                </a:solidFill>
                <a:latin typeface="Tahoma"/>
                <a:cs typeface="Tahoma"/>
              </a:rPr>
              <a:t>pernah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berhenti</a:t>
            </a:r>
            <a:r>
              <a:rPr dirty="0" sz="1100" spc="-35">
                <a:latin typeface="Tahoma"/>
                <a:cs typeface="Tahoma"/>
              </a:rPr>
              <a:t>!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Gunakan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tombol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CTRL+C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keyboard 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memberhentikan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paksa.</a:t>
            </a:r>
            <a:endParaRPr sz="1100">
              <a:latin typeface="Tahoma"/>
              <a:cs typeface="Tahoma"/>
            </a:endParaRPr>
          </a:p>
          <a:p>
            <a:pPr marL="144780" marR="137795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demikian,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pastikan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”kondisi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while”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dipenuhi,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pernah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berhenti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:)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273" y="221828"/>
            <a:ext cx="26720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0"/>
              <a:t> </a:t>
            </a:r>
            <a:r>
              <a:rPr dirty="0" spc="-20"/>
              <a:t>Program:</a:t>
            </a:r>
            <a:r>
              <a:rPr dirty="0" spc="275"/>
              <a:t> </a:t>
            </a:r>
            <a:r>
              <a:rPr dirty="0" spc="-15"/>
              <a:t>whilesum.cpp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01432"/>
            <a:ext cx="3717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773504"/>
            <a:ext cx="36366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23310" algn="l"/>
              </a:tabLst>
            </a:pP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serupa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dengan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forsum.cpp: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836835"/>
            <a:ext cx="3413125" cy="191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63140">
              <a:lnSpc>
                <a:spcPct val="154800"/>
              </a:lnSpc>
              <a:spcBef>
                <a:spcPts val="10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-25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775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awal,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akhir;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</a:pPr>
            <a:r>
              <a:rPr dirty="0" sz="1000" spc="85">
                <a:latin typeface="PMingLiU"/>
                <a:cs typeface="PMingLiU"/>
              </a:rPr>
              <a:t>scanf(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"%d</a:t>
            </a:r>
            <a:r>
              <a:rPr dirty="0" sz="1000" spc="24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9300D1"/>
                </a:solidFill>
                <a:latin typeface="PMingLiU"/>
                <a:cs typeface="PMingLiU"/>
              </a:rPr>
              <a:t>%d"</a:t>
            </a:r>
            <a:r>
              <a:rPr dirty="0" sz="1000" spc="5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65">
                <a:latin typeface="PMingLiU"/>
                <a:cs typeface="PMingLiU"/>
              </a:rPr>
              <a:t>&amp;awal,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&amp;akhir);</a:t>
            </a:r>
            <a:endParaRPr sz="1000">
              <a:latin typeface="PMingLiU"/>
              <a:cs typeface="PMingLiU"/>
            </a:endParaRPr>
          </a:p>
          <a:p>
            <a:pPr marL="145415" marR="2263140">
              <a:lnSpc>
                <a:spcPct val="74700"/>
              </a:lnSpc>
              <a:spcBef>
                <a:spcPts val="894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3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latin typeface="PMingLiU"/>
                <a:cs typeface="PMingLiU"/>
              </a:rPr>
              <a:t>jumlah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  </a:t>
            </a:r>
            <a:r>
              <a:rPr dirty="0" sz="1000" spc="155">
                <a:latin typeface="PMingLiU"/>
                <a:cs typeface="PMingLiU"/>
              </a:rPr>
              <a:t>0;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awal;</a:t>
            </a:r>
            <a:endParaRPr sz="1000">
              <a:latin typeface="PMingLiU"/>
              <a:cs typeface="PMingLiU"/>
            </a:endParaRPr>
          </a:p>
          <a:p>
            <a:pPr marL="278130" marR="1931035" indent="-133350">
              <a:lnSpc>
                <a:spcPct val="74700"/>
              </a:lnSpc>
              <a:spcBef>
                <a:spcPts val="65"/>
              </a:spcBef>
            </a:pP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latin typeface="PMingLiU"/>
                <a:cs typeface="PMingLiU"/>
              </a:rPr>
              <a:t>(i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&lt;=</a:t>
            </a:r>
            <a:r>
              <a:rPr dirty="0" sz="1000">
                <a:latin typeface="PMingLiU"/>
                <a:cs typeface="PMingLiU"/>
              </a:rPr>
              <a:t> </a:t>
            </a:r>
            <a:r>
              <a:rPr dirty="0" sz="1000" spc="145">
                <a:latin typeface="PMingLiU"/>
                <a:cs typeface="PMingLiU"/>
              </a:rPr>
              <a:t>akhir)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85">
                <a:latin typeface="PMingLiU"/>
                <a:cs typeface="PMingLiU"/>
              </a:rPr>
              <a:t>jumlah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i;</a:t>
            </a:r>
            <a:endParaRPr sz="1000">
              <a:latin typeface="PMingLiU"/>
              <a:cs typeface="PMingLiU"/>
            </a:endParaRPr>
          </a:p>
          <a:p>
            <a:pPr marL="278130">
              <a:lnSpc>
                <a:spcPts val="775"/>
              </a:lnSpc>
            </a:pPr>
            <a:r>
              <a:rPr dirty="0" sz="1000" spc="125">
                <a:latin typeface="PMingLiU"/>
                <a:cs typeface="PMingLiU"/>
              </a:rPr>
              <a:t>i++;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65430" marR="5080" indent="-120650">
              <a:lnSpc>
                <a:spcPts val="960"/>
              </a:lnSpc>
              <a:spcBef>
                <a:spcPts val="115"/>
              </a:spcBef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"jumlah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bilangan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bulat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di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antara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5">
                <a:solidFill>
                  <a:srgbClr val="9300D1"/>
                </a:solidFill>
                <a:latin typeface="PMingLiU"/>
                <a:cs typeface="PMingLiU"/>
              </a:rPr>
              <a:t>%d</a:t>
            </a:r>
            <a:r>
              <a:rPr dirty="0" sz="1000" spc="-4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9300D1"/>
                </a:solidFill>
                <a:latin typeface="PMingLiU"/>
                <a:cs typeface="PMingLiU"/>
              </a:rPr>
              <a:t>dan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5">
                <a:solidFill>
                  <a:srgbClr val="9300D1"/>
                </a:solidFill>
                <a:latin typeface="PMingLiU"/>
                <a:cs typeface="PMingLiU"/>
              </a:rPr>
              <a:t>%d </a:t>
            </a:r>
            <a:r>
              <a:rPr dirty="0" sz="1000" spc="-24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(inklusif)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solidFill>
                  <a:srgbClr val="9300D1"/>
                </a:solidFill>
                <a:latin typeface="PMingLiU"/>
                <a:cs typeface="PMingLiU"/>
              </a:rPr>
              <a:t>adalah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awal,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60">
                <a:latin typeface="PMingLiU"/>
                <a:cs typeface="PMingLiU"/>
              </a:rPr>
              <a:t>akhir,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jumlah);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95" y="278608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306" y="221828"/>
            <a:ext cx="20980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Perulangan:</a:t>
            </a:r>
            <a:r>
              <a:rPr dirty="0" spc="285"/>
              <a:t> </a:t>
            </a:r>
            <a:r>
              <a:rPr dirty="0" spc="-25"/>
              <a:t>while</a:t>
            </a:r>
            <a:r>
              <a:rPr dirty="0" spc="12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847100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9597" rIns="0" bIns="0" rtlCol="0" vert="horz">
            <a:spAutoFit/>
          </a:bodyPr>
          <a:lstStyle/>
          <a:p>
            <a:pPr marL="287655" marR="27432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40"/>
              <a:t>Terdapat</a:t>
            </a:r>
            <a:r>
              <a:rPr dirty="0" sz="1100" spc="20"/>
              <a:t> </a:t>
            </a:r>
            <a:r>
              <a:rPr dirty="0" sz="1100" spc="-40"/>
              <a:t>variasi</a:t>
            </a:r>
            <a:r>
              <a:rPr dirty="0" sz="1100" spc="25"/>
              <a:t> </a:t>
            </a:r>
            <a:r>
              <a:rPr dirty="0" sz="1100" spc="-25"/>
              <a:t>lain</a:t>
            </a:r>
            <a:r>
              <a:rPr dirty="0" sz="1100" spc="20"/>
              <a:t> </a:t>
            </a:r>
            <a:r>
              <a:rPr dirty="0" sz="1100" spc="-40"/>
              <a:t>dari</a:t>
            </a:r>
            <a:r>
              <a:rPr dirty="0" sz="1100" spc="25"/>
              <a:t> </a:t>
            </a:r>
            <a:r>
              <a:rPr dirty="0" sz="1100" spc="-40"/>
              <a:t>while,</a:t>
            </a:r>
            <a:r>
              <a:rPr dirty="0" sz="1100" spc="15"/>
              <a:t> </a:t>
            </a:r>
            <a:r>
              <a:rPr dirty="0" sz="1100" spc="-65"/>
              <a:t>yang</a:t>
            </a:r>
            <a:r>
              <a:rPr dirty="0" sz="1100" spc="25"/>
              <a:t> </a:t>
            </a:r>
            <a:r>
              <a:rPr dirty="0" sz="1100" spc="-45"/>
              <a:t>biasa</a:t>
            </a:r>
            <a:r>
              <a:rPr dirty="0" sz="1100" spc="20"/>
              <a:t> </a:t>
            </a:r>
            <a:r>
              <a:rPr dirty="0" sz="1100" spc="-40"/>
              <a:t>disebut</a:t>
            </a:r>
            <a:r>
              <a:rPr dirty="0" sz="1100" spc="25"/>
              <a:t> </a:t>
            </a:r>
            <a:r>
              <a:rPr dirty="0" sz="1100"/>
              <a:t>”do</a:t>
            </a:r>
            <a:r>
              <a:rPr dirty="0" sz="1100" spc="20"/>
              <a:t> </a:t>
            </a:r>
            <a:r>
              <a:rPr dirty="0" sz="1100" spc="-35"/>
              <a:t>... </a:t>
            </a:r>
            <a:r>
              <a:rPr dirty="0" sz="1100" spc="-330"/>
              <a:t> </a:t>
            </a:r>
            <a:r>
              <a:rPr dirty="0" sz="1100" spc="-20"/>
              <a:t>while”.</a:t>
            </a:r>
            <a:endParaRPr sz="1100"/>
          </a:p>
          <a:p>
            <a:pPr marL="287655" indent="-132715">
              <a:lnSpc>
                <a:spcPts val="1275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Pada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C++,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strukturnya:	</a:t>
            </a:r>
            <a:endParaRPr sz="1100"/>
          </a:p>
          <a:p>
            <a:pPr marL="287655">
              <a:lnSpc>
                <a:spcPts val="1005"/>
              </a:lnSpc>
            </a:pPr>
            <a:r>
              <a:rPr dirty="0" sz="1000" spc="50">
                <a:solidFill>
                  <a:srgbClr val="0000FF"/>
                </a:solidFill>
                <a:latin typeface="PMingLiU"/>
                <a:cs typeface="PMingLiU"/>
              </a:rPr>
              <a:t>do</a:t>
            </a:r>
            <a:r>
              <a:rPr dirty="0" sz="1000" spc="20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1&gt;;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2&gt;;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(&lt;kondisi&gt;);</a:t>
            </a:r>
            <a:endParaRPr sz="1000">
              <a:latin typeface="PMingLiU"/>
              <a:cs typeface="PMingLiU"/>
            </a:endParaRPr>
          </a:p>
          <a:p>
            <a:pPr marL="287655" marR="53975" indent="-132715">
              <a:lnSpc>
                <a:spcPct val="102600"/>
              </a:lnSpc>
              <a:spcBef>
                <a:spcPts val="58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50"/>
              <a:t>Perbedaannya</a:t>
            </a:r>
            <a:r>
              <a:rPr dirty="0" sz="1100" spc="20"/>
              <a:t> </a:t>
            </a:r>
            <a:r>
              <a:rPr dirty="0" sz="1100" spc="-40"/>
              <a:t>adalah,</a:t>
            </a:r>
            <a:r>
              <a:rPr dirty="0" sz="1100" spc="20"/>
              <a:t> </a:t>
            </a:r>
            <a:r>
              <a:rPr dirty="0" sz="1100" spc="-50"/>
              <a:t>seluruh</a:t>
            </a:r>
            <a:r>
              <a:rPr dirty="0" sz="1100" spc="25"/>
              <a:t> </a:t>
            </a:r>
            <a:r>
              <a:rPr dirty="0" sz="1100" spc="-35"/>
              <a:t>perintah</a:t>
            </a:r>
            <a:r>
              <a:rPr dirty="0" sz="1100" spc="20"/>
              <a:t> </a:t>
            </a:r>
            <a:r>
              <a:rPr dirty="0" sz="1100" spc="-55"/>
              <a:t>akan</a:t>
            </a:r>
            <a:r>
              <a:rPr dirty="0" sz="1100" spc="20"/>
              <a:t> </a:t>
            </a:r>
            <a:r>
              <a:rPr dirty="0" sz="1100" spc="-35"/>
              <a:t>dilakukan</a:t>
            </a:r>
            <a:r>
              <a:rPr dirty="0" sz="1100" spc="25"/>
              <a:t> </a:t>
            </a:r>
            <a:r>
              <a:rPr dirty="0" sz="1100" spc="-35"/>
              <a:t>dulu, </a:t>
            </a:r>
            <a:r>
              <a:rPr dirty="0" sz="1100" spc="-30"/>
              <a:t> </a:t>
            </a:r>
            <a:r>
              <a:rPr dirty="0" sz="1100" spc="-55"/>
              <a:t>baru</a:t>
            </a:r>
            <a:r>
              <a:rPr dirty="0" sz="1100" spc="20"/>
              <a:t> </a:t>
            </a:r>
            <a:r>
              <a:rPr dirty="0" sz="1100" spc="-35"/>
              <a:t>diperiksa</a:t>
            </a:r>
            <a:r>
              <a:rPr dirty="0" sz="1100" spc="25"/>
              <a:t> </a:t>
            </a:r>
            <a:r>
              <a:rPr dirty="0" sz="1100" spc="-55"/>
              <a:t>apakah</a:t>
            </a:r>
            <a:r>
              <a:rPr dirty="0" sz="1100" spc="20"/>
              <a:t> </a:t>
            </a:r>
            <a:r>
              <a:rPr dirty="0" sz="1100" spc="-40"/>
              <a:t>kondisi</a:t>
            </a:r>
            <a:r>
              <a:rPr dirty="0" sz="1100" spc="20"/>
              <a:t> </a:t>
            </a:r>
            <a:r>
              <a:rPr dirty="0" sz="1100" spc="-50"/>
              <a:t>masih</a:t>
            </a:r>
            <a:r>
              <a:rPr dirty="0" sz="1100" spc="25"/>
              <a:t> </a:t>
            </a:r>
            <a:r>
              <a:rPr dirty="0" sz="1100" spc="-40"/>
              <a:t>terpenuhi.</a:t>
            </a:r>
            <a:r>
              <a:rPr dirty="0" sz="1100" spc="145"/>
              <a:t> </a:t>
            </a:r>
            <a:r>
              <a:rPr dirty="0" sz="1100" spc="10"/>
              <a:t>Bila</a:t>
            </a:r>
            <a:r>
              <a:rPr dirty="0" sz="1100" spc="20"/>
              <a:t> </a:t>
            </a:r>
            <a:r>
              <a:rPr dirty="0" sz="1100" spc="-55"/>
              <a:t>ya,</a:t>
            </a:r>
            <a:r>
              <a:rPr dirty="0" sz="1100" spc="25"/>
              <a:t> </a:t>
            </a:r>
            <a:r>
              <a:rPr dirty="0" sz="1100" spc="-55"/>
              <a:t>maka </a:t>
            </a:r>
            <a:r>
              <a:rPr dirty="0" sz="1100" spc="-330"/>
              <a:t> </a:t>
            </a:r>
            <a:r>
              <a:rPr dirty="0" sz="1100" spc="-50"/>
              <a:t>seluruh</a:t>
            </a:r>
            <a:r>
              <a:rPr dirty="0" sz="1100" spc="10"/>
              <a:t> </a:t>
            </a:r>
            <a:r>
              <a:rPr dirty="0" sz="1100" spc="-35"/>
              <a:t>perintah</a:t>
            </a:r>
            <a:r>
              <a:rPr dirty="0" sz="1100" spc="20"/>
              <a:t> </a:t>
            </a:r>
            <a:r>
              <a:rPr dirty="0" sz="1100" spc="-55"/>
              <a:t>akan</a:t>
            </a:r>
            <a:r>
              <a:rPr dirty="0" sz="1100" spc="20"/>
              <a:t> </a:t>
            </a:r>
            <a:r>
              <a:rPr dirty="0" sz="1100" spc="-35"/>
              <a:t>diulang.</a:t>
            </a:r>
            <a:endParaRPr sz="1100"/>
          </a:p>
          <a:p>
            <a:pPr marL="287655" marR="21209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10"/>
              <a:t>Hal</a:t>
            </a:r>
            <a:r>
              <a:rPr dirty="0" sz="1100" spc="20"/>
              <a:t> </a:t>
            </a:r>
            <a:r>
              <a:rPr dirty="0" sz="1100" spc="-15"/>
              <a:t>ini</a:t>
            </a:r>
            <a:r>
              <a:rPr dirty="0" sz="1100" spc="35"/>
              <a:t> </a:t>
            </a:r>
            <a:r>
              <a:rPr dirty="0" sz="1100" spc="-50"/>
              <a:t>menjamin</a:t>
            </a:r>
            <a:r>
              <a:rPr dirty="0" sz="1100" spc="30"/>
              <a:t> </a:t>
            </a:r>
            <a:r>
              <a:rPr dirty="0" sz="1100" spc="-50"/>
              <a:t>seluruh</a:t>
            </a:r>
            <a:r>
              <a:rPr dirty="0" sz="1100" spc="25"/>
              <a:t> </a:t>
            </a:r>
            <a:r>
              <a:rPr dirty="0" sz="1100" spc="-35"/>
              <a:t>perintah</a:t>
            </a:r>
            <a:r>
              <a:rPr dirty="0" sz="1100" spc="30"/>
              <a:t> </a:t>
            </a:r>
            <a:r>
              <a:rPr dirty="0" sz="1100" spc="-40"/>
              <a:t>dijalankan</a:t>
            </a:r>
            <a:r>
              <a:rPr dirty="0" sz="1100" spc="30"/>
              <a:t> </a:t>
            </a:r>
            <a:r>
              <a:rPr dirty="0" sz="1100" spc="-35"/>
              <a:t>paling</a:t>
            </a:r>
            <a:r>
              <a:rPr dirty="0" sz="1100" spc="30"/>
              <a:t> </a:t>
            </a:r>
            <a:r>
              <a:rPr dirty="0" sz="1100" spc="-30"/>
              <a:t>sedikit </a:t>
            </a:r>
            <a:r>
              <a:rPr dirty="0" sz="1100" spc="-330"/>
              <a:t> </a:t>
            </a:r>
            <a:r>
              <a:rPr dirty="0" sz="1100" spc="-40"/>
              <a:t>satu</a:t>
            </a:r>
            <a:r>
              <a:rPr dirty="0" sz="1100" spc="10"/>
              <a:t> </a:t>
            </a:r>
            <a:r>
              <a:rPr dirty="0" sz="1100" spc="-25"/>
              <a:t>kali.</a:t>
            </a:r>
            <a:endParaRPr sz="1100"/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7870" y="221828"/>
            <a:ext cx="10922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335F9E"/>
                </a:solidFill>
                <a:latin typeface="Gill Sans MT"/>
                <a:cs typeface="Gill Sans MT"/>
              </a:rPr>
              <a:t>Pendahuluan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62860"/>
            <a:ext cx="366014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ahoma"/>
                <a:cs typeface="Tahoma"/>
              </a:rPr>
              <a:t>Melalui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dokumen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akan: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Memahami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konsep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90195" algn="l"/>
              </a:tabLst>
            </a:pPr>
            <a:r>
              <a:rPr dirty="0" sz="1100" spc="-30">
                <a:latin typeface="Tahoma"/>
                <a:cs typeface="Tahoma"/>
              </a:rPr>
              <a:t>Mempelajari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5" b="1">
                <a:latin typeface="Gill Sans MT"/>
                <a:cs typeface="Gill Sans MT"/>
              </a:rPr>
              <a:t>for</a:t>
            </a:r>
            <a:r>
              <a:rPr dirty="0" sz="1100" spc="-45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 b="1">
                <a:latin typeface="Gill Sans MT"/>
                <a:cs typeface="Gill Sans MT"/>
              </a:rPr>
              <a:t>while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 b="1">
                <a:latin typeface="Gill Sans MT"/>
                <a:cs typeface="Gill Sans MT"/>
              </a:rPr>
              <a:t>repeat</a:t>
            </a:r>
            <a:r>
              <a:rPr dirty="0" sz="1100" spc="50" b="1">
                <a:latin typeface="Gill Sans MT"/>
                <a:cs typeface="Gill Sans MT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Pascal.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313" y="221828"/>
            <a:ext cx="2532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30"/>
              <a:t> </a:t>
            </a:r>
            <a:r>
              <a:rPr dirty="0" spc="-20"/>
              <a:t>Program:</a:t>
            </a:r>
            <a:r>
              <a:rPr dirty="0" spc="300"/>
              <a:t> </a:t>
            </a:r>
            <a:r>
              <a:rPr dirty="0" spc="-20"/>
              <a:t>dowhile.cpp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2279" rIns="0" bIns="0" rtlCol="0" vert="horz">
            <a:spAutoFit/>
          </a:bodyPr>
          <a:lstStyle/>
          <a:p>
            <a:pPr marL="287655" marR="5080" indent="-132715">
              <a:lnSpc>
                <a:spcPct val="95300"/>
              </a:lnSpc>
              <a:spcBef>
                <a:spcPts val="15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  <a:tab pos="3898900" algn="l"/>
              </a:tabLst>
            </a:pPr>
            <a:r>
              <a:rPr dirty="0" sz="1100" spc="-15"/>
              <a:t>Berikut</a:t>
            </a:r>
            <a:r>
              <a:rPr dirty="0" sz="1100" spc="15"/>
              <a:t> </a:t>
            </a:r>
            <a:r>
              <a:rPr dirty="0" sz="1100" spc="-15"/>
              <a:t>ini</a:t>
            </a:r>
            <a:r>
              <a:rPr dirty="0" sz="1100" spc="20"/>
              <a:t> </a:t>
            </a:r>
            <a:r>
              <a:rPr dirty="0" sz="1100" spc="-45"/>
              <a:t>adalah</a:t>
            </a:r>
            <a:r>
              <a:rPr dirty="0" sz="1100" spc="20"/>
              <a:t> </a:t>
            </a:r>
            <a:r>
              <a:rPr dirty="0" sz="1100" spc="-35"/>
              <a:t>contoh</a:t>
            </a:r>
            <a:r>
              <a:rPr dirty="0" sz="1100" spc="20"/>
              <a:t> </a:t>
            </a:r>
            <a:r>
              <a:rPr dirty="0" sz="1100" spc="-50"/>
              <a:t>program</a:t>
            </a:r>
            <a:r>
              <a:rPr dirty="0" sz="1100" spc="20"/>
              <a:t> </a:t>
            </a:r>
            <a:r>
              <a:rPr dirty="0" sz="1100" spc="-60"/>
              <a:t>dengan</a:t>
            </a:r>
            <a:r>
              <a:rPr dirty="0" sz="1100" spc="15"/>
              <a:t> </a:t>
            </a:r>
            <a:r>
              <a:rPr dirty="0" sz="1100" spc="-35" b="1">
                <a:latin typeface="Gill Sans MT"/>
                <a:cs typeface="Gill Sans MT"/>
              </a:rPr>
              <a:t>repeat</a:t>
            </a:r>
            <a:r>
              <a:rPr dirty="0" sz="1100" spc="55" b="1">
                <a:latin typeface="Gill Sans MT"/>
                <a:cs typeface="Gill Sans MT"/>
              </a:rPr>
              <a:t> </a:t>
            </a:r>
            <a:r>
              <a:rPr dirty="0" sz="1100" spc="-65"/>
              <a:t>yang </a:t>
            </a:r>
            <a:r>
              <a:rPr dirty="0" sz="1100" spc="-60"/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menjalankan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tugas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</a:rPr>
              <a:t>serupa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</a:rPr>
              <a:t>dengan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for.cpp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dan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</a:rPr>
              <a:t>while.cpp. </a:t>
            </a:r>
            <a:r>
              <a:rPr dirty="0" u="sng" sz="1100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sz="1100"/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5"/>
              </a:spcBef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420370" marR="2818765">
              <a:lnSpc>
                <a:spcPts val="960"/>
              </a:lnSpc>
              <a:spcBef>
                <a:spcPts val="82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00FF"/>
                </a:solidFill>
                <a:latin typeface="PMingLiU"/>
                <a:cs typeface="PMingLiU"/>
              </a:rPr>
              <a:t>do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53720" marR="227965">
              <a:lnSpc>
                <a:spcPct val="74700"/>
              </a:lnSpc>
              <a:spcBef>
                <a:spcPts val="70"/>
              </a:spcBef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"tulisan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9300D1"/>
                </a:solidFill>
                <a:latin typeface="PMingLiU"/>
                <a:cs typeface="PMingLiU"/>
              </a:rPr>
              <a:t>ini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dicetak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saat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1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i);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i++;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84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05">
                <a:solidFill>
                  <a:srgbClr val="0000FF"/>
                </a:solidFill>
                <a:latin typeface="PMingLiU"/>
                <a:cs typeface="PMingLiU"/>
              </a:rPr>
              <a:t>while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35">
                <a:latin typeface="PMingLiU"/>
                <a:cs typeface="PMingLiU"/>
              </a:rPr>
              <a:t>(i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N);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"akhir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dari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program\n"</a:t>
            </a:r>
            <a:r>
              <a:rPr dirty="0" sz="1000" spc="114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649435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358" y="221828"/>
            <a:ext cx="1011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Sejauh</a:t>
            </a:r>
            <a:r>
              <a:rPr dirty="0" spc="70"/>
              <a:t> </a:t>
            </a:r>
            <a:r>
              <a:rPr dirty="0" spc="20"/>
              <a:t>ini...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41995"/>
            <a:ext cx="3912870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ahoma"/>
                <a:cs typeface="Tahoma"/>
              </a:rPr>
              <a:t>Kalian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belajar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tentang: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Konsep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pemrograman.</a:t>
            </a:r>
            <a:endParaRPr sz="1100">
              <a:latin typeface="Tahoma"/>
              <a:cs typeface="Tahoma"/>
            </a:endParaRPr>
          </a:p>
          <a:p>
            <a:pPr marL="12700" marR="109855" indent="144145">
              <a:lnSpc>
                <a:spcPct val="125299"/>
              </a:lnSpc>
              <a:buClr>
                <a:srgbClr val="335F9E"/>
              </a:buClr>
              <a:buSzPct val="90909"/>
              <a:buFont typeface="Trebuchet MS"/>
              <a:buChar char="•"/>
              <a:tabLst>
                <a:tab pos="290195" algn="l"/>
              </a:tabLst>
            </a:pPr>
            <a:r>
              <a:rPr dirty="0" sz="1100" spc="-20">
                <a:latin typeface="Tahoma"/>
                <a:cs typeface="Tahoma"/>
              </a:rPr>
              <a:t>Struktur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while,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beserta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kegunaan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perbedaannya.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Selanjutnya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memasuki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tentang:</a:t>
            </a:r>
            <a:endParaRPr sz="1100">
              <a:latin typeface="Tahoma"/>
              <a:cs typeface="Tahoma"/>
            </a:endParaRPr>
          </a:p>
          <a:p>
            <a:pPr marL="289560" marR="657225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90195" algn="l"/>
              </a:tabLst>
            </a:pPr>
            <a:r>
              <a:rPr dirty="0" sz="1100" spc="-50">
                <a:latin typeface="Tahoma"/>
                <a:cs typeface="Tahoma"/>
              </a:rPr>
              <a:t>Penggunaan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kompleks,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yaitu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bersarang.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90195" algn="l"/>
              </a:tabLst>
            </a:pPr>
            <a:r>
              <a:rPr dirty="0" sz="1100" spc="-25">
                <a:latin typeface="Tahoma"/>
                <a:cs typeface="Tahoma"/>
              </a:rPr>
              <a:t>Membuat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telah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dipelajari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sejauh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953" y="221828"/>
            <a:ext cx="735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Motivasi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57273"/>
            <a:ext cx="3769360" cy="11449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49554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Hari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Dengklek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ingin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menyambut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ekor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bebeknya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baru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lahir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telur.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Diberikan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tulisan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”halo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dunia!”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sebanyak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kali!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ts val="1245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untuk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3:	</a:t>
            </a:r>
            <a:endParaRPr sz="1100">
              <a:latin typeface="Tahoma"/>
              <a:cs typeface="Tahoma"/>
            </a:endParaRPr>
          </a:p>
          <a:p>
            <a:pPr algn="just" marL="410845" marR="2619375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latin typeface="PMingLiU"/>
                <a:cs typeface="PMingLiU"/>
              </a:rPr>
              <a:t>halo </a:t>
            </a:r>
            <a:r>
              <a:rPr dirty="0" sz="1000" spc="120">
                <a:latin typeface="PMingLiU"/>
                <a:cs typeface="PMingLiU"/>
              </a:rPr>
              <a:t>dunia!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halo </a:t>
            </a:r>
            <a:r>
              <a:rPr dirty="0" sz="1000" spc="120">
                <a:latin typeface="PMingLiU"/>
                <a:cs typeface="PMingLiU"/>
              </a:rPr>
              <a:t>dunia!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halo</a:t>
            </a:r>
            <a:r>
              <a:rPr dirty="0" sz="1000" spc="195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dunia!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2252319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488" y="221828"/>
            <a:ext cx="13106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/>
              <a:t>Motivasi</a:t>
            </a:r>
            <a:r>
              <a:rPr dirty="0" spc="65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30514"/>
            <a:ext cx="3740785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40005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Solusi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”if</a:t>
            </a:r>
            <a:r>
              <a:rPr dirty="0" sz="1100" spc="20">
                <a:latin typeface="Tahoma"/>
                <a:cs typeface="Tahoma"/>
              </a:rPr>
              <a:t> (N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1)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>
                <a:latin typeface="Tahoma"/>
                <a:cs typeface="Tahoma"/>
              </a:rPr>
              <a:t>cetak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kali</a:t>
            </a:r>
            <a:r>
              <a:rPr dirty="0" sz="1100" spc="-25" b="0" i="1">
                <a:latin typeface="Verdana Pro Light"/>
                <a:cs typeface="Verdana Pro Light"/>
              </a:rPr>
              <a:t>&gt;</a:t>
            </a:r>
            <a:r>
              <a:rPr dirty="0" sz="1100" spc="-2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else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(N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2)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 b="0" i="1">
                <a:latin typeface="Verdana Pro Light"/>
                <a:cs typeface="Verdana Pro Light"/>
              </a:rPr>
              <a:t>&lt;</a:t>
            </a:r>
            <a:r>
              <a:rPr dirty="0" sz="1100" spc="-30">
                <a:latin typeface="Tahoma"/>
                <a:cs typeface="Tahoma"/>
              </a:rPr>
              <a:t>cetak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kali</a:t>
            </a:r>
            <a:r>
              <a:rPr dirty="0" sz="1100" spc="-25" b="0" i="1">
                <a:latin typeface="Verdana Pro Light"/>
                <a:cs typeface="Verdana Pro Light"/>
              </a:rPr>
              <a:t>&gt;</a:t>
            </a:r>
            <a:r>
              <a:rPr dirty="0" sz="1100" spc="-2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...”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mungkin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karena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jadi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sangat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besar.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 </a:t>
            </a:r>
            <a:r>
              <a:rPr dirty="0" sz="1100" spc="-50">
                <a:latin typeface="Tahoma"/>
                <a:cs typeface="Tahoma"/>
              </a:rPr>
              <a:t>membutuhkan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memungkinkan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mengulangi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serangkaian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pekerjaan!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menyediakan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berupa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while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986" y="221828"/>
            <a:ext cx="13220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Perulangan:</a:t>
            </a:r>
            <a:r>
              <a:rPr dirty="0" spc="254"/>
              <a:t> </a:t>
            </a:r>
            <a:r>
              <a:rPr dirty="0" spc="-45"/>
              <a:t>for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1665859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8791" y="1794916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8791" y="2139073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1858" y="488631"/>
            <a:ext cx="3769360" cy="27260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44780" marR="16065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Biasanya </a:t>
            </a:r>
            <a:r>
              <a:rPr dirty="0" sz="1100" spc="-45">
                <a:latin typeface="Tahoma"/>
                <a:cs typeface="Tahoma"/>
              </a:rPr>
              <a:t>digunakan </a:t>
            </a:r>
            <a:r>
              <a:rPr dirty="0" sz="1100" spc="-35">
                <a:latin typeface="Tahoma"/>
                <a:cs typeface="Tahoma"/>
              </a:rPr>
              <a:t>ketika </a:t>
            </a:r>
            <a:r>
              <a:rPr dirty="0" sz="1100" spc="-10">
                <a:latin typeface="Tahoma"/>
                <a:cs typeface="Tahoma"/>
              </a:rPr>
              <a:t>kita </a:t>
            </a:r>
            <a:r>
              <a:rPr dirty="0" sz="1100" spc="-35">
                <a:latin typeface="Tahoma"/>
                <a:cs typeface="Tahoma"/>
              </a:rPr>
              <a:t>tahu </a:t>
            </a:r>
            <a:r>
              <a:rPr dirty="0" sz="1100" spc="-50">
                <a:latin typeface="Tahoma"/>
                <a:cs typeface="Tahoma"/>
              </a:rPr>
              <a:t>berapa </a:t>
            </a:r>
            <a:r>
              <a:rPr dirty="0" sz="1100" spc="-25">
                <a:latin typeface="Tahoma"/>
                <a:cs typeface="Tahoma"/>
              </a:rPr>
              <a:t>kali </a:t>
            </a:r>
            <a:r>
              <a:rPr dirty="0" sz="1100" spc="-45">
                <a:latin typeface="Tahoma"/>
                <a:cs typeface="Tahoma"/>
              </a:rPr>
              <a:t>perulangan </a:t>
            </a:r>
            <a:r>
              <a:rPr dirty="0" sz="1100" spc="-40">
                <a:latin typeface="Tahoma"/>
                <a:cs typeface="Tahoma"/>
              </a:rPr>
              <a:t> perlu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ts val="1275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  <a:tab pos="3756025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Pada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C++,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strukturnya:	</a:t>
            </a:r>
            <a:endParaRPr sz="1100">
              <a:latin typeface="Tahoma"/>
              <a:cs typeface="Tahoma"/>
            </a:endParaRPr>
          </a:p>
          <a:p>
            <a:pPr marL="144780">
              <a:lnSpc>
                <a:spcPts val="1005"/>
              </a:lnSpc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6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(&lt;kondisi_awal&gt;;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&lt;kondisi_ulang&gt;;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80">
                <a:latin typeface="PMingLiU"/>
                <a:cs typeface="PMingLiU"/>
              </a:rPr>
              <a:t>&lt;perubahan&gt;)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1&gt;;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894"/>
              </a:lnSpc>
            </a:pPr>
            <a:r>
              <a:rPr dirty="0" sz="1000" spc="120">
                <a:latin typeface="PMingLiU"/>
                <a:cs typeface="PMingLiU"/>
              </a:rPr>
              <a:t>&lt;perintah</a:t>
            </a:r>
            <a:r>
              <a:rPr dirty="0" sz="1000" spc="18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2&gt;;</a:t>
            </a:r>
            <a:endParaRPr sz="1000">
              <a:latin typeface="PMingLiU"/>
              <a:cs typeface="PMingLiU"/>
            </a:endParaRPr>
          </a:p>
          <a:p>
            <a:pPr marL="277495">
              <a:lnSpc>
                <a:spcPts val="930"/>
              </a:lnSpc>
            </a:pPr>
            <a:r>
              <a:rPr dirty="0" sz="1000" spc="285">
                <a:latin typeface="PMingLiU"/>
                <a:cs typeface="PMingLiU"/>
              </a:rPr>
              <a:t>...</a:t>
            </a:r>
            <a:endParaRPr sz="1000">
              <a:latin typeface="PMingLiU"/>
              <a:cs typeface="PMingLiU"/>
            </a:endParaRPr>
          </a:p>
          <a:p>
            <a:pPr marL="14478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algn="just" marL="144780" marR="122555" indent="-132715">
              <a:lnSpc>
                <a:spcPct val="102600"/>
              </a:lnSpc>
              <a:spcBef>
                <a:spcPts val="29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5" b="0" i="1">
                <a:latin typeface="Verdana Pro Light"/>
                <a:cs typeface="Verdana Pro Light"/>
              </a:rPr>
              <a:t>&lt;</a:t>
            </a:r>
            <a:r>
              <a:rPr dirty="0" sz="1100" spc="-35">
                <a:latin typeface="Tahoma"/>
                <a:cs typeface="Tahoma"/>
              </a:rPr>
              <a:t>kondisi </a:t>
            </a:r>
            <a:r>
              <a:rPr dirty="0" sz="1100" spc="-50">
                <a:latin typeface="Tahoma"/>
                <a:cs typeface="Tahoma"/>
              </a:rPr>
              <a:t>awal</a:t>
            </a:r>
            <a:r>
              <a:rPr dirty="0" sz="1100" spc="-50" b="0" i="1">
                <a:latin typeface="Verdana Pro Light"/>
                <a:cs typeface="Verdana Pro Light"/>
              </a:rPr>
              <a:t>&gt; </a:t>
            </a:r>
            <a:r>
              <a:rPr dirty="0" sz="1100" spc="-35">
                <a:latin typeface="Tahoma"/>
                <a:cs typeface="Tahoma"/>
              </a:rPr>
              <a:t>dapat </a:t>
            </a:r>
            <a:r>
              <a:rPr dirty="0" sz="1100" spc="-20">
                <a:latin typeface="Tahoma"/>
                <a:cs typeface="Tahoma"/>
              </a:rPr>
              <a:t>diisi </a:t>
            </a:r>
            <a:r>
              <a:rPr dirty="0" sz="1100" spc="-65">
                <a:latin typeface="Tahoma"/>
                <a:cs typeface="Tahoma"/>
              </a:rPr>
              <a:t>dengan </a:t>
            </a:r>
            <a:r>
              <a:rPr dirty="0" sz="1100" spc="-30">
                <a:latin typeface="Tahoma"/>
                <a:cs typeface="Tahoma"/>
              </a:rPr>
              <a:t>inisialisasi </a:t>
            </a:r>
            <a:r>
              <a:rPr dirty="0" sz="1100" spc="-40">
                <a:latin typeface="Tahoma"/>
                <a:cs typeface="Tahoma"/>
              </a:rPr>
              <a:t>variabel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perulangan.</a:t>
            </a:r>
            <a:endParaRPr sz="1100">
              <a:latin typeface="Tahoma"/>
              <a:cs typeface="Tahoma"/>
            </a:endParaRPr>
          </a:p>
          <a:p>
            <a:pPr algn="just" marL="144780" marR="43815" indent="-132715">
              <a:lnSpc>
                <a:spcPct val="102600"/>
              </a:lnSpc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5" b="0" i="1">
                <a:latin typeface="Verdana Pro Light"/>
                <a:cs typeface="Verdana Pro Light"/>
              </a:rPr>
              <a:t>&lt;</a:t>
            </a:r>
            <a:r>
              <a:rPr dirty="0" sz="1100" spc="-35">
                <a:latin typeface="Tahoma"/>
                <a:cs typeface="Tahoma"/>
              </a:rPr>
              <a:t>kondisi </a:t>
            </a:r>
            <a:r>
              <a:rPr dirty="0" sz="1100" spc="-40">
                <a:latin typeface="Tahoma"/>
                <a:cs typeface="Tahoma"/>
              </a:rPr>
              <a:t>ulang</a:t>
            </a:r>
            <a:r>
              <a:rPr dirty="0" sz="1100" spc="-40" b="0" i="1">
                <a:latin typeface="Verdana Pro Light"/>
                <a:cs typeface="Verdana Pro Light"/>
              </a:rPr>
              <a:t>&gt; </a:t>
            </a:r>
            <a:r>
              <a:rPr dirty="0" sz="1100" spc="-50">
                <a:latin typeface="Tahoma"/>
                <a:cs typeface="Tahoma"/>
              </a:rPr>
              <a:t>biasanya berupa </a:t>
            </a:r>
            <a:r>
              <a:rPr dirty="0" sz="1100" spc="-60">
                <a:latin typeface="Tahoma"/>
                <a:cs typeface="Tahoma"/>
              </a:rPr>
              <a:t>ekspresi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50">
                <a:latin typeface="Tahoma"/>
                <a:cs typeface="Tahoma"/>
              </a:rPr>
              <a:t>menghasilkan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85">
                <a:latin typeface="PMingLiU"/>
                <a:cs typeface="PMingLiU"/>
              </a:rPr>
              <a:t>boolean</a:t>
            </a:r>
            <a:r>
              <a:rPr dirty="0" sz="1100" spc="85">
                <a:latin typeface="Tahoma"/>
                <a:cs typeface="Tahoma"/>
              </a:rPr>
              <a:t>, </a:t>
            </a:r>
            <a:r>
              <a:rPr dirty="0" sz="1100" spc="-30">
                <a:latin typeface="Tahoma"/>
                <a:cs typeface="Tahoma"/>
              </a:rPr>
              <a:t>untuk </a:t>
            </a:r>
            <a:r>
              <a:rPr dirty="0" sz="1100" spc="-60">
                <a:latin typeface="Tahoma"/>
                <a:cs typeface="Tahoma"/>
              </a:rPr>
              <a:t>menandakan </a:t>
            </a:r>
            <a:r>
              <a:rPr dirty="0" sz="1100" spc="-55">
                <a:latin typeface="Tahoma"/>
                <a:cs typeface="Tahoma"/>
              </a:rPr>
              <a:t>apakah </a:t>
            </a:r>
            <a:r>
              <a:rPr dirty="0" sz="1100" spc="-45">
                <a:latin typeface="Tahoma"/>
                <a:cs typeface="Tahoma"/>
              </a:rPr>
              <a:t>perulangan </a:t>
            </a:r>
            <a:r>
              <a:rPr dirty="0" sz="1100" spc="-55">
                <a:latin typeface="Tahoma"/>
                <a:cs typeface="Tahoma"/>
              </a:rPr>
              <a:t>sudah </a:t>
            </a:r>
            <a:r>
              <a:rPr dirty="0" sz="1100" spc="-20">
                <a:latin typeface="Tahoma"/>
                <a:cs typeface="Tahoma"/>
              </a:rPr>
              <a:t>patut 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diberhentikan.</a:t>
            </a:r>
            <a:endParaRPr sz="1100">
              <a:latin typeface="Tahoma"/>
              <a:cs typeface="Tahoma"/>
            </a:endParaRPr>
          </a:p>
          <a:p>
            <a:pPr algn="just" marL="144780" marR="105410" indent="-132715">
              <a:lnSpc>
                <a:spcPct val="102600"/>
              </a:lnSpc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45" b="0" i="1">
                <a:latin typeface="Verdana Pro Light"/>
                <a:cs typeface="Verdana Pro Light"/>
              </a:rPr>
              <a:t>&lt;</a:t>
            </a:r>
            <a:r>
              <a:rPr dirty="0" sz="1100" spc="-45">
                <a:latin typeface="Tahoma"/>
                <a:cs typeface="Tahoma"/>
              </a:rPr>
              <a:t>perubahan</a:t>
            </a:r>
            <a:r>
              <a:rPr dirty="0" sz="1100" spc="-45" b="0" i="1">
                <a:latin typeface="Verdana Pro Light"/>
                <a:cs typeface="Verdana Pro Light"/>
              </a:rPr>
              <a:t>&gt; </a:t>
            </a:r>
            <a:r>
              <a:rPr dirty="0" sz="1100" spc="-55">
                <a:latin typeface="Tahoma"/>
                <a:cs typeface="Tahoma"/>
              </a:rPr>
              <a:t>merupakan </a:t>
            </a:r>
            <a:r>
              <a:rPr dirty="0" sz="1100" spc="-45">
                <a:latin typeface="Tahoma"/>
                <a:cs typeface="Tahoma"/>
              </a:rPr>
              <a:t>bagian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45">
                <a:latin typeface="Tahoma"/>
                <a:cs typeface="Tahoma"/>
              </a:rPr>
              <a:t>dieksekusi </a:t>
            </a:r>
            <a:r>
              <a:rPr dirty="0" sz="1100" spc="-55">
                <a:latin typeface="Tahoma"/>
                <a:cs typeface="Tahoma"/>
              </a:rPr>
              <a:t>pada </a:t>
            </a:r>
            <a:r>
              <a:rPr dirty="0" sz="1100" spc="-30">
                <a:latin typeface="Tahoma"/>
                <a:cs typeface="Tahoma"/>
              </a:rPr>
              <a:t>akhir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setiap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siklus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perulangan.</a:t>
            </a:r>
            <a:endParaRPr sz="1100">
              <a:latin typeface="Tahoma"/>
              <a:cs typeface="Tahoma"/>
            </a:endParaRPr>
          </a:p>
          <a:p>
            <a:pPr algn="just" marL="144780" marR="299085" indent="-132715">
              <a:lnSpc>
                <a:spcPct val="102600"/>
              </a:lnSpc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Penjelasan </a:t>
            </a:r>
            <a:r>
              <a:rPr dirty="0" sz="1100" spc="-35">
                <a:latin typeface="Tahoma"/>
                <a:cs typeface="Tahoma"/>
              </a:rPr>
              <a:t>berikutnya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35">
                <a:latin typeface="Tahoma"/>
                <a:cs typeface="Tahoma"/>
              </a:rPr>
              <a:t>contoh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45">
                <a:latin typeface="Tahoma"/>
                <a:cs typeface="Tahoma"/>
              </a:rPr>
              <a:t>meningkatkan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pemahaman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954" y="221828"/>
            <a:ext cx="2134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Contoh</a:t>
            </a:r>
            <a:r>
              <a:rPr dirty="0" spc="114"/>
              <a:t> </a:t>
            </a:r>
            <a:r>
              <a:rPr dirty="0" spc="-20"/>
              <a:t>Program:</a:t>
            </a:r>
            <a:r>
              <a:rPr dirty="0" spc="285"/>
              <a:t> </a:t>
            </a:r>
            <a:r>
              <a:rPr dirty="0" spc="-15"/>
              <a:t>for.cpp</a:t>
            </a:r>
          </a:p>
        </p:txBody>
      </p:sp>
      <p:sp>
        <p:nvSpPr>
          <p:cNvPr id="3" name="object 3"/>
          <p:cNvSpPr/>
          <p:nvPr/>
        </p:nvSpPr>
        <p:spPr>
          <a:xfrm>
            <a:off x="637095" y="2331961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 h="0">
                <a:moveTo>
                  <a:pt x="0" y="0"/>
                </a:moveTo>
                <a:lnTo>
                  <a:pt x="36109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7005" rIns="0" bIns="0" rtlCol="0" vert="horz">
            <a:spAutoFit/>
          </a:bodyPr>
          <a:lstStyle/>
          <a:p>
            <a:pPr marL="287655" indent="-132715">
              <a:lnSpc>
                <a:spcPts val="1245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  <a:tab pos="3898900" algn="l"/>
              </a:tabLst>
            </a:pPr>
            <a:r>
              <a:rPr dirty="0" u="sng" sz="1100" spc="-15">
                <a:uFill>
                  <a:solidFill>
                    <a:srgbClr val="000000"/>
                  </a:solidFill>
                </a:uFill>
              </a:rPr>
              <a:t>Ketikkan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program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</a:rPr>
              <a:t>berikut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dan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</a:rPr>
              <a:t>coba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</a:rPr>
              <a:t>jalankan:	</a:t>
            </a:r>
            <a:endParaRPr sz="1100"/>
          </a:p>
          <a:p>
            <a:pPr marL="287655">
              <a:lnSpc>
                <a:spcPts val="1125"/>
              </a:lnSpc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42875">
              <a:lnSpc>
                <a:spcPct val="100000"/>
              </a:lnSpc>
              <a:spcBef>
                <a:spcPts val="50"/>
              </a:spcBef>
            </a:pPr>
            <a:endParaRPr sz="650">
              <a:latin typeface="PMingLiU"/>
              <a:cs typeface="PMingLiU"/>
            </a:endParaRPr>
          </a:p>
          <a:p>
            <a:pPr marL="420370" marR="2818765" indent="-133350">
              <a:lnSpc>
                <a:spcPct val="7470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05">
                <a:latin typeface="PMingLiU"/>
                <a:cs typeface="PMingLiU"/>
              </a:rPr>
              <a:t>scanf(</a:t>
            </a:r>
            <a:r>
              <a:rPr dirty="0" sz="1000" spc="105">
                <a:solidFill>
                  <a:srgbClr val="9300D1"/>
                </a:solidFill>
                <a:latin typeface="PMingLiU"/>
                <a:cs typeface="PMingLiU"/>
              </a:rPr>
              <a:t>"%d"</a:t>
            </a:r>
            <a:r>
              <a:rPr dirty="0" sz="1000" spc="10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5">
                <a:latin typeface="PMingLiU"/>
                <a:cs typeface="PMingLiU"/>
              </a:rPr>
              <a:t>&amp;N);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1080"/>
              </a:lnSpc>
              <a:spcBef>
                <a:spcPts val="66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50">
                <a:latin typeface="PMingLiU"/>
                <a:cs typeface="PMingLiU"/>
              </a:rPr>
              <a:t>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553720">
              <a:lnSpc>
                <a:spcPts val="960"/>
              </a:lnSpc>
            </a:pPr>
            <a:r>
              <a:rPr dirty="0" sz="1000" spc="170">
                <a:latin typeface="PMingLiU"/>
                <a:cs typeface="PMingLiU"/>
              </a:rPr>
              <a:t>printf(</a:t>
            </a:r>
            <a:r>
              <a:rPr dirty="0" sz="1000" spc="170">
                <a:solidFill>
                  <a:srgbClr val="9300D1"/>
                </a:solidFill>
                <a:latin typeface="PMingLiU"/>
                <a:cs typeface="PMingLiU"/>
              </a:rPr>
              <a:t>"tulisan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9300D1"/>
                </a:solidFill>
                <a:latin typeface="PMingLiU"/>
                <a:cs typeface="PMingLiU"/>
              </a:rPr>
              <a:t>ini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dicetak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saat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i</a:t>
            </a:r>
            <a:r>
              <a:rPr dirty="0" sz="1000" spc="254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10">
                <a:solidFill>
                  <a:srgbClr val="9300D1"/>
                </a:solidFill>
                <a:latin typeface="PMingLiU"/>
                <a:cs typeface="PMingLiU"/>
              </a:rPr>
              <a:t>=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i);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420370">
              <a:lnSpc>
                <a:spcPts val="960"/>
              </a:lnSpc>
            </a:pPr>
            <a:r>
              <a:rPr dirty="0" sz="1000" spc="160">
                <a:latin typeface="PMingLiU"/>
                <a:cs typeface="PMingLiU"/>
              </a:rPr>
              <a:t>printf(</a:t>
            </a:r>
            <a:r>
              <a:rPr dirty="0" sz="1000" spc="160">
                <a:solidFill>
                  <a:srgbClr val="9300D1"/>
                </a:solidFill>
                <a:latin typeface="PMingLiU"/>
                <a:cs typeface="PMingLiU"/>
              </a:rPr>
              <a:t>"akhir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9300D1"/>
                </a:solidFill>
                <a:latin typeface="PMingLiU"/>
                <a:cs typeface="PMingLiU"/>
              </a:rPr>
              <a:t>dari</a:t>
            </a:r>
            <a:r>
              <a:rPr dirty="0" sz="1000" spc="23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program\n"</a:t>
            </a:r>
            <a:r>
              <a:rPr dirty="0" sz="1000" spc="114">
                <a:latin typeface="PMingLiU"/>
                <a:cs typeface="PMingLiU"/>
              </a:rPr>
              <a:t>);</a:t>
            </a:r>
            <a:endParaRPr sz="1000">
              <a:latin typeface="PMingLiU"/>
              <a:cs typeface="PMingLiU"/>
            </a:endParaRPr>
          </a:p>
          <a:p>
            <a:pPr marL="287655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287655" indent="-132715">
              <a:lnSpc>
                <a:spcPct val="100000"/>
              </a:lnSpc>
              <a:spcBef>
                <a:spcPts val="62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288290" algn="l"/>
              </a:tabLst>
            </a:pPr>
            <a:r>
              <a:rPr dirty="0" sz="1100" spc="-35"/>
              <a:t>Masukkan</a:t>
            </a:r>
            <a:r>
              <a:rPr dirty="0" sz="1100" spc="20"/>
              <a:t> </a:t>
            </a:r>
            <a:r>
              <a:rPr dirty="0" sz="1100" spc="-45"/>
              <a:t>berbagai</a:t>
            </a:r>
            <a:r>
              <a:rPr dirty="0" sz="1100" spc="20"/>
              <a:t> </a:t>
            </a:r>
            <a:r>
              <a:rPr dirty="0" sz="1100" spc="-20"/>
              <a:t>nilai</a:t>
            </a:r>
            <a:r>
              <a:rPr dirty="0" sz="1100" spc="20"/>
              <a:t> </a:t>
            </a:r>
            <a:r>
              <a:rPr dirty="0" sz="1100"/>
              <a:t>N,</a:t>
            </a:r>
            <a:r>
              <a:rPr dirty="0" sz="1100" spc="20"/>
              <a:t> </a:t>
            </a:r>
            <a:r>
              <a:rPr dirty="0" sz="1100" spc="-45"/>
              <a:t>misalnya</a:t>
            </a:r>
            <a:r>
              <a:rPr dirty="0" sz="1100" spc="20"/>
              <a:t> </a:t>
            </a:r>
            <a:r>
              <a:rPr dirty="0" sz="1100" spc="-45"/>
              <a:t>1,</a:t>
            </a:r>
            <a:r>
              <a:rPr dirty="0" sz="1100" spc="20"/>
              <a:t> </a:t>
            </a:r>
            <a:r>
              <a:rPr dirty="0" sz="1100" spc="-45"/>
              <a:t>2,</a:t>
            </a:r>
            <a:r>
              <a:rPr dirty="0" sz="1100" spc="20"/>
              <a:t> </a:t>
            </a:r>
            <a:r>
              <a:rPr dirty="0" sz="1100" spc="-50"/>
              <a:t>10,</a:t>
            </a:r>
            <a:r>
              <a:rPr dirty="0" sz="1100" spc="15"/>
              <a:t> </a:t>
            </a:r>
            <a:r>
              <a:rPr dirty="0" sz="1100" spc="-50"/>
              <a:t>dan</a:t>
            </a:r>
            <a:r>
              <a:rPr dirty="0" sz="1100" spc="20"/>
              <a:t> </a:t>
            </a:r>
            <a:r>
              <a:rPr dirty="0" sz="1100" spc="-45"/>
              <a:t>0.</a:t>
            </a:r>
            <a:endParaRPr sz="1100"/>
          </a:p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239" y="221828"/>
            <a:ext cx="24079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20"/>
              <a:t> </a:t>
            </a:r>
            <a:r>
              <a:rPr dirty="0" spc="-20"/>
              <a:t>Program:</a:t>
            </a:r>
            <a:r>
              <a:rPr dirty="0" spc="295"/>
              <a:t> </a:t>
            </a:r>
            <a:r>
              <a:rPr dirty="0" spc="-15"/>
              <a:t>for.cpp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28203"/>
            <a:ext cx="3679825" cy="23183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Misaln</a:t>
            </a:r>
            <a:r>
              <a:rPr dirty="0" sz="1100" spc="-55">
                <a:latin typeface="Tahoma"/>
                <a:cs typeface="Tahoma"/>
              </a:rPr>
              <a:t>y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memasuk</a:t>
            </a:r>
            <a:r>
              <a:rPr dirty="0" sz="1100" spc="-80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75">
                <a:latin typeface="PMingLiU"/>
                <a:cs typeface="PMingLiU"/>
              </a:rPr>
              <a:t>N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5.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Pertama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kali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dijalankan,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30">
                <a:latin typeface="Tahoma"/>
                <a:cs typeface="Tahoma"/>
              </a:rPr>
              <a:t>dibuat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diisi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144780" marR="318135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Kedua,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memeriksa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apakah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kondisi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ulang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tercapai.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Berhubung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45">
                <a:latin typeface="Tahoma"/>
                <a:cs typeface="Tahoma"/>
              </a:rPr>
              <a:t>kurang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5">
                <a:latin typeface="PMingLiU"/>
                <a:cs typeface="PMingLiU"/>
              </a:rPr>
              <a:t>N</a:t>
            </a:r>
            <a:r>
              <a:rPr dirty="0" sz="1100" spc="-10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 dilaksanakan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tulisan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dicetak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0">
                <a:latin typeface="PMingLiU"/>
                <a:cs typeface="PMingLiU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144780" marR="32384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Setelah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itu,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akhir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ditemukan.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mengeksekusi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bagian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perubahan,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yakni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menambah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lalu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kembali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awal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for.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10">
                <a:latin typeface="Tahoma"/>
                <a:cs typeface="Tahoma"/>
              </a:rPr>
              <a:t>Jika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>
                <a:latin typeface="Tahoma"/>
                <a:cs typeface="Tahoma"/>
              </a:rPr>
              <a:t>masih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kurang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PMingLiU"/>
                <a:cs typeface="PMingLiU"/>
              </a:rPr>
              <a:t>N</a:t>
            </a:r>
            <a:r>
              <a:rPr dirty="0" sz="1100" spc="-10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maka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dalamnya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kembali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dilaksanakan.</a:t>
            </a:r>
            <a:endParaRPr sz="1100">
              <a:latin typeface="Tahoma"/>
              <a:cs typeface="Tahoma"/>
            </a:endParaRPr>
          </a:p>
          <a:p>
            <a:pPr marL="144780" marR="25781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demikian,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tercetaklah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tulisan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saat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seterusnya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hingga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PMingLiU"/>
                <a:cs typeface="PMingLiU"/>
              </a:rPr>
              <a:t>N</a:t>
            </a:r>
            <a:r>
              <a:rPr dirty="0" sz="1100" spc="-75">
                <a:latin typeface="Tahoma"/>
                <a:cs typeface="Tahoma"/>
              </a:rPr>
              <a:t>-1.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761" y="221828"/>
            <a:ext cx="29838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Penjelasan</a:t>
            </a:r>
            <a:r>
              <a:rPr dirty="0" spc="125"/>
              <a:t> </a:t>
            </a:r>
            <a:r>
              <a:rPr dirty="0" spc="-20"/>
              <a:t>Program:</a:t>
            </a:r>
            <a:r>
              <a:rPr dirty="0" spc="305"/>
              <a:t> </a:t>
            </a:r>
            <a:r>
              <a:rPr dirty="0" spc="-15"/>
              <a:t>for.cpp</a:t>
            </a:r>
            <a:r>
              <a:rPr dirty="0" spc="130"/>
              <a:t> </a:t>
            </a:r>
            <a:r>
              <a:rPr dirty="0" spc="30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252193"/>
            <a:ext cx="3741420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10">
                <a:latin typeface="Tahoma"/>
                <a:cs typeface="Tahoma"/>
              </a:rPr>
              <a:t>Ji</a:t>
            </a:r>
            <a:r>
              <a:rPr dirty="0" sz="1100" spc="-15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</a:t>
            </a:r>
            <a:r>
              <a:rPr dirty="0" sz="1100" spc="-85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75">
                <a:latin typeface="PMingLiU"/>
                <a:cs typeface="PMingLiU"/>
              </a:rPr>
              <a:t>N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</a:t>
            </a:r>
            <a:r>
              <a:rPr dirty="0" sz="1100" spc="-50">
                <a:latin typeface="Tahoma"/>
                <a:cs typeface="Tahoma"/>
              </a:rPr>
              <a:t>erulangan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k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</a:t>
            </a:r>
            <a:r>
              <a:rPr dirty="0" sz="1100" spc="-45">
                <a:latin typeface="Tahoma"/>
                <a:cs typeface="Tahoma"/>
              </a:rPr>
              <a:t>erhenti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C++ 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menjalankan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perintah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sesudah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mencetak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tulisan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”akhir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program”.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525" y="221828"/>
            <a:ext cx="17799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/>
              <a:t>Masa</a:t>
            </a:r>
            <a:r>
              <a:rPr dirty="0" spc="95"/>
              <a:t> </a:t>
            </a:r>
            <a:r>
              <a:rPr dirty="0" spc="-15"/>
              <a:t>Hidup</a:t>
            </a:r>
            <a:r>
              <a:rPr dirty="0" spc="95"/>
              <a:t> </a:t>
            </a:r>
            <a:r>
              <a:rPr dirty="0" spc="-20"/>
              <a:t>Variabel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6504"/>
            <a:ext cx="3738879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6256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hidup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lingkungan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for.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luar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40" i="1">
                <a:latin typeface="Trebuchet MS"/>
                <a:cs typeface="Trebuchet MS"/>
              </a:rPr>
              <a:t>{</a:t>
            </a:r>
            <a:r>
              <a:rPr dirty="0" sz="1100" spc="35" i="1">
                <a:latin typeface="Trebuchet MS"/>
                <a:cs typeface="Trebuchet MS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5" i="1">
                <a:latin typeface="Trebuchet MS"/>
                <a:cs typeface="Trebuchet MS"/>
              </a:rPr>
              <a:t>}</a:t>
            </a:r>
            <a:r>
              <a:rPr dirty="0" sz="1100" spc="5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ada.</a:t>
            </a:r>
            <a:endParaRPr sz="1100">
              <a:latin typeface="Tahoma"/>
              <a:cs typeface="Tahoma"/>
            </a:endParaRPr>
          </a:p>
          <a:p>
            <a:pPr marL="144780" marR="249554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boleh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saja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mendeklarasikan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30">
                <a:latin typeface="Tahoma"/>
                <a:cs typeface="Tahoma"/>
              </a:rPr>
              <a:t>lagi,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tanpa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mendapatkan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error</a:t>
            </a:r>
            <a:r>
              <a:rPr dirty="0" sz="1100" spc="20" i="1">
                <a:latin typeface="Calibri"/>
                <a:cs typeface="Calibri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nama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terdefinisi.</a:t>
            </a:r>
            <a:endParaRPr sz="1100">
              <a:latin typeface="Tahoma"/>
              <a:cs typeface="Tahoma"/>
            </a:endParaRPr>
          </a:p>
          <a:p>
            <a:pPr marL="144780" marR="8890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Trebuchet MS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hidup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cakupan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40" i="1">
                <a:latin typeface="Trebuchet MS"/>
                <a:cs typeface="Trebuchet MS"/>
              </a:rPr>
              <a:t>{</a:t>
            </a:r>
            <a:r>
              <a:rPr dirty="0" sz="1100" spc="35" i="1">
                <a:latin typeface="Trebuchet MS"/>
                <a:cs typeface="Trebuchet MS"/>
              </a:rPr>
              <a:t> </a:t>
            </a:r>
            <a:r>
              <a:rPr dirty="0" sz="1100" spc="140" i="1">
                <a:latin typeface="Trebuchet MS"/>
                <a:cs typeface="Trebuchet MS"/>
              </a:rPr>
              <a:t>}</a:t>
            </a:r>
            <a:r>
              <a:rPr dirty="0" sz="1100" spc="35" i="1">
                <a:latin typeface="Trebuchet MS"/>
                <a:cs typeface="Trebuchet MS"/>
              </a:rPr>
              <a:t> </a:t>
            </a:r>
            <a:r>
              <a:rPr dirty="0" sz="1100" spc="-40">
                <a:latin typeface="Tahoma"/>
                <a:cs typeface="Tahoma"/>
              </a:rPr>
              <a:t>disebut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lokal.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/21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Perulangan</dc:title>
  <dcterms:created xsi:type="dcterms:W3CDTF">2021-02-07T11:27:09Z</dcterms:created>
  <dcterms:modified xsi:type="dcterms:W3CDTF">2021-02-07T11:27:09Z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