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Default Extension="fntdata" ContentType="application/x-fontdata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4610100" cy="3460750"/>
  <p:notesSz cx="4610100" cy="3460750"/>
  <p:embeddedFontLst>
    <p:embeddedFont>
      <p:font typeface="Arial" panose="00000000000000000000" pitchFamily="34" charset="1"/>
      <p:italic r:id="rId37"/>
    </p:embeddedFont>
    <p:embeddedFont>
      <p:font typeface="Calibri" panose="00000000000000000000" pitchFamily="34" charset="1"/>
      <p:regular r:id="rId41"/>
      <p:italic r:id="rId42"/>
    </p:embeddedFont>
    <p:embeddedFont>
      <p:font typeface="Gill Sans MT" panose="00000000000000000000" pitchFamily="34" charset="1"/>
      <p:bold r:id="rId38"/>
    </p:embeddedFont>
    <p:embeddedFont>
      <p:font typeface="Tahoma" panose="00000000000000000000" pitchFamily="34" charset="1"/>
      <p:regular r:id="rId39"/>
    </p:embeddedFont>
    <p:embeddedFont>
      <p:font typeface="Times New Roman" panose="00000000000000000000" pitchFamily="18" charset="1"/>
      <p:regular r:id="rId36"/>
    </p:embeddedFont>
    <p:embeddedFont>
      <p:font typeface="Trebuchet MS" panose="00000000000000000000" pitchFamily="34" charset="1"/>
      <p:regular r:id="rId40"/>
    </p:embeddedFont>
    <p:embeddedFont>
      <p:font typeface="Verdana Pro Light" panose="00000000000000000000" pitchFamily="34" charset="1"/>
      <p:italic r:id="rId4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font" Target="fonts/font1.fntdata"/><Relationship Id="rId37" Type="http://schemas.openxmlformats.org/officeDocument/2006/relationships/font" Target="fonts/font2.fntdata"/><Relationship Id="rId38" Type="http://schemas.openxmlformats.org/officeDocument/2006/relationships/font" Target="fonts/font3.fntdata"/><Relationship Id="rId39" Type="http://schemas.openxmlformats.org/officeDocument/2006/relationships/font" Target="fonts/font4.fntdata"/><Relationship Id="rId40" Type="http://schemas.openxmlformats.org/officeDocument/2006/relationships/font" Target="fonts/font5.fntdata"/><Relationship Id="rId41" Type="http://schemas.openxmlformats.org/officeDocument/2006/relationships/font" Target="fonts/font6.fntdata"/><Relationship Id="rId42" Type="http://schemas.openxmlformats.org/officeDocument/2006/relationships/font" Target="fonts/font7.fntdata"/><Relationship Id="rId43" Type="http://schemas.openxmlformats.org/officeDocument/2006/relationships/font" Target="fonts/font8.fntdata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57870" y="221828"/>
            <a:ext cx="1094359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/30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5F9E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/30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5F9E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/30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5F9E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/30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/30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608000" cy="797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0365" y="221828"/>
            <a:ext cx="1907539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335F9E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8881" y="537208"/>
            <a:ext cx="3912336" cy="2308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23969" y="3279191"/>
            <a:ext cx="290829" cy="109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/30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0741"/>
            <a:ext cx="4608195" cy="2555875"/>
          </a:xfrm>
          <a:custGeom>
            <a:avLst/>
            <a:gdLst/>
            <a:ahLst/>
            <a:cxnLst/>
            <a:rect l="l" t="t" r="r" b="b"/>
            <a:pathLst>
              <a:path w="4608195" h="2555875">
                <a:moveTo>
                  <a:pt x="0" y="2555259"/>
                </a:moveTo>
                <a:lnTo>
                  <a:pt x="4608004" y="2555259"/>
                </a:lnTo>
                <a:lnTo>
                  <a:pt x="4608004" y="0"/>
                </a:lnTo>
                <a:lnTo>
                  <a:pt x="0" y="0"/>
                </a:lnTo>
                <a:lnTo>
                  <a:pt x="0" y="255525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0" y="0"/>
            <a:ext cx="4608195" cy="901065"/>
            <a:chOff x="-10" y="0"/>
            <a:chExt cx="4608195" cy="9010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08004" cy="797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10" y="36729"/>
              <a:ext cx="4608195" cy="864235"/>
            </a:xfrm>
            <a:custGeom>
              <a:avLst/>
              <a:gdLst/>
              <a:ahLst/>
              <a:cxnLst/>
              <a:rect l="l" t="t" r="r" b="b"/>
              <a:pathLst>
                <a:path w="4608195" h="864235">
                  <a:moveTo>
                    <a:pt x="4608060" y="0"/>
                  </a:moveTo>
                  <a:lnTo>
                    <a:pt x="0" y="0"/>
                  </a:lnTo>
                  <a:lnTo>
                    <a:pt x="0" y="864011"/>
                  </a:lnTo>
                  <a:lnTo>
                    <a:pt x="4608060" y="864011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335F9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000" y="140396"/>
              <a:ext cx="1152000" cy="6912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254709" y="1207081"/>
            <a:ext cx="2098675" cy="7207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35"/>
              </a:spcBef>
            </a:pPr>
            <a:r>
              <a:rPr dirty="0" sz="1400" spc="-10" b="1">
                <a:solidFill>
                  <a:srgbClr val="335F9E"/>
                </a:solidFill>
                <a:latin typeface="Gill Sans MT"/>
                <a:cs typeface="Gill Sans MT"/>
              </a:rPr>
              <a:t>Perulangan</a:t>
            </a:r>
            <a:r>
              <a:rPr dirty="0" sz="1400" spc="85" b="1">
                <a:solidFill>
                  <a:srgbClr val="335F9E"/>
                </a:solidFill>
                <a:latin typeface="Gill Sans MT"/>
                <a:cs typeface="Gill Sans MT"/>
              </a:rPr>
              <a:t> </a:t>
            </a:r>
            <a:r>
              <a:rPr dirty="0" sz="1400" b="1">
                <a:solidFill>
                  <a:srgbClr val="335F9E"/>
                </a:solidFill>
                <a:latin typeface="Gill Sans MT"/>
                <a:cs typeface="Gill Sans MT"/>
              </a:rPr>
              <a:t>Lanjut</a:t>
            </a:r>
            <a:endParaRPr sz="1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</a:pPr>
            <a:r>
              <a:rPr dirty="0" sz="1100" spc="15">
                <a:latin typeface="Tahoma"/>
                <a:cs typeface="Tahoma"/>
              </a:rPr>
              <a:t>Tim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Olimpiade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Komputer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Indonesia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376239"/>
            <a:ext cx="4608000" cy="7976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0548" y="221828"/>
            <a:ext cx="21259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20"/>
              <a:t> </a:t>
            </a:r>
            <a:r>
              <a:rPr dirty="0"/>
              <a:t>Solusi:</a:t>
            </a:r>
            <a:r>
              <a:rPr dirty="0" spc="290"/>
              <a:t> </a:t>
            </a:r>
            <a:r>
              <a:rPr dirty="0"/>
              <a:t>pola2.cpp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686001"/>
            <a:ext cx="3769360" cy="19367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15">
                <a:latin typeface="Tahoma"/>
                <a:cs typeface="Tahoma"/>
              </a:rPr>
              <a:t>Berikut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contoh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solusinya,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dimodifikasi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endParaRPr sz="1100">
              <a:latin typeface="Tahoma"/>
              <a:cs typeface="Tahoma"/>
            </a:endParaRPr>
          </a:p>
          <a:p>
            <a:pPr marL="144780">
              <a:lnSpc>
                <a:spcPts val="1245"/>
              </a:lnSpc>
              <a:spcBef>
                <a:spcPts val="35"/>
              </a:spcBef>
              <a:tabLst>
                <a:tab pos="3756025" algn="l"/>
              </a:tabLst>
            </a:pP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pola1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1.cpp:	</a:t>
            </a:r>
            <a:endParaRPr sz="1100">
              <a:latin typeface="Tahoma"/>
              <a:cs typeface="Tahoma"/>
            </a:endParaRPr>
          </a:p>
          <a:p>
            <a:pPr marL="144780">
              <a:lnSpc>
                <a:spcPts val="1125"/>
              </a:lnSpc>
            </a:pP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21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</a:t>
            </a:r>
            <a:endParaRPr sz="10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650">
              <a:latin typeface="PMingLiU"/>
              <a:cs typeface="PMingLiU"/>
            </a:endParaRPr>
          </a:p>
          <a:p>
            <a:pPr marL="277495" marR="2818765" indent="-133350">
              <a:lnSpc>
                <a:spcPct val="74700"/>
              </a:lnSpc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1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4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N;</a:t>
            </a:r>
            <a:endParaRPr sz="1000">
              <a:latin typeface="PMingLiU"/>
              <a:cs typeface="PMingLiU"/>
            </a:endParaRPr>
          </a:p>
          <a:p>
            <a:pPr marL="277495">
              <a:lnSpc>
                <a:spcPts val="960"/>
              </a:lnSpc>
            </a:pPr>
            <a:r>
              <a:rPr dirty="0" sz="1000" spc="105">
                <a:latin typeface="PMingLiU"/>
                <a:cs typeface="PMingLiU"/>
              </a:rPr>
              <a:t>scanf(</a:t>
            </a:r>
            <a:r>
              <a:rPr dirty="0" sz="1000" spc="105">
                <a:solidFill>
                  <a:srgbClr val="9300D1"/>
                </a:solidFill>
                <a:latin typeface="PMingLiU"/>
                <a:cs typeface="PMingLiU"/>
              </a:rPr>
              <a:t>"%d"</a:t>
            </a:r>
            <a:r>
              <a:rPr dirty="0" sz="1000" spc="105">
                <a:latin typeface="PMingLiU"/>
                <a:cs typeface="PMingLiU"/>
              </a:rPr>
              <a:t>,</a:t>
            </a:r>
            <a:r>
              <a:rPr dirty="0" sz="1000" spc="229">
                <a:latin typeface="PMingLiU"/>
                <a:cs typeface="PMingLiU"/>
              </a:rPr>
              <a:t> </a:t>
            </a:r>
            <a:r>
              <a:rPr dirty="0" sz="1000" spc="25">
                <a:latin typeface="PMingLiU"/>
                <a:cs typeface="PMingLiU"/>
              </a:rPr>
              <a:t>&amp;N);</a:t>
            </a:r>
            <a:endParaRPr sz="1000">
              <a:latin typeface="PMingLiU"/>
              <a:cs typeface="PMingLiU"/>
            </a:endParaRPr>
          </a:p>
          <a:p>
            <a:pPr marL="410845" marR="1356995" indent="-133350">
              <a:lnSpc>
                <a:spcPts val="960"/>
              </a:lnSpc>
              <a:spcBef>
                <a:spcPts val="890"/>
              </a:spcBef>
            </a:pP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</a:t>
            </a:r>
            <a:r>
              <a:rPr dirty="0" sz="1000" spc="27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7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7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7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0;</a:t>
            </a:r>
            <a:r>
              <a:rPr dirty="0" sz="1000" spc="275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7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</a:t>
            </a:r>
            <a:r>
              <a:rPr dirty="0" sz="1000" spc="275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N;</a:t>
            </a:r>
            <a:r>
              <a:rPr dirty="0" sz="1000" spc="270"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i++)</a:t>
            </a:r>
            <a:r>
              <a:rPr dirty="0" sz="1000" spc="270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75"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j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0;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j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j++)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543560">
              <a:lnSpc>
                <a:spcPts val="850"/>
              </a:lnSpc>
            </a:pPr>
            <a:r>
              <a:rPr dirty="0" sz="1000" spc="170">
                <a:latin typeface="PMingLiU"/>
                <a:cs typeface="PMingLiU"/>
              </a:rPr>
              <a:t>printf(</a:t>
            </a:r>
            <a:r>
              <a:rPr dirty="0" sz="1000" spc="170">
                <a:solidFill>
                  <a:srgbClr val="9300D1"/>
                </a:solidFill>
                <a:latin typeface="PMingLiU"/>
                <a:cs typeface="PMingLiU"/>
              </a:rPr>
              <a:t>"*"</a:t>
            </a:r>
            <a:r>
              <a:rPr dirty="0" sz="1000" spc="170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410845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410845">
              <a:lnSpc>
                <a:spcPts val="960"/>
              </a:lnSpc>
            </a:pPr>
            <a:r>
              <a:rPr dirty="0" sz="1000" spc="175">
                <a:latin typeface="PMingLiU"/>
                <a:cs typeface="PMingLiU"/>
              </a:rPr>
              <a:t>printf(</a:t>
            </a:r>
            <a:r>
              <a:rPr dirty="0" sz="1000" spc="175">
                <a:solidFill>
                  <a:srgbClr val="9300D1"/>
                </a:solidFill>
                <a:latin typeface="PMingLiU"/>
                <a:cs typeface="PMingLiU"/>
              </a:rPr>
              <a:t>"\n"</a:t>
            </a:r>
            <a:r>
              <a:rPr dirty="0" sz="1000" spc="175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277495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4478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2659227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2097" y="221828"/>
            <a:ext cx="13246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Latihan:</a:t>
            </a:r>
            <a:r>
              <a:rPr dirty="0" spc="275"/>
              <a:t> </a:t>
            </a:r>
            <a:r>
              <a:rPr dirty="0" spc="-5"/>
              <a:t>Pola</a:t>
            </a:r>
            <a:r>
              <a:rPr dirty="0" spc="114"/>
              <a:t> </a:t>
            </a:r>
            <a:r>
              <a:rPr dirty="0" spc="15"/>
              <a:t>3</a:t>
            </a:r>
          </a:p>
        </p:txBody>
      </p:sp>
      <p:sp>
        <p:nvSpPr>
          <p:cNvPr id="3" name="object 3"/>
          <p:cNvSpPr/>
          <p:nvPr/>
        </p:nvSpPr>
        <p:spPr>
          <a:xfrm>
            <a:off x="637095" y="2369070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19913" rIns="0" bIns="0" rtlCol="0" vert="horz">
            <a:spAutoFit/>
          </a:bodyPr>
          <a:lstStyle/>
          <a:p>
            <a:pPr marL="287655" marR="200025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88290" algn="l"/>
              </a:tabLst>
            </a:pPr>
            <a:r>
              <a:rPr dirty="0" sz="1100" spc="-5"/>
              <a:t>Pak</a:t>
            </a:r>
            <a:r>
              <a:rPr dirty="0" sz="1100" spc="20"/>
              <a:t> </a:t>
            </a:r>
            <a:r>
              <a:rPr dirty="0" sz="1100" spc="-40"/>
              <a:t>Dengklek</a:t>
            </a:r>
            <a:r>
              <a:rPr dirty="0" sz="1100" spc="25"/>
              <a:t> </a:t>
            </a:r>
            <a:r>
              <a:rPr dirty="0" sz="1100" spc="-50"/>
              <a:t>kemudian</a:t>
            </a:r>
            <a:r>
              <a:rPr dirty="0" sz="1100" spc="20"/>
              <a:t> </a:t>
            </a:r>
            <a:r>
              <a:rPr dirty="0" sz="1100" spc="-50"/>
              <a:t>memberikan</a:t>
            </a:r>
            <a:r>
              <a:rPr dirty="0" sz="1100" spc="25"/>
              <a:t> </a:t>
            </a:r>
            <a:r>
              <a:rPr dirty="0" sz="1100" spc="-45"/>
              <a:t>tugas</a:t>
            </a:r>
            <a:r>
              <a:rPr dirty="0" sz="1100" spc="20"/>
              <a:t> </a:t>
            </a:r>
            <a:r>
              <a:rPr dirty="0" sz="1100" spc="-65"/>
              <a:t>yang</a:t>
            </a:r>
            <a:r>
              <a:rPr dirty="0" sz="1100" spc="20"/>
              <a:t> </a:t>
            </a:r>
            <a:r>
              <a:rPr dirty="0" sz="1100" spc="-40"/>
              <a:t>lebih</a:t>
            </a:r>
            <a:r>
              <a:rPr dirty="0" sz="1100" spc="25"/>
              <a:t> </a:t>
            </a:r>
            <a:r>
              <a:rPr dirty="0" sz="1100" spc="-20"/>
              <a:t>sulit </a:t>
            </a:r>
            <a:r>
              <a:rPr dirty="0" sz="1100" spc="-330"/>
              <a:t> </a:t>
            </a:r>
            <a:r>
              <a:rPr dirty="0" sz="1100" spc="-30"/>
              <a:t>lagi,</a:t>
            </a:r>
            <a:r>
              <a:rPr dirty="0" sz="1100" spc="20"/>
              <a:t> </a:t>
            </a:r>
            <a:r>
              <a:rPr dirty="0" sz="1100" spc="-65"/>
              <a:t>yang</a:t>
            </a:r>
            <a:r>
              <a:rPr dirty="0" sz="1100" spc="20"/>
              <a:t> </a:t>
            </a:r>
            <a:r>
              <a:rPr dirty="0" sz="1100" spc="-25"/>
              <a:t>kali</a:t>
            </a:r>
            <a:r>
              <a:rPr dirty="0" sz="1100" spc="20"/>
              <a:t> </a:t>
            </a:r>
            <a:r>
              <a:rPr dirty="0" sz="1100" spc="-15"/>
              <a:t>ini</a:t>
            </a:r>
            <a:r>
              <a:rPr dirty="0" sz="1100" spc="20"/>
              <a:t> </a:t>
            </a:r>
            <a:r>
              <a:rPr dirty="0" sz="1100" spc="-40"/>
              <a:t>perlu</a:t>
            </a:r>
            <a:r>
              <a:rPr dirty="0" sz="1100" spc="20"/>
              <a:t> </a:t>
            </a:r>
            <a:r>
              <a:rPr dirty="0" sz="1100" spc="-25"/>
              <a:t>Anda</a:t>
            </a:r>
            <a:r>
              <a:rPr dirty="0" sz="1100" spc="25"/>
              <a:t> </a:t>
            </a:r>
            <a:r>
              <a:rPr dirty="0" sz="1100" spc="-50"/>
              <a:t>kerjakan</a:t>
            </a:r>
            <a:r>
              <a:rPr dirty="0" sz="1100" spc="20"/>
              <a:t> </a:t>
            </a:r>
            <a:r>
              <a:rPr dirty="0" sz="1100" spc="-40"/>
              <a:t>sendiri.</a:t>
            </a:r>
            <a:endParaRPr sz="1100"/>
          </a:p>
          <a:p>
            <a:pPr marL="287655" indent="-132715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88290" algn="l"/>
              </a:tabLst>
            </a:pPr>
            <a:r>
              <a:rPr dirty="0" sz="1100" spc="-30"/>
              <a:t>Diberikan</a:t>
            </a:r>
            <a:r>
              <a:rPr dirty="0" sz="1100" spc="20"/>
              <a:t> </a:t>
            </a:r>
            <a:r>
              <a:rPr dirty="0" sz="1100" spc="-65"/>
              <a:t>sebuah</a:t>
            </a:r>
            <a:r>
              <a:rPr dirty="0" sz="1100" spc="15"/>
              <a:t> </a:t>
            </a:r>
            <a:r>
              <a:rPr dirty="0" sz="1100" spc="-40"/>
              <a:t>bilangan,</a:t>
            </a:r>
            <a:r>
              <a:rPr dirty="0" sz="1100" spc="20"/>
              <a:t> </a:t>
            </a:r>
            <a:r>
              <a:rPr dirty="0" sz="1100" spc="-45"/>
              <a:t>misalnya</a:t>
            </a:r>
            <a:r>
              <a:rPr dirty="0" sz="1100" spc="25"/>
              <a:t> </a:t>
            </a:r>
            <a:r>
              <a:rPr dirty="0" sz="1100"/>
              <a:t>N.</a:t>
            </a:r>
            <a:endParaRPr sz="1100"/>
          </a:p>
          <a:p>
            <a:pPr marL="287655" indent="-132715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88290" algn="l"/>
              </a:tabLst>
            </a:pPr>
            <a:r>
              <a:rPr dirty="0" sz="1100" spc="-25"/>
              <a:t>Cetak</a:t>
            </a:r>
            <a:r>
              <a:rPr dirty="0" sz="1100" spc="15"/>
              <a:t> </a:t>
            </a:r>
            <a:r>
              <a:rPr dirty="0" sz="1100" spc="-10"/>
              <a:t>”struktur</a:t>
            </a:r>
            <a:r>
              <a:rPr dirty="0" sz="1100" spc="20"/>
              <a:t> </a:t>
            </a:r>
            <a:r>
              <a:rPr dirty="0" sz="1100" spc="-40"/>
              <a:t>segitiga</a:t>
            </a:r>
            <a:r>
              <a:rPr dirty="0" sz="1100" spc="20"/>
              <a:t> </a:t>
            </a:r>
            <a:r>
              <a:rPr dirty="0" sz="1100" spc="-30"/>
              <a:t>rata</a:t>
            </a:r>
            <a:r>
              <a:rPr dirty="0" sz="1100" spc="20"/>
              <a:t> </a:t>
            </a:r>
            <a:r>
              <a:rPr dirty="0" sz="1100" spc="-25"/>
              <a:t>kanan”</a:t>
            </a:r>
            <a:r>
              <a:rPr dirty="0" sz="1100" spc="25"/>
              <a:t> </a:t>
            </a:r>
            <a:r>
              <a:rPr dirty="0" sz="1100" spc="-65"/>
              <a:t>yang</a:t>
            </a:r>
            <a:r>
              <a:rPr dirty="0" sz="1100" spc="20"/>
              <a:t> </a:t>
            </a:r>
            <a:r>
              <a:rPr dirty="0" sz="1100" spc="-25"/>
              <a:t>terdiri</a:t>
            </a:r>
            <a:r>
              <a:rPr dirty="0" sz="1100" spc="20"/>
              <a:t> </a:t>
            </a:r>
            <a:r>
              <a:rPr dirty="0" sz="1100" spc="-40"/>
              <a:t>dari</a:t>
            </a:r>
            <a:r>
              <a:rPr dirty="0" sz="1100" spc="20"/>
              <a:t> </a:t>
            </a:r>
            <a:r>
              <a:rPr dirty="0" sz="1100" spc="35"/>
              <a:t>N</a:t>
            </a:r>
            <a:r>
              <a:rPr dirty="0" sz="1100" spc="20"/>
              <a:t> </a:t>
            </a:r>
            <a:r>
              <a:rPr dirty="0" sz="1100" spc="-45"/>
              <a:t>baris.</a:t>
            </a:r>
            <a:endParaRPr sz="1100"/>
          </a:p>
          <a:p>
            <a:pPr marL="287655" indent="-132715">
              <a:lnSpc>
                <a:spcPts val="1245"/>
              </a:lnSpc>
              <a:spcBef>
                <a:spcPts val="33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88290" algn="l"/>
                <a:tab pos="3898900" algn="l"/>
              </a:tabLst>
            </a:pPr>
            <a:r>
              <a:rPr dirty="0" u="sng" sz="1100" spc="-25">
                <a:uFill>
                  <a:solidFill>
                    <a:srgbClr val="000000"/>
                  </a:solidFill>
                </a:uFill>
              </a:rPr>
              <a:t>Misalnya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30">
                <a:uFill>
                  <a:solidFill>
                    <a:srgbClr val="000000"/>
                  </a:solidFill>
                </a:uFill>
              </a:rPr>
              <a:t>untuk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35">
                <a:uFill>
                  <a:solidFill>
                    <a:srgbClr val="000000"/>
                  </a:solidFill>
                </a:uFill>
              </a:rPr>
              <a:t>N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45">
                <a:uFill>
                  <a:solidFill>
                    <a:srgbClr val="000000"/>
                  </a:solidFill>
                </a:uFill>
              </a:rPr>
              <a:t>=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</a:rPr>
              <a:t>5,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</a:rPr>
              <a:t>hasilnya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</a:rPr>
              <a:t>adalah:	</a:t>
            </a:r>
            <a:endParaRPr sz="1100"/>
          </a:p>
          <a:p>
            <a:pPr algn="r" marL="142875" marR="3283585">
              <a:lnSpc>
                <a:spcPts val="969"/>
              </a:lnSpc>
            </a:pPr>
            <a:r>
              <a:rPr dirty="0" sz="1000" spc="50">
                <a:latin typeface="PMingLiU"/>
                <a:cs typeface="PMingLiU"/>
              </a:rPr>
              <a:t>*</a:t>
            </a:r>
            <a:endParaRPr sz="1000">
              <a:latin typeface="PMingLiU"/>
              <a:cs typeface="PMingLiU"/>
            </a:endParaRPr>
          </a:p>
          <a:p>
            <a:pPr algn="r" marL="142875" marR="3283585">
              <a:lnSpc>
                <a:spcPts val="894"/>
              </a:lnSpc>
            </a:pPr>
            <a:r>
              <a:rPr dirty="0" sz="1000" spc="50">
                <a:latin typeface="PMingLiU"/>
                <a:cs typeface="PMingLiU"/>
              </a:rPr>
              <a:t>**</a:t>
            </a:r>
            <a:endParaRPr sz="1000">
              <a:latin typeface="PMingLiU"/>
              <a:cs typeface="PMingLiU"/>
            </a:endParaRPr>
          </a:p>
          <a:p>
            <a:pPr algn="r" marL="142875" marR="3283585">
              <a:lnSpc>
                <a:spcPts val="894"/>
              </a:lnSpc>
            </a:pPr>
            <a:r>
              <a:rPr dirty="0" sz="1000" spc="50">
                <a:latin typeface="PMingLiU"/>
                <a:cs typeface="PMingLiU"/>
              </a:rPr>
              <a:t>***</a:t>
            </a:r>
            <a:endParaRPr sz="1000">
              <a:latin typeface="PMingLiU"/>
              <a:cs typeface="PMingLiU"/>
            </a:endParaRPr>
          </a:p>
          <a:p>
            <a:pPr algn="r" marL="142875" marR="3283585">
              <a:lnSpc>
                <a:spcPts val="894"/>
              </a:lnSpc>
            </a:pPr>
            <a:r>
              <a:rPr dirty="0" sz="1000" spc="50">
                <a:latin typeface="PMingLiU"/>
                <a:cs typeface="PMingLiU"/>
              </a:rPr>
              <a:t>****</a:t>
            </a:r>
            <a:endParaRPr sz="1000">
              <a:latin typeface="PMingLiU"/>
              <a:cs typeface="PMingLiU"/>
            </a:endParaRPr>
          </a:p>
          <a:p>
            <a:pPr algn="r" marL="142875" marR="3283585">
              <a:lnSpc>
                <a:spcPts val="1050"/>
              </a:lnSpc>
            </a:pPr>
            <a:r>
              <a:rPr dirty="0" sz="1000" spc="50">
                <a:latin typeface="PMingLiU"/>
                <a:cs typeface="PMingLiU"/>
              </a:rPr>
              <a:t>*****</a:t>
            </a:r>
            <a:endParaRPr sz="1000">
              <a:latin typeface="PMingLiU"/>
              <a:cs typeface="PMingLiU"/>
            </a:endParaRPr>
          </a:p>
          <a:p>
            <a:pPr marL="287655" indent="-132715">
              <a:lnSpc>
                <a:spcPct val="100000"/>
              </a:lnSpc>
              <a:spcBef>
                <a:spcPts val="62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88290" algn="l"/>
              </a:tabLst>
            </a:pPr>
            <a:r>
              <a:rPr dirty="0" sz="1100" spc="-35"/>
              <a:t>Petunjuk:</a:t>
            </a:r>
            <a:r>
              <a:rPr dirty="0" sz="1100" spc="140"/>
              <a:t> </a:t>
            </a:r>
            <a:r>
              <a:rPr dirty="0" sz="1100" spc="-35"/>
              <a:t>cetak</a:t>
            </a:r>
            <a:r>
              <a:rPr dirty="0" sz="1100" spc="20"/>
              <a:t> </a:t>
            </a:r>
            <a:r>
              <a:rPr dirty="0" sz="1100" spc="-45"/>
              <a:t>bagian</a:t>
            </a:r>
            <a:r>
              <a:rPr dirty="0" sz="1100" spc="25"/>
              <a:t> </a:t>
            </a:r>
            <a:r>
              <a:rPr dirty="0" sz="1100" spc="-10"/>
              <a:t>kiri</a:t>
            </a:r>
            <a:r>
              <a:rPr dirty="0" sz="1100" spc="20"/>
              <a:t> </a:t>
            </a:r>
            <a:r>
              <a:rPr dirty="0" sz="1100" spc="-35"/>
              <a:t>terlebih</a:t>
            </a:r>
            <a:r>
              <a:rPr dirty="0" sz="1100" spc="20"/>
              <a:t> </a:t>
            </a:r>
            <a:r>
              <a:rPr dirty="0" sz="1100" spc="-40"/>
              <a:t>dahulu!</a:t>
            </a:r>
            <a:endParaRPr sz="1100"/>
          </a:p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1264" y="848535"/>
            <a:ext cx="1545590" cy="709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latin typeface="Calibri"/>
                <a:cs typeface="Calibri"/>
              </a:rPr>
              <a:t>Bagian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400" spc="-15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Break</a:t>
            </a:r>
            <a:r>
              <a:rPr dirty="0" sz="1400" spc="100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 </a:t>
            </a:r>
            <a:r>
              <a:rPr dirty="0" sz="1400" spc="140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&amp;</a:t>
            </a:r>
            <a:r>
              <a:rPr dirty="0" sz="1400" spc="105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 </a:t>
            </a:r>
            <a:r>
              <a:rPr dirty="0" sz="1400" spc="-30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Continue</a:t>
            </a:r>
            <a:endParaRPr sz="1400">
              <a:latin typeface="Gill Sans MT"/>
              <a:cs typeface="Gill Sans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264" y="221828"/>
            <a:ext cx="15455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Break</a:t>
            </a:r>
            <a:r>
              <a:rPr dirty="0" spc="100"/>
              <a:t> </a:t>
            </a:r>
            <a:r>
              <a:rPr dirty="0" spc="140"/>
              <a:t>&amp;</a:t>
            </a:r>
            <a:r>
              <a:rPr dirty="0" spc="100"/>
              <a:t> </a:t>
            </a:r>
            <a:r>
              <a:rPr dirty="0" spc="-30"/>
              <a:t>Continue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194129"/>
            <a:ext cx="3708400" cy="7461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5080" indent="-132715">
              <a:lnSpc>
                <a:spcPct val="102699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Kadang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kala,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membutuhkan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perulangan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 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diberhentikan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secara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paksa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atau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lompat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ke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iterasi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berikutnya.</a:t>
            </a:r>
            <a:endParaRPr sz="1100">
              <a:latin typeface="Tahoma"/>
              <a:cs typeface="Tahoma"/>
            </a:endParaRPr>
          </a:p>
          <a:p>
            <a:pPr marL="144780" marR="16637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40">
                <a:latin typeface="Tahoma"/>
                <a:cs typeface="Tahoma"/>
              </a:rPr>
              <a:t>C++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menyediakan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kedua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fitur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tersebut,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yaitu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kata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kunci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FF0000"/>
                </a:solidFill>
                <a:latin typeface="Tahoma"/>
                <a:cs typeface="Tahoma"/>
              </a:rPr>
              <a:t>break</a:t>
            </a:r>
            <a:r>
              <a:rPr dirty="0" sz="1100" spc="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FF0000"/>
                </a:solidFill>
                <a:latin typeface="Tahoma"/>
                <a:cs typeface="Tahoma"/>
              </a:rPr>
              <a:t>continue</a:t>
            </a:r>
            <a:r>
              <a:rPr dirty="0" sz="1100" spc="-4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3787" y="221828"/>
            <a:ext cx="21209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Break</a:t>
            </a:r>
            <a:r>
              <a:rPr dirty="0" spc="114"/>
              <a:t> </a:t>
            </a:r>
            <a:r>
              <a:rPr dirty="0" spc="140"/>
              <a:t>&amp;</a:t>
            </a:r>
            <a:r>
              <a:rPr dirty="0" spc="114"/>
              <a:t> </a:t>
            </a:r>
            <a:r>
              <a:rPr dirty="0" spc="-30"/>
              <a:t>Continue</a:t>
            </a:r>
            <a:r>
              <a:rPr dirty="0" spc="12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3816" y="945426"/>
            <a:ext cx="3980815" cy="196215"/>
          </a:xfrm>
          <a:prstGeom prst="rect">
            <a:avLst/>
          </a:prstGeom>
          <a:solidFill>
            <a:srgbClr val="668CFF"/>
          </a:solidFill>
        </p:spPr>
        <p:txBody>
          <a:bodyPr wrap="square" lIns="0" tIns="0" rIns="0" bIns="0" rtlCol="0" vert="horz">
            <a:spAutoFit/>
          </a:bodyPr>
          <a:lstStyle/>
          <a:p>
            <a:pPr marL="45720">
              <a:lnSpc>
                <a:spcPts val="1435"/>
              </a:lnSpc>
            </a:pPr>
            <a:r>
              <a:rPr dirty="0" sz="1200" spc="5">
                <a:latin typeface="Calibri"/>
                <a:cs typeface="Calibri"/>
              </a:rPr>
              <a:t>Break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816" y="1141336"/>
            <a:ext cx="3980815" cy="417830"/>
          </a:xfrm>
          <a:prstGeom prst="rect">
            <a:avLst/>
          </a:prstGeom>
          <a:solidFill>
            <a:srgbClr val="C5D2FF"/>
          </a:solidFill>
        </p:spPr>
        <p:txBody>
          <a:bodyPr wrap="square" lIns="0" tIns="27940" rIns="0" bIns="0" rtlCol="0" vert="horz">
            <a:spAutoFit/>
          </a:bodyPr>
          <a:lstStyle/>
          <a:p>
            <a:pPr marL="45720" marR="79375">
              <a:lnSpc>
                <a:spcPct val="102600"/>
              </a:lnSpc>
              <a:spcBef>
                <a:spcPts val="220"/>
              </a:spcBef>
            </a:pPr>
            <a:r>
              <a:rPr dirty="0" sz="1100" spc="-50">
                <a:latin typeface="Tahoma"/>
                <a:cs typeface="Tahoma"/>
              </a:rPr>
              <a:t>Penggunaan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 b="1">
                <a:latin typeface="Gill Sans MT"/>
                <a:cs typeface="Gill Sans MT"/>
              </a:rPr>
              <a:t>break</a:t>
            </a:r>
            <a:r>
              <a:rPr dirty="0" sz="1100" spc="55" b="1">
                <a:latin typeface="Gill Sans MT"/>
                <a:cs typeface="Gill Sans MT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membuat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keluar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perulangan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mengandung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kata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kunci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tersebut.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816" y="1685125"/>
            <a:ext cx="3980815" cy="196215"/>
          </a:xfrm>
          <a:prstGeom prst="rect">
            <a:avLst/>
          </a:prstGeom>
          <a:solidFill>
            <a:srgbClr val="668CFF"/>
          </a:solidFill>
        </p:spPr>
        <p:txBody>
          <a:bodyPr wrap="square" lIns="0" tIns="0" rIns="0" bIns="0" rtlCol="0" vert="horz">
            <a:spAutoFit/>
          </a:bodyPr>
          <a:lstStyle/>
          <a:p>
            <a:pPr marL="45720">
              <a:lnSpc>
                <a:spcPts val="1435"/>
              </a:lnSpc>
            </a:pPr>
            <a:r>
              <a:rPr dirty="0" sz="1200" spc="-20">
                <a:latin typeface="Calibri"/>
                <a:cs typeface="Calibri"/>
              </a:rPr>
              <a:t>Continue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3816" y="1881035"/>
            <a:ext cx="3980815" cy="417830"/>
          </a:xfrm>
          <a:prstGeom prst="rect">
            <a:avLst/>
          </a:prstGeom>
          <a:solidFill>
            <a:srgbClr val="C5D2FF"/>
          </a:solidFill>
        </p:spPr>
        <p:txBody>
          <a:bodyPr wrap="square" lIns="0" tIns="27940" rIns="0" bIns="0" rtlCol="0" vert="horz">
            <a:spAutoFit/>
          </a:bodyPr>
          <a:lstStyle/>
          <a:p>
            <a:pPr marL="45720" marR="238125">
              <a:lnSpc>
                <a:spcPct val="102600"/>
              </a:lnSpc>
              <a:spcBef>
                <a:spcPts val="220"/>
              </a:spcBef>
            </a:pPr>
            <a:r>
              <a:rPr dirty="0" sz="1100" spc="-50">
                <a:latin typeface="Tahoma"/>
                <a:cs typeface="Tahoma"/>
              </a:rPr>
              <a:t>Penggunaan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 b="1">
                <a:latin typeface="Gill Sans MT"/>
                <a:cs typeface="Gill Sans MT"/>
              </a:rPr>
              <a:t>continue</a:t>
            </a:r>
            <a:r>
              <a:rPr dirty="0" sz="1100" spc="50" b="1">
                <a:latin typeface="Gill Sans MT"/>
                <a:cs typeface="Gill Sans MT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membuat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kembali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ke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baris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awal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perulangan,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yaitu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baris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”for”,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atau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”while”.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1021" y="221828"/>
            <a:ext cx="21856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20"/>
              <a:t> </a:t>
            </a:r>
            <a:r>
              <a:rPr dirty="0" spc="5"/>
              <a:t>Soal:</a:t>
            </a:r>
            <a:r>
              <a:rPr dirty="0" spc="295"/>
              <a:t> </a:t>
            </a:r>
            <a:r>
              <a:rPr dirty="0" spc="-10"/>
              <a:t>Berhitung</a:t>
            </a:r>
            <a:r>
              <a:rPr dirty="0" spc="120"/>
              <a:t> </a:t>
            </a:r>
            <a:r>
              <a:rPr dirty="0" spc="15"/>
              <a:t>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287655" marR="215265" indent="-132715">
              <a:lnSpc>
                <a:spcPct val="102699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88290" algn="l"/>
              </a:tabLst>
            </a:pPr>
            <a:r>
              <a:rPr dirty="0" sz="1100" spc="-40"/>
              <a:t>Setelah</a:t>
            </a:r>
            <a:r>
              <a:rPr dirty="0" sz="1100" spc="20"/>
              <a:t> </a:t>
            </a:r>
            <a:r>
              <a:rPr dirty="0" sz="1100" spc="-40"/>
              <a:t>mahir</a:t>
            </a:r>
            <a:r>
              <a:rPr dirty="0" sz="1100" spc="20"/>
              <a:t> </a:t>
            </a:r>
            <a:r>
              <a:rPr dirty="0" sz="1100" spc="-45"/>
              <a:t>dalam</a:t>
            </a:r>
            <a:r>
              <a:rPr dirty="0" sz="1100" spc="25"/>
              <a:t> </a:t>
            </a:r>
            <a:r>
              <a:rPr dirty="0" sz="1100" spc="-60"/>
              <a:t>menggambar</a:t>
            </a:r>
            <a:r>
              <a:rPr dirty="0" sz="1100" spc="20"/>
              <a:t> </a:t>
            </a:r>
            <a:r>
              <a:rPr dirty="0" sz="1100" spc="-30"/>
              <a:t>pola,</a:t>
            </a:r>
            <a:r>
              <a:rPr dirty="0" sz="1100" spc="20"/>
              <a:t> </a:t>
            </a:r>
            <a:r>
              <a:rPr dirty="0" sz="1100" spc="-15"/>
              <a:t>kini</a:t>
            </a:r>
            <a:r>
              <a:rPr dirty="0" sz="1100" spc="20"/>
              <a:t> </a:t>
            </a:r>
            <a:r>
              <a:rPr dirty="0" sz="1100" spc="-5"/>
              <a:t>Pak</a:t>
            </a:r>
            <a:r>
              <a:rPr dirty="0" sz="1100" spc="20"/>
              <a:t> </a:t>
            </a:r>
            <a:r>
              <a:rPr dirty="0" sz="1100" spc="-40"/>
              <a:t>Dengklek </a:t>
            </a:r>
            <a:r>
              <a:rPr dirty="0" sz="1100" spc="-325"/>
              <a:t> </a:t>
            </a:r>
            <a:r>
              <a:rPr dirty="0" sz="1100" spc="-30"/>
              <a:t>ingin</a:t>
            </a:r>
            <a:r>
              <a:rPr dirty="0" sz="1100" spc="15"/>
              <a:t> </a:t>
            </a:r>
            <a:r>
              <a:rPr dirty="0" sz="1100" spc="-60"/>
              <a:t>mengajar</a:t>
            </a:r>
            <a:r>
              <a:rPr dirty="0" sz="1100" spc="20"/>
              <a:t> </a:t>
            </a:r>
            <a:r>
              <a:rPr dirty="0" sz="1100" spc="-40"/>
              <a:t>tentang</a:t>
            </a:r>
            <a:r>
              <a:rPr dirty="0" sz="1100" spc="15"/>
              <a:t> </a:t>
            </a:r>
            <a:r>
              <a:rPr dirty="0" sz="1100" spc="-35"/>
              <a:t>berhitung.</a:t>
            </a:r>
            <a:endParaRPr sz="1100"/>
          </a:p>
          <a:p>
            <a:pPr marL="287655" indent="-132715">
              <a:lnSpc>
                <a:spcPct val="100000"/>
              </a:lnSpc>
              <a:spcBef>
                <a:spcPts val="33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88290" algn="l"/>
              </a:tabLst>
            </a:pPr>
            <a:r>
              <a:rPr dirty="0" sz="1100" spc="-5"/>
              <a:t>Pak</a:t>
            </a:r>
            <a:r>
              <a:rPr dirty="0" sz="1100" spc="10"/>
              <a:t> </a:t>
            </a:r>
            <a:r>
              <a:rPr dirty="0" sz="1100" spc="-40"/>
              <a:t>Dengklek</a:t>
            </a:r>
            <a:r>
              <a:rPr dirty="0" sz="1100" spc="10"/>
              <a:t> </a:t>
            </a:r>
            <a:r>
              <a:rPr dirty="0" sz="1100" spc="-55"/>
              <a:t>akan</a:t>
            </a:r>
            <a:r>
              <a:rPr dirty="0" sz="1100" spc="10"/>
              <a:t> </a:t>
            </a:r>
            <a:r>
              <a:rPr dirty="0" sz="1100" spc="-50"/>
              <a:t>memberikan</a:t>
            </a:r>
            <a:r>
              <a:rPr dirty="0" sz="1100" spc="10"/>
              <a:t> </a:t>
            </a:r>
            <a:r>
              <a:rPr dirty="0" sz="1100" spc="-50"/>
              <a:t>dua</a:t>
            </a:r>
            <a:r>
              <a:rPr dirty="0" sz="1100" spc="10"/>
              <a:t> </a:t>
            </a:r>
            <a:r>
              <a:rPr dirty="0" sz="1100" spc="-40"/>
              <a:t>bilangan,</a:t>
            </a:r>
            <a:r>
              <a:rPr dirty="0" sz="1100" spc="15"/>
              <a:t> </a:t>
            </a:r>
            <a:r>
              <a:rPr dirty="0" sz="1100" spc="-30"/>
              <a:t>yaitu</a:t>
            </a:r>
            <a:r>
              <a:rPr dirty="0" sz="1100" spc="10"/>
              <a:t> </a:t>
            </a:r>
            <a:r>
              <a:rPr dirty="0" sz="1100" spc="35"/>
              <a:t>N</a:t>
            </a:r>
            <a:r>
              <a:rPr dirty="0" sz="1100" spc="10"/>
              <a:t> </a:t>
            </a:r>
            <a:r>
              <a:rPr dirty="0" sz="1100" spc="-50"/>
              <a:t>dan</a:t>
            </a:r>
            <a:r>
              <a:rPr dirty="0" sz="1100" spc="10"/>
              <a:t> </a:t>
            </a:r>
            <a:r>
              <a:rPr dirty="0" sz="1100" spc="35"/>
              <a:t>M.</a:t>
            </a:r>
            <a:endParaRPr sz="1100"/>
          </a:p>
          <a:p>
            <a:pPr marL="287655" marR="1905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88290" algn="l"/>
              </a:tabLst>
            </a:pPr>
            <a:r>
              <a:rPr dirty="0" sz="1100" spc="-25"/>
              <a:t>Anda</a:t>
            </a:r>
            <a:r>
              <a:rPr dirty="0" sz="1100" spc="30"/>
              <a:t> </a:t>
            </a:r>
            <a:r>
              <a:rPr dirty="0" sz="1100" spc="-25"/>
              <a:t>diminta</a:t>
            </a:r>
            <a:r>
              <a:rPr dirty="0" sz="1100" spc="30"/>
              <a:t> </a:t>
            </a:r>
            <a:r>
              <a:rPr dirty="0" sz="1100" spc="-30"/>
              <a:t>untuk</a:t>
            </a:r>
            <a:r>
              <a:rPr dirty="0" sz="1100" spc="35"/>
              <a:t> </a:t>
            </a:r>
            <a:r>
              <a:rPr dirty="0" sz="1100" spc="-50"/>
              <a:t>menuliskan</a:t>
            </a:r>
            <a:r>
              <a:rPr dirty="0" sz="1100" spc="30"/>
              <a:t> </a:t>
            </a:r>
            <a:r>
              <a:rPr dirty="0" sz="1100" spc="-40"/>
              <a:t>bilangan</a:t>
            </a:r>
            <a:r>
              <a:rPr dirty="0" sz="1100" spc="35"/>
              <a:t> </a:t>
            </a:r>
            <a:r>
              <a:rPr dirty="0" sz="1100" spc="-40"/>
              <a:t>dari</a:t>
            </a:r>
            <a:r>
              <a:rPr dirty="0" sz="1100" spc="30"/>
              <a:t> </a:t>
            </a:r>
            <a:r>
              <a:rPr dirty="0" sz="1100" spc="-55"/>
              <a:t>1</a:t>
            </a:r>
            <a:r>
              <a:rPr dirty="0" sz="1100" spc="25"/>
              <a:t> </a:t>
            </a:r>
            <a:r>
              <a:rPr dirty="0" sz="1100" spc="-50"/>
              <a:t>sampai </a:t>
            </a:r>
            <a:r>
              <a:rPr dirty="0" sz="1100" spc="-45"/>
              <a:t> </a:t>
            </a:r>
            <a:r>
              <a:rPr dirty="0" sz="1100" spc="-60"/>
              <a:t>dengan</a:t>
            </a:r>
            <a:r>
              <a:rPr dirty="0" sz="1100" spc="20"/>
              <a:t> </a:t>
            </a:r>
            <a:r>
              <a:rPr dirty="0" sz="1100"/>
              <a:t>N.</a:t>
            </a:r>
            <a:r>
              <a:rPr dirty="0" sz="1100" spc="20"/>
              <a:t> </a:t>
            </a:r>
            <a:r>
              <a:rPr dirty="0" sz="1100" spc="-35"/>
              <a:t>Namun,</a:t>
            </a:r>
            <a:r>
              <a:rPr dirty="0" sz="1100" spc="15"/>
              <a:t> </a:t>
            </a:r>
            <a:r>
              <a:rPr dirty="0" sz="1100" spc="-35"/>
              <a:t>ketika</a:t>
            </a:r>
            <a:r>
              <a:rPr dirty="0" sz="1100" spc="20"/>
              <a:t> </a:t>
            </a:r>
            <a:r>
              <a:rPr dirty="0" sz="1100" spc="-40"/>
              <a:t>bilangan</a:t>
            </a:r>
            <a:r>
              <a:rPr dirty="0" sz="1100" spc="20"/>
              <a:t> </a:t>
            </a:r>
            <a:r>
              <a:rPr dirty="0" sz="1100" spc="-65"/>
              <a:t>yang</a:t>
            </a:r>
            <a:r>
              <a:rPr dirty="0" sz="1100" spc="25"/>
              <a:t> </a:t>
            </a:r>
            <a:r>
              <a:rPr dirty="0" sz="1100" spc="-55"/>
              <a:t>hendak</a:t>
            </a:r>
            <a:r>
              <a:rPr dirty="0" sz="1100" spc="20"/>
              <a:t> </a:t>
            </a:r>
            <a:r>
              <a:rPr dirty="0" sz="1100" spc="-20"/>
              <a:t>ditulis</a:t>
            </a:r>
            <a:r>
              <a:rPr dirty="0" sz="1100" spc="20"/>
              <a:t> </a:t>
            </a:r>
            <a:r>
              <a:rPr dirty="0" sz="1100" spc="-45"/>
              <a:t>adalah </a:t>
            </a:r>
            <a:r>
              <a:rPr dirty="0" sz="1100" spc="-330"/>
              <a:t> </a:t>
            </a:r>
            <a:r>
              <a:rPr dirty="0" sz="1100" spc="35"/>
              <a:t>M,</a:t>
            </a:r>
            <a:r>
              <a:rPr dirty="0" sz="1100" spc="15"/>
              <a:t> </a:t>
            </a:r>
            <a:r>
              <a:rPr dirty="0" sz="1100" spc="-50"/>
              <a:t>jangan</a:t>
            </a:r>
            <a:r>
              <a:rPr dirty="0" sz="1100" spc="20"/>
              <a:t> </a:t>
            </a:r>
            <a:r>
              <a:rPr dirty="0" sz="1100" spc="-35"/>
              <a:t>cetak</a:t>
            </a:r>
            <a:r>
              <a:rPr dirty="0" sz="1100" spc="15"/>
              <a:t> </a:t>
            </a:r>
            <a:r>
              <a:rPr dirty="0" sz="1100" spc="-40"/>
              <a:t>bilangan</a:t>
            </a:r>
            <a:r>
              <a:rPr dirty="0" sz="1100" spc="20"/>
              <a:t> </a:t>
            </a:r>
            <a:r>
              <a:rPr dirty="0" sz="1100" spc="-10"/>
              <a:t>itu</a:t>
            </a:r>
            <a:r>
              <a:rPr dirty="0" sz="1100" spc="20"/>
              <a:t> </a:t>
            </a:r>
            <a:r>
              <a:rPr dirty="0" sz="1100" spc="-50"/>
              <a:t>dan</a:t>
            </a:r>
            <a:r>
              <a:rPr dirty="0" sz="1100" spc="20"/>
              <a:t> </a:t>
            </a:r>
            <a:r>
              <a:rPr dirty="0" sz="1100" spc="-50"/>
              <a:t>jangan</a:t>
            </a:r>
            <a:r>
              <a:rPr dirty="0" sz="1100" spc="20"/>
              <a:t> </a:t>
            </a:r>
            <a:r>
              <a:rPr dirty="0" sz="1100" spc="-35"/>
              <a:t>cetak</a:t>
            </a:r>
            <a:r>
              <a:rPr dirty="0" sz="1100" spc="20"/>
              <a:t> </a:t>
            </a:r>
            <a:r>
              <a:rPr dirty="0" sz="1100" spc="-40"/>
              <a:t>bilangan </a:t>
            </a:r>
            <a:r>
              <a:rPr dirty="0" sz="1100" spc="-35"/>
              <a:t> </a:t>
            </a:r>
            <a:r>
              <a:rPr dirty="0" sz="1100" spc="-50"/>
              <a:t>apapun</a:t>
            </a:r>
            <a:r>
              <a:rPr dirty="0" sz="1100" spc="15"/>
              <a:t> </a:t>
            </a:r>
            <a:r>
              <a:rPr dirty="0" sz="1100" spc="-30"/>
              <a:t>lagi.</a:t>
            </a:r>
            <a:endParaRPr sz="1100"/>
          </a:p>
          <a:p>
            <a:pPr marL="287655" indent="-132715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88290" algn="l"/>
              </a:tabLst>
            </a:pPr>
            <a:r>
              <a:rPr dirty="0" sz="1100" spc="-40"/>
              <a:t>Setelah</a:t>
            </a:r>
            <a:r>
              <a:rPr dirty="0" sz="1100" spc="20"/>
              <a:t> </a:t>
            </a:r>
            <a:r>
              <a:rPr dirty="0" sz="1100" spc="-55"/>
              <a:t>selesai</a:t>
            </a:r>
            <a:r>
              <a:rPr dirty="0" sz="1100" spc="20"/>
              <a:t> </a:t>
            </a:r>
            <a:r>
              <a:rPr dirty="0" sz="1100" spc="-50"/>
              <a:t>mencetak</a:t>
            </a:r>
            <a:r>
              <a:rPr dirty="0" sz="1100" spc="20"/>
              <a:t> </a:t>
            </a:r>
            <a:r>
              <a:rPr dirty="0" sz="1100" spc="-40"/>
              <a:t>bilangan,</a:t>
            </a:r>
            <a:r>
              <a:rPr dirty="0" sz="1100" spc="25"/>
              <a:t> </a:t>
            </a:r>
            <a:r>
              <a:rPr dirty="0" sz="1100" spc="-35"/>
              <a:t>cetak</a:t>
            </a:r>
            <a:r>
              <a:rPr dirty="0" sz="1100" spc="20"/>
              <a:t> </a:t>
            </a:r>
            <a:r>
              <a:rPr dirty="0" sz="1100" spc="-20"/>
              <a:t>”selesai”.</a:t>
            </a:r>
            <a:endParaRPr sz="1100"/>
          </a:p>
          <a:p>
            <a:pPr marL="287655" indent="-132715">
              <a:lnSpc>
                <a:spcPts val="1245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88290" algn="l"/>
                <a:tab pos="3898900" algn="l"/>
              </a:tabLst>
            </a:pPr>
            <a:r>
              <a:rPr dirty="0" u="sng" sz="1100" spc="-30">
                <a:uFill>
                  <a:solidFill>
                    <a:srgbClr val="000000"/>
                  </a:solidFill>
                </a:uFill>
              </a:rPr>
              <a:t>Contoh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30">
                <a:uFill>
                  <a:solidFill>
                    <a:srgbClr val="000000"/>
                  </a:solidFill>
                </a:uFill>
              </a:rPr>
              <a:t>untuk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35">
                <a:uFill>
                  <a:solidFill>
                    <a:srgbClr val="000000"/>
                  </a:solidFill>
                </a:uFill>
              </a:rPr>
              <a:t>N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45">
                <a:uFill>
                  <a:solidFill>
                    <a:srgbClr val="000000"/>
                  </a:solidFill>
                </a:uFill>
              </a:rPr>
              <a:t>=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</a:rPr>
              <a:t>10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</a:rPr>
              <a:t>dan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105">
                <a:uFill>
                  <a:solidFill>
                    <a:srgbClr val="000000"/>
                  </a:solidFill>
                </a:uFill>
              </a:rPr>
              <a:t>M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45">
                <a:uFill>
                  <a:solidFill>
                    <a:srgbClr val="000000"/>
                  </a:solidFill>
                </a:uFill>
              </a:rPr>
              <a:t>=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75">
                <a:uFill>
                  <a:solidFill>
                    <a:srgbClr val="000000"/>
                  </a:solidFill>
                </a:uFill>
              </a:rPr>
              <a:t>5:	</a:t>
            </a:r>
            <a:endParaRPr sz="1100"/>
          </a:p>
          <a:p>
            <a:pPr marL="287655">
              <a:lnSpc>
                <a:spcPts val="969"/>
              </a:lnSpc>
            </a:pPr>
            <a:r>
              <a:rPr dirty="0" sz="1000" spc="50">
                <a:latin typeface="PMingLiU"/>
                <a:cs typeface="PMingLiU"/>
              </a:rPr>
              <a:t>1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894"/>
              </a:lnSpc>
            </a:pPr>
            <a:r>
              <a:rPr dirty="0" sz="1000" spc="50">
                <a:latin typeface="PMingLiU"/>
                <a:cs typeface="PMingLiU"/>
              </a:rPr>
              <a:t>2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894"/>
              </a:lnSpc>
            </a:pPr>
            <a:r>
              <a:rPr dirty="0" sz="1000" spc="50">
                <a:latin typeface="PMingLiU"/>
                <a:cs typeface="PMingLiU"/>
              </a:rPr>
              <a:t>3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894"/>
              </a:lnSpc>
            </a:pPr>
            <a:r>
              <a:rPr dirty="0" sz="1000" spc="50">
                <a:latin typeface="PMingLiU"/>
                <a:cs typeface="PMingLiU"/>
              </a:rPr>
              <a:t>4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1050"/>
              </a:lnSpc>
            </a:pPr>
            <a:r>
              <a:rPr dirty="0" sz="1000" spc="165">
                <a:latin typeface="PMingLiU"/>
                <a:cs typeface="PMingLiU"/>
              </a:rPr>
              <a:t>selesai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2882417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848" y="221828"/>
            <a:ext cx="23609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14"/>
              <a:t> </a:t>
            </a:r>
            <a:r>
              <a:rPr dirty="0" spc="-20"/>
              <a:t>Program:</a:t>
            </a:r>
            <a:r>
              <a:rPr dirty="0" spc="290"/>
              <a:t> </a:t>
            </a:r>
            <a:r>
              <a:rPr dirty="0" spc="-20"/>
              <a:t>break.cpp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7960" rIns="0" bIns="0" rtlCol="0" vert="horz">
            <a:spAutoFit/>
          </a:bodyPr>
          <a:lstStyle/>
          <a:p>
            <a:pPr marL="287655" indent="-132715">
              <a:lnSpc>
                <a:spcPts val="1245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88290" algn="l"/>
                <a:tab pos="3898900" algn="l"/>
              </a:tabLst>
            </a:pPr>
            <a:r>
              <a:rPr dirty="0" u="sng" sz="1100" spc="-15">
                <a:uFill>
                  <a:solidFill>
                    <a:srgbClr val="000000"/>
                  </a:solidFill>
                </a:uFill>
              </a:rPr>
              <a:t>Berikut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</a:rPr>
              <a:t>ini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</a:rPr>
              <a:t>adalah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</a:rPr>
              <a:t>contoh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</a:rPr>
              <a:t>solusi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</a:rPr>
              <a:t>dari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</a:rPr>
              <a:t>soal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</a:rPr>
              <a:t>”Berhitung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</a:rPr>
              <a:t>1”.	</a:t>
            </a:r>
            <a:endParaRPr sz="1100"/>
          </a:p>
          <a:p>
            <a:pPr marL="287655">
              <a:lnSpc>
                <a:spcPts val="1125"/>
              </a:lnSpc>
            </a:pP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21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</a:t>
            </a:r>
            <a:endParaRPr sz="1000">
              <a:latin typeface="PMingLiU"/>
              <a:cs typeface="PMingLiU"/>
            </a:endParaRPr>
          </a:p>
          <a:p>
            <a:pPr marL="142875">
              <a:lnSpc>
                <a:spcPct val="100000"/>
              </a:lnSpc>
              <a:spcBef>
                <a:spcPts val="50"/>
              </a:spcBef>
            </a:pPr>
            <a:endParaRPr sz="650">
              <a:latin typeface="PMingLiU"/>
              <a:cs typeface="PMingLiU"/>
            </a:endParaRPr>
          </a:p>
          <a:p>
            <a:pPr marL="420370" marR="2818765" indent="-133350">
              <a:lnSpc>
                <a:spcPct val="74700"/>
              </a:lnSpc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1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29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65">
                <a:latin typeface="PMingLiU"/>
                <a:cs typeface="PMingLiU"/>
              </a:rPr>
              <a:t>N,</a:t>
            </a:r>
            <a:r>
              <a:rPr dirty="0" sz="1000" spc="229">
                <a:latin typeface="PMingLiU"/>
                <a:cs typeface="PMingLiU"/>
              </a:rPr>
              <a:t> </a:t>
            </a:r>
            <a:r>
              <a:rPr dirty="0" sz="1000" spc="-25">
                <a:latin typeface="PMingLiU"/>
                <a:cs typeface="PMingLiU"/>
              </a:rPr>
              <a:t>M;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60"/>
              </a:lnSpc>
            </a:pPr>
            <a:r>
              <a:rPr dirty="0" sz="1000" spc="85">
                <a:latin typeface="PMingLiU"/>
                <a:cs typeface="PMingLiU"/>
              </a:rPr>
              <a:t>scanf(</a:t>
            </a:r>
            <a:r>
              <a:rPr dirty="0" sz="1000" spc="85">
                <a:solidFill>
                  <a:srgbClr val="9300D1"/>
                </a:solidFill>
                <a:latin typeface="PMingLiU"/>
                <a:cs typeface="PMingLiU"/>
              </a:rPr>
              <a:t>"%d</a:t>
            </a:r>
            <a:r>
              <a:rPr dirty="0" sz="1000" spc="24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55">
                <a:solidFill>
                  <a:srgbClr val="9300D1"/>
                </a:solidFill>
                <a:latin typeface="PMingLiU"/>
                <a:cs typeface="PMingLiU"/>
              </a:rPr>
              <a:t>%d"</a:t>
            </a:r>
            <a:r>
              <a:rPr dirty="0" sz="1000" spc="55">
                <a:latin typeface="PMingLiU"/>
                <a:cs typeface="PMingLiU"/>
              </a:rPr>
              <a:t>,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-30">
                <a:latin typeface="PMingLiU"/>
                <a:cs typeface="PMingLiU"/>
              </a:rPr>
              <a:t>&amp;N,</a:t>
            </a:r>
            <a:r>
              <a:rPr dirty="0" sz="1000" spc="15">
                <a:latin typeface="PMingLiU"/>
                <a:cs typeface="PMingLiU"/>
              </a:rPr>
              <a:t> </a:t>
            </a:r>
            <a:r>
              <a:rPr dirty="0" sz="1000" spc="-15">
                <a:latin typeface="PMingLiU"/>
                <a:cs typeface="PMingLiU"/>
              </a:rPr>
              <a:t>&amp;M);</a:t>
            </a:r>
            <a:endParaRPr sz="1000">
              <a:latin typeface="PMingLiU"/>
              <a:cs typeface="PMingLiU"/>
            </a:endParaRPr>
          </a:p>
          <a:p>
            <a:pPr marL="553720" marR="1490345" indent="-133350">
              <a:lnSpc>
                <a:spcPts val="960"/>
              </a:lnSpc>
              <a:spcBef>
                <a:spcPts val="890"/>
              </a:spcBef>
            </a:pP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1;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N;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i++)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35">
                <a:latin typeface="PMingLiU"/>
                <a:cs typeface="PMingLiU"/>
              </a:rPr>
              <a:t>(i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-55">
                <a:latin typeface="PMingLiU"/>
                <a:cs typeface="PMingLiU"/>
              </a:rPr>
              <a:t>M)</a:t>
            </a:r>
            <a:r>
              <a:rPr dirty="0" sz="1000" spc="5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686435">
              <a:lnSpc>
                <a:spcPts val="785"/>
              </a:lnSpc>
            </a:pPr>
            <a:r>
              <a:rPr dirty="0" sz="1000" spc="130">
                <a:solidFill>
                  <a:srgbClr val="0000FF"/>
                </a:solidFill>
                <a:latin typeface="PMingLiU"/>
                <a:cs typeface="PMingLiU"/>
              </a:rPr>
              <a:t>break</a:t>
            </a:r>
            <a:r>
              <a:rPr dirty="0" sz="1000" spc="130">
                <a:latin typeface="PMingLiU"/>
                <a:cs typeface="PMingLiU"/>
              </a:rPr>
              <a:t>;</a:t>
            </a:r>
            <a:endParaRPr sz="1000">
              <a:latin typeface="PMingLiU"/>
              <a:cs typeface="PMingLiU"/>
            </a:endParaRPr>
          </a:p>
          <a:p>
            <a:pPr marL="55372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553720">
              <a:lnSpc>
                <a:spcPts val="1080"/>
              </a:lnSpc>
              <a:spcBef>
                <a:spcPts val="660"/>
              </a:spcBef>
            </a:pPr>
            <a:r>
              <a:rPr dirty="0" sz="1000" spc="135">
                <a:latin typeface="PMingLiU"/>
                <a:cs typeface="PMingLiU"/>
              </a:rPr>
              <a:t>printf(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"%d\n"</a:t>
            </a:r>
            <a:r>
              <a:rPr dirty="0" sz="1000" spc="135">
                <a:latin typeface="PMingLiU"/>
                <a:cs typeface="PMingLiU"/>
              </a:rPr>
              <a:t>,</a:t>
            </a:r>
            <a:r>
              <a:rPr dirty="0" sz="1000" spc="220">
                <a:latin typeface="PMingLiU"/>
                <a:cs typeface="PMingLiU"/>
              </a:rPr>
              <a:t> </a:t>
            </a:r>
            <a:r>
              <a:rPr dirty="0" sz="1000" spc="240">
                <a:latin typeface="PMingLiU"/>
                <a:cs typeface="PMingLiU"/>
              </a:rPr>
              <a:t>i);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60"/>
              </a:lnSpc>
            </a:pPr>
            <a:r>
              <a:rPr dirty="0" sz="1000" spc="170">
                <a:latin typeface="PMingLiU"/>
                <a:cs typeface="PMingLiU"/>
              </a:rPr>
              <a:t>printf(</a:t>
            </a:r>
            <a:r>
              <a:rPr dirty="0" sz="1000" spc="170">
                <a:solidFill>
                  <a:srgbClr val="9300D1"/>
                </a:solidFill>
                <a:latin typeface="PMingLiU"/>
                <a:cs typeface="PMingLiU"/>
              </a:rPr>
              <a:t>"selesai\n"</a:t>
            </a:r>
            <a:r>
              <a:rPr dirty="0" sz="1000" spc="170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2692628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7120" y="221828"/>
            <a:ext cx="26346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Penjelasan</a:t>
            </a:r>
            <a:r>
              <a:rPr dirty="0" spc="125"/>
              <a:t> </a:t>
            </a:r>
            <a:r>
              <a:rPr dirty="0" spc="-20"/>
              <a:t>Program:</a:t>
            </a:r>
            <a:r>
              <a:rPr dirty="0" spc="295"/>
              <a:t> </a:t>
            </a:r>
            <a:r>
              <a:rPr dirty="0" spc="-20"/>
              <a:t>break.cpp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267369"/>
            <a:ext cx="3593465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10">
                <a:latin typeface="Tahoma"/>
                <a:cs typeface="Tahoma"/>
              </a:rPr>
              <a:t>Ketika </a:t>
            </a:r>
            <a:r>
              <a:rPr dirty="0" sz="1100" spc="-20" i="1">
                <a:latin typeface="Calibri"/>
                <a:cs typeface="Calibri"/>
              </a:rPr>
              <a:t>break</a:t>
            </a:r>
            <a:r>
              <a:rPr dirty="0" sz="1100" spc="-15" i="1">
                <a:latin typeface="Calibri"/>
                <a:cs typeface="Calibri"/>
              </a:rPr>
              <a:t> </a:t>
            </a:r>
            <a:r>
              <a:rPr dirty="0" sz="1100" spc="-30">
                <a:latin typeface="Tahoma"/>
                <a:cs typeface="Tahoma"/>
              </a:rPr>
              <a:t>ditemui, </a:t>
            </a:r>
            <a:r>
              <a:rPr dirty="0" sz="1100" spc="-45">
                <a:latin typeface="Tahoma"/>
                <a:cs typeface="Tahoma"/>
              </a:rPr>
              <a:t>perulangan </a:t>
            </a:r>
            <a:r>
              <a:rPr dirty="0" sz="1100" spc="15">
                <a:latin typeface="Tahoma"/>
                <a:cs typeface="Tahoma"/>
              </a:rPr>
              <a:t>”for” </a:t>
            </a:r>
            <a:r>
              <a:rPr dirty="0" sz="1100" spc="-55">
                <a:latin typeface="Tahoma"/>
                <a:cs typeface="Tahoma"/>
              </a:rPr>
              <a:t>akan </a:t>
            </a:r>
            <a:r>
              <a:rPr dirty="0" sz="1100" spc="-40">
                <a:latin typeface="Tahoma"/>
                <a:cs typeface="Tahoma"/>
              </a:rPr>
              <a:t>diberhentikan 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secara </a:t>
            </a:r>
            <a:r>
              <a:rPr dirty="0" sz="1100" spc="-50">
                <a:latin typeface="Tahoma"/>
                <a:cs typeface="Tahoma"/>
              </a:rPr>
              <a:t>paksa dan </a:t>
            </a:r>
            <a:r>
              <a:rPr dirty="0" sz="1100" spc="-25">
                <a:latin typeface="Tahoma"/>
                <a:cs typeface="Tahoma"/>
              </a:rPr>
              <a:t>lanjut </a:t>
            </a:r>
            <a:r>
              <a:rPr dirty="0" sz="1100" spc="-60">
                <a:latin typeface="Tahoma"/>
                <a:cs typeface="Tahoma"/>
              </a:rPr>
              <a:t>mengeksekusi </a:t>
            </a:r>
            <a:r>
              <a:rPr dirty="0" sz="1100" spc="-35">
                <a:latin typeface="Tahoma"/>
                <a:cs typeface="Tahoma"/>
              </a:rPr>
              <a:t>perintah </a:t>
            </a:r>
            <a:r>
              <a:rPr dirty="0" sz="1100" spc="-45">
                <a:latin typeface="Tahoma"/>
                <a:cs typeface="Tahoma"/>
              </a:rPr>
              <a:t>selanjutnya, 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yaitu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mencetak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tulisan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”selesai”.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1021" y="221828"/>
            <a:ext cx="21856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20"/>
              <a:t> </a:t>
            </a:r>
            <a:r>
              <a:rPr dirty="0" spc="5"/>
              <a:t>Soal:</a:t>
            </a:r>
            <a:r>
              <a:rPr dirty="0" spc="295"/>
              <a:t> </a:t>
            </a:r>
            <a:r>
              <a:rPr dirty="0" spc="-10"/>
              <a:t>Berhitung</a:t>
            </a:r>
            <a:r>
              <a:rPr dirty="0" spc="120"/>
              <a:t> </a:t>
            </a:r>
            <a:r>
              <a:rPr dirty="0" spc="15"/>
              <a:t>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287" rIns="0" bIns="0" rtlCol="0" vert="horz">
            <a:spAutoFit/>
          </a:bodyPr>
          <a:lstStyle/>
          <a:p>
            <a:pPr marL="287655" marR="372745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88290" algn="l"/>
              </a:tabLst>
            </a:pPr>
            <a:r>
              <a:rPr dirty="0" sz="1100" spc="15"/>
              <a:t>Kali </a:t>
            </a:r>
            <a:r>
              <a:rPr dirty="0" sz="1100" spc="-15"/>
              <a:t>ini </a:t>
            </a:r>
            <a:r>
              <a:rPr dirty="0" sz="1100" spc="-5"/>
              <a:t>Pak </a:t>
            </a:r>
            <a:r>
              <a:rPr dirty="0" sz="1100" spc="-40"/>
              <a:t>Dengklek </a:t>
            </a:r>
            <a:r>
              <a:rPr dirty="0" sz="1100" spc="-60"/>
              <a:t>mengubah</a:t>
            </a:r>
            <a:r>
              <a:rPr dirty="0" sz="1100" spc="-55"/>
              <a:t> </a:t>
            </a:r>
            <a:r>
              <a:rPr dirty="0" sz="1100" spc="-60"/>
              <a:t>soalnya:</a:t>
            </a:r>
            <a:r>
              <a:rPr dirty="0" sz="1100" spc="-55"/>
              <a:t> </a:t>
            </a:r>
            <a:r>
              <a:rPr dirty="0" sz="1100" spc="-40"/>
              <a:t>diberikan </a:t>
            </a:r>
            <a:r>
              <a:rPr dirty="0" sz="1100" spc="-50"/>
              <a:t>dua </a:t>
            </a:r>
            <a:r>
              <a:rPr dirty="0" sz="1100" spc="-330"/>
              <a:t> </a:t>
            </a:r>
            <a:r>
              <a:rPr dirty="0" sz="1100" spc="-40"/>
              <a:t>bilangan,</a:t>
            </a:r>
            <a:r>
              <a:rPr dirty="0" sz="1100" spc="15"/>
              <a:t> </a:t>
            </a:r>
            <a:r>
              <a:rPr dirty="0" sz="1100" spc="-30"/>
              <a:t>yaitu</a:t>
            </a:r>
            <a:r>
              <a:rPr dirty="0" sz="1100" spc="20"/>
              <a:t> </a:t>
            </a:r>
            <a:r>
              <a:rPr dirty="0" sz="1100" spc="35"/>
              <a:t>N</a:t>
            </a:r>
            <a:r>
              <a:rPr dirty="0" sz="1100" spc="15"/>
              <a:t> </a:t>
            </a:r>
            <a:r>
              <a:rPr dirty="0" sz="1100" spc="-50"/>
              <a:t>dan</a:t>
            </a:r>
            <a:r>
              <a:rPr dirty="0" sz="1100" spc="15"/>
              <a:t> </a:t>
            </a:r>
            <a:r>
              <a:rPr dirty="0" sz="1100" spc="35"/>
              <a:t>M.</a:t>
            </a:r>
            <a:endParaRPr sz="1100"/>
          </a:p>
          <a:p>
            <a:pPr marL="287655" marR="1905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88290" algn="l"/>
              </a:tabLst>
            </a:pPr>
            <a:r>
              <a:rPr dirty="0" sz="1100" spc="-25"/>
              <a:t>Anda</a:t>
            </a:r>
            <a:r>
              <a:rPr dirty="0" sz="1100" spc="30"/>
              <a:t> </a:t>
            </a:r>
            <a:r>
              <a:rPr dirty="0" sz="1100" spc="-25"/>
              <a:t>diminta</a:t>
            </a:r>
            <a:r>
              <a:rPr dirty="0" sz="1100" spc="30"/>
              <a:t> </a:t>
            </a:r>
            <a:r>
              <a:rPr dirty="0" sz="1100" spc="-30"/>
              <a:t>untuk</a:t>
            </a:r>
            <a:r>
              <a:rPr dirty="0" sz="1100" spc="35"/>
              <a:t> </a:t>
            </a:r>
            <a:r>
              <a:rPr dirty="0" sz="1100" spc="-50"/>
              <a:t>menuliskan</a:t>
            </a:r>
            <a:r>
              <a:rPr dirty="0" sz="1100" spc="30"/>
              <a:t> </a:t>
            </a:r>
            <a:r>
              <a:rPr dirty="0" sz="1100" spc="-40"/>
              <a:t>bilangan</a:t>
            </a:r>
            <a:r>
              <a:rPr dirty="0" sz="1100" spc="35"/>
              <a:t> </a:t>
            </a:r>
            <a:r>
              <a:rPr dirty="0" sz="1100" spc="-40"/>
              <a:t>dari</a:t>
            </a:r>
            <a:r>
              <a:rPr dirty="0" sz="1100" spc="30"/>
              <a:t> </a:t>
            </a:r>
            <a:r>
              <a:rPr dirty="0" sz="1100" spc="-55"/>
              <a:t>1</a:t>
            </a:r>
            <a:r>
              <a:rPr dirty="0" sz="1100" spc="25"/>
              <a:t> </a:t>
            </a:r>
            <a:r>
              <a:rPr dirty="0" sz="1100" spc="-50"/>
              <a:t>sampai </a:t>
            </a:r>
            <a:r>
              <a:rPr dirty="0" sz="1100" spc="-45"/>
              <a:t> </a:t>
            </a:r>
            <a:r>
              <a:rPr dirty="0" sz="1100" spc="-60"/>
              <a:t>dengan</a:t>
            </a:r>
            <a:r>
              <a:rPr dirty="0" sz="1100" spc="20"/>
              <a:t> </a:t>
            </a:r>
            <a:r>
              <a:rPr dirty="0" sz="1100"/>
              <a:t>N.</a:t>
            </a:r>
            <a:r>
              <a:rPr dirty="0" sz="1100" spc="20"/>
              <a:t> </a:t>
            </a:r>
            <a:r>
              <a:rPr dirty="0" sz="1100" spc="-35"/>
              <a:t>Namun,</a:t>
            </a:r>
            <a:r>
              <a:rPr dirty="0" sz="1100" spc="15"/>
              <a:t> </a:t>
            </a:r>
            <a:r>
              <a:rPr dirty="0" sz="1100" spc="-35"/>
              <a:t>ketika</a:t>
            </a:r>
            <a:r>
              <a:rPr dirty="0" sz="1100" spc="20"/>
              <a:t> </a:t>
            </a:r>
            <a:r>
              <a:rPr dirty="0" sz="1100" spc="-40"/>
              <a:t>bilangan</a:t>
            </a:r>
            <a:r>
              <a:rPr dirty="0" sz="1100" spc="20"/>
              <a:t> </a:t>
            </a:r>
            <a:r>
              <a:rPr dirty="0" sz="1100" spc="-65"/>
              <a:t>yang</a:t>
            </a:r>
            <a:r>
              <a:rPr dirty="0" sz="1100" spc="25"/>
              <a:t> </a:t>
            </a:r>
            <a:r>
              <a:rPr dirty="0" sz="1100" spc="-55"/>
              <a:t>hendak</a:t>
            </a:r>
            <a:r>
              <a:rPr dirty="0" sz="1100" spc="20"/>
              <a:t> </a:t>
            </a:r>
            <a:r>
              <a:rPr dirty="0" sz="1100" spc="-20"/>
              <a:t>ditulis</a:t>
            </a:r>
            <a:r>
              <a:rPr dirty="0" sz="1100" spc="20"/>
              <a:t> </a:t>
            </a:r>
            <a:r>
              <a:rPr dirty="0" sz="1100" spc="-45"/>
              <a:t>adalah </a:t>
            </a:r>
            <a:r>
              <a:rPr dirty="0" sz="1100" spc="-330"/>
              <a:t> </a:t>
            </a:r>
            <a:r>
              <a:rPr dirty="0" sz="1100" spc="-35">
                <a:solidFill>
                  <a:srgbClr val="FF0000"/>
                </a:solidFill>
              </a:rPr>
              <a:t>kelipatan</a:t>
            </a:r>
            <a:r>
              <a:rPr dirty="0" sz="1100" spc="15">
                <a:solidFill>
                  <a:srgbClr val="FF0000"/>
                </a:solidFill>
              </a:rPr>
              <a:t> </a:t>
            </a:r>
            <a:r>
              <a:rPr dirty="0" sz="1100" spc="-40"/>
              <a:t>dari</a:t>
            </a:r>
            <a:r>
              <a:rPr dirty="0" sz="1100" spc="20"/>
              <a:t> </a:t>
            </a:r>
            <a:r>
              <a:rPr dirty="0" sz="1100" spc="35"/>
              <a:t>M,</a:t>
            </a:r>
            <a:r>
              <a:rPr dirty="0" sz="1100" spc="15"/>
              <a:t> </a:t>
            </a:r>
            <a:r>
              <a:rPr dirty="0" sz="1100" spc="-50"/>
              <a:t>jangan</a:t>
            </a:r>
            <a:r>
              <a:rPr dirty="0" sz="1100" spc="20"/>
              <a:t> </a:t>
            </a:r>
            <a:r>
              <a:rPr dirty="0" sz="1100" spc="-35"/>
              <a:t>cetak</a:t>
            </a:r>
            <a:r>
              <a:rPr dirty="0" sz="1100" spc="20"/>
              <a:t> </a:t>
            </a:r>
            <a:r>
              <a:rPr dirty="0" sz="1100" spc="-40"/>
              <a:t>bilangan</a:t>
            </a:r>
            <a:r>
              <a:rPr dirty="0" sz="1100" spc="20"/>
              <a:t> </a:t>
            </a:r>
            <a:r>
              <a:rPr dirty="0" sz="1100" spc="-15"/>
              <a:t>itu.</a:t>
            </a:r>
            <a:endParaRPr sz="1100"/>
          </a:p>
          <a:p>
            <a:pPr marL="287655" indent="-132715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88290" algn="l"/>
              </a:tabLst>
            </a:pPr>
            <a:r>
              <a:rPr dirty="0" sz="1100" spc="-40"/>
              <a:t>Setelah</a:t>
            </a:r>
            <a:r>
              <a:rPr dirty="0" sz="1100" spc="20"/>
              <a:t> </a:t>
            </a:r>
            <a:r>
              <a:rPr dirty="0" sz="1100" spc="-55"/>
              <a:t>selesai</a:t>
            </a:r>
            <a:r>
              <a:rPr dirty="0" sz="1100" spc="20"/>
              <a:t> </a:t>
            </a:r>
            <a:r>
              <a:rPr dirty="0" sz="1100" spc="-50"/>
              <a:t>mencetak</a:t>
            </a:r>
            <a:r>
              <a:rPr dirty="0" sz="1100" spc="20"/>
              <a:t> </a:t>
            </a:r>
            <a:r>
              <a:rPr dirty="0" sz="1100" spc="-40"/>
              <a:t>bilangan,</a:t>
            </a:r>
            <a:r>
              <a:rPr dirty="0" sz="1100" spc="25"/>
              <a:t> </a:t>
            </a:r>
            <a:r>
              <a:rPr dirty="0" sz="1100" spc="-35"/>
              <a:t>cetak</a:t>
            </a:r>
            <a:r>
              <a:rPr dirty="0" sz="1100" spc="20"/>
              <a:t> </a:t>
            </a:r>
            <a:r>
              <a:rPr dirty="0" sz="1100" spc="-20"/>
              <a:t>”selesai”.</a:t>
            </a:r>
            <a:endParaRPr sz="1100"/>
          </a:p>
          <a:p>
            <a:pPr marL="287655" indent="-132715">
              <a:lnSpc>
                <a:spcPts val="1245"/>
              </a:lnSpc>
              <a:spcBef>
                <a:spcPts val="33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88290" algn="l"/>
                <a:tab pos="3898900" algn="l"/>
              </a:tabLst>
            </a:pPr>
            <a:r>
              <a:rPr dirty="0" u="sng" sz="1100" spc="-30">
                <a:uFill>
                  <a:solidFill>
                    <a:srgbClr val="000000"/>
                  </a:solidFill>
                </a:uFill>
              </a:rPr>
              <a:t>Contoh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30">
                <a:uFill>
                  <a:solidFill>
                    <a:srgbClr val="000000"/>
                  </a:solidFill>
                </a:uFill>
              </a:rPr>
              <a:t>untuk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35">
                <a:uFill>
                  <a:solidFill>
                    <a:srgbClr val="000000"/>
                  </a:solidFill>
                </a:uFill>
              </a:rPr>
              <a:t>N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45">
                <a:uFill>
                  <a:solidFill>
                    <a:srgbClr val="000000"/>
                  </a:solidFill>
                </a:uFill>
              </a:rPr>
              <a:t>=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</a:rPr>
              <a:t>10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</a:rPr>
              <a:t>dan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105">
                <a:uFill>
                  <a:solidFill>
                    <a:srgbClr val="000000"/>
                  </a:solidFill>
                </a:uFill>
              </a:rPr>
              <a:t>M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45">
                <a:uFill>
                  <a:solidFill>
                    <a:srgbClr val="000000"/>
                  </a:solidFill>
                </a:uFill>
              </a:rPr>
              <a:t>=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75">
                <a:uFill>
                  <a:solidFill>
                    <a:srgbClr val="000000"/>
                  </a:solidFill>
                </a:uFill>
              </a:rPr>
              <a:t>2:	</a:t>
            </a:r>
            <a:endParaRPr sz="1100"/>
          </a:p>
          <a:p>
            <a:pPr marL="287655">
              <a:lnSpc>
                <a:spcPts val="969"/>
              </a:lnSpc>
            </a:pPr>
            <a:r>
              <a:rPr dirty="0" sz="1000" spc="50">
                <a:latin typeface="PMingLiU"/>
                <a:cs typeface="PMingLiU"/>
              </a:rPr>
              <a:t>1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894"/>
              </a:lnSpc>
            </a:pPr>
            <a:r>
              <a:rPr dirty="0" sz="1000" spc="50">
                <a:latin typeface="PMingLiU"/>
                <a:cs typeface="PMingLiU"/>
              </a:rPr>
              <a:t>3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894"/>
              </a:lnSpc>
            </a:pPr>
            <a:r>
              <a:rPr dirty="0" sz="1000" spc="50">
                <a:latin typeface="PMingLiU"/>
                <a:cs typeface="PMingLiU"/>
              </a:rPr>
              <a:t>5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894"/>
              </a:lnSpc>
            </a:pPr>
            <a:r>
              <a:rPr dirty="0" sz="1000" spc="50">
                <a:latin typeface="PMingLiU"/>
                <a:cs typeface="PMingLiU"/>
              </a:rPr>
              <a:t>7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894"/>
              </a:lnSpc>
            </a:pPr>
            <a:r>
              <a:rPr dirty="0" sz="1000" spc="50">
                <a:latin typeface="PMingLiU"/>
                <a:cs typeface="PMingLiU"/>
              </a:rPr>
              <a:t>9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1050"/>
              </a:lnSpc>
            </a:pPr>
            <a:r>
              <a:rPr dirty="0" sz="1000" spc="165">
                <a:latin typeface="PMingLiU"/>
                <a:cs typeface="PMingLiU"/>
              </a:rPr>
              <a:t>selesai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2721470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155" y="221828"/>
            <a:ext cx="26206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20"/>
              <a:t> </a:t>
            </a:r>
            <a:r>
              <a:rPr dirty="0" spc="-20"/>
              <a:t>Program:</a:t>
            </a:r>
            <a:r>
              <a:rPr dirty="0" spc="290"/>
              <a:t> </a:t>
            </a:r>
            <a:r>
              <a:rPr dirty="0" spc="-10"/>
              <a:t>continue.cpp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7960" rIns="0" bIns="0" rtlCol="0" vert="horz">
            <a:spAutoFit/>
          </a:bodyPr>
          <a:lstStyle/>
          <a:p>
            <a:pPr marL="287655" indent="-132715">
              <a:lnSpc>
                <a:spcPts val="1245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88290" algn="l"/>
                <a:tab pos="3898900" algn="l"/>
              </a:tabLst>
            </a:pPr>
            <a:r>
              <a:rPr dirty="0" u="sng" sz="1100" spc="-15">
                <a:uFill>
                  <a:solidFill>
                    <a:srgbClr val="000000"/>
                  </a:solidFill>
                </a:uFill>
              </a:rPr>
              <a:t>Berikut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</a:rPr>
              <a:t>ini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</a:rPr>
              <a:t>adalah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</a:rPr>
              <a:t>contoh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</a:rPr>
              <a:t>solusi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</a:rPr>
              <a:t>dari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</a:rPr>
              <a:t>soal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</a:rPr>
              <a:t>”Berhitung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</a:rPr>
              <a:t>2”.	</a:t>
            </a:r>
            <a:endParaRPr sz="1100"/>
          </a:p>
          <a:p>
            <a:pPr marL="287655">
              <a:lnSpc>
                <a:spcPts val="1125"/>
              </a:lnSpc>
            </a:pP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21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</a:t>
            </a:r>
            <a:endParaRPr sz="1000">
              <a:latin typeface="PMingLiU"/>
              <a:cs typeface="PMingLiU"/>
            </a:endParaRPr>
          </a:p>
          <a:p>
            <a:pPr marL="142875">
              <a:lnSpc>
                <a:spcPct val="100000"/>
              </a:lnSpc>
              <a:spcBef>
                <a:spcPts val="50"/>
              </a:spcBef>
            </a:pPr>
            <a:endParaRPr sz="650">
              <a:latin typeface="PMingLiU"/>
              <a:cs typeface="PMingLiU"/>
            </a:endParaRPr>
          </a:p>
          <a:p>
            <a:pPr marL="420370" marR="2818765" indent="-133350">
              <a:lnSpc>
                <a:spcPct val="74700"/>
              </a:lnSpc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1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29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65">
                <a:latin typeface="PMingLiU"/>
                <a:cs typeface="PMingLiU"/>
              </a:rPr>
              <a:t>N,</a:t>
            </a:r>
            <a:r>
              <a:rPr dirty="0" sz="1000" spc="229">
                <a:latin typeface="PMingLiU"/>
                <a:cs typeface="PMingLiU"/>
              </a:rPr>
              <a:t> </a:t>
            </a:r>
            <a:r>
              <a:rPr dirty="0" sz="1000" spc="-25">
                <a:latin typeface="PMingLiU"/>
                <a:cs typeface="PMingLiU"/>
              </a:rPr>
              <a:t>M;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60"/>
              </a:lnSpc>
            </a:pPr>
            <a:r>
              <a:rPr dirty="0" sz="1000" spc="85">
                <a:latin typeface="PMingLiU"/>
                <a:cs typeface="PMingLiU"/>
              </a:rPr>
              <a:t>scanf(</a:t>
            </a:r>
            <a:r>
              <a:rPr dirty="0" sz="1000" spc="85">
                <a:solidFill>
                  <a:srgbClr val="9300D1"/>
                </a:solidFill>
                <a:latin typeface="PMingLiU"/>
                <a:cs typeface="PMingLiU"/>
              </a:rPr>
              <a:t>"%d</a:t>
            </a:r>
            <a:r>
              <a:rPr dirty="0" sz="1000" spc="24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55">
                <a:solidFill>
                  <a:srgbClr val="9300D1"/>
                </a:solidFill>
                <a:latin typeface="PMingLiU"/>
                <a:cs typeface="PMingLiU"/>
              </a:rPr>
              <a:t>%d"</a:t>
            </a:r>
            <a:r>
              <a:rPr dirty="0" sz="1000" spc="55">
                <a:latin typeface="PMingLiU"/>
                <a:cs typeface="PMingLiU"/>
              </a:rPr>
              <a:t>,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-30">
                <a:latin typeface="PMingLiU"/>
                <a:cs typeface="PMingLiU"/>
              </a:rPr>
              <a:t>&amp;N,</a:t>
            </a:r>
            <a:r>
              <a:rPr dirty="0" sz="1000" spc="15">
                <a:latin typeface="PMingLiU"/>
                <a:cs typeface="PMingLiU"/>
              </a:rPr>
              <a:t> </a:t>
            </a:r>
            <a:r>
              <a:rPr dirty="0" sz="1000" spc="-15">
                <a:latin typeface="PMingLiU"/>
                <a:cs typeface="PMingLiU"/>
              </a:rPr>
              <a:t>&amp;M);</a:t>
            </a:r>
            <a:endParaRPr sz="1000">
              <a:latin typeface="PMingLiU"/>
              <a:cs typeface="PMingLiU"/>
            </a:endParaRPr>
          </a:p>
          <a:p>
            <a:pPr marL="553720" marR="1490345" indent="-133350">
              <a:lnSpc>
                <a:spcPts val="960"/>
              </a:lnSpc>
              <a:spcBef>
                <a:spcPts val="890"/>
              </a:spcBef>
            </a:pP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1;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N;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i++)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35">
                <a:latin typeface="PMingLiU"/>
                <a:cs typeface="PMingLiU"/>
              </a:rPr>
              <a:t>(i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-260">
                <a:latin typeface="PMingLiU"/>
                <a:cs typeface="PMingLiU"/>
              </a:rPr>
              <a:t>%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315">
                <a:latin typeface="PMingLiU"/>
                <a:cs typeface="PMingLiU"/>
              </a:rPr>
              <a:t>M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==</a:t>
            </a:r>
            <a:r>
              <a:rPr dirty="0" sz="1000" spc="15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0)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686435">
              <a:lnSpc>
                <a:spcPts val="785"/>
              </a:lnSpc>
            </a:pPr>
            <a:r>
              <a:rPr dirty="0" sz="1000" spc="130">
                <a:solidFill>
                  <a:srgbClr val="0000FF"/>
                </a:solidFill>
                <a:latin typeface="PMingLiU"/>
                <a:cs typeface="PMingLiU"/>
              </a:rPr>
              <a:t>continue</a:t>
            </a:r>
            <a:r>
              <a:rPr dirty="0" sz="1000" spc="130">
                <a:latin typeface="PMingLiU"/>
                <a:cs typeface="PMingLiU"/>
              </a:rPr>
              <a:t>;</a:t>
            </a:r>
            <a:endParaRPr sz="1000">
              <a:latin typeface="PMingLiU"/>
              <a:cs typeface="PMingLiU"/>
            </a:endParaRPr>
          </a:p>
          <a:p>
            <a:pPr marL="55372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553720">
              <a:lnSpc>
                <a:spcPts val="1080"/>
              </a:lnSpc>
              <a:spcBef>
                <a:spcPts val="660"/>
              </a:spcBef>
            </a:pPr>
            <a:r>
              <a:rPr dirty="0" sz="1000" spc="135">
                <a:latin typeface="PMingLiU"/>
                <a:cs typeface="PMingLiU"/>
              </a:rPr>
              <a:t>printf(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"%d\n"</a:t>
            </a:r>
            <a:r>
              <a:rPr dirty="0" sz="1000" spc="135">
                <a:latin typeface="PMingLiU"/>
                <a:cs typeface="PMingLiU"/>
              </a:rPr>
              <a:t>,</a:t>
            </a:r>
            <a:r>
              <a:rPr dirty="0" sz="1000" spc="220">
                <a:latin typeface="PMingLiU"/>
                <a:cs typeface="PMingLiU"/>
              </a:rPr>
              <a:t> </a:t>
            </a:r>
            <a:r>
              <a:rPr dirty="0" sz="1000" spc="240">
                <a:latin typeface="PMingLiU"/>
                <a:cs typeface="PMingLiU"/>
              </a:rPr>
              <a:t>i);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60"/>
              </a:lnSpc>
            </a:pPr>
            <a:r>
              <a:rPr dirty="0" sz="1000" spc="170">
                <a:latin typeface="PMingLiU"/>
                <a:cs typeface="PMingLiU"/>
              </a:rPr>
              <a:t>printf(</a:t>
            </a:r>
            <a:r>
              <a:rPr dirty="0" sz="1000" spc="170">
                <a:solidFill>
                  <a:srgbClr val="9300D1"/>
                </a:solidFill>
                <a:latin typeface="PMingLiU"/>
                <a:cs typeface="PMingLiU"/>
              </a:rPr>
              <a:t>"selesai\n"</a:t>
            </a:r>
            <a:r>
              <a:rPr dirty="0" sz="1000" spc="170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2692628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7870" y="221828"/>
            <a:ext cx="109220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 b="1">
                <a:solidFill>
                  <a:srgbClr val="335F9E"/>
                </a:solidFill>
                <a:latin typeface="Gill Sans MT"/>
                <a:cs typeface="Gill Sans MT"/>
              </a:rPr>
              <a:t>Pendahuluan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162860"/>
            <a:ext cx="3398520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>
                <a:latin typeface="Tahoma"/>
                <a:cs typeface="Tahoma"/>
              </a:rPr>
              <a:t>Melalui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dokumen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ini,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kalian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akan: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90195" algn="l"/>
              </a:tabLst>
            </a:pPr>
            <a:r>
              <a:rPr dirty="0" sz="1100" spc="-35">
                <a:latin typeface="Tahoma"/>
                <a:cs typeface="Tahoma"/>
              </a:rPr>
              <a:t>Memahami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penggunaan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perulangan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bersarang.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3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90195" algn="l"/>
              </a:tabLst>
            </a:pPr>
            <a:r>
              <a:rPr dirty="0" sz="1100" spc="-45">
                <a:latin typeface="Tahoma"/>
                <a:cs typeface="Tahoma"/>
              </a:rPr>
              <a:t>Memecahkan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beberapa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persoalan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perulangan.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427" y="221828"/>
            <a:ext cx="28956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Penjelasan</a:t>
            </a:r>
            <a:r>
              <a:rPr dirty="0" spc="130"/>
              <a:t> </a:t>
            </a:r>
            <a:r>
              <a:rPr dirty="0" spc="-20"/>
              <a:t>Program:</a:t>
            </a:r>
            <a:r>
              <a:rPr dirty="0" spc="305"/>
              <a:t> </a:t>
            </a:r>
            <a:r>
              <a:rPr dirty="0" spc="-10"/>
              <a:t>continue.cpp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961680"/>
            <a:ext cx="3768090" cy="13004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25781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10">
                <a:latin typeface="Tahoma"/>
                <a:cs typeface="Tahoma"/>
              </a:rPr>
              <a:t>Ketika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" i="1">
                <a:latin typeface="Calibri"/>
                <a:cs typeface="Calibri"/>
              </a:rPr>
              <a:t>continue</a:t>
            </a:r>
            <a:r>
              <a:rPr dirty="0" sz="1100" spc="195" i="1">
                <a:latin typeface="Calibri"/>
                <a:cs typeface="Calibri"/>
              </a:rPr>
              <a:t> </a:t>
            </a:r>
            <a:r>
              <a:rPr dirty="0" sz="1100" spc="-30">
                <a:latin typeface="Tahoma"/>
                <a:cs typeface="Tahoma"/>
              </a:rPr>
              <a:t>ditemui,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eksekusi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perintah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dalam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”for”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 </a:t>
            </a:r>
            <a:r>
              <a:rPr dirty="0" sz="1100" spc="285">
                <a:latin typeface="PMingLiU"/>
                <a:cs typeface="PMingLiU"/>
              </a:rPr>
              <a:t>i </a:t>
            </a:r>
            <a:r>
              <a:rPr dirty="0" sz="1100" spc="-45">
                <a:latin typeface="Tahoma"/>
                <a:cs typeface="Tahoma"/>
              </a:rPr>
              <a:t>tersebut </a:t>
            </a:r>
            <a:r>
              <a:rPr dirty="0" sz="1100" spc="-50">
                <a:latin typeface="Tahoma"/>
                <a:cs typeface="Tahoma"/>
              </a:rPr>
              <a:t>langsung </a:t>
            </a:r>
            <a:r>
              <a:rPr dirty="0" sz="1100" spc="-35">
                <a:latin typeface="Tahoma"/>
                <a:cs typeface="Tahoma"/>
              </a:rPr>
              <a:t>dilewati </a:t>
            </a:r>
            <a:r>
              <a:rPr dirty="0" sz="1100" spc="-50">
                <a:latin typeface="Tahoma"/>
                <a:cs typeface="Tahoma"/>
              </a:rPr>
              <a:t>dan </a:t>
            </a:r>
            <a:r>
              <a:rPr dirty="0" sz="1100" spc="-25">
                <a:latin typeface="Tahoma"/>
                <a:cs typeface="Tahoma"/>
              </a:rPr>
              <a:t>lanjut </a:t>
            </a:r>
            <a:r>
              <a:rPr dirty="0" sz="1100" spc="-75">
                <a:latin typeface="Tahoma"/>
                <a:cs typeface="Tahoma"/>
              </a:rPr>
              <a:t>ke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bagian 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perubahan.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20">
                <a:latin typeface="Tahoma"/>
                <a:cs typeface="Tahoma"/>
              </a:rPr>
              <a:t>Artinya,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10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05">
                <a:latin typeface="Tahoma"/>
                <a:cs typeface="Tahoma"/>
              </a:rPr>
              <a:t>M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2,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ketika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85">
                <a:latin typeface="PMingLiU"/>
                <a:cs typeface="PMingLiU"/>
              </a:rPr>
              <a:t>i</a:t>
            </a:r>
            <a:r>
              <a:rPr dirty="0" sz="1100" spc="75">
                <a:latin typeface="PMingLiU"/>
                <a:cs typeface="PMingLiU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 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”continue”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ditemui,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eksekusi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dilewati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langsung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ke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bagian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perubahan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55">
                <a:latin typeface="PMingLiU"/>
                <a:cs typeface="PMingLiU"/>
              </a:rPr>
              <a:t>i++</a:t>
            </a:r>
            <a:r>
              <a:rPr dirty="0" sz="1100" spc="5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Selanjutnya,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perulangan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dilanjutkan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pada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85">
                <a:latin typeface="PMingLiU"/>
                <a:cs typeface="PMingLiU"/>
              </a:rPr>
              <a:t>i</a:t>
            </a:r>
            <a:r>
              <a:rPr dirty="0" sz="1100" spc="70">
                <a:latin typeface="PMingLiU"/>
                <a:cs typeface="PMingLiU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3.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1125" y="221828"/>
            <a:ext cx="24460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25"/>
              <a:t> </a:t>
            </a:r>
            <a:r>
              <a:rPr dirty="0" spc="5"/>
              <a:t>Soal:</a:t>
            </a:r>
            <a:r>
              <a:rPr dirty="0" spc="295"/>
              <a:t> </a:t>
            </a:r>
            <a:r>
              <a:rPr dirty="0" spc="-45"/>
              <a:t>Tes</a:t>
            </a:r>
            <a:r>
              <a:rPr dirty="0" spc="125"/>
              <a:t> </a:t>
            </a:r>
            <a:r>
              <a:rPr dirty="0" spc="-25"/>
              <a:t>Keprimaan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961680"/>
            <a:ext cx="3768725" cy="7461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103505" indent="-132715">
              <a:lnSpc>
                <a:spcPct val="102699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Diberikan </a:t>
            </a:r>
            <a:r>
              <a:rPr dirty="0" sz="1100" spc="-65">
                <a:latin typeface="Tahoma"/>
                <a:cs typeface="Tahoma"/>
              </a:rPr>
              <a:t>sebuah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 </a:t>
            </a:r>
            <a:r>
              <a:rPr dirty="0" sz="1100" spc="-20">
                <a:latin typeface="Tahoma"/>
                <a:cs typeface="Tahoma"/>
              </a:rPr>
              <a:t>positif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 </a:t>
            </a:r>
            <a:r>
              <a:rPr dirty="0" sz="1100" spc="-40">
                <a:latin typeface="Tahoma"/>
                <a:cs typeface="Tahoma"/>
              </a:rPr>
              <a:t>dari </a:t>
            </a:r>
            <a:r>
              <a:rPr dirty="0" sz="1100" spc="-45">
                <a:latin typeface="Tahoma"/>
                <a:cs typeface="Tahoma"/>
              </a:rPr>
              <a:t>1, misalnya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N.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99"/>
              </a:lnSpc>
              <a:spcBef>
                <a:spcPts val="29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Suatu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dikatakan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prima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apabila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positif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hanya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habis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dibagi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oleh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dirinya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sendiri.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858" y="1725903"/>
            <a:ext cx="361822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10">
                <a:latin typeface="Tahoma"/>
                <a:cs typeface="Tahoma"/>
              </a:rPr>
              <a:t>Jika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prima,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cetak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30">
                <a:latin typeface="Tahoma"/>
                <a:cs typeface="Tahoma"/>
              </a:rPr>
              <a:t>”</a:t>
            </a:r>
            <a:r>
              <a:rPr dirty="0" sz="1100" spc="30" b="0" i="1">
                <a:latin typeface="Verdana Pro Light"/>
                <a:cs typeface="Verdana Pro Light"/>
              </a:rPr>
              <a:t>&lt;</a:t>
            </a:r>
            <a:r>
              <a:rPr dirty="0" sz="1100" spc="30">
                <a:latin typeface="Tahoma"/>
                <a:cs typeface="Tahoma"/>
              </a:rPr>
              <a:t>N</a:t>
            </a:r>
            <a:r>
              <a:rPr dirty="0" sz="1100" spc="30" b="0" i="1">
                <a:latin typeface="Verdana Pro Light"/>
                <a:cs typeface="Verdana Pro Light"/>
              </a:rPr>
              <a:t>&gt;</a:t>
            </a:r>
            <a:r>
              <a:rPr dirty="0" sz="1100" spc="-30" b="0" i="1">
                <a:latin typeface="Verdana Pro Light"/>
                <a:cs typeface="Verdana Pro Light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prima”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jika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816237"/>
            <a:ext cx="3267075" cy="52197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289560">
              <a:lnSpc>
                <a:spcPct val="100000"/>
              </a:lnSpc>
              <a:spcBef>
                <a:spcPts val="735"/>
              </a:spcBef>
            </a:pPr>
            <a:r>
              <a:rPr dirty="0" sz="1100" spc="-20">
                <a:latin typeface="Tahoma"/>
                <a:cs typeface="Tahoma"/>
              </a:rPr>
              <a:t>tidak,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cetak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30">
                <a:latin typeface="Tahoma"/>
                <a:cs typeface="Tahoma"/>
              </a:rPr>
              <a:t>”</a:t>
            </a:r>
            <a:r>
              <a:rPr dirty="0" sz="1100" spc="30" b="0" i="1">
                <a:latin typeface="Verdana Pro Light"/>
                <a:cs typeface="Verdana Pro Light"/>
              </a:rPr>
              <a:t>&lt;</a:t>
            </a:r>
            <a:r>
              <a:rPr dirty="0" sz="1100" spc="30">
                <a:latin typeface="Tahoma"/>
                <a:cs typeface="Tahoma"/>
              </a:rPr>
              <a:t>N</a:t>
            </a:r>
            <a:r>
              <a:rPr dirty="0" sz="1100" spc="30" b="0" i="1">
                <a:latin typeface="Verdana Pro Light"/>
                <a:cs typeface="Verdana Pro Light"/>
              </a:rPr>
              <a:t>&gt;</a:t>
            </a:r>
            <a:r>
              <a:rPr dirty="0" sz="1100" spc="-35" b="0" i="1">
                <a:latin typeface="Verdana Pro Light"/>
                <a:cs typeface="Verdana Pro Light"/>
              </a:rPr>
              <a:t> </a:t>
            </a:r>
            <a:r>
              <a:rPr dirty="0" sz="1100" spc="-50">
                <a:latin typeface="Tahoma"/>
                <a:cs typeface="Tahoma"/>
              </a:rPr>
              <a:t>bukan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prima”.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100" spc="-40">
                <a:latin typeface="Tahoma"/>
                <a:cs typeface="Tahoma"/>
              </a:rPr>
              <a:t>Bagaimanakah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kalian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menyelesaikan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persoalan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ini?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5921" y="221828"/>
            <a:ext cx="6762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Solusi</a:t>
            </a:r>
            <a:r>
              <a:rPr dirty="0" spc="65"/>
              <a:t> </a:t>
            </a:r>
            <a:r>
              <a:rPr dirty="0" spc="15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183359"/>
            <a:ext cx="3509645" cy="7461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127635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Salah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satu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solusi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sederhana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adalah: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periksa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semua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antara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sampai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N-1.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10">
                <a:latin typeface="Tahoma"/>
                <a:cs typeface="Tahoma"/>
              </a:rPr>
              <a:t>Jika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setidaknya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satu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habis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membagi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N,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artinya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bukan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prima.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35389" y="414185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0" y="0"/>
                </a:moveTo>
                <a:lnTo>
                  <a:pt x="60121" y="0"/>
                </a:lnTo>
              </a:path>
            </a:pathLst>
          </a:custGeom>
          <a:ln w="5054">
            <a:solidFill>
              <a:srgbClr val="335F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Solusi</a:t>
            </a:r>
            <a:r>
              <a:rPr dirty="0" spc="110"/>
              <a:t> </a:t>
            </a:r>
            <a:r>
              <a:rPr dirty="0" spc="35"/>
              <a:t>1:</a:t>
            </a:r>
            <a:r>
              <a:rPr dirty="0" spc="285"/>
              <a:t> </a:t>
            </a:r>
            <a:r>
              <a:rPr dirty="0" spc="-40"/>
              <a:t>prima1</a:t>
            </a:r>
            <a:r>
              <a:rPr dirty="0" spc="160"/>
              <a:t> </a:t>
            </a:r>
            <a:r>
              <a:rPr dirty="0" spc="10"/>
              <a:t>1.cpp</a:t>
            </a:r>
          </a:p>
        </p:txBody>
      </p:sp>
      <p:sp>
        <p:nvSpPr>
          <p:cNvPr id="4" name="object 4"/>
          <p:cNvSpPr/>
          <p:nvPr/>
        </p:nvSpPr>
        <p:spPr>
          <a:xfrm>
            <a:off x="359994" y="519760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416655"/>
            <a:ext cx="2948305" cy="2409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798320">
              <a:lnSpc>
                <a:spcPct val="154800"/>
              </a:lnSpc>
              <a:spcBef>
                <a:spcPts val="100"/>
              </a:spcBef>
            </a:pP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 </a:t>
            </a:r>
            <a:r>
              <a:rPr dirty="0" sz="1000" spc="-250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4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775"/>
              </a:lnSpc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0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N;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1080"/>
              </a:lnSpc>
            </a:pPr>
            <a:r>
              <a:rPr dirty="0" sz="1000" spc="105">
                <a:latin typeface="PMingLiU"/>
                <a:cs typeface="PMingLiU"/>
              </a:rPr>
              <a:t>scanf(</a:t>
            </a:r>
            <a:r>
              <a:rPr dirty="0" sz="1000" spc="105">
                <a:solidFill>
                  <a:srgbClr val="9300D1"/>
                </a:solidFill>
                <a:latin typeface="PMingLiU"/>
                <a:cs typeface="PMingLiU"/>
              </a:rPr>
              <a:t>"%d"</a:t>
            </a:r>
            <a:r>
              <a:rPr dirty="0" sz="1000" spc="105">
                <a:latin typeface="PMingLiU"/>
                <a:cs typeface="PMingLiU"/>
              </a:rPr>
              <a:t>,</a:t>
            </a:r>
            <a:r>
              <a:rPr dirty="0" sz="1000" spc="229">
                <a:latin typeface="PMingLiU"/>
                <a:cs typeface="PMingLiU"/>
              </a:rPr>
              <a:t> </a:t>
            </a:r>
            <a:r>
              <a:rPr dirty="0" sz="1000" spc="25">
                <a:latin typeface="PMingLiU"/>
                <a:cs typeface="PMingLiU"/>
              </a:rPr>
              <a:t>&amp;N);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1080"/>
              </a:lnSpc>
              <a:spcBef>
                <a:spcPts val="590"/>
              </a:spcBef>
            </a:pPr>
            <a:r>
              <a:rPr dirty="0" sz="1000" spc="105">
                <a:solidFill>
                  <a:srgbClr val="0000FF"/>
                </a:solidFill>
                <a:latin typeface="PMingLiU"/>
                <a:cs typeface="PMingLiU"/>
              </a:rPr>
              <a:t>bool</a:t>
            </a:r>
            <a:r>
              <a:rPr dirty="0" sz="1000" spc="24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80">
                <a:latin typeface="PMingLiU"/>
                <a:cs typeface="PMingLiU"/>
              </a:rPr>
              <a:t>prima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175">
                <a:solidFill>
                  <a:srgbClr val="0000FF"/>
                </a:solidFill>
                <a:latin typeface="PMingLiU"/>
                <a:cs typeface="PMingLiU"/>
              </a:rPr>
              <a:t>true</a:t>
            </a:r>
            <a:r>
              <a:rPr dirty="0" sz="1000" spc="175">
                <a:latin typeface="PMingLiU"/>
                <a:cs typeface="PMingLiU"/>
              </a:rPr>
              <a:t>;</a:t>
            </a:r>
            <a:endParaRPr sz="1000">
              <a:latin typeface="PMingLiU"/>
              <a:cs typeface="PMingLiU"/>
            </a:endParaRPr>
          </a:p>
          <a:p>
            <a:pPr marL="278130" marR="669290" indent="-133350">
              <a:lnSpc>
                <a:spcPts val="960"/>
              </a:lnSpc>
              <a:spcBef>
                <a:spcPts val="114"/>
              </a:spcBef>
            </a:pP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2;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90">
                <a:latin typeface="PMingLiU"/>
                <a:cs typeface="PMingLiU"/>
              </a:rPr>
              <a:t>N-1;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i++)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5">
                <a:latin typeface="PMingLiU"/>
                <a:cs typeface="PMingLiU"/>
              </a:rPr>
              <a:t>(N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260">
                <a:latin typeface="PMingLiU"/>
                <a:cs typeface="PMingLiU"/>
              </a:rPr>
              <a:t>%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0)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410845">
              <a:lnSpc>
                <a:spcPts val="785"/>
              </a:lnSpc>
            </a:pPr>
            <a:r>
              <a:rPr dirty="0" sz="1000" spc="80">
                <a:latin typeface="PMingLiU"/>
                <a:cs typeface="PMingLiU"/>
              </a:rPr>
              <a:t>prima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180">
                <a:solidFill>
                  <a:srgbClr val="0000FF"/>
                </a:solidFill>
                <a:latin typeface="PMingLiU"/>
                <a:cs typeface="PMingLiU"/>
              </a:rPr>
              <a:t>false</a:t>
            </a:r>
            <a:r>
              <a:rPr dirty="0" sz="1000" spc="180">
                <a:latin typeface="PMingLiU"/>
                <a:cs typeface="PMingLiU"/>
              </a:rPr>
              <a:t>;</a:t>
            </a:r>
            <a:endParaRPr sz="1000">
              <a:latin typeface="PMingLiU"/>
              <a:cs typeface="PMingLiU"/>
            </a:endParaRPr>
          </a:p>
          <a:p>
            <a:pPr marL="278130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1080"/>
              </a:lnSpc>
              <a:spcBef>
                <a:spcPts val="655"/>
              </a:spcBef>
            </a:pP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dirty="0" sz="1000" spc="22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20">
                <a:latin typeface="PMingLiU"/>
                <a:cs typeface="PMingLiU"/>
              </a:rPr>
              <a:t>(prima)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278130">
              <a:lnSpc>
                <a:spcPts val="960"/>
              </a:lnSpc>
            </a:pPr>
            <a:r>
              <a:rPr dirty="0" sz="1000" spc="114">
                <a:latin typeface="PMingLiU"/>
                <a:cs typeface="PMingLiU"/>
              </a:rPr>
              <a:t>printf(</a:t>
            </a:r>
            <a:r>
              <a:rPr dirty="0" sz="1000" spc="114">
                <a:solidFill>
                  <a:srgbClr val="9300D1"/>
                </a:solidFill>
                <a:latin typeface="PMingLiU"/>
                <a:cs typeface="PMingLiU"/>
              </a:rPr>
              <a:t>"%d</a:t>
            </a:r>
            <a:r>
              <a:rPr dirty="0" sz="1000" spc="27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solidFill>
                  <a:srgbClr val="9300D1"/>
                </a:solidFill>
                <a:latin typeface="PMingLiU"/>
                <a:cs typeface="PMingLiU"/>
              </a:rPr>
              <a:t>adalah</a:t>
            </a:r>
            <a:r>
              <a:rPr dirty="0" sz="1000" spc="27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9300D1"/>
                </a:solidFill>
                <a:latin typeface="PMingLiU"/>
                <a:cs typeface="PMingLiU"/>
              </a:rPr>
              <a:t>bilangan</a:t>
            </a:r>
            <a:r>
              <a:rPr dirty="0" sz="1000" spc="27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25">
                <a:solidFill>
                  <a:srgbClr val="9300D1"/>
                </a:solidFill>
                <a:latin typeface="PMingLiU"/>
                <a:cs typeface="PMingLiU"/>
              </a:rPr>
              <a:t>prima\n"</a:t>
            </a:r>
            <a:r>
              <a:rPr dirty="0" sz="1000" spc="125">
                <a:latin typeface="PMingLiU"/>
                <a:cs typeface="PMingLiU"/>
              </a:rPr>
              <a:t>,</a:t>
            </a:r>
            <a:r>
              <a:rPr dirty="0" sz="1000" spc="270"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N);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else</a:t>
            </a:r>
            <a:r>
              <a:rPr dirty="0" sz="1000" spc="229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278130">
              <a:lnSpc>
                <a:spcPts val="960"/>
              </a:lnSpc>
            </a:pPr>
            <a:r>
              <a:rPr dirty="0" sz="1000" spc="114">
                <a:latin typeface="PMingLiU"/>
                <a:cs typeface="PMingLiU"/>
              </a:rPr>
              <a:t>printf(</a:t>
            </a:r>
            <a:r>
              <a:rPr dirty="0" sz="1000" spc="114">
                <a:solidFill>
                  <a:srgbClr val="9300D1"/>
                </a:solidFill>
                <a:latin typeface="PMingLiU"/>
                <a:cs typeface="PMingLiU"/>
              </a:rPr>
              <a:t>"%d</a:t>
            </a:r>
            <a:r>
              <a:rPr dirty="0" sz="1000" spc="265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60">
                <a:solidFill>
                  <a:srgbClr val="9300D1"/>
                </a:solidFill>
                <a:latin typeface="PMingLiU"/>
                <a:cs typeface="PMingLiU"/>
              </a:rPr>
              <a:t>bukan</a:t>
            </a:r>
            <a:r>
              <a:rPr dirty="0" sz="1000" spc="27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9300D1"/>
                </a:solidFill>
                <a:latin typeface="PMingLiU"/>
                <a:cs typeface="PMingLiU"/>
              </a:rPr>
              <a:t>bilangan</a:t>
            </a:r>
            <a:r>
              <a:rPr dirty="0" sz="1000" spc="265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25">
                <a:solidFill>
                  <a:srgbClr val="9300D1"/>
                </a:solidFill>
                <a:latin typeface="PMingLiU"/>
                <a:cs typeface="PMingLiU"/>
              </a:rPr>
              <a:t>prima\n"</a:t>
            </a:r>
            <a:r>
              <a:rPr dirty="0" sz="1000" spc="125">
                <a:latin typeface="PMingLiU"/>
                <a:cs typeface="PMingLiU"/>
              </a:rPr>
              <a:t>,</a:t>
            </a:r>
            <a:r>
              <a:rPr dirty="0" sz="1000" spc="270"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N);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2862173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5921" y="221828"/>
            <a:ext cx="6762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Solusi</a:t>
            </a:r>
            <a:r>
              <a:rPr dirty="0" spc="65"/>
              <a:t> </a:t>
            </a:r>
            <a:r>
              <a:rPr dirty="0" spc="15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961680"/>
            <a:ext cx="3691254" cy="13004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85725" indent="-132715">
              <a:lnSpc>
                <a:spcPct val="102699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Solusi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melakukan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pemeriksaan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sampai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N-1,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artinya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dibutuhkan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pemeriksaan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sebanyak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N-2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kali.</a:t>
            </a:r>
            <a:endParaRPr sz="1100">
              <a:latin typeface="Tahoma"/>
              <a:cs typeface="Tahoma"/>
            </a:endParaRPr>
          </a:p>
          <a:p>
            <a:pPr marL="144780" marR="205740" indent="-132715">
              <a:lnSpc>
                <a:spcPct val="102699"/>
              </a:lnSpc>
              <a:spcBef>
                <a:spcPts val="29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45">
                <a:latin typeface="Tahoma"/>
                <a:cs typeface="Tahoma"/>
              </a:rPr>
              <a:t>Sebetulnya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pemeriksaan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dihentikan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ketika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ditemukan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setidaknya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satu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saja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habis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membagi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N.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50">
                <a:latin typeface="Tahoma"/>
                <a:cs typeface="Tahoma"/>
              </a:rPr>
              <a:t>Dengan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demikian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digunakan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10">
                <a:latin typeface="PMingLiU"/>
                <a:cs typeface="PMingLiU"/>
              </a:rPr>
              <a:t>break</a:t>
            </a:r>
            <a:r>
              <a:rPr dirty="0" sz="1100" spc="75">
                <a:latin typeface="PMingLiU"/>
                <a:cs typeface="PMingLiU"/>
              </a:rPr>
              <a:t> </a:t>
            </a:r>
            <a:r>
              <a:rPr dirty="0" sz="1100" spc="-30">
                <a:latin typeface="Tahoma"/>
                <a:cs typeface="Tahoma"/>
              </a:rPr>
              <a:t>untuk 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memberhentikan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perulangan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begitu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ditemukan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habis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membagi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N.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35389" y="414185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0" y="0"/>
                </a:moveTo>
                <a:lnTo>
                  <a:pt x="60121" y="0"/>
                </a:lnTo>
              </a:path>
            </a:pathLst>
          </a:custGeom>
          <a:ln w="5054">
            <a:solidFill>
              <a:srgbClr val="335F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Solusi</a:t>
            </a:r>
            <a:r>
              <a:rPr dirty="0" spc="110"/>
              <a:t> </a:t>
            </a:r>
            <a:r>
              <a:rPr dirty="0" spc="35"/>
              <a:t>2:</a:t>
            </a:r>
            <a:r>
              <a:rPr dirty="0" spc="285"/>
              <a:t> </a:t>
            </a:r>
            <a:r>
              <a:rPr dirty="0" spc="-40"/>
              <a:t>prima1</a:t>
            </a:r>
            <a:r>
              <a:rPr dirty="0" spc="160"/>
              <a:t> </a:t>
            </a:r>
            <a:r>
              <a:rPr dirty="0" spc="10"/>
              <a:t>2.cpp</a:t>
            </a:r>
          </a:p>
        </p:txBody>
      </p:sp>
      <p:sp>
        <p:nvSpPr>
          <p:cNvPr id="4" name="object 4"/>
          <p:cNvSpPr/>
          <p:nvPr/>
        </p:nvSpPr>
        <p:spPr>
          <a:xfrm>
            <a:off x="359994" y="474205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371125"/>
            <a:ext cx="2948305" cy="2522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798320">
              <a:lnSpc>
                <a:spcPct val="154800"/>
              </a:lnSpc>
              <a:spcBef>
                <a:spcPts val="100"/>
              </a:spcBef>
            </a:pP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 </a:t>
            </a:r>
            <a:r>
              <a:rPr dirty="0" sz="1000" spc="-250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4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775"/>
              </a:lnSpc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0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N;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1080"/>
              </a:lnSpc>
            </a:pPr>
            <a:r>
              <a:rPr dirty="0" sz="1000" spc="105">
                <a:latin typeface="PMingLiU"/>
                <a:cs typeface="PMingLiU"/>
              </a:rPr>
              <a:t>scanf(</a:t>
            </a:r>
            <a:r>
              <a:rPr dirty="0" sz="1000" spc="105">
                <a:solidFill>
                  <a:srgbClr val="9300D1"/>
                </a:solidFill>
                <a:latin typeface="PMingLiU"/>
                <a:cs typeface="PMingLiU"/>
              </a:rPr>
              <a:t>"%d"</a:t>
            </a:r>
            <a:r>
              <a:rPr dirty="0" sz="1000" spc="105">
                <a:latin typeface="PMingLiU"/>
                <a:cs typeface="PMingLiU"/>
              </a:rPr>
              <a:t>,</a:t>
            </a:r>
            <a:r>
              <a:rPr dirty="0" sz="1000" spc="229">
                <a:latin typeface="PMingLiU"/>
                <a:cs typeface="PMingLiU"/>
              </a:rPr>
              <a:t> </a:t>
            </a:r>
            <a:r>
              <a:rPr dirty="0" sz="1000" spc="25">
                <a:latin typeface="PMingLiU"/>
                <a:cs typeface="PMingLiU"/>
              </a:rPr>
              <a:t>&amp;N);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1080"/>
              </a:lnSpc>
              <a:spcBef>
                <a:spcPts val="590"/>
              </a:spcBef>
            </a:pPr>
            <a:r>
              <a:rPr dirty="0" sz="1000" spc="105">
                <a:solidFill>
                  <a:srgbClr val="0000FF"/>
                </a:solidFill>
                <a:latin typeface="PMingLiU"/>
                <a:cs typeface="PMingLiU"/>
              </a:rPr>
              <a:t>bool</a:t>
            </a:r>
            <a:r>
              <a:rPr dirty="0" sz="1000" spc="24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80">
                <a:latin typeface="PMingLiU"/>
                <a:cs typeface="PMingLiU"/>
              </a:rPr>
              <a:t>prima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175">
                <a:solidFill>
                  <a:srgbClr val="0000FF"/>
                </a:solidFill>
                <a:latin typeface="PMingLiU"/>
                <a:cs typeface="PMingLiU"/>
              </a:rPr>
              <a:t>true</a:t>
            </a:r>
            <a:r>
              <a:rPr dirty="0" sz="1000" spc="175">
                <a:latin typeface="PMingLiU"/>
                <a:cs typeface="PMingLiU"/>
              </a:rPr>
              <a:t>;</a:t>
            </a:r>
            <a:endParaRPr sz="1000">
              <a:latin typeface="PMingLiU"/>
              <a:cs typeface="PMingLiU"/>
            </a:endParaRPr>
          </a:p>
          <a:p>
            <a:pPr marL="278130" marR="669290" indent="-133350">
              <a:lnSpc>
                <a:spcPts val="960"/>
              </a:lnSpc>
              <a:spcBef>
                <a:spcPts val="114"/>
              </a:spcBef>
            </a:pP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2;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90">
                <a:latin typeface="PMingLiU"/>
                <a:cs typeface="PMingLiU"/>
              </a:rPr>
              <a:t>N-1;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i++)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5">
                <a:latin typeface="PMingLiU"/>
                <a:cs typeface="PMingLiU"/>
              </a:rPr>
              <a:t>(N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260">
                <a:latin typeface="PMingLiU"/>
                <a:cs typeface="PMingLiU"/>
              </a:rPr>
              <a:t>%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0)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410845" marR="1598930">
              <a:lnSpc>
                <a:spcPct val="74700"/>
              </a:lnSpc>
              <a:spcBef>
                <a:spcPts val="10"/>
              </a:spcBef>
            </a:pPr>
            <a:r>
              <a:rPr dirty="0" sz="1000" spc="80">
                <a:latin typeface="PMingLiU"/>
                <a:cs typeface="PMingLiU"/>
              </a:rPr>
              <a:t>prima</a:t>
            </a:r>
            <a:r>
              <a:rPr dirty="0" sz="1000" spc="23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35">
                <a:latin typeface="PMingLiU"/>
                <a:cs typeface="PMingLiU"/>
              </a:rPr>
              <a:t> </a:t>
            </a:r>
            <a:r>
              <a:rPr dirty="0" sz="1000" spc="180">
                <a:solidFill>
                  <a:srgbClr val="0000FF"/>
                </a:solidFill>
                <a:latin typeface="PMingLiU"/>
                <a:cs typeface="PMingLiU"/>
              </a:rPr>
              <a:t>false</a:t>
            </a:r>
            <a:r>
              <a:rPr dirty="0" sz="1000" spc="180">
                <a:latin typeface="PMingLiU"/>
                <a:cs typeface="PMingLiU"/>
              </a:rPr>
              <a:t>;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30">
                <a:solidFill>
                  <a:srgbClr val="0000FF"/>
                </a:solidFill>
                <a:latin typeface="PMingLiU"/>
                <a:cs typeface="PMingLiU"/>
              </a:rPr>
              <a:t>break</a:t>
            </a:r>
            <a:r>
              <a:rPr dirty="0" sz="1000" spc="130">
                <a:latin typeface="PMingLiU"/>
                <a:cs typeface="PMingLiU"/>
              </a:rPr>
              <a:t>;</a:t>
            </a:r>
            <a:endParaRPr sz="1000">
              <a:latin typeface="PMingLiU"/>
              <a:cs typeface="PMingLiU"/>
            </a:endParaRPr>
          </a:p>
          <a:p>
            <a:pPr marL="278130">
              <a:lnSpc>
                <a:spcPts val="84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1080"/>
              </a:lnSpc>
              <a:spcBef>
                <a:spcPts val="655"/>
              </a:spcBef>
            </a:pP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dirty="0" sz="1000" spc="22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20">
                <a:latin typeface="PMingLiU"/>
                <a:cs typeface="PMingLiU"/>
              </a:rPr>
              <a:t>(prima)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278130">
              <a:lnSpc>
                <a:spcPts val="960"/>
              </a:lnSpc>
            </a:pPr>
            <a:r>
              <a:rPr dirty="0" sz="1000" spc="114">
                <a:latin typeface="PMingLiU"/>
                <a:cs typeface="PMingLiU"/>
              </a:rPr>
              <a:t>printf(</a:t>
            </a:r>
            <a:r>
              <a:rPr dirty="0" sz="1000" spc="114">
                <a:solidFill>
                  <a:srgbClr val="9300D1"/>
                </a:solidFill>
                <a:latin typeface="PMingLiU"/>
                <a:cs typeface="PMingLiU"/>
              </a:rPr>
              <a:t>"%d</a:t>
            </a:r>
            <a:r>
              <a:rPr dirty="0" sz="1000" spc="27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solidFill>
                  <a:srgbClr val="9300D1"/>
                </a:solidFill>
                <a:latin typeface="PMingLiU"/>
                <a:cs typeface="PMingLiU"/>
              </a:rPr>
              <a:t>adalah</a:t>
            </a:r>
            <a:r>
              <a:rPr dirty="0" sz="1000" spc="27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9300D1"/>
                </a:solidFill>
                <a:latin typeface="PMingLiU"/>
                <a:cs typeface="PMingLiU"/>
              </a:rPr>
              <a:t>bilangan</a:t>
            </a:r>
            <a:r>
              <a:rPr dirty="0" sz="1000" spc="27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25">
                <a:solidFill>
                  <a:srgbClr val="9300D1"/>
                </a:solidFill>
                <a:latin typeface="PMingLiU"/>
                <a:cs typeface="PMingLiU"/>
              </a:rPr>
              <a:t>prima\n"</a:t>
            </a:r>
            <a:r>
              <a:rPr dirty="0" sz="1000" spc="125">
                <a:latin typeface="PMingLiU"/>
                <a:cs typeface="PMingLiU"/>
              </a:rPr>
              <a:t>,</a:t>
            </a:r>
            <a:r>
              <a:rPr dirty="0" sz="1000" spc="270"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N);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else</a:t>
            </a:r>
            <a:r>
              <a:rPr dirty="0" sz="1000" spc="229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278130">
              <a:lnSpc>
                <a:spcPts val="960"/>
              </a:lnSpc>
            </a:pPr>
            <a:r>
              <a:rPr dirty="0" sz="1000" spc="114">
                <a:latin typeface="PMingLiU"/>
                <a:cs typeface="PMingLiU"/>
              </a:rPr>
              <a:t>printf(</a:t>
            </a:r>
            <a:r>
              <a:rPr dirty="0" sz="1000" spc="114">
                <a:solidFill>
                  <a:srgbClr val="9300D1"/>
                </a:solidFill>
                <a:latin typeface="PMingLiU"/>
                <a:cs typeface="PMingLiU"/>
              </a:rPr>
              <a:t>"%d</a:t>
            </a:r>
            <a:r>
              <a:rPr dirty="0" sz="1000" spc="265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60">
                <a:solidFill>
                  <a:srgbClr val="9300D1"/>
                </a:solidFill>
                <a:latin typeface="PMingLiU"/>
                <a:cs typeface="PMingLiU"/>
              </a:rPr>
              <a:t>bukan</a:t>
            </a:r>
            <a:r>
              <a:rPr dirty="0" sz="1000" spc="27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9300D1"/>
                </a:solidFill>
                <a:latin typeface="PMingLiU"/>
                <a:cs typeface="PMingLiU"/>
              </a:rPr>
              <a:t>bilangan</a:t>
            </a:r>
            <a:r>
              <a:rPr dirty="0" sz="1000" spc="265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25">
                <a:solidFill>
                  <a:srgbClr val="9300D1"/>
                </a:solidFill>
                <a:latin typeface="PMingLiU"/>
                <a:cs typeface="PMingLiU"/>
              </a:rPr>
              <a:t>prima\n"</a:t>
            </a:r>
            <a:r>
              <a:rPr dirty="0" sz="1000" spc="125">
                <a:latin typeface="PMingLiU"/>
                <a:cs typeface="PMingLiU"/>
              </a:rPr>
              <a:t>,</a:t>
            </a:r>
            <a:r>
              <a:rPr dirty="0" sz="1000" spc="270"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N);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2930487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611" y="221828"/>
            <a:ext cx="27508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20"/>
              <a:t> </a:t>
            </a:r>
            <a:r>
              <a:rPr dirty="0" spc="5"/>
              <a:t>Soal:</a:t>
            </a:r>
            <a:r>
              <a:rPr dirty="0" spc="295"/>
              <a:t> </a:t>
            </a:r>
            <a:r>
              <a:rPr dirty="0" spc="-10"/>
              <a:t>Pembangkit</a:t>
            </a:r>
            <a:r>
              <a:rPr dirty="0" spc="125"/>
              <a:t> </a:t>
            </a:r>
            <a:r>
              <a:rPr dirty="0" spc="-25"/>
              <a:t>Prima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65518" rIns="0" bIns="0" rtlCol="0" vert="horz">
            <a:spAutoFit/>
          </a:bodyPr>
          <a:lstStyle/>
          <a:p>
            <a:pPr marL="287655" marR="177165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88290" algn="l"/>
              </a:tabLst>
            </a:pPr>
            <a:r>
              <a:rPr dirty="0" sz="1100" spc="-30"/>
              <a:t>Diberikan</a:t>
            </a:r>
            <a:r>
              <a:rPr dirty="0" sz="1100" spc="25"/>
              <a:t> </a:t>
            </a:r>
            <a:r>
              <a:rPr dirty="0" sz="1100" spc="-65"/>
              <a:t>sebuah</a:t>
            </a:r>
            <a:r>
              <a:rPr dirty="0" sz="1100" spc="20"/>
              <a:t> </a:t>
            </a:r>
            <a:r>
              <a:rPr dirty="0" sz="1100" spc="-40"/>
              <a:t>bilangan</a:t>
            </a:r>
            <a:r>
              <a:rPr dirty="0" sz="1100" spc="25"/>
              <a:t> </a:t>
            </a:r>
            <a:r>
              <a:rPr dirty="0" sz="1100" spc="-25"/>
              <a:t>bulat</a:t>
            </a:r>
            <a:r>
              <a:rPr dirty="0" sz="1100" spc="25"/>
              <a:t> </a:t>
            </a:r>
            <a:r>
              <a:rPr dirty="0" sz="1100"/>
              <a:t>N.</a:t>
            </a:r>
            <a:r>
              <a:rPr dirty="0" sz="1100" spc="20"/>
              <a:t> </a:t>
            </a:r>
            <a:r>
              <a:rPr dirty="0" sz="1100" spc="-5"/>
              <a:t>Pak</a:t>
            </a:r>
            <a:r>
              <a:rPr dirty="0" sz="1100" spc="25"/>
              <a:t> </a:t>
            </a:r>
            <a:r>
              <a:rPr dirty="0" sz="1100" spc="-40"/>
              <a:t>Dengklek</a:t>
            </a:r>
            <a:r>
              <a:rPr dirty="0" sz="1100" spc="25"/>
              <a:t> </a:t>
            </a:r>
            <a:r>
              <a:rPr dirty="0" sz="1100" spc="-40"/>
              <a:t>meminta </a:t>
            </a:r>
            <a:r>
              <a:rPr dirty="0" sz="1100" spc="-330"/>
              <a:t> </a:t>
            </a:r>
            <a:r>
              <a:rPr dirty="0" sz="1100" spc="-25"/>
              <a:t>Anda</a:t>
            </a:r>
            <a:r>
              <a:rPr dirty="0" sz="1100" spc="20"/>
              <a:t> </a:t>
            </a:r>
            <a:r>
              <a:rPr dirty="0" sz="1100" spc="-30"/>
              <a:t>untuk</a:t>
            </a:r>
            <a:r>
              <a:rPr dirty="0" sz="1100" spc="20"/>
              <a:t> </a:t>
            </a:r>
            <a:r>
              <a:rPr dirty="0" sz="1100" spc="-50"/>
              <a:t>menuliskan</a:t>
            </a:r>
            <a:r>
              <a:rPr dirty="0" sz="1100" spc="20"/>
              <a:t> </a:t>
            </a:r>
            <a:r>
              <a:rPr dirty="0" sz="1100" spc="35"/>
              <a:t>N</a:t>
            </a:r>
            <a:r>
              <a:rPr dirty="0" sz="1100" spc="20"/>
              <a:t> </a:t>
            </a:r>
            <a:r>
              <a:rPr dirty="0" sz="1100" spc="-40"/>
              <a:t>bilangan</a:t>
            </a:r>
            <a:r>
              <a:rPr dirty="0" sz="1100" spc="20"/>
              <a:t> </a:t>
            </a:r>
            <a:r>
              <a:rPr dirty="0" sz="1100" spc="-45"/>
              <a:t>prima</a:t>
            </a:r>
            <a:r>
              <a:rPr dirty="0" sz="1100" spc="20"/>
              <a:t> </a:t>
            </a:r>
            <a:r>
              <a:rPr dirty="0" sz="1100" spc="-40"/>
              <a:t>pertama.</a:t>
            </a:r>
            <a:endParaRPr sz="1100"/>
          </a:p>
          <a:p>
            <a:pPr marL="287655" indent="-132715">
              <a:lnSpc>
                <a:spcPts val="1245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88290" algn="l"/>
                <a:tab pos="3898900" algn="l"/>
              </a:tabLst>
            </a:pPr>
            <a:r>
              <a:rPr dirty="0" u="sng" sz="1100" spc="-30">
                <a:uFill>
                  <a:solidFill>
                    <a:srgbClr val="000000"/>
                  </a:solidFill>
                </a:uFill>
              </a:rPr>
              <a:t>Contoh</a:t>
            </a:r>
            <a:r>
              <a:rPr dirty="0" u="sng" sz="110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30">
                <a:uFill>
                  <a:solidFill>
                    <a:srgbClr val="000000"/>
                  </a:solidFill>
                </a:uFill>
              </a:rPr>
              <a:t>untuk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35">
                <a:uFill>
                  <a:solidFill>
                    <a:srgbClr val="000000"/>
                  </a:solidFill>
                </a:uFill>
              </a:rPr>
              <a:t>N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45">
                <a:uFill>
                  <a:solidFill>
                    <a:srgbClr val="000000"/>
                  </a:solidFill>
                </a:uFill>
              </a:rPr>
              <a:t>=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75">
                <a:uFill>
                  <a:solidFill>
                    <a:srgbClr val="000000"/>
                  </a:solidFill>
                </a:uFill>
              </a:rPr>
              <a:t>5:	</a:t>
            </a:r>
            <a:endParaRPr sz="1100"/>
          </a:p>
          <a:p>
            <a:pPr marL="287655">
              <a:lnSpc>
                <a:spcPts val="969"/>
              </a:lnSpc>
            </a:pPr>
            <a:r>
              <a:rPr dirty="0" sz="1000" spc="50">
                <a:latin typeface="PMingLiU"/>
                <a:cs typeface="PMingLiU"/>
              </a:rPr>
              <a:t>2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894"/>
              </a:lnSpc>
            </a:pPr>
            <a:r>
              <a:rPr dirty="0" sz="1000" spc="50">
                <a:latin typeface="PMingLiU"/>
                <a:cs typeface="PMingLiU"/>
              </a:rPr>
              <a:t>3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894"/>
              </a:lnSpc>
            </a:pPr>
            <a:r>
              <a:rPr dirty="0" sz="1000" spc="50">
                <a:latin typeface="PMingLiU"/>
                <a:cs typeface="PMingLiU"/>
              </a:rPr>
              <a:t>5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894"/>
              </a:lnSpc>
            </a:pPr>
            <a:r>
              <a:rPr dirty="0" sz="1000" spc="50">
                <a:latin typeface="PMingLiU"/>
                <a:cs typeface="PMingLiU"/>
              </a:rPr>
              <a:t>7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1050"/>
              </a:lnSpc>
            </a:pPr>
            <a:r>
              <a:rPr dirty="0" sz="1000" spc="50">
                <a:latin typeface="PMingLiU"/>
                <a:cs typeface="PMingLiU"/>
              </a:rPr>
              <a:t>11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2194623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0315" y="221828"/>
            <a:ext cx="22072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Solusi:</a:t>
            </a:r>
            <a:r>
              <a:rPr dirty="0" spc="275"/>
              <a:t> </a:t>
            </a:r>
            <a:r>
              <a:rPr dirty="0" spc="-10"/>
              <a:t>Pembangkit</a:t>
            </a:r>
            <a:r>
              <a:rPr dirty="0" spc="114"/>
              <a:t> </a:t>
            </a:r>
            <a:r>
              <a:rPr dirty="0" spc="-25"/>
              <a:t>Prima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183359"/>
            <a:ext cx="3759835" cy="7461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Salah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satu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strategi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dapat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kalian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gunakan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”selama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belum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ditemukan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prima,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cari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prima!”.</a:t>
            </a:r>
            <a:endParaRPr sz="1100">
              <a:latin typeface="Tahoma"/>
              <a:cs typeface="Tahoma"/>
            </a:endParaRPr>
          </a:p>
          <a:p>
            <a:pPr marL="144780" marR="15430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Bagaimana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mencari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prima?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Coba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saja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2,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3,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4,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seterusnya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sampai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ditemukan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prima.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360" y="221828"/>
            <a:ext cx="22409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05"/>
              <a:t> </a:t>
            </a:r>
            <a:r>
              <a:rPr dirty="0"/>
              <a:t>Solusi:</a:t>
            </a:r>
            <a:r>
              <a:rPr dirty="0" spc="275"/>
              <a:t> </a:t>
            </a:r>
            <a:r>
              <a:rPr dirty="0" spc="-20"/>
              <a:t>prima2.cpp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620636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7294" y="517544"/>
            <a:ext cx="3745865" cy="2157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595245">
              <a:lnSpc>
                <a:spcPct val="154800"/>
              </a:lnSpc>
              <a:spcBef>
                <a:spcPts val="100"/>
              </a:spcBef>
            </a:pP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4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775"/>
              </a:lnSpc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0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N;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1080"/>
              </a:lnSpc>
            </a:pPr>
            <a:r>
              <a:rPr dirty="0" sz="1000" spc="105">
                <a:latin typeface="PMingLiU"/>
                <a:cs typeface="PMingLiU"/>
              </a:rPr>
              <a:t>scanf(</a:t>
            </a:r>
            <a:r>
              <a:rPr dirty="0" sz="1000" spc="105">
                <a:solidFill>
                  <a:srgbClr val="9300D1"/>
                </a:solidFill>
                <a:latin typeface="PMingLiU"/>
                <a:cs typeface="PMingLiU"/>
              </a:rPr>
              <a:t>"%d"</a:t>
            </a:r>
            <a:r>
              <a:rPr dirty="0" sz="1000" spc="105">
                <a:latin typeface="PMingLiU"/>
                <a:cs typeface="PMingLiU"/>
              </a:rPr>
              <a:t>,</a:t>
            </a:r>
            <a:r>
              <a:rPr dirty="0" sz="1000" spc="229">
                <a:latin typeface="PMingLiU"/>
                <a:cs typeface="PMingLiU"/>
              </a:rPr>
              <a:t> </a:t>
            </a:r>
            <a:r>
              <a:rPr dirty="0" sz="1000" spc="25">
                <a:latin typeface="PMingLiU"/>
                <a:cs typeface="PMingLiU"/>
              </a:rPr>
              <a:t>&amp;N);</a:t>
            </a:r>
            <a:endParaRPr sz="1000">
              <a:latin typeface="PMingLiU"/>
              <a:cs typeface="PMingLiU"/>
            </a:endParaRPr>
          </a:p>
          <a:p>
            <a:pPr marL="145415" marR="5080">
              <a:lnSpc>
                <a:spcPts val="960"/>
              </a:lnSpc>
              <a:spcBef>
                <a:spcPts val="890"/>
              </a:spcBef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6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count</a:t>
            </a:r>
            <a:r>
              <a:rPr dirty="0" sz="1000" spc="26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0;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</a:t>
            </a:r>
            <a:r>
              <a:rPr dirty="0" sz="1000" spc="26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50">
                <a:solidFill>
                  <a:srgbClr val="009900"/>
                </a:solidFill>
                <a:latin typeface="PMingLiU"/>
                <a:cs typeface="PMingLiU"/>
              </a:rPr>
              <a:t>Banyaknya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80">
                <a:solidFill>
                  <a:srgbClr val="009900"/>
                </a:solidFill>
                <a:latin typeface="PMingLiU"/>
                <a:cs typeface="PMingLiU"/>
              </a:rPr>
              <a:t>prima</a:t>
            </a:r>
            <a:r>
              <a:rPr dirty="0" sz="1000" spc="26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65">
                <a:solidFill>
                  <a:srgbClr val="009900"/>
                </a:solidFill>
                <a:latin typeface="PMingLiU"/>
                <a:cs typeface="PMingLiU"/>
              </a:rPr>
              <a:t>yang</a:t>
            </a:r>
            <a:r>
              <a:rPr dirty="0" sz="1000" spc="26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80">
                <a:solidFill>
                  <a:srgbClr val="009900"/>
                </a:solidFill>
                <a:latin typeface="PMingLiU"/>
                <a:cs typeface="PMingLiU"/>
              </a:rPr>
              <a:t>sudah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80">
                <a:solidFill>
                  <a:srgbClr val="009900"/>
                </a:solidFill>
                <a:latin typeface="PMingLiU"/>
                <a:cs typeface="PMingLiU"/>
              </a:rPr>
              <a:t>ditemukan </a:t>
            </a:r>
            <a:r>
              <a:rPr dirty="0" sz="1000" spc="-24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6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20">
                <a:latin typeface="PMingLiU"/>
                <a:cs typeface="PMingLiU"/>
              </a:rPr>
              <a:t>cur</a:t>
            </a:r>
            <a:r>
              <a:rPr dirty="0" sz="1000" spc="26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2;</a:t>
            </a:r>
            <a:r>
              <a:rPr dirty="0" sz="1000" spc="265">
                <a:latin typeface="PMingLiU"/>
                <a:cs typeface="PMingLiU"/>
              </a:rPr>
              <a:t> 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 </a:t>
            </a:r>
            <a:r>
              <a:rPr dirty="0" sz="1000" spc="185">
                <a:solidFill>
                  <a:srgbClr val="009900"/>
                </a:solidFill>
                <a:latin typeface="PMingLiU"/>
                <a:cs typeface="PMingLiU"/>
              </a:rPr>
              <a:t>nilai</a:t>
            </a:r>
            <a:r>
              <a:rPr dirty="0" sz="1000" spc="26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65">
                <a:solidFill>
                  <a:srgbClr val="009900"/>
                </a:solidFill>
                <a:latin typeface="PMingLiU"/>
                <a:cs typeface="PMingLiU"/>
              </a:rPr>
              <a:t>yang</a:t>
            </a:r>
            <a:r>
              <a:rPr dirty="0" sz="1000" spc="26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75">
                <a:solidFill>
                  <a:srgbClr val="009900"/>
                </a:solidFill>
                <a:latin typeface="PMingLiU"/>
                <a:cs typeface="PMingLiU"/>
              </a:rPr>
              <a:t>akan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40">
                <a:solidFill>
                  <a:srgbClr val="009900"/>
                </a:solidFill>
                <a:latin typeface="PMingLiU"/>
                <a:cs typeface="PMingLiU"/>
              </a:rPr>
              <a:t>diperiksa</a:t>
            </a:r>
            <a:r>
              <a:rPr dirty="0" sz="1000" spc="26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75">
                <a:solidFill>
                  <a:srgbClr val="009900"/>
                </a:solidFill>
                <a:latin typeface="PMingLiU"/>
                <a:cs typeface="PMingLiU"/>
              </a:rPr>
              <a:t>keprimaannya</a:t>
            </a:r>
            <a:endParaRPr sz="10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650">
              <a:latin typeface="PMingLiU"/>
              <a:cs typeface="PMingLiU"/>
            </a:endParaRPr>
          </a:p>
          <a:p>
            <a:pPr marL="278130" marR="2263140" indent="-133350">
              <a:lnSpc>
                <a:spcPct val="74700"/>
              </a:lnSpc>
            </a:pPr>
            <a:r>
              <a:rPr dirty="0" sz="1000" spc="105">
                <a:solidFill>
                  <a:srgbClr val="0000FF"/>
                </a:solidFill>
                <a:latin typeface="PMingLiU"/>
                <a:cs typeface="PMingLiU"/>
              </a:rPr>
              <a:t>while</a:t>
            </a:r>
            <a:r>
              <a:rPr dirty="0" sz="1000" spc="11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20">
                <a:latin typeface="PMingLiU"/>
                <a:cs typeface="PMingLiU"/>
              </a:rPr>
              <a:t>(count </a:t>
            </a:r>
            <a:r>
              <a:rPr dirty="0" sz="1000" spc="-10">
                <a:latin typeface="PMingLiU"/>
                <a:cs typeface="PMingLiU"/>
              </a:rPr>
              <a:t>&lt;</a:t>
            </a:r>
            <a:r>
              <a:rPr dirty="0" sz="1000" spc="-5">
                <a:latin typeface="PMingLiU"/>
                <a:cs typeface="PMingLiU"/>
              </a:rPr>
              <a:t> </a:t>
            </a:r>
            <a:r>
              <a:rPr dirty="0" sz="1000" spc="25">
                <a:latin typeface="PMingLiU"/>
                <a:cs typeface="PMingLiU"/>
              </a:rPr>
              <a:t>N)</a:t>
            </a:r>
            <a:r>
              <a:rPr dirty="0" sz="1000" spc="30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75">
                <a:latin typeface="PMingLiU"/>
                <a:cs typeface="PMingLiU"/>
              </a:rPr>
              <a:t> </a:t>
            </a:r>
            <a:r>
              <a:rPr dirty="0" sz="1000" spc="105">
                <a:solidFill>
                  <a:srgbClr val="0000FF"/>
                </a:solidFill>
                <a:latin typeface="PMingLiU"/>
                <a:cs typeface="PMingLiU"/>
              </a:rPr>
              <a:t>bool</a:t>
            </a:r>
            <a:r>
              <a:rPr dirty="0" sz="1000" spc="24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80">
                <a:latin typeface="PMingLiU"/>
                <a:cs typeface="PMingLiU"/>
              </a:rPr>
              <a:t>prima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>
                <a:latin typeface="PMingLiU"/>
                <a:cs typeface="PMingLiU"/>
              </a:rPr>
              <a:t> </a:t>
            </a:r>
            <a:r>
              <a:rPr dirty="0" sz="1000" spc="175">
                <a:solidFill>
                  <a:srgbClr val="0000FF"/>
                </a:solidFill>
                <a:latin typeface="PMingLiU"/>
                <a:cs typeface="PMingLiU"/>
              </a:rPr>
              <a:t>true</a:t>
            </a:r>
            <a:r>
              <a:rPr dirty="0" sz="1000" spc="175">
                <a:latin typeface="PMingLiU"/>
                <a:cs typeface="PMingLiU"/>
              </a:rPr>
              <a:t>;</a:t>
            </a:r>
            <a:endParaRPr sz="1000">
              <a:latin typeface="PMingLiU"/>
              <a:cs typeface="PMingLiU"/>
            </a:endParaRPr>
          </a:p>
          <a:p>
            <a:pPr marL="410845" marR="1200150" indent="-133350">
              <a:lnSpc>
                <a:spcPct val="80100"/>
              </a:lnSpc>
            </a:pP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2;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 </a:t>
            </a:r>
            <a:r>
              <a:rPr dirty="0" sz="1000" spc="-10">
                <a:latin typeface="PMingLiU"/>
                <a:cs typeface="PMingLiU"/>
              </a:rPr>
              <a:t>&lt;=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45">
                <a:latin typeface="PMingLiU"/>
                <a:cs typeface="PMingLiU"/>
              </a:rPr>
              <a:t>cur-1;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i++)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40">
                <a:latin typeface="PMingLiU"/>
                <a:cs typeface="PMingLiU"/>
              </a:rPr>
              <a:t>(cur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260">
                <a:latin typeface="PMingLiU"/>
                <a:cs typeface="PMingLiU"/>
              </a:rPr>
              <a:t>%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 </a:t>
            </a:r>
            <a:r>
              <a:rPr dirty="0" sz="1000" spc="-10">
                <a:latin typeface="PMingLiU"/>
                <a:cs typeface="PMingLiU"/>
              </a:rPr>
              <a:t>==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0)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543560" marR="2263140">
              <a:lnSpc>
                <a:spcPct val="74700"/>
              </a:lnSpc>
            </a:pPr>
            <a:r>
              <a:rPr dirty="0" sz="1000" spc="80">
                <a:latin typeface="PMingLiU"/>
                <a:cs typeface="PMingLiU"/>
              </a:rPr>
              <a:t>prima</a:t>
            </a:r>
            <a:r>
              <a:rPr dirty="0" sz="1000" spc="23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35">
                <a:latin typeface="PMingLiU"/>
                <a:cs typeface="PMingLiU"/>
              </a:rPr>
              <a:t> </a:t>
            </a:r>
            <a:r>
              <a:rPr dirty="0" sz="1000" spc="180">
                <a:solidFill>
                  <a:srgbClr val="0000FF"/>
                </a:solidFill>
                <a:latin typeface="PMingLiU"/>
                <a:cs typeface="PMingLiU"/>
              </a:rPr>
              <a:t>false</a:t>
            </a:r>
            <a:r>
              <a:rPr dirty="0" sz="1000" spc="180">
                <a:latin typeface="PMingLiU"/>
                <a:cs typeface="PMingLiU"/>
              </a:rPr>
              <a:t>;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30">
                <a:solidFill>
                  <a:srgbClr val="0000FF"/>
                </a:solidFill>
                <a:latin typeface="PMingLiU"/>
                <a:cs typeface="PMingLiU"/>
              </a:rPr>
              <a:t>break</a:t>
            </a:r>
            <a:r>
              <a:rPr dirty="0" sz="1000" spc="130">
                <a:latin typeface="PMingLiU"/>
                <a:cs typeface="PMingLiU"/>
              </a:rPr>
              <a:t>;</a:t>
            </a:r>
            <a:endParaRPr sz="1000">
              <a:latin typeface="PMingLiU"/>
              <a:cs typeface="PMingLiU"/>
            </a:endParaRPr>
          </a:p>
          <a:p>
            <a:pPr marL="410845">
              <a:lnSpc>
                <a:spcPts val="84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27813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2710840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896" y="221828"/>
            <a:ext cx="28162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14"/>
              <a:t> </a:t>
            </a:r>
            <a:r>
              <a:rPr dirty="0"/>
              <a:t>Solusi:</a:t>
            </a:r>
            <a:r>
              <a:rPr dirty="0" spc="290"/>
              <a:t> </a:t>
            </a:r>
            <a:r>
              <a:rPr dirty="0" spc="-20"/>
              <a:t>prima2.cpp</a:t>
            </a:r>
            <a:r>
              <a:rPr dirty="0" spc="12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799579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7294" y="788700"/>
            <a:ext cx="3546475" cy="16173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8130">
              <a:lnSpc>
                <a:spcPts val="1080"/>
              </a:lnSpc>
              <a:spcBef>
                <a:spcPts val="95"/>
              </a:spcBef>
            </a:pP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dirty="0" sz="1000" spc="22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20">
                <a:latin typeface="PMingLiU"/>
                <a:cs typeface="PMingLiU"/>
              </a:rPr>
              <a:t>(prima)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410845">
              <a:lnSpc>
                <a:spcPts val="960"/>
              </a:lnSpc>
            </a:pP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</a:t>
            </a:r>
            <a:r>
              <a:rPr dirty="0" sz="1000" spc="23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55">
                <a:solidFill>
                  <a:srgbClr val="009900"/>
                </a:solidFill>
                <a:latin typeface="PMingLiU"/>
                <a:cs typeface="PMingLiU"/>
              </a:rPr>
              <a:t>Ditemukan</a:t>
            </a:r>
            <a:r>
              <a:rPr dirty="0" sz="1000" spc="24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solidFill>
                  <a:srgbClr val="009900"/>
                </a:solidFill>
                <a:latin typeface="PMingLiU"/>
                <a:cs typeface="PMingLiU"/>
              </a:rPr>
              <a:t>prima!</a:t>
            </a:r>
            <a:endParaRPr sz="1000">
              <a:latin typeface="PMingLiU"/>
              <a:cs typeface="PMingLiU"/>
            </a:endParaRPr>
          </a:p>
          <a:p>
            <a:pPr marL="410845" marR="5080">
              <a:lnSpc>
                <a:spcPts val="960"/>
              </a:lnSpc>
              <a:spcBef>
                <a:spcPts val="110"/>
              </a:spcBef>
            </a:pP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 </a:t>
            </a:r>
            <a:r>
              <a:rPr dirty="0" sz="1000" spc="80">
                <a:solidFill>
                  <a:srgbClr val="009900"/>
                </a:solidFill>
                <a:latin typeface="PMingLiU"/>
                <a:cs typeface="PMingLiU"/>
              </a:rPr>
              <a:t>Cetak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70">
                <a:solidFill>
                  <a:srgbClr val="009900"/>
                </a:solidFill>
                <a:latin typeface="PMingLiU"/>
                <a:cs typeface="PMingLiU"/>
              </a:rPr>
              <a:t>dan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65">
                <a:solidFill>
                  <a:srgbClr val="009900"/>
                </a:solidFill>
                <a:latin typeface="PMingLiU"/>
                <a:cs typeface="PMingLiU"/>
              </a:rPr>
              <a:t>tambahkan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80">
                <a:solidFill>
                  <a:srgbClr val="009900"/>
                </a:solidFill>
                <a:latin typeface="PMingLiU"/>
                <a:cs typeface="PMingLiU"/>
              </a:rPr>
              <a:t>prima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50">
                <a:solidFill>
                  <a:srgbClr val="009900"/>
                </a:solidFill>
                <a:latin typeface="PMingLiU"/>
                <a:cs typeface="PMingLiU"/>
              </a:rPr>
              <a:t>yg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80">
                <a:solidFill>
                  <a:srgbClr val="009900"/>
                </a:solidFill>
                <a:latin typeface="PMingLiU"/>
                <a:cs typeface="PMingLiU"/>
              </a:rPr>
              <a:t>sudah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80">
                <a:solidFill>
                  <a:srgbClr val="009900"/>
                </a:solidFill>
                <a:latin typeface="PMingLiU"/>
                <a:cs typeface="PMingLiU"/>
              </a:rPr>
              <a:t>ditemukan </a:t>
            </a:r>
            <a:r>
              <a:rPr dirty="0" sz="1000" spc="-24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35">
                <a:latin typeface="PMingLiU"/>
                <a:cs typeface="PMingLiU"/>
              </a:rPr>
              <a:t>printf(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"%d\n"</a:t>
            </a:r>
            <a:r>
              <a:rPr dirty="0" sz="1000" spc="135">
                <a:latin typeface="PMingLiU"/>
                <a:cs typeface="PMingLiU"/>
              </a:rPr>
              <a:t>,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65">
                <a:latin typeface="PMingLiU"/>
                <a:cs typeface="PMingLiU"/>
              </a:rPr>
              <a:t>cur);</a:t>
            </a:r>
            <a:endParaRPr sz="1000">
              <a:latin typeface="PMingLiU"/>
              <a:cs typeface="PMingLiU"/>
            </a:endParaRPr>
          </a:p>
          <a:p>
            <a:pPr marL="410845">
              <a:lnSpc>
                <a:spcPts val="785"/>
              </a:lnSpc>
            </a:pPr>
            <a:r>
              <a:rPr dirty="0" sz="1000" spc="95">
                <a:latin typeface="PMingLiU"/>
                <a:cs typeface="PMingLiU"/>
              </a:rPr>
              <a:t>count++;</a:t>
            </a:r>
            <a:endParaRPr sz="1000">
              <a:latin typeface="PMingLiU"/>
              <a:cs typeface="PMingLiU"/>
            </a:endParaRPr>
          </a:p>
          <a:p>
            <a:pPr marL="27813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278130">
              <a:lnSpc>
                <a:spcPts val="1080"/>
              </a:lnSpc>
              <a:spcBef>
                <a:spcPts val="660"/>
              </a:spcBef>
            </a:pP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80">
                <a:solidFill>
                  <a:srgbClr val="009900"/>
                </a:solidFill>
                <a:latin typeface="PMingLiU"/>
                <a:cs typeface="PMingLiU"/>
              </a:rPr>
              <a:t>Entah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9900"/>
                </a:solidFill>
                <a:latin typeface="PMingLiU"/>
                <a:cs typeface="PMingLiU"/>
              </a:rPr>
              <a:t>ini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80">
                <a:solidFill>
                  <a:srgbClr val="009900"/>
                </a:solidFill>
                <a:latin typeface="PMingLiU"/>
                <a:cs typeface="PMingLiU"/>
              </a:rPr>
              <a:t>prima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30">
                <a:solidFill>
                  <a:srgbClr val="009900"/>
                </a:solidFill>
                <a:latin typeface="PMingLiU"/>
                <a:cs typeface="PMingLiU"/>
              </a:rPr>
              <a:t>atau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00">
                <a:solidFill>
                  <a:srgbClr val="009900"/>
                </a:solidFill>
                <a:latin typeface="PMingLiU"/>
                <a:cs typeface="PMingLiU"/>
              </a:rPr>
              <a:t>bukan,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65">
                <a:solidFill>
                  <a:srgbClr val="009900"/>
                </a:solidFill>
                <a:latin typeface="PMingLiU"/>
                <a:cs typeface="PMingLiU"/>
              </a:rPr>
              <a:t>lanjut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95">
                <a:solidFill>
                  <a:srgbClr val="009900"/>
                </a:solidFill>
                <a:latin typeface="PMingLiU"/>
                <a:cs typeface="PMingLiU"/>
              </a:rPr>
              <a:t>untuk</a:t>
            </a:r>
            <a:endParaRPr sz="1000">
              <a:latin typeface="PMingLiU"/>
              <a:cs typeface="PMingLiU"/>
            </a:endParaRPr>
          </a:p>
          <a:p>
            <a:pPr marL="278130" marR="1134110">
              <a:lnSpc>
                <a:spcPct val="74700"/>
              </a:lnSpc>
              <a:spcBef>
                <a:spcPts val="185"/>
              </a:spcBef>
            </a:pP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60">
                <a:solidFill>
                  <a:srgbClr val="009900"/>
                </a:solidFill>
                <a:latin typeface="PMingLiU"/>
                <a:cs typeface="PMingLiU"/>
              </a:rPr>
              <a:t>memeriksa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009900"/>
                </a:solidFill>
                <a:latin typeface="PMingLiU"/>
                <a:cs typeface="PMingLiU"/>
              </a:rPr>
              <a:t>bilangan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20">
                <a:solidFill>
                  <a:srgbClr val="009900"/>
                </a:solidFill>
                <a:latin typeface="PMingLiU"/>
                <a:cs typeface="PMingLiU"/>
              </a:rPr>
              <a:t>berikutnya </a:t>
            </a:r>
            <a:r>
              <a:rPr dirty="0" sz="1000" spc="-24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00">
                <a:latin typeface="PMingLiU"/>
                <a:cs typeface="PMingLiU"/>
              </a:rPr>
              <a:t>cur++;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84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</a:t>
            </a:r>
            <a:r>
              <a:rPr dirty="0" sz="1000" spc="25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95">
                <a:solidFill>
                  <a:srgbClr val="009900"/>
                </a:solidFill>
                <a:latin typeface="PMingLiU"/>
                <a:cs typeface="PMingLiU"/>
              </a:rPr>
              <a:t>Keluar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009900"/>
                </a:solidFill>
                <a:latin typeface="PMingLiU"/>
                <a:cs typeface="PMingLiU"/>
              </a:rPr>
              <a:t>dari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35">
                <a:solidFill>
                  <a:srgbClr val="009900"/>
                </a:solidFill>
                <a:latin typeface="PMingLiU"/>
                <a:cs typeface="PMingLiU"/>
              </a:rPr>
              <a:t>while,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35">
                <a:solidFill>
                  <a:srgbClr val="009900"/>
                </a:solidFill>
                <a:latin typeface="PMingLiU"/>
                <a:cs typeface="PMingLiU"/>
              </a:rPr>
              <a:t>dipastikan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solidFill>
                  <a:srgbClr val="009900"/>
                </a:solidFill>
                <a:latin typeface="PMingLiU"/>
                <a:cs typeface="PMingLiU"/>
              </a:rPr>
              <a:t>count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-10">
                <a:solidFill>
                  <a:srgbClr val="009900"/>
                </a:solidFill>
                <a:latin typeface="PMingLiU"/>
                <a:cs typeface="PMingLiU"/>
              </a:rPr>
              <a:t>=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-155">
                <a:solidFill>
                  <a:srgbClr val="009900"/>
                </a:solidFill>
                <a:latin typeface="PMingLiU"/>
                <a:cs typeface="PMingLiU"/>
              </a:rPr>
              <a:t>N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2442438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0108" y="834374"/>
            <a:ext cx="1848485" cy="709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latin typeface="Calibri"/>
                <a:cs typeface="Calibri"/>
              </a:rPr>
              <a:t>Bagian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400" spc="-10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Perulangan</a:t>
            </a:r>
            <a:r>
              <a:rPr dirty="0" sz="1400" spc="90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 </a:t>
            </a:r>
            <a:r>
              <a:rPr dirty="0" sz="1400" spc="-20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Bersarang</a:t>
            </a:r>
            <a:endParaRPr sz="1400">
              <a:latin typeface="Gill Sans MT"/>
              <a:cs typeface="Gill Sans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2210" y="221828"/>
            <a:ext cx="7239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40"/>
              <a:t>P</a:t>
            </a:r>
            <a:r>
              <a:rPr dirty="0" spc="-15"/>
              <a:t>enutup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183359"/>
            <a:ext cx="3721100" cy="7461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45">
                <a:latin typeface="Tahoma"/>
                <a:cs typeface="Tahoma"/>
              </a:rPr>
              <a:t>Percabangan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perulangan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merupakan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dua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struktur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kontrol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sangat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penting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pemrograman.</a:t>
            </a:r>
            <a:endParaRPr sz="1100">
              <a:latin typeface="Tahoma"/>
              <a:cs typeface="Tahoma"/>
            </a:endParaRPr>
          </a:p>
          <a:p>
            <a:pPr marL="144780" marR="123189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10">
                <a:latin typeface="Tahoma"/>
                <a:cs typeface="Tahoma"/>
              </a:rPr>
              <a:t>Kalian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diharapkan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berlatih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sampai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lancar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kedua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hal 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tersebut,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baru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lanjut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mempelajari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materi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selanjutnya.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8625" y="221828"/>
            <a:ext cx="14116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0"/>
              <a:t>Motivasi:</a:t>
            </a:r>
            <a:r>
              <a:rPr dirty="0" spc="265"/>
              <a:t> </a:t>
            </a:r>
            <a:r>
              <a:rPr dirty="0" spc="-5"/>
              <a:t>Pola</a:t>
            </a:r>
            <a:r>
              <a:rPr dirty="0" spc="105"/>
              <a:t> </a:t>
            </a:r>
            <a:r>
              <a:rPr dirty="0" spc="15"/>
              <a:t>0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77087" rIns="0" bIns="0" rtlCol="0" vert="horz">
            <a:spAutoFit/>
          </a:bodyPr>
          <a:lstStyle/>
          <a:p>
            <a:pPr marL="287655" indent="-132715">
              <a:lnSpc>
                <a:spcPct val="100000"/>
              </a:lnSpc>
              <a:spcBef>
                <a:spcPts val="434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88290" algn="l"/>
              </a:tabLst>
            </a:pPr>
            <a:r>
              <a:rPr dirty="0" sz="1100" spc="-5"/>
              <a:t>Pak</a:t>
            </a:r>
            <a:r>
              <a:rPr dirty="0" sz="1100" spc="20"/>
              <a:t> </a:t>
            </a:r>
            <a:r>
              <a:rPr dirty="0" sz="1100" spc="-40"/>
              <a:t>Dengklek</a:t>
            </a:r>
            <a:r>
              <a:rPr dirty="0" sz="1100" spc="25"/>
              <a:t> </a:t>
            </a:r>
            <a:r>
              <a:rPr dirty="0" sz="1100" spc="-55"/>
              <a:t>akan</a:t>
            </a:r>
            <a:r>
              <a:rPr dirty="0" sz="1100" spc="25"/>
              <a:t> </a:t>
            </a:r>
            <a:r>
              <a:rPr dirty="0" sz="1100" spc="-50"/>
              <a:t>memberikan</a:t>
            </a:r>
            <a:r>
              <a:rPr dirty="0" sz="1100" spc="25"/>
              <a:t> </a:t>
            </a:r>
            <a:r>
              <a:rPr dirty="0" sz="1100" spc="-65"/>
              <a:t>sebuah</a:t>
            </a:r>
            <a:r>
              <a:rPr dirty="0" sz="1100" spc="15"/>
              <a:t> </a:t>
            </a:r>
            <a:r>
              <a:rPr dirty="0" sz="1100" spc="-40"/>
              <a:t>bilangan,</a:t>
            </a:r>
            <a:r>
              <a:rPr dirty="0" sz="1100" spc="25"/>
              <a:t> </a:t>
            </a:r>
            <a:r>
              <a:rPr dirty="0" sz="1100" spc="-45"/>
              <a:t>misalnya</a:t>
            </a:r>
            <a:r>
              <a:rPr dirty="0" sz="1100" spc="30"/>
              <a:t> </a:t>
            </a:r>
            <a:r>
              <a:rPr dirty="0" sz="1100" spc="-50" b="1">
                <a:latin typeface="Gill Sans MT"/>
                <a:cs typeface="Gill Sans MT"/>
              </a:rPr>
              <a:t>N</a:t>
            </a:r>
            <a:r>
              <a:rPr dirty="0" sz="1100" spc="-50"/>
              <a:t>.</a:t>
            </a:r>
            <a:endParaRPr sz="1100">
              <a:latin typeface="Gill Sans MT"/>
              <a:cs typeface="Gill Sans MT"/>
            </a:endParaRPr>
          </a:p>
          <a:p>
            <a:pPr marL="287655" marR="32512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88290" algn="l"/>
              </a:tabLst>
            </a:pPr>
            <a:r>
              <a:rPr dirty="0" sz="1100" spc="-25"/>
              <a:t>Anda</a:t>
            </a:r>
            <a:r>
              <a:rPr dirty="0" sz="1100" spc="25"/>
              <a:t> </a:t>
            </a:r>
            <a:r>
              <a:rPr dirty="0" sz="1100" spc="-25"/>
              <a:t>diminta</a:t>
            </a:r>
            <a:r>
              <a:rPr dirty="0" sz="1100" spc="25"/>
              <a:t> </a:t>
            </a:r>
            <a:r>
              <a:rPr dirty="0" sz="1100" spc="-30"/>
              <a:t>untuk</a:t>
            </a:r>
            <a:r>
              <a:rPr dirty="0" sz="1100" spc="30"/>
              <a:t> </a:t>
            </a:r>
            <a:r>
              <a:rPr dirty="0" sz="1100" spc="-50"/>
              <a:t>mencetak</a:t>
            </a:r>
            <a:r>
              <a:rPr dirty="0" sz="1100" spc="25"/>
              <a:t> </a:t>
            </a:r>
            <a:r>
              <a:rPr dirty="0" sz="1100" spc="-45"/>
              <a:t>karakter</a:t>
            </a:r>
            <a:r>
              <a:rPr dirty="0" sz="1100" spc="30"/>
              <a:t> </a:t>
            </a:r>
            <a:r>
              <a:rPr dirty="0" sz="1100" spc="-35"/>
              <a:t>bintang</a:t>
            </a:r>
            <a:r>
              <a:rPr dirty="0" sz="1100" spc="25"/>
              <a:t> </a:t>
            </a:r>
            <a:r>
              <a:rPr dirty="0" sz="1100" spc="-20"/>
              <a:t>(*)</a:t>
            </a:r>
            <a:r>
              <a:rPr dirty="0" sz="1100" spc="30"/>
              <a:t> </a:t>
            </a:r>
            <a:r>
              <a:rPr dirty="0" sz="1100" spc="-65"/>
              <a:t>yang </a:t>
            </a:r>
            <a:r>
              <a:rPr dirty="0" sz="1100" spc="-330"/>
              <a:t> </a:t>
            </a:r>
            <a:r>
              <a:rPr dirty="0" sz="1100" spc="-50"/>
              <a:t>tersusun</a:t>
            </a:r>
            <a:r>
              <a:rPr dirty="0" sz="1100" spc="10"/>
              <a:t> </a:t>
            </a:r>
            <a:r>
              <a:rPr dirty="0" sz="1100" spc="35"/>
              <a:t>N</a:t>
            </a:r>
            <a:r>
              <a:rPr dirty="0" sz="1100" spc="20"/>
              <a:t> </a:t>
            </a:r>
            <a:r>
              <a:rPr dirty="0" sz="1100" spc="-45"/>
              <a:t>baris.</a:t>
            </a:r>
            <a:endParaRPr sz="1100"/>
          </a:p>
          <a:p>
            <a:pPr marL="287655" indent="-132715">
              <a:lnSpc>
                <a:spcPts val="1245"/>
              </a:lnSpc>
              <a:spcBef>
                <a:spcPts val="33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88290" algn="l"/>
                <a:tab pos="3898900" algn="l"/>
              </a:tabLst>
            </a:pPr>
            <a:r>
              <a:rPr dirty="0" u="sng" sz="1100" spc="-30">
                <a:uFill>
                  <a:solidFill>
                    <a:srgbClr val="000000"/>
                  </a:solidFill>
                </a:uFill>
              </a:rPr>
              <a:t>Contoh</a:t>
            </a:r>
            <a:r>
              <a:rPr dirty="0" u="sng" sz="110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30">
                <a:uFill>
                  <a:solidFill>
                    <a:srgbClr val="000000"/>
                  </a:solidFill>
                </a:uFill>
              </a:rPr>
              <a:t>untuk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35">
                <a:uFill>
                  <a:solidFill>
                    <a:srgbClr val="000000"/>
                  </a:solidFill>
                </a:uFill>
              </a:rPr>
              <a:t>N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45">
                <a:uFill>
                  <a:solidFill>
                    <a:srgbClr val="000000"/>
                  </a:solidFill>
                </a:uFill>
              </a:rPr>
              <a:t>=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75">
                <a:uFill>
                  <a:solidFill>
                    <a:srgbClr val="000000"/>
                  </a:solidFill>
                </a:uFill>
              </a:rPr>
              <a:t>3:	</a:t>
            </a:r>
            <a:endParaRPr sz="1100"/>
          </a:p>
          <a:p>
            <a:pPr marL="287655">
              <a:lnSpc>
                <a:spcPts val="969"/>
              </a:lnSpc>
            </a:pPr>
            <a:r>
              <a:rPr dirty="0" sz="1000" spc="50">
                <a:latin typeface="PMingLiU"/>
                <a:cs typeface="PMingLiU"/>
              </a:rPr>
              <a:t>*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894"/>
              </a:lnSpc>
            </a:pPr>
            <a:r>
              <a:rPr dirty="0" sz="1000" spc="50">
                <a:latin typeface="PMingLiU"/>
                <a:cs typeface="PMingLiU"/>
              </a:rPr>
              <a:t>*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1050"/>
              </a:lnSpc>
            </a:pPr>
            <a:r>
              <a:rPr dirty="0" sz="1000" spc="50">
                <a:latin typeface="PMingLiU"/>
                <a:cs typeface="PMingLiU"/>
              </a:rPr>
              <a:t>*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2183993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488" y="221828"/>
            <a:ext cx="13106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/>
              <a:t>Motivasi</a:t>
            </a:r>
            <a:r>
              <a:rPr dirty="0" spc="65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46836" rIns="0" bIns="0" rtlCol="0" vert="horz">
            <a:spAutoFit/>
          </a:bodyPr>
          <a:lstStyle/>
          <a:p>
            <a:pPr marL="287655" marR="254635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88290" algn="l"/>
              </a:tabLst>
            </a:pPr>
            <a:r>
              <a:rPr dirty="0" sz="1100" spc="-35"/>
              <a:t>Tentu</a:t>
            </a:r>
            <a:r>
              <a:rPr dirty="0" sz="1100" spc="25"/>
              <a:t> </a:t>
            </a:r>
            <a:r>
              <a:rPr dirty="0" sz="1100" spc="-55"/>
              <a:t>saja</a:t>
            </a:r>
            <a:r>
              <a:rPr dirty="0" sz="1100" spc="25"/>
              <a:t> </a:t>
            </a:r>
            <a:r>
              <a:rPr dirty="0" sz="1100" spc="-50"/>
              <a:t>solusinya</a:t>
            </a:r>
            <a:r>
              <a:rPr dirty="0" sz="1100" spc="25"/>
              <a:t> </a:t>
            </a:r>
            <a:r>
              <a:rPr dirty="0" sz="1100" spc="-60"/>
              <a:t>sederhana,</a:t>
            </a:r>
            <a:r>
              <a:rPr dirty="0" sz="1100" spc="25"/>
              <a:t> </a:t>
            </a:r>
            <a:r>
              <a:rPr dirty="0" sz="1100" spc="-40"/>
              <a:t>cukup</a:t>
            </a:r>
            <a:r>
              <a:rPr dirty="0" sz="1100" spc="25"/>
              <a:t> </a:t>
            </a:r>
            <a:r>
              <a:rPr dirty="0" sz="1100" spc="-55"/>
              <a:t>gunakan</a:t>
            </a:r>
            <a:r>
              <a:rPr dirty="0" sz="1100" spc="30"/>
              <a:t> </a:t>
            </a:r>
            <a:r>
              <a:rPr dirty="0" sz="1100" spc="-50"/>
              <a:t>salah</a:t>
            </a:r>
            <a:r>
              <a:rPr dirty="0" sz="1100" spc="30"/>
              <a:t> </a:t>
            </a:r>
            <a:r>
              <a:rPr dirty="0" sz="1100" spc="-40"/>
              <a:t>satu </a:t>
            </a:r>
            <a:r>
              <a:rPr dirty="0" sz="1100" spc="-330"/>
              <a:t> </a:t>
            </a:r>
            <a:r>
              <a:rPr dirty="0" sz="1100" spc="-25"/>
              <a:t>struktur</a:t>
            </a:r>
            <a:r>
              <a:rPr dirty="0" sz="1100" spc="10"/>
              <a:t> </a:t>
            </a:r>
            <a:r>
              <a:rPr dirty="0" sz="1100" spc="-45"/>
              <a:t>perulangan</a:t>
            </a:r>
            <a:r>
              <a:rPr dirty="0" sz="1100" spc="20"/>
              <a:t> </a:t>
            </a:r>
            <a:r>
              <a:rPr dirty="0" sz="1100" spc="-65"/>
              <a:t>yang</a:t>
            </a:r>
            <a:r>
              <a:rPr dirty="0" sz="1100" spc="20"/>
              <a:t> </a:t>
            </a:r>
            <a:r>
              <a:rPr dirty="0" sz="1100" spc="-35"/>
              <a:t>kalian</a:t>
            </a:r>
            <a:r>
              <a:rPr dirty="0" sz="1100" spc="15"/>
              <a:t> </a:t>
            </a:r>
            <a:r>
              <a:rPr dirty="0" sz="1100" spc="-40"/>
              <a:t>kuasai.</a:t>
            </a:r>
            <a:endParaRPr sz="1100"/>
          </a:p>
          <a:p>
            <a:pPr marL="287655" indent="-132715">
              <a:lnSpc>
                <a:spcPts val="1275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88290" algn="l"/>
                <a:tab pos="3898900" algn="l"/>
              </a:tabLst>
            </a:pPr>
            <a:r>
              <a:rPr dirty="0" u="sng" sz="1100" spc="-25">
                <a:uFill>
                  <a:solidFill>
                    <a:srgbClr val="000000"/>
                  </a:solidFill>
                </a:uFill>
              </a:rPr>
              <a:t>Misalnya</a:t>
            </a:r>
            <a:r>
              <a:rPr dirty="0" u="sng" sz="110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60">
                <a:uFill>
                  <a:solidFill>
                    <a:srgbClr val="000000"/>
                  </a:solidFill>
                </a:uFill>
              </a:rPr>
              <a:t>menggunakan</a:t>
            </a:r>
            <a:r>
              <a:rPr dirty="0" u="sng" sz="110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</a:rPr>
              <a:t>for:	</a:t>
            </a:r>
            <a:endParaRPr sz="1100"/>
          </a:p>
          <a:p>
            <a:pPr marL="420370" marR="1689100" indent="-133350">
              <a:lnSpc>
                <a:spcPts val="960"/>
              </a:lnSpc>
              <a:spcBef>
                <a:spcPts val="185"/>
              </a:spcBef>
            </a:pP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0;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N;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i++)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75">
                <a:latin typeface="PMingLiU"/>
                <a:cs typeface="PMingLiU"/>
              </a:rPr>
              <a:t>printf(</a:t>
            </a:r>
            <a:r>
              <a:rPr dirty="0" sz="1000" spc="175">
                <a:solidFill>
                  <a:srgbClr val="9300D1"/>
                </a:solidFill>
                <a:latin typeface="PMingLiU"/>
                <a:cs typeface="PMingLiU"/>
              </a:rPr>
              <a:t>"\n"</a:t>
            </a:r>
            <a:r>
              <a:rPr dirty="0" sz="1000" spc="175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969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2072652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8625" y="221828"/>
            <a:ext cx="14116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0"/>
              <a:t>Motivasi:</a:t>
            </a:r>
            <a:r>
              <a:rPr dirty="0" spc="265"/>
              <a:t> </a:t>
            </a:r>
            <a:r>
              <a:rPr dirty="0" spc="-5"/>
              <a:t>Pola</a:t>
            </a:r>
            <a:r>
              <a:rPr dirty="0" spc="105"/>
              <a:t> </a:t>
            </a:r>
            <a:r>
              <a:rPr dirty="0" spc="15"/>
              <a:t>1</a:t>
            </a:r>
          </a:p>
        </p:txBody>
      </p:sp>
      <p:sp>
        <p:nvSpPr>
          <p:cNvPr id="3" name="object 3"/>
          <p:cNvSpPr/>
          <p:nvPr/>
        </p:nvSpPr>
        <p:spPr>
          <a:xfrm>
            <a:off x="637095" y="2266848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73355" rIns="0" bIns="0" rtlCol="0" vert="horz">
            <a:spAutoFit/>
          </a:bodyPr>
          <a:lstStyle/>
          <a:p>
            <a:pPr marL="287655" marR="122555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88290" algn="l"/>
              </a:tabLst>
            </a:pPr>
            <a:r>
              <a:rPr dirty="0" sz="1100" spc="-30"/>
              <a:t>Kemudian</a:t>
            </a:r>
            <a:r>
              <a:rPr dirty="0" sz="1100" spc="25"/>
              <a:t> </a:t>
            </a:r>
            <a:r>
              <a:rPr dirty="0" sz="1100" spc="-5"/>
              <a:t>Pak</a:t>
            </a:r>
            <a:r>
              <a:rPr dirty="0" sz="1100" spc="25"/>
              <a:t> </a:t>
            </a:r>
            <a:r>
              <a:rPr dirty="0" sz="1100" spc="-40"/>
              <a:t>Dengklek</a:t>
            </a:r>
            <a:r>
              <a:rPr dirty="0" sz="1100" spc="20"/>
              <a:t> </a:t>
            </a:r>
            <a:r>
              <a:rPr dirty="0" sz="1100" spc="-50"/>
              <a:t>memberikan</a:t>
            </a:r>
            <a:r>
              <a:rPr dirty="0" sz="1100" spc="25"/>
              <a:t> </a:t>
            </a:r>
            <a:r>
              <a:rPr dirty="0" sz="1100" spc="-50"/>
              <a:t>persoalan</a:t>
            </a:r>
            <a:r>
              <a:rPr dirty="0" sz="1100" spc="25"/>
              <a:t> </a:t>
            </a:r>
            <a:r>
              <a:rPr dirty="0" sz="1100" spc="-65"/>
              <a:t>yang</a:t>
            </a:r>
            <a:r>
              <a:rPr dirty="0" sz="1100" spc="25"/>
              <a:t> </a:t>
            </a:r>
            <a:r>
              <a:rPr dirty="0" sz="1100" spc="-30"/>
              <a:t>sedikit </a:t>
            </a:r>
            <a:r>
              <a:rPr dirty="0" sz="1100" spc="-330"/>
              <a:t> </a:t>
            </a:r>
            <a:r>
              <a:rPr dirty="0" sz="1100" spc="-35"/>
              <a:t>lebih</a:t>
            </a:r>
            <a:r>
              <a:rPr dirty="0" sz="1100" spc="15"/>
              <a:t> </a:t>
            </a:r>
            <a:r>
              <a:rPr dirty="0" sz="1100" spc="-20"/>
              <a:t>sulit.</a:t>
            </a:r>
            <a:endParaRPr sz="1100"/>
          </a:p>
          <a:p>
            <a:pPr marL="287655" indent="-132715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88290" algn="l"/>
              </a:tabLst>
            </a:pPr>
            <a:r>
              <a:rPr dirty="0" sz="1100" spc="-30"/>
              <a:t>Diberikan</a:t>
            </a:r>
            <a:r>
              <a:rPr dirty="0" sz="1100" spc="15"/>
              <a:t> </a:t>
            </a:r>
            <a:r>
              <a:rPr dirty="0" sz="1100" spc="-50"/>
              <a:t>dua</a:t>
            </a:r>
            <a:r>
              <a:rPr dirty="0" sz="1100" spc="20"/>
              <a:t> </a:t>
            </a:r>
            <a:r>
              <a:rPr dirty="0" sz="1100" spc="-40"/>
              <a:t>bilangan,</a:t>
            </a:r>
            <a:r>
              <a:rPr dirty="0" sz="1100" spc="15"/>
              <a:t> </a:t>
            </a:r>
            <a:r>
              <a:rPr dirty="0" sz="1100" spc="-45"/>
              <a:t>misalnya</a:t>
            </a:r>
            <a:r>
              <a:rPr dirty="0" sz="1100" spc="20"/>
              <a:t> </a:t>
            </a:r>
            <a:r>
              <a:rPr dirty="0" sz="1100" spc="35"/>
              <a:t>N</a:t>
            </a:r>
            <a:r>
              <a:rPr dirty="0" sz="1100" spc="15"/>
              <a:t> </a:t>
            </a:r>
            <a:r>
              <a:rPr dirty="0" sz="1100" spc="-50"/>
              <a:t>dan</a:t>
            </a:r>
            <a:r>
              <a:rPr dirty="0" sz="1100" spc="15"/>
              <a:t> </a:t>
            </a:r>
            <a:r>
              <a:rPr dirty="0" sz="1100" spc="35"/>
              <a:t>M.</a:t>
            </a:r>
            <a:endParaRPr sz="1100"/>
          </a:p>
          <a:p>
            <a:pPr marL="287655" marR="34353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88290" algn="l"/>
              </a:tabLst>
            </a:pPr>
            <a:r>
              <a:rPr dirty="0" sz="1100" spc="-25"/>
              <a:t>Cetak</a:t>
            </a:r>
            <a:r>
              <a:rPr dirty="0" sz="1100" spc="10"/>
              <a:t> </a:t>
            </a:r>
            <a:r>
              <a:rPr dirty="0" sz="1100" spc="-40"/>
              <a:t>karakter</a:t>
            </a:r>
            <a:r>
              <a:rPr dirty="0" sz="1100" spc="15"/>
              <a:t> </a:t>
            </a:r>
            <a:r>
              <a:rPr dirty="0" sz="1100" spc="-35"/>
              <a:t>bintang</a:t>
            </a:r>
            <a:r>
              <a:rPr dirty="0" sz="1100" spc="20"/>
              <a:t> </a:t>
            </a:r>
            <a:r>
              <a:rPr dirty="0" sz="1100" spc="-20"/>
              <a:t>(*)</a:t>
            </a:r>
            <a:r>
              <a:rPr dirty="0" sz="1100" spc="15"/>
              <a:t> </a:t>
            </a:r>
            <a:r>
              <a:rPr dirty="0" sz="1100" spc="-65"/>
              <a:t>yang</a:t>
            </a:r>
            <a:r>
              <a:rPr dirty="0" sz="1100" spc="20"/>
              <a:t> </a:t>
            </a:r>
            <a:r>
              <a:rPr dirty="0" sz="1100" spc="-50"/>
              <a:t>tersusun</a:t>
            </a:r>
            <a:r>
              <a:rPr dirty="0" sz="1100" spc="10"/>
              <a:t> </a:t>
            </a:r>
            <a:r>
              <a:rPr dirty="0" sz="1100" spc="35"/>
              <a:t>N</a:t>
            </a:r>
            <a:r>
              <a:rPr dirty="0" sz="1100" spc="20"/>
              <a:t> </a:t>
            </a:r>
            <a:r>
              <a:rPr dirty="0" sz="1100" spc="-45"/>
              <a:t>baris</a:t>
            </a:r>
            <a:r>
              <a:rPr dirty="0" sz="1100" spc="15"/>
              <a:t> </a:t>
            </a:r>
            <a:r>
              <a:rPr dirty="0" sz="1100" spc="-50"/>
              <a:t>dan</a:t>
            </a:r>
            <a:r>
              <a:rPr dirty="0" sz="1100" spc="15"/>
              <a:t> </a:t>
            </a:r>
            <a:r>
              <a:rPr dirty="0" sz="1100" spc="105"/>
              <a:t>M </a:t>
            </a:r>
            <a:r>
              <a:rPr dirty="0" sz="1100" spc="-325"/>
              <a:t> </a:t>
            </a:r>
            <a:r>
              <a:rPr dirty="0" sz="1100" spc="-40"/>
              <a:t>kolom!</a:t>
            </a:r>
            <a:endParaRPr sz="1100"/>
          </a:p>
          <a:p>
            <a:pPr marL="287655" indent="-132715">
              <a:lnSpc>
                <a:spcPts val="1245"/>
              </a:lnSpc>
              <a:spcBef>
                <a:spcPts val="33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88290" algn="l"/>
                <a:tab pos="3898900" algn="l"/>
              </a:tabLst>
            </a:pPr>
            <a:r>
              <a:rPr dirty="0" u="sng" sz="1100" spc="-30">
                <a:uFill>
                  <a:solidFill>
                    <a:srgbClr val="000000"/>
                  </a:solidFill>
                </a:uFill>
              </a:rPr>
              <a:t>Contoh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30">
                <a:uFill>
                  <a:solidFill>
                    <a:srgbClr val="000000"/>
                  </a:solidFill>
                </a:uFill>
              </a:rPr>
              <a:t>untuk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35">
                <a:uFill>
                  <a:solidFill>
                    <a:srgbClr val="000000"/>
                  </a:solidFill>
                </a:uFill>
              </a:rPr>
              <a:t>N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45">
                <a:uFill>
                  <a:solidFill>
                    <a:srgbClr val="000000"/>
                  </a:solidFill>
                </a:uFill>
              </a:rPr>
              <a:t>=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</a:rPr>
              <a:t>3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</a:rPr>
              <a:t>dan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105">
                <a:uFill>
                  <a:solidFill>
                    <a:srgbClr val="000000"/>
                  </a:solidFill>
                </a:uFill>
              </a:rPr>
              <a:t>M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45">
                <a:uFill>
                  <a:solidFill>
                    <a:srgbClr val="000000"/>
                  </a:solidFill>
                </a:uFill>
              </a:rPr>
              <a:t>=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75">
                <a:uFill>
                  <a:solidFill>
                    <a:srgbClr val="000000"/>
                  </a:solidFill>
                </a:uFill>
              </a:rPr>
              <a:t>5:	</a:t>
            </a:r>
            <a:endParaRPr sz="1100"/>
          </a:p>
          <a:p>
            <a:pPr marL="287655">
              <a:lnSpc>
                <a:spcPts val="969"/>
              </a:lnSpc>
            </a:pPr>
            <a:r>
              <a:rPr dirty="0" sz="1000" spc="50">
                <a:latin typeface="PMingLiU"/>
                <a:cs typeface="PMingLiU"/>
              </a:rPr>
              <a:t>*****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894"/>
              </a:lnSpc>
            </a:pPr>
            <a:r>
              <a:rPr dirty="0" sz="1000" spc="50">
                <a:latin typeface="PMingLiU"/>
                <a:cs typeface="PMingLiU"/>
              </a:rPr>
              <a:t>*****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1050"/>
              </a:lnSpc>
            </a:pPr>
            <a:r>
              <a:rPr dirty="0" sz="1000" spc="50">
                <a:latin typeface="PMingLiU"/>
                <a:cs typeface="PMingLiU"/>
              </a:rPr>
              <a:t>*****</a:t>
            </a:r>
            <a:endParaRPr sz="1000">
              <a:latin typeface="PMingLiU"/>
              <a:cs typeface="PMingLiU"/>
            </a:endParaRPr>
          </a:p>
          <a:p>
            <a:pPr marL="287655" marR="634365" indent="-132715">
              <a:lnSpc>
                <a:spcPct val="102600"/>
              </a:lnSpc>
              <a:spcBef>
                <a:spcPts val="59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88290" algn="l"/>
              </a:tabLst>
            </a:pPr>
            <a:r>
              <a:rPr dirty="0" sz="1100" spc="15"/>
              <a:t>Kali</a:t>
            </a:r>
            <a:r>
              <a:rPr dirty="0" sz="1100" spc="20"/>
              <a:t> </a:t>
            </a:r>
            <a:r>
              <a:rPr dirty="0" sz="1100" spc="-20"/>
              <a:t>ini,</a:t>
            </a:r>
            <a:r>
              <a:rPr dirty="0" sz="1100" spc="20"/>
              <a:t> </a:t>
            </a:r>
            <a:r>
              <a:rPr dirty="0" sz="1100" spc="-30"/>
              <a:t>untuk</a:t>
            </a:r>
            <a:r>
              <a:rPr dirty="0" sz="1100" spc="20"/>
              <a:t> </a:t>
            </a:r>
            <a:r>
              <a:rPr dirty="0" sz="1100" spc="-40"/>
              <a:t>setiap</a:t>
            </a:r>
            <a:r>
              <a:rPr dirty="0" sz="1100" spc="15"/>
              <a:t> </a:t>
            </a:r>
            <a:r>
              <a:rPr dirty="0" sz="1100" spc="-50"/>
              <a:t>barisnya</a:t>
            </a:r>
            <a:r>
              <a:rPr dirty="0" sz="1100" spc="20"/>
              <a:t> </a:t>
            </a:r>
            <a:r>
              <a:rPr dirty="0" sz="1100" spc="-10"/>
              <a:t>kita</a:t>
            </a:r>
            <a:r>
              <a:rPr dirty="0" sz="1100" spc="20"/>
              <a:t> </a:t>
            </a:r>
            <a:r>
              <a:rPr dirty="0" sz="1100" spc="-40"/>
              <a:t>perlu</a:t>
            </a:r>
            <a:r>
              <a:rPr dirty="0" sz="1100" spc="20"/>
              <a:t> </a:t>
            </a:r>
            <a:r>
              <a:rPr dirty="0" sz="1100" spc="-50"/>
              <a:t>melakukan </a:t>
            </a:r>
            <a:r>
              <a:rPr dirty="0" sz="1100" spc="-330"/>
              <a:t> </a:t>
            </a:r>
            <a:r>
              <a:rPr dirty="0" sz="1100" spc="-45"/>
              <a:t>perulangan</a:t>
            </a:r>
            <a:r>
              <a:rPr dirty="0" sz="1100" spc="15"/>
              <a:t> </a:t>
            </a:r>
            <a:r>
              <a:rPr dirty="0" sz="1100" spc="-30"/>
              <a:t>untuk</a:t>
            </a:r>
            <a:r>
              <a:rPr dirty="0" sz="1100" spc="20"/>
              <a:t> </a:t>
            </a:r>
            <a:r>
              <a:rPr dirty="0" sz="1100" spc="-50"/>
              <a:t>mencetak</a:t>
            </a:r>
            <a:r>
              <a:rPr dirty="0" sz="1100" spc="15"/>
              <a:t> </a:t>
            </a:r>
            <a:r>
              <a:rPr dirty="0" sz="1100" spc="105"/>
              <a:t>M</a:t>
            </a:r>
            <a:r>
              <a:rPr dirty="0" sz="1100" spc="15"/>
              <a:t> </a:t>
            </a:r>
            <a:r>
              <a:rPr dirty="0" sz="1100" spc="-40"/>
              <a:t>karakter</a:t>
            </a:r>
            <a:r>
              <a:rPr dirty="0" sz="1100" spc="15"/>
              <a:t> </a:t>
            </a:r>
            <a:r>
              <a:rPr dirty="0" sz="1100" spc="-35"/>
              <a:t>bintang!</a:t>
            </a:r>
            <a:endParaRPr sz="1100"/>
          </a:p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342" y="414185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0" y="0"/>
                </a:moveTo>
                <a:lnTo>
                  <a:pt x="60121" y="0"/>
                </a:lnTo>
              </a:path>
            </a:pathLst>
          </a:custGeom>
          <a:ln w="5054">
            <a:solidFill>
              <a:srgbClr val="335F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412" y="221828"/>
            <a:ext cx="25330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20"/>
              <a:t> </a:t>
            </a:r>
            <a:r>
              <a:rPr dirty="0" spc="-20"/>
              <a:t>Program:</a:t>
            </a:r>
            <a:r>
              <a:rPr dirty="0" spc="295"/>
              <a:t> </a:t>
            </a:r>
            <a:r>
              <a:rPr dirty="0" spc="-5"/>
              <a:t>pola1</a:t>
            </a:r>
            <a:r>
              <a:rPr dirty="0" spc="165"/>
              <a:t> </a:t>
            </a:r>
            <a:r>
              <a:rPr dirty="0" spc="10"/>
              <a:t>1.cpp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7843" rIns="0" bIns="0" rtlCol="0" vert="horz">
            <a:spAutoFit/>
          </a:bodyPr>
          <a:lstStyle/>
          <a:p>
            <a:pPr marL="287655" marR="5080" indent="-132715">
              <a:lnSpc>
                <a:spcPct val="95300"/>
              </a:lnSpc>
              <a:spcBef>
                <a:spcPts val="15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88290" algn="l"/>
                <a:tab pos="3898900" algn="l"/>
              </a:tabLst>
            </a:pPr>
            <a:r>
              <a:rPr dirty="0" sz="1100" spc="20"/>
              <a:t>Kita</a:t>
            </a:r>
            <a:r>
              <a:rPr dirty="0" sz="1100" spc="25"/>
              <a:t> </a:t>
            </a:r>
            <a:r>
              <a:rPr dirty="0" sz="1100" spc="-45"/>
              <a:t>bisa</a:t>
            </a:r>
            <a:r>
              <a:rPr dirty="0" sz="1100" spc="30"/>
              <a:t> </a:t>
            </a:r>
            <a:r>
              <a:rPr dirty="0" sz="1100" spc="-50"/>
              <a:t>membuat</a:t>
            </a:r>
            <a:r>
              <a:rPr dirty="0" sz="1100" spc="25"/>
              <a:t> </a:t>
            </a:r>
            <a:r>
              <a:rPr dirty="0" sz="1100" spc="-10"/>
              <a:t>”for</a:t>
            </a:r>
            <a:r>
              <a:rPr dirty="0" sz="1100" spc="30"/>
              <a:t> </a:t>
            </a:r>
            <a:r>
              <a:rPr dirty="0" sz="1100" spc="-20"/>
              <a:t>di</a:t>
            </a:r>
            <a:r>
              <a:rPr dirty="0" sz="1100" spc="30"/>
              <a:t> </a:t>
            </a:r>
            <a:r>
              <a:rPr dirty="0" sz="1100" spc="-45"/>
              <a:t>dalam</a:t>
            </a:r>
            <a:r>
              <a:rPr dirty="0" sz="1100" spc="25"/>
              <a:t> </a:t>
            </a:r>
            <a:r>
              <a:rPr dirty="0" sz="1100" spc="-15"/>
              <a:t>for”,</a:t>
            </a:r>
            <a:r>
              <a:rPr dirty="0" sz="1100" spc="30"/>
              <a:t> </a:t>
            </a:r>
            <a:r>
              <a:rPr dirty="0" sz="1100" spc="-60"/>
              <a:t>sehingga</a:t>
            </a:r>
            <a:r>
              <a:rPr dirty="0" sz="1100" spc="25"/>
              <a:t> </a:t>
            </a:r>
            <a:r>
              <a:rPr dirty="0" sz="1100" spc="-50"/>
              <a:t>membentuk </a:t>
            </a:r>
            <a:r>
              <a:rPr dirty="0" sz="1100" spc="-45"/>
              <a:t> 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</a:rPr>
              <a:t>struktur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</a:rPr>
              <a:t>yang</a:t>
            </a:r>
            <a:r>
              <a:rPr dirty="0" u="sng" sz="110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</a:rPr>
              <a:t>bersarang. </a:t>
            </a:r>
            <a:r>
              <a:rPr dirty="0" u="sng" sz="1100">
                <a:uFill>
                  <a:solidFill>
                    <a:srgbClr val="000000"/>
                  </a:solidFill>
                </a:uFill>
              </a:rPr>
              <a:t>	</a:t>
            </a:r>
            <a:r>
              <a:rPr dirty="0" sz="1100"/>
              <a:t> </a:t>
            </a:r>
            <a:r>
              <a:rPr dirty="0" sz="1100" spc="114">
                <a:latin typeface="PMingLiU"/>
                <a:cs typeface="PMingLiU"/>
              </a:rPr>
              <a:t>                        </a:t>
            </a:r>
            <a:r>
              <a:rPr dirty="0" sz="1100" spc="355"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</a:t>
            </a:r>
            <a:endParaRPr sz="1000">
              <a:latin typeface="PMingLiU"/>
              <a:cs typeface="PMingLiU"/>
            </a:endParaRPr>
          </a:p>
          <a:p>
            <a:pPr marL="142875">
              <a:lnSpc>
                <a:spcPct val="100000"/>
              </a:lnSpc>
              <a:spcBef>
                <a:spcPts val="55"/>
              </a:spcBef>
            </a:pPr>
            <a:endParaRPr sz="650">
              <a:latin typeface="PMingLiU"/>
              <a:cs typeface="PMingLiU"/>
            </a:endParaRPr>
          </a:p>
          <a:p>
            <a:pPr marL="420370" marR="2818765" indent="-133350">
              <a:lnSpc>
                <a:spcPct val="74700"/>
              </a:lnSpc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1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29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65">
                <a:latin typeface="PMingLiU"/>
                <a:cs typeface="PMingLiU"/>
              </a:rPr>
              <a:t>N,</a:t>
            </a:r>
            <a:r>
              <a:rPr dirty="0" sz="1000" spc="229">
                <a:latin typeface="PMingLiU"/>
                <a:cs typeface="PMingLiU"/>
              </a:rPr>
              <a:t> </a:t>
            </a:r>
            <a:r>
              <a:rPr dirty="0" sz="1000" spc="-25">
                <a:latin typeface="PMingLiU"/>
                <a:cs typeface="PMingLiU"/>
              </a:rPr>
              <a:t>M;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60"/>
              </a:lnSpc>
            </a:pPr>
            <a:r>
              <a:rPr dirty="0" sz="1000" spc="85">
                <a:latin typeface="PMingLiU"/>
                <a:cs typeface="PMingLiU"/>
              </a:rPr>
              <a:t>scanf(</a:t>
            </a:r>
            <a:r>
              <a:rPr dirty="0" sz="1000" spc="85">
                <a:solidFill>
                  <a:srgbClr val="9300D1"/>
                </a:solidFill>
                <a:latin typeface="PMingLiU"/>
                <a:cs typeface="PMingLiU"/>
              </a:rPr>
              <a:t>"%d</a:t>
            </a:r>
            <a:r>
              <a:rPr dirty="0" sz="1000" spc="24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55">
                <a:solidFill>
                  <a:srgbClr val="9300D1"/>
                </a:solidFill>
                <a:latin typeface="PMingLiU"/>
                <a:cs typeface="PMingLiU"/>
              </a:rPr>
              <a:t>%d"</a:t>
            </a:r>
            <a:r>
              <a:rPr dirty="0" sz="1000" spc="55">
                <a:latin typeface="PMingLiU"/>
                <a:cs typeface="PMingLiU"/>
              </a:rPr>
              <a:t>,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-30">
                <a:latin typeface="PMingLiU"/>
                <a:cs typeface="PMingLiU"/>
              </a:rPr>
              <a:t>&amp;N,</a:t>
            </a:r>
            <a:r>
              <a:rPr dirty="0" sz="1000" spc="15">
                <a:latin typeface="PMingLiU"/>
                <a:cs typeface="PMingLiU"/>
              </a:rPr>
              <a:t> </a:t>
            </a:r>
            <a:r>
              <a:rPr dirty="0" sz="1000" spc="-15">
                <a:latin typeface="PMingLiU"/>
                <a:cs typeface="PMingLiU"/>
              </a:rPr>
              <a:t>&amp;M);</a:t>
            </a:r>
            <a:endParaRPr sz="1000">
              <a:latin typeface="PMingLiU"/>
              <a:cs typeface="PMingLiU"/>
            </a:endParaRPr>
          </a:p>
          <a:p>
            <a:pPr marL="553720" marR="1423670" indent="-133350">
              <a:lnSpc>
                <a:spcPts val="960"/>
              </a:lnSpc>
              <a:spcBef>
                <a:spcPts val="890"/>
              </a:spcBef>
            </a:pP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 </a:t>
            </a:r>
            <a:r>
              <a:rPr dirty="0" sz="1000" spc="195">
                <a:latin typeface="PMingLiU"/>
                <a:cs typeface="PMingLiU"/>
              </a:rPr>
              <a:t>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 </a:t>
            </a:r>
            <a:r>
              <a:rPr dirty="0" sz="1000" spc="260">
                <a:latin typeface="PMingLiU"/>
                <a:cs typeface="PMingLiU"/>
              </a:rPr>
              <a:t>i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-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0; </a:t>
            </a:r>
            <a:r>
              <a:rPr dirty="0" sz="1000" spc="260">
                <a:latin typeface="PMingLiU"/>
                <a:cs typeface="PMingLiU"/>
              </a:rPr>
              <a:t>i </a:t>
            </a:r>
            <a:r>
              <a:rPr dirty="0" sz="1000" spc="-10">
                <a:latin typeface="PMingLiU"/>
                <a:cs typeface="PMingLiU"/>
              </a:rPr>
              <a:t>&lt;</a:t>
            </a:r>
            <a:r>
              <a:rPr dirty="0" sz="1000" spc="235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N;  </a:t>
            </a:r>
            <a:r>
              <a:rPr dirty="0" sz="1000" spc="110">
                <a:latin typeface="PMingLiU"/>
                <a:cs typeface="PMingLiU"/>
              </a:rPr>
              <a:t>i++) 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75"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</a:t>
            </a:r>
            <a:r>
              <a:rPr dirty="0" sz="1000" spc="25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j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0;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j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</a:t>
            </a:r>
            <a:r>
              <a:rPr dirty="0" sz="1000" spc="5">
                <a:latin typeface="PMingLiU"/>
                <a:cs typeface="PMingLiU"/>
              </a:rPr>
              <a:t> </a:t>
            </a:r>
            <a:r>
              <a:rPr dirty="0" sz="1000" spc="-25">
                <a:latin typeface="PMingLiU"/>
                <a:cs typeface="PMingLiU"/>
              </a:rPr>
              <a:t>M;</a:t>
            </a:r>
            <a:r>
              <a:rPr dirty="0" sz="1000" spc="20"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j++)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686435">
              <a:lnSpc>
                <a:spcPts val="850"/>
              </a:lnSpc>
            </a:pPr>
            <a:r>
              <a:rPr dirty="0" sz="1000" spc="170">
                <a:latin typeface="PMingLiU"/>
                <a:cs typeface="PMingLiU"/>
              </a:rPr>
              <a:t>printf(</a:t>
            </a:r>
            <a:r>
              <a:rPr dirty="0" sz="1000" spc="170">
                <a:solidFill>
                  <a:srgbClr val="9300D1"/>
                </a:solidFill>
                <a:latin typeface="PMingLiU"/>
                <a:cs typeface="PMingLiU"/>
              </a:rPr>
              <a:t>"*"</a:t>
            </a:r>
            <a:r>
              <a:rPr dirty="0" sz="1000" spc="170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553720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553720">
              <a:lnSpc>
                <a:spcPts val="960"/>
              </a:lnSpc>
            </a:pPr>
            <a:r>
              <a:rPr dirty="0" sz="1000" spc="175">
                <a:latin typeface="PMingLiU"/>
                <a:cs typeface="PMingLiU"/>
              </a:rPr>
              <a:t>printf(</a:t>
            </a:r>
            <a:r>
              <a:rPr dirty="0" sz="1000" spc="175">
                <a:solidFill>
                  <a:srgbClr val="9300D1"/>
                </a:solidFill>
                <a:latin typeface="PMingLiU"/>
                <a:cs typeface="PMingLiU"/>
              </a:rPr>
              <a:t>"\n"</a:t>
            </a:r>
            <a:r>
              <a:rPr dirty="0" sz="1000" spc="175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7095" y="2659227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342" y="414185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0" y="0"/>
                </a:moveTo>
                <a:lnTo>
                  <a:pt x="60121" y="0"/>
                </a:lnTo>
              </a:path>
            </a:pathLst>
          </a:custGeom>
          <a:ln w="5054">
            <a:solidFill>
              <a:srgbClr val="335F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412" y="221828"/>
            <a:ext cx="25330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20"/>
              <a:t> </a:t>
            </a:r>
            <a:r>
              <a:rPr dirty="0" spc="-20"/>
              <a:t>Program:</a:t>
            </a:r>
            <a:r>
              <a:rPr dirty="0" spc="295"/>
              <a:t> </a:t>
            </a:r>
            <a:r>
              <a:rPr dirty="0" spc="-5"/>
              <a:t>pola1</a:t>
            </a:r>
            <a:r>
              <a:rPr dirty="0" spc="165"/>
              <a:t> </a:t>
            </a:r>
            <a:r>
              <a:rPr dirty="0" spc="10"/>
              <a:t>2.cpp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1858" y="496530"/>
            <a:ext cx="3769360" cy="239268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44780" marR="5080" indent="-132715">
              <a:lnSpc>
                <a:spcPct val="95300"/>
              </a:lnSpc>
              <a:spcBef>
                <a:spcPts val="15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  <a:tab pos="3756025" algn="l"/>
              </a:tabLst>
            </a:pPr>
            <a:r>
              <a:rPr dirty="0" sz="1100" spc="-35">
                <a:latin typeface="Tahoma"/>
                <a:cs typeface="Tahoma"/>
              </a:rPr>
              <a:t>Tentu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saja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melakukannya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struktur 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u="sng" sz="1100" spc="-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erulanga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8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y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an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g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lain</a:t>
            </a:r>
            <a:r>
              <a:rPr dirty="0" u="sng" sz="1100" spc="-8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: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114">
                <a:latin typeface="PMingLiU"/>
                <a:cs typeface="PMingLiU"/>
              </a:rPr>
              <a:t>                           </a:t>
            </a:r>
            <a:r>
              <a:rPr dirty="0" sz="1100" spc="270"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</a:t>
            </a:r>
            <a:endParaRPr sz="10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650">
              <a:latin typeface="PMingLiU"/>
              <a:cs typeface="PMingLiU"/>
            </a:endParaRPr>
          </a:p>
          <a:p>
            <a:pPr marL="277495" marR="2818765" indent="-133350">
              <a:lnSpc>
                <a:spcPct val="74700"/>
              </a:lnSpc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1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29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65">
                <a:latin typeface="PMingLiU"/>
                <a:cs typeface="PMingLiU"/>
              </a:rPr>
              <a:t>N,</a:t>
            </a:r>
            <a:r>
              <a:rPr dirty="0" sz="1000" spc="229">
                <a:latin typeface="PMingLiU"/>
                <a:cs typeface="PMingLiU"/>
              </a:rPr>
              <a:t> </a:t>
            </a:r>
            <a:r>
              <a:rPr dirty="0" sz="1000" spc="-25">
                <a:latin typeface="PMingLiU"/>
                <a:cs typeface="PMingLiU"/>
              </a:rPr>
              <a:t>M;</a:t>
            </a:r>
            <a:endParaRPr sz="1000">
              <a:latin typeface="PMingLiU"/>
              <a:cs typeface="PMingLiU"/>
            </a:endParaRPr>
          </a:p>
          <a:p>
            <a:pPr marL="277495">
              <a:lnSpc>
                <a:spcPts val="960"/>
              </a:lnSpc>
            </a:pPr>
            <a:r>
              <a:rPr dirty="0" sz="1000" spc="85">
                <a:latin typeface="PMingLiU"/>
                <a:cs typeface="PMingLiU"/>
              </a:rPr>
              <a:t>scanf(</a:t>
            </a:r>
            <a:r>
              <a:rPr dirty="0" sz="1000" spc="85">
                <a:solidFill>
                  <a:srgbClr val="9300D1"/>
                </a:solidFill>
                <a:latin typeface="PMingLiU"/>
                <a:cs typeface="PMingLiU"/>
              </a:rPr>
              <a:t>"%d</a:t>
            </a:r>
            <a:r>
              <a:rPr dirty="0" sz="1000" spc="24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55">
                <a:solidFill>
                  <a:srgbClr val="9300D1"/>
                </a:solidFill>
                <a:latin typeface="PMingLiU"/>
                <a:cs typeface="PMingLiU"/>
              </a:rPr>
              <a:t>%d"</a:t>
            </a:r>
            <a:r>
              <a:rPr dirty="0" sz="1000" spc="55">
                <a:latin typeface="PMingLiU"/>
                <a:cs typeface="PMingLiU"/>
              </a:rPr>
              <a:t>,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-30">
                <a:latin typeface="PMingLiU"/>
                <a:cs typeface="PMingLiU"/>
              </a:rPr>
              <a:t>&amp;N,</a:t>
            </a:r>
            <a:r>
              <a:rPr dirty="0" sz="1000" spc="15">
                <a:latin typeface="PMingLiU"/>
                <a:cs typeface="PMingLiU"/>
              </a:rPr>
              <a:t> </a:t>
            </a:r>
            <a:r>
              <a:rPr dirty="0" sz="1000" spc="-15">
                <a:latin typeface="PMingLiU"/>
                <a:cs typeface="PMingLiU"/>
              </a:rPr>
              <a:t>&amp;M);</a:t>
            </a:r>
            <a:endParaRPr sz="1000">
              <a:latin typeface="PMingLiU"/>
              <a:cs typeface="PMingLiU"/>
            </a:endParaRPr>
          </a:p>
          <a:p>
            <a:pPr marL="277495" marR="2486660">
              <a:lnSpc>
                <a:spcPts val="960"/>
              </a:lnSpc>
              <a:spcBef>
                <a:spcPts val="825"/>
              </a:spcBef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7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7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7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0; </a:t>
            </a:r>
            <a:r>
              <a:rPr dirty="0" sz="1000" spc="160">
                <a:latin typeface="PMingLiU"/>
                <a:cs typeface="PMingLiU"/>
              </a:rPr>
              <a:t> </a:t>
            </a:r>
            <a:r>
              <a:rPr dirty="0" sz="1000" spc="105">
                <a:solidFill>
                  <a:srgbClr val="0000FF"/>
                </a:solidFill>
                <a:latin typeface="PMingLiU"/>
                <a:cs typeface="PMingLiU"/>
              </a:rPr>
              <a:t>while</a:t>
            </a: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35">
                <a:latin typeface="PMingLiU"/>
                <a:cs typeface="PMingLiU"/>
              </a:rPr>
              <a:t>(i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  </a:t>
            </a:r>
            <a:r>
              <a:rPr dirty="0" sz="1000" spc="25">
                <a:latin typeface="PMingLiU"/>
                <a:cs typeface="PMingLiU"/>
              </a:rPr>
              <a:t>N)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410845">
              <a:lnSpc>
                <a:spcPts val="785"/>
              </a:lnSpc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j</a:t>
            </a:r>
            <a:r>
              <a:rPr dirty="0" sz="1000" spc="23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  </a:t>
            </a:r>
            <a:r>
              <a:rPr dirty="0" sz="1000" spc="155">
                <a:latin typeface="PMingLiU"/>
                <a:cs typeface="PMingLiU"/>
              </a:rPr>
              <a:t>0;</a:t>
            </a:r>
            <a:endParaRPr sz="1000">
              <a:latin typeface="PMingLiU"/>
              <a:cs typeface="PMingLiU"/>
            </a:endParaRPr>
          </a:p>
          <a:p>
            <a:pPr marL="543560" marR="2353310" indent="-133350">
              <a:lnSpc>
                <a:spcPct val="77400"/>
              </a:lnSpc>
              <a:spcBef>
                <a:spcPts val="150"/>
              </a:spcBef>
            </a:pPr>
            <a:r>
              <a:rPr dirty="0" sz="1000" spc="105">
                <a:solidFill>
                  <a:srgbClr val="0000FF"/>
                </a:solidFill>
                <a:latin typeface="PMingLiU"/>
                <a:cs typeface="PMingLiU"/>
              </a:rPr>
              <a:t>while</a:t>
            </a: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35">
                <a:latin typeface="PMingLiU"/>
                <a:cs typeface="PMingLiU"/>
              </a:rPr>
              <a:t>(j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-55">
                <a:latin typeface="PMingLiU"/>
                <a:cs typeface="PMingLiU"/>
              </a:rPr>
              <a:t>M)</a:t>
            </a:r>
            <a:r>
              <a:rPr dirty="0" sz="1000" spc="40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70">
                <a:latin typeface="PMingLiU"/>
                <a:cs typeface="PMingLiU"/>
              </a:rPr>
              <a:t>printf(</a:t>
            </a:r>
            <a:r>
              <a:rPr dirty="0" sz="1000" spc="170">
                <a:solidFill>
                  <a:srgbClr val="9300D1"/>
                </a:solidFill>
                <a:latin typeface="PMingLiU"/>
                <a:cs typeface="PMingLiU"/>
              </a:rPr>
              <a:t>"*"</a:t>
            </a:r>
            <a:r>
              <a:rPr dirty="0" sz="1000" spc="170">
                <a:latin typeface="PMingLiU"/>
                <a:cs typeface="PMingLiU"/>
              </a:rPr>
              <a:t>); </a:t>
            </a:r>
            <a:r>
              <a:rPr dirty="0" sz="1000" spc="175">
                <a:latin typeface="PMingLiU"/>
                <a:cs typeface="PMingLiU"/>
              </a:rPr>
              <a:t> </a:t>
            </a:r>
            <a:r>
              <a:rPr dirty="0" sz="1000" spc="125">
                <a:latin typeface="PMingLiU"/>
                <a:cs typeface="PMingLiU"/>
              </a:rPr>
              <a:t>j++;</a:t>
            </a:r>
            <a:endParaRPr sz="1000">
              <a:latin typeface="PMingLiU"/>
              <a:cs typeface="PMingLiU"/>
            </a:endParaRPr>
          </a:p>
          <a:p>
            <a:pPr marL="410845" marR="3084195">
              <a:lnSpc>
                <a:spcPct val="74700"/>
              </a:lnSpc>
              <a:spcBef>
                <a:spcPts val="65"/>
              </a:spcBef>
            </a:pPr>
            <a:r>
              <a:rPr dirty="0" sz="1000" spc="70">
                <a:latin typeface="PMingLiU"/>
                <a:cs typeface="PMingLiU"/>
              </a:rPr>
              <a:t>} </a:t>
            </a:r>
            <a:r>
              <a:rPr dirty="0" sz="1000" spc="75">
                <a:latin typeface="PMingLiU"/>
                <a:cs typeface="PMingLiU"/>
              </a:rPr>
              <a:t> </a:t>
            </a:r>
            <a:r>
              <a:rPr dirty="0" sz="1000" spc="125">
                <a:latin typeface="PMingLiU"/>
                <a:cs typeface="PMingLiU"/>
              </a:rPr>
              <a:t>i++;</a:t>
            </a:r>
            <a:endParaRPr sz="1000">
              <a:latin typeface="PMingLiU"/>
              <a:cs typeface="PMingLiU"/>
            </a:endParaRPr>
          </a:p>
          <a:p>
            <a:pPr marL="410845">
              <a:lnSpc>
                <a:spcPts val="840"/>
              </a:lnSpc>
            </a:pPr>
            <a:r>
              <a:rPr dirty="0" sz="1000" spc="175">
                <a:latin typeface="PMingLiU"/>
                <a:cs typeface="PMingLiU"/>
              </a:rPr>
              <a:t>printf(</a:t>
            </a:r>
            <a:r>
              <a:rPr dirty="0" sz="1000" spc="175">
                <a:solidFill>
                  <a:srgbClr val="9300D1"/>
                </a:solidFill>
                <a:latin typeface="PMingLiU"/>
                <a:cs typeface="PMingLiU"/>
              </a:rPr>
              <a:t>"\n"</a:t>
            </a:r>
            <a:r>
              <a:rPr dirty="0" sz="1000" spc="175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277495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4478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7095" y="2925241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1170" y="221828"/>
            <a:ext cx="17259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20"/>
              <a:t> </a:t>
            </a:r>
            <a:r>
              <a:rPr dirty="0"/>
              <a:t>Lain:</a:t>
            </a:r>
            <a:r>
              <a:rPr dirty="0" spc="290"/>
              <a:t> </a:t>
            </a:r>
            <a:r>
              <a:rPr dirty="0" spc="-5"/>
              <a:t>Pola</a:t>
            </a:r>
            <a:r>
              <a:rPr dirty="0" spc="120"/>
              <a:t> </a:t>
            </a:r>
            <a:r>
              <a:rPr dirty="0" spc="15"/>
              <a:t>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28663" rIns="0" bIns="0" rtlCol="0" vert="horz">
            <a:spAutoFit/>
          </a:bodyPr>
          <a:lstStyle/>
          <a:p>
            <a:pPr marL="287655" marR="29210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88290" algn="l"/>
              </a:tabLst>
            </a:pPr>
            <a:r>
              <a:rPr dirty="0" sz="1100" spc="-30"/>
              <a:t>Soal</a:t>
            </a:r>
            <a:r>
              <a:rPr dirty="0" sz="1100" spc="20"/>
              <a:t> </a:t>
            </a:r>
            <a:r>
              <a:rPr dirty="0" sz="1100" spc="10"/>
              <a:t>”Pola</a:t>
            </a:r>
            <a:r>
              <a:rPr dirty="0" sz="1100" spc="25"/>
              <a:t> </a:t>
            </a:r>
            <a:r>
              <a:rPr dirty="0" sz="1100" spc="20"/>
              <a:t>1”</a:t>
            </a:r>
            <a:r>
              <a:rPr dirty="0" sz="1100" spc="15"/>
              <a:t> </a:t>
            </a:r>
            <a:r>
              <a:rPr dirty="0" sz="1100" spc="-35"/>
              <a:t>dapat</a:t>
            </a:r>
            <a:r>
              <a:rPr dirty="0" sz="1100" spc="25"/>
              <a:t> </a:t>
            </a:r>
            <a:r>
              <a:rPr dirty="0" sz="1100" spc="-50"/>
              <a:t>diselesaikan</a:t>
            </a:r>
            <a:r>
              <a:rPr dirty="0" sz="1100" spc="25"/>
              <a:t> </a:t>
            </a:r>
            <a:r>
              <a:rPr dirty="0" sz="1100" spc="-60"/>
              <a:t>dengan</a:t>
            </a:r>
            <a:r>
              <a:rPr dirty="0" sz="1100" spc="20"/>
              <a:t> </a:t>
            </a:r>
            <a:r>
              <a:rPr dirty="0" sz="1100" spc="-50"/>
              <a:t>mudah.</a:t>
            </a:r>
            <a:r>
              <a:rPr dirty="0" sz="1100" spc="145"/>
              <a:t> </a:t>
            </a:r>
            <a:r>
              <a:rPr dirty="0" sz="1100" spc="-50"/>
              <a:t>Dengan </a:t>
            </a:r>
            <a:r>
              <a:rPr dirty="0" sz="1100" spc="-330"/>
              <a:t> </a:t>
            </a:r>
            <a:r>
              <a:rPr dirty="0" sz="1100" spc="-40"/>
              <a:t>demikian</a:t>
            </a:r>
            <a:r>
              <a:rPr dirty="0" sz="1100" spc="15"/>
              <a:t> </a:t>
            </a:r>
            <a:r>
              <a:rPr dirty="0" sz="1100" spc="-5"/>
              <a:t>Pak</a:t>
            </a:r>
            <a:r>
              <a:rPr dirty="0" sz="1100" spc="20"/>
              <a:t> </a:t>
            </a:r>
            <a:r>
              <a:rPr dirty="0" sz="1100" spc="-40"/>
              <a:t>Dengklek</a:t>
            </a:r>
            <a:r>
              <a:rPr dirty="0" sz="1100" spc="15"/>
              <a:t> </a:t>
            </a:r>
            <a:r>
              <a:rPr dirty="0" sz="1100" spc="-50"/>
              <a:t>memberikan</a:t>
            </a:r>
            <a:r>
              <a:rPr dirty="0" sz="1100" spc="20"/>
              <a:t> </a:t>
            </a:r>
            <a:r>
              <a:rPr dirty="0" sz="1100" spc="-45"/>
              <a:t>soal</a:t>
            </a:r>
            <a:r>
              <a:rPr dirty="0" sz="1100" spc="20"/>
              <a:t> </a:t>
            </a:r>
            <a:r>
              <a:rPr dirty="0" sz="1100" spc="-65"/>
              <a:t>yang</a:t>
            </a:r>
            <a:r>
              <a:rPr dirty="0" sz="1100" spc="20"/>
              <a:t> </a:t>
            </a:r>
            <a:r>
              <a:rPr dirty="0" sz="1100" spc="-35"/>
              <a:t>lebih </a:t>
            </a:r>
            <a:r>
              <a:rPr dirty="0" sz="1100" spc="-30"/>
              <a:t> </a:t>
            </a:r>
            <a:r>
              <a:rPr dirty="0" sz="1100" spc="-50"/>
              <a:t>menantang.</a:t>
            </a:r>
            <a:endParaRPr sz="1100"/>
          </a:p>
          <a:p>
            <a:pPr marL="287655" indent="-132715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88290" algn="l"/>
              </a:tabLst>
            </a:pPr>
            <a:r>
              <a:rPr dirty="0" sz="1100" spc="-30"/>
              <a:t>Diberikan</a:t>
            </a:r>
            <a:r>
              <a:rPr dirty="0" sz="1100" spc="20"/>
              <a:t> </a:t>
            </a:r>
            <a:r>
              <a:rPr dirty="0" sz="1100" spc="-65"/>
              <a:t>sebuah</a:t>
            </a:r>
            <a:r>
              <a:rPr dirty="0" sz="1100" spc="15"/>
              <a:t> </a:t>
            </a:r>
            <a:r>
              <a:rPr dirty="0" sz="1100" spc="-40"/>
              <a:t>bilangan,</a:t>
            </a:r>
            <a:r>
              <a:rPr dirty="0" sz="1100" spc="20"/>
              <a:t> </a:t>
            </a:r>
            <a:r>
              <a:rPr dirty="0" sz="1100" spc="-45"/>
              <a:t>misalnya</a:t>
            </a:r>
            <a:r>
              <a:rPr dirty="0" sz="1100" spc="25"/>
              <a:t> </a:t>
            </a:r>
            <a:r>
              <a:rPr dirty="0" sz="1100"/>
              <a:t>N.</a:t>
            </a:r>
            <a:endParaRPr sz="1100"/>
          </a:p>
          <a:p>
            <a:pPr marL="287655" indent="-132715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88290" algn="l"/>
              </a:tabLst>
            </a:pPr>
            <a:r>
              <a:rPr dirty="0" sz="1100" spc="-25"/>
              <a:t>Cetak</a:t>
            </a:r>
            <a:r>
              <a:rPr dirty="0" sz="1100" spc="15"/>
              <a:t> </a:t>
            </a:r>
            <a:r>
              <a:rPr dirty="0" sz="1100" spc="-10"/>
              <a:t>”struktur</a:t>
            </a:r>
            <a:r>
              <a:rPr dirty="0" sz="1100" spc="25"/>
              <a:t> </a:t>
            </a:r>
            <a:r>
              <a:rPr dirty="0" sz="1100" spc="-40"/>
              <a:t>segitiga</a:t>
            </a:r>
            <a:r>
              <a:rPr dirty="0" sz="1100" spc="15"/>
              <a:t> </a:t>
            </a:r>
            <a:r>
              <a:rPr dirty="0" sz="1100" spc="-30"/>
              <a:t>rata</a:t>
            </a:r>
            <a:r>
              <a:rPr dirty="0" sz="1100" spc="25"/>
              <a:t> </a:t>
            </a:r>
            <a:r>
              <a:rPr dirty="0" sz="1100" spc="15"/>
              <a:t>kiri”</a:t>
            </a:r>
            <a:r>
              <a:rPr dirty="0" sz="1100" spc="25"/>
              <a:t> </a:t>
            </a:r>
            <a:r>
              <a:rPr dirty="0" sz="1100" spc="-65"/>
              <a:t>yang</a:t>
            </a:r>
            <a:r>
              <a:rPr dirty="0" sz="1100" spc="20"/>
              <a:t> </a:t>
            </a:r>
            <a:r>
              <a:rPr dirty="0" sz="1100" spc="-25"/>
              <a:t>terdiri</a:t>
            </a:r>
            <a:r>
              <a:rPr dirty="0" sz="1100" spc="20"/>
              <a:t> </a:t>
            </a:r>
            <a:r>
              <a:rPr dirty="0" sz="1100" spc="-40"/>
              <a:t>dari</a:t>
            </a:r>
            <a:r>
              <a:rPr dirty="0" sz="1100" spc="25"/>
              <a:t> </a:t>
            </a:r>
            <a:r>
              <a:rPr dirty="0" sz="1100" spc="35"/>
              <a:t>N</a:t>
            </a:r>
            <a:r>
              <a:rPr dirty="0" sz="1100" spc="15"/>
              <a:t> </a:t>
            </a:r>
            <a:r>
              <a:rPr dirty="0" sz="1100" spc="-45"/>
              <a:t>baris.</a:t>
            </a:r>
            <a:endParaRPr sz="1100"/>
          </a:p>
          <a:p>
            <a:pPr marL="287655" indent="-132715">
              <a:lnSpc>
                <a:spcPts val="1245"/>
              </a:lnSpc>
              <a:spcBef>
                <a:spcPts val="33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88290" algn="l"/>
                <a:tab pos="3898900" algn="l"/>
              </a:tabLst>
            </a:pPr>
            <a:r>
              <a:rPr dirty="0" u="sng" sz="1100" spc="-25">
                <a:uFill>
                  <a:solidFill>
                    <a:srgbClr val="000000"/>
                  </a:solidFill>
                </a:uFill>
              </a:rPr>
              <a:t>Misalnya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30">
                <a:uFill>
                  <a:solidFill>
                    <a:srgbClr val="000000"/>
                  </a:solidFill>
                </a:uFill>
              </a:rPr>
              <a:t>untuk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35">
                <a:uFill>
                  <a:solidFill>
                    <a:srgbClr val="000000"/>
                  </a:solidFill>
                </a:uFill>
              </a:rPr>
              <a:t>N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45">
                <a:uFill>
                  <a:solidFill>
                    <a:srgbClr val="000000"/>
                  </a:solidFill>
                </a:uFill>
              </a:rPr>
              <a:t>=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</a:rPr>
              <a:t>5,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</a:rPr>
              <a:t>hasilnya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</a:rPr>
              <a:t>adalah:	</a:t>
            </a:r>
            <a:endParaRPr sz="1100"/>
          </a:p>
          <a:p>
            <a:pPr marL="287655">
              <a:lnSpc>
                <a:spcPts val="969"/>
              </a:lnSpc>
            </a:pPr>
            <a:r>
              <a:rPr dirty="0" sz="1000" spc="50">
                <a:latin typeface="PMingLiU"/>
                <a:cs typeface="PMingLiU"/>
              </a:rPr>
              <a:t>*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894"/>
              </a:lnSpc>
            </a:pPr>
            <a:r>
              <a:rPr dirty="0" sz="1000" spc="50">
                <a:latin typeface="PMingLiU"/>
                <a:cs typeface="PMingLiU"/>
              </a:rPr>
              <a:t>**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894"/>
              </a:lnSpc>
            </a:pPr>
            <a:r>
              <a:rPr dirty="0" sz="1000" spc="50">
                <a:latin typeface="PMingLiU"/>
                <a:cs typeface="PMingLiU"/>
              </a:rPr>
              <a:t>***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894"/>
              </a:lnSpc>
            </a:pPr>
            <a:r>
              <a:rPr dirty="0" sz="1000" spc="50">
                <a:latin typeface="PMingLiU"/>
                <a:cs typeface="PMingLiU"/>
              </a:rPr>
              <a:t>****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1050"/>
              </a:lnSpc>
            </a:pPr>
            <a:r>
              <a:rPr dirty="0" sz="1000" spc="50">
                <a:latin typeface="PMingLiU"/>
                <a:cs typeface="PMingLiU"/>
              </a:rPr>
              <a:t>*****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2549906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/30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5F9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Tim Olimpiade Komputer Indonesia</dc:creator>
  <dc:title>Perulangan Lanjut</dc:title>
  <dcterms:created xsi:type="dcterms:W3CDTF">2021-02-07T11:35:01Z</dcterms:created>
  <dcterms:modified xsi:type="dcterms:W3CDTF">2021-02-07T11:35:01Z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