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Default Extension="fntdata" ContentType="application/x-fontdata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4610100" cy="3460750"/>
  <p:notesSz cx="4610100" cy="3460750"/>
  <p:embeddedFontLst>
    <p:embeddedFont>
      <p:font typeface="Arial" panose="00000000000000000000" pitchFamily="34" charset="1"/>
      <p:regular r:id="rId51"/>
      <p:italic r:id="rId47"/>
    </p:embeddedFont>
    <p:embeddedFont>
      <p:font typeface="Arial Nova Light" panose="00000000000000000000" pitchFamily="34" charset="1"/>
      <p:italic r:id="rId50"/>
    </p:embeddedFont>
    <p:embeddedFont>
      <p:font typeface="Calibri" panose="00000000000000000000" pitchFamily="34" charset="1"/>
      <p:regular r:id="rId49"/>
    </p:embeddedFont>
    <p:embeddedFont>
      <p:font typeface="Century Gothic" panose="00000000000000000000" pitchFamily="34" charset="1"/>
      <p:italic r:id="rId46"/>
    </p:embeddedFont>
    <p:embeddedFont>
      <p:font typeface="Gill Sans MT" panose="00000000000000000000" pitchFamily="34" charset="1"/>
      <p:bold r:id="rId45"/>
    </p:embeddedFont>
    <p:embeddedFont>
      <p:font typeface="Tahoma" panose="00000000000000000000" pitchFamily="34" charset="1"/>
      <p:regular r:id="rId44"/>
    </p:embeddedFont>
    <p:embeddedFont>
      <p:font typeface="Times New Roman" panose="00000000000000000000" pitchFamily="18" charset="1"/>
      <p:regular r:id="rId43"/>
    </p:embeddedFont>
    <p:embeddedFont>
      <p:font typeface="Verdana" panose="00000000000000000000" pitchFamily="34" charset="1"/>
      <p:italic r:id="rId4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font" Target="fonts/font1.fntdata"/><Relationship Id="rId44" Type="http://schemas.openxmlformats.org/officeDocument/2006/relationships/font" Target="fonts/font2.fntdata"/><Relationship Id="rId45" Type="http://schemas.openxmlformats.org/officeDocument/2006/relationships/font" Target="fonts/font3.fntdata"/><Relationship Id="rId46" Type="http://schemas.openxmlformats.org/officeDocument/2006/relationships/font" Target="fonts/font4.fntdata"/><Relationship Id="rId47" Type="http://schemas.openxmlformats.org/officeDocument/2006/relationships/font" Target="fonts/font5.fntdata"/><Relationship Id="rId48" Type="http://schemas.openxmlformats.org/officeDocument/2006/relationships/font" Target="fonts/font6.fntdata"/><Relationship Id="rId49" Type="http://schemas.openxmlformats.org/officeDocument/2006/relationships/font" Target="fonts/font7.fntdata"/><Relationship Id="rId50" Type="http://schemas.openxmlformats.org/officeDocument/2006/relationships/font" Target="fonts/font8.fntdata"/><Relationship Id="rId51" Type="http://schemas.openxmlformats.org/officeDocument/2006/relationships/font" Target="fonts/font9.fntdata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/37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/37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/37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/37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/37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0" cy="797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6973" y="221828"/>
            <a:ext cx="365569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5716" y="1124392"/>
            <a:ext cx="3758666" cy="828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23969" y="3279191"/>
            <a:ext cx="290829" cy="109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/37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0741"/>
            <a:ext cx="4608195" cy="2555875"/>
          </a:xfrm>
          <a:custGeom>
            <a:avLst/>
            <a:gdLst/>
            <a:ahLst/>
            <a:cxnLst/>
            <a:rect l="l" t="t" r="r" b="b"/>
            <a:pathLst>
              <a:path w="4608195" h="2555875">
                <a:moveTo>
                  <a:pt x="0" y="2555259"/>
                </a:moveTo>
                <a:lnTo>
                  <a:pt x="4608004" y="2555259"/>
                </a:lnTo>
                <a:lnTo>
                  <a:pt x="4608004" y="0"/>
                </a:lnTo>
                <a:lnTo>
                  <a:pt x="0" y="0"/>
                </a:lnTo>
                <a:lnTo>
                  <a:pt x="0" y="25552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0" y="0"/>
            <a:ext cx="4608195" cy="901065"/>
            <a:chOff x="-10" y="0"/>
            <a:chExt cx="4608195" cy="9010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797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10" y="36729"/>
              <a:ext cx="4608195" cy="864235"/>
            </a:xfrm>
            <a:custGeom>
              <a:avLst/>
              <a:gdLst/>
              <a:ahLst/>
              <a:cxnLst/>
              <a:rect l="l" t="t" r="r" b="b"/>
              <a:pathLst>
                <a:path w="4608195" h="864235">
                  <a:moveTo>
                    <a:pt x="4608060" y="0"/>
                  </a:moveTo>
                  <a:lnTo>
                    <a:pt x="0" y="0"/>
                  </a:lnTo>
                  <a:lnTo>
                    <a:pt x="0" y="864011"/>
                  </a:lnTo>
                  <a:lnTo>
                    <a:pt x="4608060" y="864011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335F9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000" y="140396"/>
              <a:ext cx="1152000" cy="6912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54709" y="1207081"/>
            <a:ext cx="2098675" cy="7207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35"/>
              </a:spcBef>
            </a:pPr>
            <a:r>
              <a:rPr dirty="0" sz="1400" spc="-10" b="1">
                <a:solidFill>
                  <a:srgbClr val="335F9E"/>
                </a:solidFill>
                <a:latin typeface="Gill Sans MT"/>
                <a:cs typeface="Gill Sans MT"/>
              </a:rPr>
              <a:t>Analisis</a:t>
            </a:r>
            <a:r>
              <a:rPr dirty="0" sz="1400" spc="85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-10" b="1">
                <a:solidFill>
                  <a:srgbClr val="335F9E"/>
                </a:solidFill>
                <a:latin typeface="Gill Sans MT"/>
                <a:cs typeface="Gill Sans MT"/>
              </a:rPr>
              <a:t>Kompleksitas</a:t>
            </a:r>
            <a:endParaRPr sz="1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</a:pPr>
            <a:r>
              <a:rPr dirty="0" sz="1100" spc="15">
                <a:latin typeface="Tahoma"/>
                <a:cs typeface="Tahoma"/>
              </a:rPr>
              <a:t>Tim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Olimpiade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Komputer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Indonesia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376239"/>
            <a:ext cx="4608000" cy="7976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973" y="221828"/>
            <a:ext cx="36556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Solusi</a:t>
            </a:r>
            <a:r>
              <a:rPr dirty="0" spc="130"/>
              <a:t> </a:t>
            </a:r>
            <a:r>
              <a:rPr dirty="0" spc="35"/>
              <a:t>1:</a:t>
            </a:r>
            <a:r>
              <a:rPr dirty="0" spc="305"/>
              <a:t> </a:t>
            </a:r>
            <a:r>
              <a:rPr dirty="0" spc="-35"/>
              <a:t>Coba</a:t>
            </a:r>
            <a:r>
              <a:rPr dirty="0" spc="135"/>
              <a:t> </a:t>
            </a:r>
            <a:r>
              <a:rPr dirty="0" spc="-25"/>
              <a:t>Semua</a:t>
            </a:r>
            <a:r>
              <a:rPr dirty="0" spc="130"/>
              <a:t> </a:t>
            </a:r>
            <a:r>
              <a:rPr dirty="0" spc="-10"/>
              <a:t>Kemungkinan</a:t>
            </a:r>
            <a:r>
              <a:rPr dirty="0" spc="135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358" y="735608"/>
            <a:ext cx="3787140" cy="18923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08279" marR="9334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08915" algn="l"/>
              </a:tabLst>
            </a:pPr>
            <a:r>
              <a:rPr dirty="0" sz="1100" spc="-40">
                <a:latin typeface="Tahoma"/>
                <a:cs typeface="Tahoma"/>
              </a:rPr>
              <a:t>Fungsi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10">
                <a:latin typeface="PMingLiU"/>
                <a:cs typeface="PMingLiU"/>
              </a:rPr>
              <a:t>abs</a:t>
            </a:r>
            <a:r>
              <a:rPr dirty="0" sz="1100" spc="80">
                <a:latin typeface="PMingLiU"/>
                <a:cs typeface="PMingLiU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disediakan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STL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cmath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mengambil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harga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mutlak.</a:t>
            </a:r>
            <a:endParaRPr sz="1100">
              <a:latin typeface="Tahoma"/>
              <a:cs typeface="Tahoma"/>
            </a:endParaRPr>
          </a:p>
          <a:p>
            <a:pPr marL="208279" marR="8382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08915" algn="l"/>
              </a:tabLst>
            </a:pPr>
            <a:r>
              <a:rPr dirty="0" sz="1100" spc="-5">
                <a:latin typeface="Tahoma"/>
                <a:cs typeface="Tahoma"/>
              </a:rPr>
              <a:t>Misal</a:t>
            </a:r>
            <a:r>
              <a:rPr dirty="0" sz="1100" spc="-40">
                <a:latin typeface="Tahoma"/>
                <a:cs typeface="Tahoma"/>
              </a:rPr>
              <a:t>k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85" i="1">
                <a:latin typeface="Arial"/>
                <a:cs typeface="Arial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100,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sec</a:t>
            </a:r>
            <a:r>
              <a:rPr dirty="0" sz="1100" spc="-105">
                <a:latin typeface="Tahoma"/>
                <a:cs typeface="Tahoma"/>
              </a:rPr>
              <a:t>a</a:t>
            </a:r>
            <a:r>
              <a:rPr dirty="0" sz="1100" spc="-40">
                <a:latin typeface="Tahoma"/>
                <a:cs typeface="Tahoma"/>
              </a:rPr>
              <a:t>ra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</a:t>
            </a:r>
            <a:r>
              <a:rPr dirty="0" sz="1100" spc="-60">
                <a:latin typeface="Tahoma"/>
                <a:cs typeface="Tahoma"/>
              </a:rPr>
              <a:t>as</a:t>
            </a:r>
            <a:r>
              <a:rPr dirty="0" sz="1100" spc="-95">
                <a:latin typeface="Tahoma"/>
                <a:cs typeface="Tahoma"/>
              </a:rPr>
              <a:t>a</a:t>
            </a:r>
            <a:r>
              <a:rPr dirty="0" sz="1100" spc="-25">
                <a:latin typeface="Tahoma"/>
                <a:cs typeface="Tahoma"/>
              </a:rPr>
              <a:t>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di</a:t>
            </a:r>
            <a:r>
              <a:rPr dirty="0" sz="1100" spc="-5">
                <a:latin typeface="Tahoma"/>
                <a:cs typeface="Tahoma"/>
              </a:rPr>
              <a:t>p</a:t>
            </a:r>
            <a:r>
              <a:rPr dirty="0" sz="1100" spc="-35">
                <a:latin typeface="Tahoma"/>
                <a:cs typeface="Tahoma"/>
              </a:rPr>
              <a:t>erlu</a:t>
            </a:r>
            <a:r>
              <a:rPr dirty="0" sz="1100" spc="-80">
                <a:latin typeface="Tahoma"/>
                <a:cs typeface="Tahoma"/>
              </a:rPr>
              <a:t>k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100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×</a:t>
            </a:r>
            <a:r>
              <a:rPr dirty="0" sz="1100" spc="-145" i="1">
                <a:latin typeface="Verdana"/>
                <a:cs typeface="Verdana"/>
              </a:rPr>
              <a:t> </a:t>
            </a:r>
            <a:r>
              <a:rPr dirty="0" sz="1100" spc="-50">
                <a:latin typeface="Tahoma"/>
                <a:cs typeface="Tahoma"/>
              </a:rPr>
              <a:t>100  </a:t>
            </a:r>
            <a:r>
              <a:rPr dirty="0" sz="1100" spc="-40">
                <a:latin typeface="Tahoma"/>
                <a:cs typeface="Tahoma"/>
              </a:rPr>
              <a:t>komputasi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mencari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95" i="1">
                <a:latin typeface="Arial"/>
                <a:cs typeface="Arial"/>
              </a:rPr>
              <a:t>R</a:t>
            </a:r>
            <a:r>
              <a:rPr dirty="0" sz="1100" spc="-60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0" i="1">
                <a:latin typeface="Arial"/>
                <a:cs typeface="Arial"/>
              </a:rPr>
              <a:t>C</a:t>
            </a:r>
            <a:r>
              <a:rPr dirty="0" sz="1100" spc="-20" i="1">
                <a:latin typeface="Arial"/>
                <a:cs typeface="Arial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tepat.</a:t>
            </a:r>
            <a:endParaRPr sz="1100">
              <a:latin typeface="Tahoma"/>
              <a:cs typeface="Tahoma"/>
            </a:endParaRPr>
          </a:p>
          <a:p>
            <a:pPr marL="208279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08915" algn="l"/>
              </a:tabLst>
            </a:pPr>
            <a:r>
              <a:rPr dirty="0" sz="1100" spc="-10">
                <a:latin typeface="Tahoma"/>
                <a:cs typeface="Tahoma"/>
              </a:rPr>
              <a:t>Jadi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secara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umum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diperkirakan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bahwa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endParaRPr sz="1100">
              <a:latin typeface="Tahoma"/>
              <a:cs typeface="Tahoma"/>
            </a:endParaRPr>
          </a:p>
          <a:p>
            <a:pPr marL="208279">
              <a:lnSpc>
                <a:spcPct val="100000"/>
              </a:lnSpc>
              <a:spcBef>
                <a:spcPts val="35"/>
              </a:spcBef>
            </a:pPr>
            <a:r>
              <a:rPr dirty="0" sz="1100" spc="15" i="1">
                <a:latin typeface="Arial"/>
                <a:cs typeface="Arial"/>
              </a:rPr>
              <a:t>N</a:t>
            </a:r>
            <a:r>
              <a:rPr dirty="0" sz="1100" spc="15">
                <a:latin typeface="Tahoma"/>
                <a:cs typeface="Tahoma"/>
              </a:rPr>
              <a:t>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diperlukan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 i="1">
                <a:latin typeface="Arial"/>
                <a:cs typeface="Arial"/>
              </a:rPr>
              <a:t>N</a:t>
            </a:r>
            <a:r>
              <a:rPr dirty="0" baseline="27777" sz="1200" spc="30">
                <a:latin typeface="Tahoma"/>
                <a:cs typeface="Tahoma"/>
              </a:rPr>
              <a:t>2</a:t>
            </a:r>
            <a:r>
              <a:rPr dirty="0" baseline="27777" sz="1200" spc="2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komputasi.</a:t>
            </a:r>
            <a:endParaRPr sz="1100">
              <a:latin typeface="Tahoma"/>
              <a:cs typeface="Tahoma"/>
            </a:endParaRPr>
          </a:p>
          <a:p>
            <a:pPr marL="208279" indent="-132715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08915" algn="l"/>
              </a:tabLst>
            </a:pPr>
            <a:r>
              <a:rPr dirty="0" sz="1100" spc="-30">
                <a:latin typeface="Tahoma"/>
                <a:cs typeface="Tahoma"/>
              </a:rPr>
              <a:t>Solusi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dikatakan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memiliki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kompleksitas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waktu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sebesar</a:t>
            </a:r>
            <a:endParaRPr sz="1100">
              <a:latin typeface="Tahoma"/>
              <a:cs typeface="Tahoma"/>
            </a:endParaRPr>
          </a:p>
          <a:p>
            <a:pPr marL="208279">
              <a:lnSpc>
                <a:spcPct val="100000"/>
              </a:lnSpc>
              <a:spcBef>
                <a:spcPts val="35"/>
              </a:spcBef>
            </a:pPr>
            <a:r>
              <a:rPr dirty="0" sz="1100" spc="25" i="1">
                <a:latin typeface="Arial"/>
                <a:cs typeface="Arial"/>
              </a:rPr>
              <a:t>O</a:t>
            </a:r>
            <a:r>
              <a:rPr dirty="0" sz="1100" spc="25">
                <a:latin typeface="Tahoma"/>
                <a:cs typeface="Tahoma"/>
              </a:rPr>
              <a:t>(</a:t>
            </a:r>
            <a:r>
              <a:rPr dirty="0" sz="1100" spc="25" i="1">
                <a:latin typeface="Arial"/>
                <a:cs typeface="Arial"/>
              </a:rPr>
              <a:t>N</a:t>
            </a:r>
            <a:r>
              <a:rPr dirty="0" baseline="27777" sz="1200" spc="37">
                <a:latin typeface="Tahoma"/>
                <a:cs typeface="Tahoma"/>
              </a:rPr>
              <a:t>2</a:t>
            </a:r>
            <a:r>
              <a:rPr dirty="0" sz="1100" spc="25">
                <a:latin typeface="Tahoma"/>
                <a:cs typeface="Tahoma"/>
              </a:rPr>
              <a:t>)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(dibaca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”O-N-kuadrat”).</a:t>
            </a:r>
            <a:endParaRPr sz="1100">
              <a:latin typeface="Tahoma"/>
              <a:cs typeface="Tahoma"/>
            </a:endParaRPr>
          </a:p>
          <a:p>
            <a:pPr marL="208279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08915" algn="l"/>
              </a:tabLst>
            </a:pPr>
            <a:r>
              <a:rPr dirty="0" sz="1100" spc="-45">
                <a:latin typeface="Tahoma"/>
                <a:cs typeface="Tahoma"/>
              </a:rPr>
              <a:t>Pertanyaan: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apakah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solusi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cukup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cepat?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Bagaimana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jika</a:t>
            </a:r>
            <a:endParaRPr sz="1100">
              <a:latin typeface="Tahoma"/>
              <a:cs typeface="Tahoma"/>
            </a:endParaRPr>
          </a:p>
          <a:p>
            <a:pPr marL="208279">
              <a:lnSpc>
                <a:spcPct val="100000"/>
              </a:lnSpc>
              <a:spcBef>
                <a:spcPts val="35"/>
              </a:spcBef>
            </a:pP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10</a:t>
            </a:r>
            <a:r>
              <a:rPr dirty="0" baseline="27777" sz="1200" spc="-37">
                <a:latin typeface="Tahoma"/>
                <a:cs typeface="Tahoma"/>
              </a:rPr>
              <a:t>9</a:t>
            </a:r>
            <a:r>
              <a:rPr dirty="0" sz="1100" spc="-25">
                <a:latin typeface="Tahoma"/>
                <a:cs typeface="Tahoma"/>
              </a:rPr>
              <a:t>?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991" y="221828"/>
            <a:ext cx="37826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/>
              <a:t>Cerita</a:t>
            </a:r>
            <a:r>
              <a:rPr dirty="0" spc="135"/>
              <a:t> </a:t>
            </a:r>
            <a:r>
              <a:rPr dirty="0" spc="-5"/>
              <a:t>Sampingan:</a:t>
            </a:r>
            <a:r>
              <a:rPr dirty="0" spc="310"/>
              <a:t> </a:t>
            </a:r>
            <a:r>
              <a:rPr dirty="0" spc="-10"/>
              <a:t>Meramal</a:t>
            </a:r>
            <a:r>
              <a:rPr dirty="0" spc="140"/>
              <a:t> </a:t>
            </a:r>
            <a:r>
              <a:rPr dirty="0" spc="-40"/>
              <a:t>Waktu</a:t>
            </a:r>
            <a:r>
              <a:rPr dirty="0" spc="135"/>
              <a:t> </a:t>
            </a:r>
            <a:r>
              <a:rPr dirty="0" spc="-10"/>
              <a:t>Eksekusi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958" y="675029"/>
            <a:ext cx="3946525" cy="202628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33679" marR="34099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34315" algn="l"/>
              </a:tabLst>
            </a:pPr>
            <a:r>
              <a:rPr dirty="0" sz="1100" spc="-40">
                <a:latin typeface="Tahoma"/>
                <a:cs typeface="Tahoma"/>
              </a:rPr>
              <a:t>Terdapat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sebuah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perkiraan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kasar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bahwa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komputer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mampu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melakukan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100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juta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(10</a:t>
            </a:r>
            <a:r>
              <a:rPr dirty="0" baseline="27777" sz="1200" spc="-22">
                <a:latin typeface="Tahoma"/>
                <a:cs typeface="Tahoma"/>
              </a:rPr>
              <a:t>8</a:t>
            </a:r>
            <a:r>
              <a:rPr dirty="0" sz="1100" spc="-15">
                <a:latin typeface="Tahoma"/>
                <a:cs typeface="Tahoma"/>
              </a:rPr>
              <a:t>)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komputasi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dalam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detik.</a:t>
            </a:r>
            <a:endParaRPr sz="1100">
              <a:latin typeface="Tahoma"/>
              <a:cs typeface="Tahoma"/>
            </a:endParaRPr>
          </a:p>
          <a:p>
            <a:pPr marL="233679" marR="939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34315" algn="l"/>
              </a:tabLst>
            </a:pPr>
            <a:r>
              <a:rPr dirty="0" sz="1100" spc="-35">
                <a:latin typeface="Tahoma"/>
                <a:cs typeface="Tahoma"/>
              </a:rPr>
              <a:t>Tentu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saja,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perkiraan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masih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sangat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kasar.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Waktu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 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melakukan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10</a:t>
            </a:r>
            <a:r>
              <a:rPr dirty="0" baseline="27777" sz="1200" spc="-67">
                <a:latin typeface="Tahoma"/>
                <a:cs typeface="Tahoma"/>
              </a:rPr>
              <a:t>8</a:t>
            </a:r>
            <a:r>
              <a:rPr dirty="0" baseline="27777" sz="1200" spc="217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operasi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penjumlahan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tidak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sama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waktu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melakukan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10</a:t>
            </a:r>
            <a:r>
              <a:rPr dirty="0" baseline="27777" sz="1200" spc="-67">
                <a:latin typeface="Tahoma"/>
                <a:cs typeface="Tahoma"/>
              </a:rPr>
              <a:t>8  </a:t>
            </a:r>
            <a:r>
              <a:rPr dirty="0" sz="1100" spc="-45">
                <a:latin typeface="Tahoma"/>
                <a:cs typeface="Tahoma"/>
              </a:rPr>
              <a:t>operasi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modulo.</a:t>
            </a:r>
            <a:endParaRPr sz="1100">
              <a:latin typeface="Tahoma"/>
              <a:cs typeface="Tahoma"/>
            </a:endParaRPr>
          </a:p>
          <a:p>
            <a:pPr marL="233679" marR="1828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34315" algn="l"/>
              </a:tabLst>
            </a:pPr>
            <a:r>
              <a:rPr dirty="0" sz="1100" spc="-35">
                <a:latin typeface="Tahoma"/>
                <a:cs typeface="Tahoma"/>
              </a:rPr>
              <a:t>Jenis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bahasa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pemrograman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juga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mempengaruhi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waktu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eksekusi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algoritma,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misalnya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bahasa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C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cenderung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cepat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daripada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Java.</a:t>
            </a:r>
            <a:endParaRPr sz="1100">
              <a:latin typeface="Tahoma"/>
              <a:cs typeface="Tahoma"/>
            </a:endParaRPr>
          </a:p>
          <a:p>
            <a:pPr algn="just" marL="233679" marR="435609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34315" algn="l"/>
              </a:tabLst>
            </a:pPr>
            <a:r>
              <a:rPr dirty="0" sz="1100" spc="-40">
                <a:latin typeface="Tahoma"/>
                <a:cs typeface="Tahoma"/>
              </a:rPr>
              <a:t>Bagaimanapun </a:t>
            </a:r>
            <a:r>
              <a:rPr dirty="0" sz="1100" spc="-45">
                <a:latin typeface="Tahoma"/>
                <a:cs typeface="Tahoma"/>
              </a:rPr>
              <a:t>juga, </a:t>
            </a:r>
            <a:r>
              <a:rPr dirty="0" sz="1100" spc="-55">
                <a:latin typeface="Tahoma"/>
                <a:cs typeface="Tahoma"/>
              </a:rPr>
              <a:t>konvensi </a:t>
            </a:r>
            <a:r>
              <a:rPr dirty="0" sz="1100" spc="-15">
                <a:latin typeface="Tahoma"/>
                <a:cs typeface="Tahoma"/>
              </a:rPr>
              <a:t>ini </a:t>
            </a:r>
            <a:r>
              <a:rPr dirty="0" sz="1100" spc="-55">
                <a:latin typeface="Tahoma"/>
                <a:cs typeface="Tahoma"/>
              </a:rPr>
              <a:t>umum </a:t>
            </a:r>
            <a:r>
              <a:rPr dirty="0" sz="1100" spc="-45">
                <a:latin typeface="Tahoma"/>
                <a:cs typeface="Tahoma"/>
              </a:rPr>
              <a:t>digunakan </a:t>
            </a:r>
            <a:r>
              <a:rPr dirty="0" sz="1100" spc="-50">
                <a:latin typeface="Tahoma"/>
                <a:cs typeface="Tahoma"/>
              </a:rPr>
              <a:t>pada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dunia </a:t>
            </a:r>
            <a:r>
              <a:rPr dirty="0" sz="1100" spc="-50">
                <a:latin typeface="Tahoma"/>
                <a:cs typeface="Tahoma"/>
              </a:rPr>
              <a:t>pemrograman </a:t>
            </a:r>
            <a:r>
              <a:rPr dirty="0" sz="1100" spc="-25">
                <a:latin typeface="Tahoma"/>
                <a:cs typeface="Tahoma"/>
              </a:rPr>
              <a:t>kompetitif </a:t>
            </a:r>
            <a:r>
              <a:rPr dirty="0" sz="1100" spc="-55">
                <a:latin typeface="Tahoma"/>
                <a:cs typeface="Tahoma"/>
              </a:rPr>
              <a:t>dan </a:t>
            </a:r>
            <a:r>
              <a:rPr dirty="0" sz="1100" spc="-60">
                <a:latin typeface="Tahoma"/>
                <a:cs typeface="Tahoma"/>
              </a:rPr>
              <a:t>sesuai </a:t>
            </a:r>
            <a:r>
              <a:rPr dirty="0" sz="1100" spc="-30">
                <a:latin typeface="Tahoma"/>
                <a:cs typeface="Tahoma"/>
              </a:rPr>
              <a:t>untuk </a:t>
            </a:r>
            <a:r>
              <a:rPr dirty="0" sz="1100" spc="-55">
                <a:latin typeface="Tahoma"/>
                <a:cs typeface="Tahoma"/>
              </a:rPr>
              <a:t>bahasa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Pascal,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C,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C++.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499" y="221828"/>
            <a:ext cx="209486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Solusi</a:t>
            </a:r>
            <a:r>
              <a:rPr dirty="0" spc="125"/>
              <a:t> </a:t>
            </a:r>
            <a:r>
              <a:rPr dirty="0" spc="35"/>
              <a:t>1:</a:t>
            </a:r>
            <a:r>
              <a:rPr dirty="0" spc="295"/>
              <a:t> </a:t>
            </a:r>
            <a:r>
              <a:rPr dirty="0" spc="-40"/>
              <a:t>Terlalu</a:t>
            </a:r>
            <a:r>
              <a:rPr dirty="0" spc="125"/>
              <a:t> </a:t>
            </a:r>
            <a:r>
              <a:rPr dirty="0" spc="5"/>
              <a:t>lambat!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758" y="1178952"/>
            <a:ext cx="3265804" cy="7842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2880" marR="431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83515" algn="l"/>
              </a:tabLst>
            </a:pPr>
            <a:r>
              <a:rPr dirty="0" sz="1100" spc="-15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155" i="1">
                <a:latin typeface="Arial"/>
                <a:cs typeface="Arial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mencapai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10</a:t>
            </a:r>
            <a:r>
              <a:rPr dirty="0" baseline="27777" sz="1200" spc="-44">
                <a:latin typeface="Tahoma"/>
                <a:cs typeface="Tahoma"/>
              </a:rPr>
              <a:t>9</a:t>
            </a:r>
            <a:r>
              <a:rPr dirty="0" sz="1100" spc="-30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diperlukan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sekitar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10</a:t>
            </a:r>
            <a:r>
              <a:rPr dirty="0" baseline="27777" sz="1200" spc="-30">
                <a:latin typeface="Tahoma"/>
                <a:cs typeface="Tahoma"/>
              </a:rPr>
              <a:t>18</a:t>
            </a:r>
            <a:r>
              <a:rPr dirty="0" sz="1100" spc="-20" i="1">
                <a:latin typeface="Century Gothic"/>
                <a:cs typeface="Century Gothic"/>
              </a:rPr>
              <a:t>/</a:t>
            </a:r>
            <a:r>
              <a:rPr dirty="0" sz="1100" spc="-20">
                <a:latin typeface="Tahoma"/>
                <a:cs typeface="Tahoma"/>
              </a:rPr>
              <a:t>10</a:t>
            </a:r>
            <a:r>
              <a:rPr dirty="0" baseline="27777" sz="1200" spc="-30">
                <a:latin typeface="Tahoma"/>
                <a:cs typeface="Tahoma"/>
              </a:rPr>
              <a:t>8</a:t>
            </a:r>
            <a:r>
              <a:rPr dirty="0" baseline="27777" sz="1200" spc="142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0">
                <a:latin typeface="Tahoma"/>
                <a:cs typeface="Tahoma"/>
              </a:rPr>
              <a:t> 10</a:t>
            </a:r>
            <a:r>
              <a:rPr dirty="0" baseline="27777" sz="1200" spc="-60">
                <a:latin typeface="Tahoma"/>
                <a:cs typeface="Tahoma"/>
              </a:rPr>
              <a:t>10</a:t>
            </a:r>
            <a:r>
              <a:rPr dirty="0" baseline="27777" sz="1200" spc="2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detik.</a:t>
            </a:r>
            <a:endParaRPr sz="1100">
              <a:latin typeface="Tahoma"/>
              <a:cs typeface="Tahoma"/>
            </a:endParaRPr>
          </a:p>
          <a:p>
            <a:pPr marL="182880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83515" algn="l"/>
              </a:tabLst>
            </a:pPr>
            <a:r>
              <a:rPr dirty="0" sz="1100" spc="-20">
                <a:latin typeface="Tahoma"/>
                <a:cs typeface="Tahoma"/>
              </a:rPr>
              <a:t>Waktu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tersebut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setara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sekitar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317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tahun!</a:t>
            </a:r>
            <a:endParaRPr sz="1100">
              <a:latin typeface="Tahoma"/>
              <a:cs typeface="Tahoma"/>
            </a:endParaRPr>
          </a:p>
          <a:p>
            <a:pPr marL="182880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83515" algn="l"/>
              </a:tabLst>
            </a:pPr>
            <a:r>
              <a:rPr dirty="0" sz="1100" spc="-35">
                <a:latin typeface="Tahoma"/>
                <a:cs typeface="Tahoma"/>
              </a:rPr>
              <a:t>Adakah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solusi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efisien?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13" y="221828"/>
            <a:ext cx="32607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Solusi</a:t>
            </a:r>
            <a:r>
              <a:rPr dirty="0" spc="130"/>
              <a:t> </a:t>
            </a:r>
            <a:r>
              <a:rPr dirty="0" spc="35"/>
              <a:t>2:</a:t>
            </a:r>
            <a:r>
              <a:rPr dirty="0" spc="305"/>
              <a:t> </a:t>
            </a:r>
            <a:r>
              <a:rPr dirty="0" spc="-35"/>
              <a:t>Coba</a:t>
            </a:r>
            <a:r>
              <a:rPr dirty="0" spc="130"/>
              <a:t> </a:t>
            </a:r>
            <a:r>
              <a:rPr dirty="0" spc="-25"/>
              <a:t>Semua</a:t>
            </a:r>
            <a:r>
              <a:rPr dirty="0" spc="130"/>
              <a:t> </a:t>
            </a:r>
            <a:r>
              <a:rPr dirty="0" spc="-10"/>
              <a:t>Kemungkinan</a:t>
            </a:r>
            <a:r>
              <a:rPr dirty="0" spc="125"/>
              <a:t> </a:t>
            </a:r>
            <a:r>
              <a:rPr dirty="0" spc="15" b="0" i="1">
                <a:latin typeface="Arial Nova Light"/>
                <a:cs typeface="Arial Nova Light"/>
              </a:rPr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180273"/>
            <a:ext cx="3726179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270510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5">
                <a:latin typeface="Tahoma"/>
                <a:cs typeface="Tahoma"/>
              </a:rPr>
              <a:t>Tidak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perlu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memeriksa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semua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95" i="1">
                <a:latin typeface="Arial"/>
                <a:cs typeface="Arial"/>
              </a:rPr>
              <a:t>R</a:t>
            </a:r>
            <a:r>
              <a:rPr dirty="0" sz="1100" spc="-55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0" i="1">
                <a:latin typeface="Arial"/>
                <a:cs typeface="Arial"/>
              </a:rPr>
              <a:t>C</a:t>
            </a:r>
            <a:r>
              <a:rPr dirty="0" sz="1100" spc="-170" i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cukup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coba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saja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semua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</a:t>
            </a:r>
            <a:r>
              <a:rPr dirty="0" sz="1100" spc="-50">
                <a:latin typeface="Tahoma"/>
                <a:cs typeface="Tahoma"/>
              </a:rPr>
              <a:t>emungkinan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95" i="1">
                <a:latin typeface="Arial"/>
                <a:cs typeface="Arial"/>
              </a:rPr>
              <a:t>R</a:t>
            </a:r>
            <a:r>
              <a:rPr dirty="0" sz="1100" spc="145" i="1">
                <a:latin typeface="Arial"/>
                <a:cs typeface="Arial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≤</a:t>
            </a:r>
            <a:r>
              <a:rPr dirty="0" sz="1100" spc="-85" i="1">
                <a:latin typeface="Verdana"/>
                <a:cs typeface="Verdana"/>
              </a:rPr>
              <a:t> </a:t>
            </a:r>
            <a:r>
              <a:rPr dirty="0" sz="1100" spc="-95" i="1">
                <a:latin typeface="Arial"/>
                <a:cs typeface="Arial"/>
              </a:rPr>
              <a:t>R</a:t>
            </a:r>
            <a:r>
              <a:rPr dirty="0" sz="1100" spc="85" i="1">
                <a:latin typeface="Arial"/>
                <a:cs typeface="Arial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≤</a:t>
            </a:r>
            <a:r>
              <a:rPr dirty="0" sz="1100" spc="-85" i="1">
                <a:latin typeface="Verdana"/>
                <a:cs typeface="Verdana"/>
              </a:rPr>
              <a:t> </a:t>
            </a:r>
            <a:r>
              <a:rPr dirty="0" sz="1100" spc="60" i="1">
                <a:latin typeface="Arial"/>
                <a:cs typeface="Arial"/>
              </a:rPr>
              <a:t>N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Jika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 i="1">
                <a:latin typeface="Arial"/>
                <a:cs typeface="Arial"/>
              </a:rPr>
              <a:t>R</a:t>
            </a:r>
            <a:r>
              <a:rPr dirty="0" sz="1100" spc="-20">
                <a:latin typeface="Tahoma"/>
                <a:cs typeface="Tahoma"/>
              </a:rPr>
              <a:t>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diketahui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150" i="1">
                <a:latin typeface="Arial"/>
                <a:cs typeface="Arial"/>
              </a:rPr>
              <a:t> </a:t>
            </a:r>
            <a:r>
              <a:rPr dirty="0" sz="1100" spc="-45">
                <a:latin typeface="Tahoma"/>
                <a:cs typeface="Tahoma"/>
              </a:rPr>
              <a:t>habis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dibagi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 i="1">
                <a:latin typeface="Arial"/>
                <a:cs typeface="Arial"/>
              </a:rPr>
              <a:t>R</a:t>
            </a:r>
            <a:r>
              <a:rPr dirty="0" sz="1100" spc="-20">
                <a:latin typeface="Tahoma"/>
                <a:cs typeface="Tahoma"/>
              </a:rPr>
              <a:t>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0" i="1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  <a:p>
            <a:pPr marL="144780">
              <a:lnSpc>
                <a:spcPct val="100000"/>
              </a:lnSpc>
              <a:spcBef>
                <a:spcPts val="30"/>
              </a:spcBef>
            </a:pPr>
            <a:r>
              <a:rPr dirty="0" sz="1100" spc="-35">
                <a:latin typeface="Tahoma"/>
                <a:cs typeface="Tahoma"/>
              </a:rPr>
              <a:t>dipastikan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ada,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yaitu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20" i="1">
                <a:latin typeface="Arial"/>
                <a:cs typeface="Arial"/>
              </a:rPr>
              <a:t>N</a:t>
            </a:r>
            <a:r>
              <a:rPr dirty="0" sz="1100" spc="20" i="1">
                <a:latin typeface="Century Gothic"/>
                <a:cs typeface="Century Gothic"/>
              </a:rPr>
              <a:t>/</a:t>
            </a:r>
            <a:r>
              <a:rPr dirty="0" sz="1100" spc="20" i="1">
                <a:latin typeface="Arial"/>
                <a:cs typeface="Arial"/>
              </a:rPr>
              <a:t>R</a:t>
            </a:r>
            <a:r>
              <a:rPr dirty="0" sz="1100" spc="2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548" y="221828"/>
            <a:ext cx="38519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Solusi</a:t>
            </a:r>
            <a:r>
              <a:rPr dirty="0" spc="130"/>
              <a:t> </a:t>
            </a:r>
            <a:r>
              <a:rPr dirty="0" spc="35"/>
              <a:t>2:</a:t>
            </a:r>
            <a:r>
              <a:rPr dirty="0" spc="310"/>
              <a:t> </a:t>
            </a:r>
            <a:r>
              <a:rPr dirty="0" spc="-35"/>
              <a:t>Coba</a:t>
            </a:r>
            <a:r>
              <a:rPr dirty="0" spc="130"/>
              <a:t> </a:t>
            </a:r>
            <a:r>
              <a:rPr dirty="0" spc="-25"/>
              <a:t>Semua</a:t>
            </a:r>
            <a:r>
              <a:rPr dirty="0" spc="135"/>
              <a:t> </a:t>
            </a:r>
            <a:r>
              <a:rPr dirty="0" spc="-10"/>
              <a:t>Kemungkinan</a:t>
            </a:r>
            <a:r>
              <a:rPr dirty="0" spc="130"/>
              <a:t> </a:t>
            </a:r>
            <a:r>
              <a:rPr dirty="0" spc="15" b="0" i="1">
                <a:latin typeface="Arial Nova Light"/>
                <a:cs typeface="Arial Nova Light"/>
              </a:rPr>
              <a:t>R</a:t>
            </a:r>
            <a:r>
              <a:rPr dirty="0" spc="275" b="0" i="1">
                <a:latin typeface="Arial Nova Light"/>
                <a:cs typeface="Arial Nova Light"/>
              </a:rPr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88465"/>
            <a:ext cx="3913504" cy="1642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275"/>
              </a:lnSpc>
              <a:spcBef>
                <a:spcPts val="90"/>
              </a:spcBef>
              <a:tabLst>
                <a:tab pos="3900170" algn="l"/>
              </a:tabLst>
            </a:pP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Bagian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implementasi:	</a:t>
            </a:r>
            <a:endParaRPr sz="1100">
              <a:latin typeface="Tahoma"/>
              <a:cs typeface="Tahoma"/>
            </a:endParaRPr>
          </a:p>
          <a:p>
            <a:pPr marL="12700" marR="2830195">
              <a:lnSpc>
                <a:spcPct val="74700"/>
              </a:lnSpc>
              <a:spcBef>
                <a:spcPts val="259"/>
              </a:spcBef>
            </a:pPr>
            <a:r>
              <a:rPr dirty="0" sz="1000" spc="105">
                <a:latin typeface="PMingLiU"/>
                <a:cs typeface="PMingLiU"/>
              </a:rPr>
              <a:t>scanf(</a:t>
            </a:r>
            <a:r>
              <a:rPr dirty="0" sz="1000" spc="105">
                <a:solidFill>
                  <a:srgbClr val="9300D1"/>
                </a:solidFill>
                <a:latin typeface="PMingLiU"/>
                <a:cs typeface="PMingLiU"/>
              </a:rPr>
              <a:t>"%d"</a:t>
            </a:r>
            <a:r>
              <a:rPr dirty="0" sz="1000" spc="105">
                <a:latin typeface="PMingLiU"/>
                <a:cs typeface="PMingLiU"/>
              </a:rPr>
              <a:t>,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25">
                <a:latin typeface="PMingLiU"/>
                <a:cs typeface="PMingLiU"/>
              </a:rPr>
              <a:t>&amp;N); </a:t>
            </a:r>
            <a:r>
              <a:rPr dirty="0" sz="1000" spc="-250">
                <a:latin typeface="PMingLiU"/>
                <a:cs typeface="PMingLiU"/>
              </a:rPr>
              <a:t> </a:t>
            </a:r>
            <a:r>
              <a:rPr dirty="0" sz="1000" spc="-105">
                <a:latin typeface="PMingLiU"/>
                <a:cs typeface="PMingLiU"/>
              </a:rPr>
              <a:t>R</a:t>
            </a:r>
            <a:r>
              <a:rPr dirty="0" sz="1000" spc="-5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775"/>
              </a:lnSpc>
            </a:pPr>
            <a:r>
              <a:rPr dirty="0" sz="1000" spc="-105">
                <a:latin typeface="PMingLiU"/>
                <a:cs typeface="PMingLiU"/>
              </a:rPr>
              <a:t>C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endParaRPr sz="1000">
              <a:latin typeface="PMingLiU"/>
              <a:cs typeface="PMingLiU"/>
            </a:endParaRPr>
          </a:p>
          <a:p>
            <a:pPr marL="145415" marR="1899920" indent="-133350">
              <a:lnSpc>
                <a:spcPts val="960"/>
              </a:lnSpc>
              <a:spcBef>
                <a:spcPts val="110"/>
              </a:spcBef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i++)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5">
                <a:latin typeface="PMingLiU"/>
                <a:cs typeface="PMingLiU"/>
              </a:rPr>
              <a:t>(N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260">
                <a:latin typeface="PMingLiU"/>
                <a:cs typeface="PMingLiU"/>
              </a:rPr>
              <a:t>%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0)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850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j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155">
                <a:latin typeface="PMingLiU"/>
                <a:cs typeface="PMingLiU"/>
              </a:rPr>
              <a:t>N</a:t>
            </a:r>
            <a:r>
              <a:rPr dirty="0" sz="1000" spc="40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/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i;</a:t>
            </a:r>
            <a:endParaRPr sz="1000">
              <a:latin typeface="PMingLiU"/>
              <a:cs typeface="PMingLiU"/>
            </a:endParaRPr>
          </a:p>
          <a:p>
            <a:pPr marL="410845" marR="1899920" indent="-133350">
              <a:lnSpc>
                <a:spcPct val="74700"/>
              </a:lnSpc>
              <a:spcBef>
                <a:spcPts val="185"/>
              </a:spcBef>
            </a:pP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4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(abs(R-C)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&gt;</a:t>
            </a:r>
            <a:r>
              <a:rPr dirty="0" sz="1000" spc="-5">
                <a:latin typeface="PMingLiU"/>
                <a:cs typeface="PMingLiU"/>
              </a:rPr>
              <a:t> </a:t>
            </a:r>
            <a:r>
              <a:rPr dirty="0" sz="1000" spc="185">
                <a:latin typeface="PMingLiU"/>
                <a:cs typeface="PMingLiU"/>
              </a:rPr>
              <a:t>abs(i-j))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-105">
                <a:latin typeface="PMingLiU"/>
                <a:cs typeface="PMingLiU"/>
              </a:rPr>
              <a:t>R</a:t>
            </a:r>
            <a:r>
              <a:rPr dirty="0" sz="1000" spc="-5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i;</a:t>
            </a:r>
            <a:endParaRPr sz="1000">
              <a:latin typeface="PMingLiU"/>
              <a:cs typeface="PMingLiU"/>
            </a:endParaRPr>
          </a:p>
          <a:p>
            <a:pPr marL="410845">
              <a:lnSpc>
                <a:spcPts val="775"/>
              </a:lnSpc>
            </a:pPr>
            <a:r>
              <a:rPr dirty="0" sz="1000" spc="-105">
                <a:latin typeface="PMingLiU"/>
                <a:cs typeface="PMingLiU"/>
              </a:rPr>
              <a:t>C</a:t>
            </a:r>
            <a:r>
              <a:rPr dirty="0" sz="1000" spc="21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j;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2467572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548" y="221828"/>
            <a:ext cx="38519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Solusi</a:t>
            </a:r>
            <a:r>
              <a:rPr dirty="0" spc="130"/>
              <a:t> </a:t>
            </a:r>
            <a:r>
              <a:rPr dirty="0" spc="35"/>
              <a:t>2:</a:t>
            </a:r>
            <a:r>
              <a:rPr dirty="0" spc="310"/>
              <a:t> </a:t>
            </a:r>
            <a:r>
              <a:rPr dirty="0" spc="-35"/>
              <a:t>Coba</a:t>
            </a:r>
            <a:r>
              <a:rPr dirty="0" spc="130"/>
              <a:t> </a:t>
            </a:r>
            <a:r>
              <a:rPr dirty="0" spc="-25"/>
              <a:t>Semua</a:t>
            </a:r>
            <a:r>
              <a:rPr dirty="0" spc="135"/>
              <a:t> </a:t>
            </a:r>
            <a:r>
              <a:rPr dirty="0" spc="-10"/>
              <a:t>Kemungkinan</a:t>
            </a:r>
            <a:r>
              <a:rPr dirty="0" spc="130"/>
              <a:t> </a:t>
            </a:r>
            <a:r>
              <a:rPr dirty="0" spc="15" b="0" i="1">
                <a:latin typeface="Arial Nova Light"/>
                <a:cs typeface="Arial Nova Light"/>
              </a:rPr>
              <a:t>R</a:t>
            </a:r>
            <a:r>
              <a:rPr dirty="0" spc="275" b="0" i="1">
                <a:latin typeface="Arial Nova Light"/>
                <a:cs typeface="Arial Nova Light"/>
              </a:rPr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1058" y="902726"/>
            <a:ext cx="3737610" cy="13817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95580" indent="-132715">
              <a:lnSpc>
                <a:spcPct val="100000"/>
              </a:lnSpc>
              <a:spcBef>
                <a:spcPts val="4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96215" algn="l"/>
              </a:tabLst>
            </a:pPr>
            <a:r>
              <a:rPr dirty="0" sz="1100" spc="-30">
                <a:latin typeface="Tahoma"/>
                <a:cs typeface="Tahoma"/>
              </a:rPr>
              <a:t>Solusi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bekerja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cepat.</a:t>
            </a:r>
            <a:endParaRPr sz="1100">
              <a:latin typeface="Tahoma"/>
              <a:cs typeface="Tahoma"/>
            </a:endParaRPr>
          </a:p>
          <a:p>
            <a:pPr marL="195580" marR="304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96215" algn="l"/>
              </a:tabLst>
            </a:pPr>
            <a:r>
              <a:rPr dirty="0" sz="1100" spc="-15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N</a:t>
            </a:r>
            <a:r>
              <a:rPr dirty="0" sz="1100" spc="15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kasarnya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cukup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dilakukan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150" i="1">
                <a:latin typeface="Arial"/>
                <a:cs typeface="Arial"/>
              </a:rPr>
              <a:t> </a:t>
            </a:r>
            <a:r>
              <a:rPr dirty="0" sz="1100" spc="-40">
                <a:latin typeface="Tahoma"/>
                <a:cs typeface="Tahoma"/>
              </a:rPr>
              <a:t>komputasi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mencari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95" i="1">
                <a:latin typeface="Arial"/>
                <a:cs typeface="Arial"/>
              </a:rPr>
              <a:t>R</a:t>
            </a:r>
            <a:r>
              <a:rPr dirty="0" sz="1100" spc="-65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0" i="1">
                <a:latin typeface="Arial"/>
                <a:cs typeface="Arial"/>
              </a:rPr>
              <a:t>C</a:t>
            </a:r>
            <a:r>
              <a:rPr dirty="0" sz="1100" spc="-20" i="1">
                <a:latin typeface="Arial"/>
                <a:cs typeface="Arial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tepat.</a:t>
            </a:r>
            <a:endParaRPr sz="1100">
              <a:latin typeface="Tahoma"/>
              <a:cs typeface="Tahoma"/>
            </a:endParaRPr>
          </a:p>
          <a:p>
            <a:pPr marL="195580" indent="-132715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96215" algn="l"/>
              </a:tabLst>
            </a:pPr>
            <a:r>
              <a:rPr dirty="0" sz="1100" spc="-30">
                <a:latin typeface="Tahoma"/>
                <a:cs typeface="Tahoma"/>
              </a:rPr>
              <a:t>Solusi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dikatakan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memiliki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kompleksitas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waktu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sebesar</a:t>
            </a:r>
            <a:endParaRPr sz="1100">
              <a:latin typeface="Tahoma"/>
              <a:cs typeface="Tahoma"/>
            </a:endParaRPr>
          </a:p>
          <a:p>
            <a:pPr marL="195580">
              <a:lnSpc>
                <a:spcPct val="100000"/>
              </a:lnSpc>
              <a:spcBef>
                <a:spcPts val="35"/>
              </a:spcBef>
            </a:pPr>
            <a:r>
              <a:rPr dirty="0" sz="1100" spc="10" i="1">
                <a:latin typeface="Arial"/>
                <a:cs typeface="Arial"/>
              </a:rPr>
              <a:t>O</a:t>
            </a:r>
            <a:r>
              <a:rPr dirty="0" sz="1100" spc="10">
                <a:latin typeface="Tahoma"/>
                <a:cs typeface="Tahoma"/>
              </a:rPr>
              <a:t>(</a:t>
            </a:r>
            <a:r>
              <a:rPr dirty="0" sz="1100" spc="10" i="1">
                <a:latin typeface="Arial"/>
                <a:cs typeface="Arial"/>
              </a:rPr>
              <a:t>N</a:t>
            </a:r>
            <a:r>
              <a:rPr dirty="0" sz="1100" spc="10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  <a:p>
            <a:pPr marL="195580" marR="50609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96215" algn="l"/>
              </a:tabLst>
            </a:pPr>
            <a:r>
              <a:rPr dirty="0" sz="1100" spc="-15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85" i="1">
                <a:latin typeface="Arial"/>
                <a:cs typeface="Arial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10</a:t>
            </a:r>
            <a:r>
              <a:rPr dirty="0" baseline="27777" sz="1200" spc="-44">
                <a:latin typeface="Tahoma"/>
                <a:cs typeface="Tahoma"/>
              </a:rPr>
              <a:t>9</a:t>
            </a:r>
            <a:r>
              <a:rPr dirty="0" sz="1100" spc="-30">
                <a:latin typeface="Tahoma"/>
                <a:cs typeface="Tahoma"/>
              </a:rPr>
              <a:t>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diperlukan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sekitar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10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detik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eksekusi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algoritma.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1049" y="257810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 h="0">
                <a:moveTo>
                  <a:pt x="0" y="0"/>
                </a:moveTo>
                <a:lnTo>
                  <a:pt x="140449" y="0"/>
                </a:lnTo>
              </a:path>
            </a:pathLst>
          </a:custGeom>
          <a:ln w="7289">
            <a:solidFill>
              <a:srgbClr val="335F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8392" y="221828"/>
            <a:ext cx="25761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Solusi</a:t>
            </a:r>
            <a:r>
              <a:rPr dirty="0" spc="125"/>
              <a:t> </a:t>
            </a:r>
            <a:r>
              <a:rPr dirty="0" spc="35"/>
              <a:t>3:</a:t>
            </a:r>
            <a:r>
              <a:rPr dirty="0" spc="300"/>
              <a:t> </a:t>
            </a:r>
            <a:r>
              <a:rPr dirty="0" spc="15"/>
              <a:t>Batasi</a:t>
            </a:r>
            <a:r>
              <a:rPr dirty="0" spc="135"/>
              <a:t> </a:t>
            </a:r>
            <a:r>
              <a:rPr dirty="0" spc="15" b="0" i="1">
                <a:latin typeface="Arial Nova Light"/>
                <a:cs typeface="Arial Nova Light"/>
              </a:rPr>
              <a:t>R</a:t>
            </a:r>
            <a:r>
              <a:rPr dirty="0" spc="265" b="0" i="1">
                <a:latin typeface="Arial Nova Light"/>
                <a:cs typeface="Arial Nova Light"/>
              </a:rPr>
              <a:t> </a:t>
            </a:r>
            <a:r>
              <a:rPr dirty="0" spc="-20"/>
              <a:t>sampai</a:t>
            </a:r>
            <a:r>
              <a:rPr dirty="0" spc="130"/>
              <a:t> </a:t>
            </a:r>
            <a:r>
              <a:rPr dirty="0" baseline="47619" sz="2100" spc="44" b="0" i="1">
                <a:latin typeface="Verdana"/>
                <a:cs typeface="Verdana"/>
              </a:rPr>
              <a:t>√</a:t>
            </a:r>
            <a:r>
              <a:rPr dirty="0" sz="1400" spc="30" b="0" i="1">
                <a:latin typeface="Arial Nova Light"/>
                <a:cs typeface="Arial Nova Light"/>
              </a:rPr>
              <a:t>N</a:t>
            </a:r>
            <a:endParaRPr sz="1400">
              <a:latin typeface="Arial Nova Light"/>
              <a:cs typeface="Arial Nova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858" y="609586"/>
            <a:ext cx="3449954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Persoalan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sebenarnya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meminta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memfaktorkan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N</a:t>
            </a:r>
            <a:r>
              <a:rPr dirty="0" sz="1100" spc="15">
                <a:latin typeface="Tahoma"/>
                <a:cs typeface="Tahoma"/>
              </a:rPr>
              <a:t>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supaya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dua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hasil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faktorisasi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sedekat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mungkin.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858" y="991691"/>
            <a:ext cx="33585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Untuk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</a:t>
            </a:r>
            <a:r>
              <a:rPr dirty="0" sz="1100" spc="-55">
                <a:latin typeface="Tahoma"/>
                <a:cs typeface="Tahoma"/>
              </a:rPr>
              <a:t>eriksa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seluruh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faktor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cukup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batasi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1587" y="1045691"/>
            <a:ext cx="128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95" i="1">
                <a:latin typeface="Verdana"/>
                <a:cs typeface="Verdana"/>
              </a:rPr>
              <a:t>√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858" y="1140229"/>
            <a:ext cx="3537585" cy="40513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44780">
              <a:lnSpc>
                <a:spcPct val="100000"/>
              </a:lnSpc>
              <a:spcBef>
                <a:spcPts val="275"/>
              </a:spcBef>
              <a:tabLst>
                <a:tab pos="707390" algn="l"/>
              </a:tabLst>
            </a:pPr>
            <a:r>
              <a:rPr dirty="0" sz="1100" spc="-50">
                <a:latin typeface="Tahoma"/>
                <a:cs typeface="Tahoma"/>
              </a:rPr>
              <a:t>sampai	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100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saja.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17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Contoh: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85" i="1">
                <a:latin typeface="Arial"/>
                <a:cs typeface="Arial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100,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faktorisasi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mungkin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adalah: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696" y="1542712"/>
            <a:ext cx="3382010" cy="1240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0335" indent="-128270">
              <a:lnSpc>
                <a:spcPts val="1200"/>
              </a:lnSpc>
              <a:spcBef>
                <a:spcPts val="95"/>
              </a:spcBef>
              <a:buClr>
                <a:srgbClr val="335F9E"/>
              </a:buClr>
              <a:buSzPct val="90000"/>
              <a:buFont typeface="Arial"/>
              <a:buChar char="•"/>
              <a:tabLst>
                <a:tab pos="140970" algn="l"/>
              </a:tabLst>
            </a:pPr>
            <a:r>
              <a:rPr dirty="0" sz="1000" spc="-50">
                <a:latin typeface="Tahoma"/>
                <a:cs typeface="Tahoma"/>
              </a:rPr>
              <a:t>1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45" i="1">
                <a:latin typeface="Verdana"/>
                <a:cs typeface="Verdana"/>
              </a:rPr>
              <a:t>×</a:t>
            </a:r>
            <a:r>
              <a:rPr dirty="0" sz="1000" spc="-130" i="1">
                <a:latin typeface="Verdana"/>
                <a:cs typeface="Verdana"/>
              </a:rPr>
              <a:t> </a:t>
            </a:r>
            <a:r>
              <a:rPr dirty="0" sz="1000" spc="-50">
                <a:latin typeface="Tahoma"/>
                <a:cs typeface="Tahoma"/>
              </a:rPr>
              <a:t>100</a:t>
            </a:r>
            <a:endParaRPr sz="1000">
              <a:latin typeface="Tahoma"/>
              <a:cs typeface="Tahoma"/>
            </a:endParaRPr>
          </a:p>
          <a:p>
            <a:pPr marL="140335" indent="-128270">
              <a:lnSpc>
                <a:spcPts val="1195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140970" algn="l"/>
              </a:tabLst>
            </a:pPr>
            <a:r>
              <a:rPr dirty="0" sz="1000" spc="-50">
                <a:latin typeface="Tahoma"/>
                <a:cs typeface="Tahoma"/>
              </a:rPr>
              <a:t>2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45" i="1">
                <a:latin typeface="Verdana"/>
                <a:cs typeface="Verdana"/>
              </a:rPr>
              <a:t>×</a:t>
            </a:r>
            <a:r>
              <a:rPr dirty="0" sz="1000" spc="-130" i="1">
                <a:latin typeface="Verdana"/>
                <a:cs typeface="Verdana"/>
              </a:rPr>
              <a:t> </a:t>
            </a:r>
            <a:r>
              <a:rPr dirty="0" sz="1000" spc="-50">
                <a:latin typeface="Tahoma"/>
                <a:cs typeface="Tahoma"/>
              </a:rPr>
              <a:t>50</a:t>
            </a:r>
            <a:endParaRPr sz="1000">
              <a:latin typeface="Tahoma"/>
              <a:cs typeface="Tahoma"/>
            </a:endParaRPr>
          </a:p>
          <a:p>
            <a:pPr marL="140335" indent="-128270">
              <a:lnSpc>
                <a:spcPts val="1195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140970" algn="l"/>
              </a:tabLst>
            </a:pPr>
            <a:r>
              <a:rPr dirty="0" sz="1000" spc="-50">
                <a:latin typeface="Tahoma"/>
                <a:cs typeface="Tahoma"/>
              </a:rPr>
              <a:t>4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45" i="1">
                <a:latin typeface="Verdana"/>
                <a:cs typeface="Verdana"/>
              </a:rPr>
              <a:t>×</a:t>
            </a:r>
            <a:r>
              <a:rPr dirty="0" sz="1000" spc="-130" i="1">
                <a:latin typeface="Verdana"/>
                <a:cs typeface="Verdana"/>
              </a:rPr>
              <a:t> </a:t>
            </a:r>
            <a:r>
              <a:rPr dirty="0" sz="1000" spc="-50">
                <a:latin typeface="Tahoma"/>
                <a:cs typeface="Tahoma"/>
              </a:rPr>
              <a:t>25</a:t>
            </a:r>
            <a:endParaRPr sz="1000">
              <a:latin typeface="Tahoma"/>
              <a:cs typeface="Tahoma"/>
            </a:endParaRPr>
          </a:p>
          <a:p>
            <a:pPr marL="140335" indent="-128270">
              <a:lnSpc>
                <a:spcPts val="1195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140970" algn="l"/>
              </a:tabLst>
            </a:pPr>
            <a:r>
              <a:rPr dirty="0" sz="1000" spc="-50">
                <a:latin typeface="Tahoma"/>
                <a:cs typeface="Tahoma"/>
              </a:rPr>
              <a:t>5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45" i="1">
                <a:latin typeface="Verdana"/>
                <a:cs typeface="Verdana"/>
              </a:rPr>
              <a:t>×</a:t>
            </a:r>
            <a:r>
              <a:rPr dirty="0" sz="1000" spc="-130" i="1">
                <a:latin typeface="Verdana"/>
                <a:cs typeface="Verdana"/>
              </a:rPr>
              <a:t> </a:t>
            </a:r>
            <a:r>
              <a:rPr dirty="0" sz="1000" spc="-50">
                <a:latin typeface="Tahoma"/>
                <a:cs typeface="Tahoma"/>
              </a:rPr>
              <a:t>20</a:t>
            </a:r>
            <a:endParaRPr sz="1000">
              <a:latin typeface="Tahoma"/>
              <a:cs typeface="Tahoma"/>
            </a:endParaRPr>
          </a:p>
          <a:p>
            <a:pPr marL="140335" indent="-128270">
              <a:lnSpc>
                <a:spcPts val="1195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140970" algn="l"/>
              </a:tabLst>
            </a:pPr>
            <a:r>
              <a:rPr dirty="0" sz="1000" spc="-50">
                <a:latin typeface="Tahoma"/>
                <a:cs typeface="Tahoma"/>
              </a:rPr>
              <a:t>10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45" i="1">
                <a:latin typeface="Verdana"/>
                <a:cs typeface="Verdana"/>
              </a:rPr>
              <a:t>×</a:t>
            </a:r>
            <a:r>
              <a:rPr dirty="0" sz="1000" spc="-130" i="1">
                <a:latin typeface="Verdana"/>
                <a:cs typeface="Verdana"/>
              </a:rPr>
              <a:t> </a:t>
            </a:r>
            <a:r>
              <a:rPr dirty="0" sz="1000" spc="-50">
                <a:latin typeface="Tahoma"/>
                <a:cs typeface="Tahoma"/>
              </a:rPr>
              <a:t>10</a:t>
            </a:r>
            <a:endParaRPr sz="1000">
              <a:latin typeface="Tahoma"/>
              <a:cs typeface="Tahoma"/>
            </a:endParaRPr>
          </a:p>
          <a:p>
            <a:pPr marL="140335" indent="-128270">
              <a:lnSpc>
                <a:spcPts val="1195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140970" algn="l"/>
              </a:tabLst>
            </a:pPr>
            <a:r>
              <a:rPr dirty="0" sz="1000" spc="-50">
                <a:latin typeface="Tahoma"/>
                <a:cs typeface="Tahoma"/>
              </a:rPr>
              <a:t>20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45" i="1">
                <a:latin typeface="Verdana"/>
                <a:cs typeface="Verdana"/>
              </a:rPr>
              <a:t>×</a:t>
            </a:r>
            <a:r>
              <a:rPr dirty="0" sz="1000" spc="-130" i="1">
                <a:latin typeface="Verdana"/>
                <a:cs typeface="Verdana"/>
              </a:rPr>
              <a:t> </a:t>
            </a:r>
            <a:r>
              <a:rPr dirty="0" sz="1000" spc="-50">
                <a:latin typeface="Tahoma"/>
                <a:cs typeface="Tahoma"/>
              </a:rPr>
              <a:t>5</a:t>
            </a:r>
            <a:endParaRPr sz="1000">
              <a:latin typeface="Tahoma"/>
              <a:cs typeface="Tahoma"/>
            </a:endParaRPr>
          </a:p>
          <a:p>
            <a:pPr marL="140335" indent="-128270">
              <a:lnSpc>
                <a:spcPts val="1195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140970" algn="l"/>
              </a:tabLst>
            </a:pPr>
            <a:r>
              <a:rPr dirty="0" sz="1000" spc="-50">
                <a:latin typeface="Tahoma"/>
                <a:cs typeface="Tahoma"/>
              </a:rPr>
              <a:t>25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45" i="1">
                <a:latin typeface="Verdana"/>
                <a:cs typeface="Verdana"/>
              </a:rPr>
              <a:t>×</a:t>
            </a:r>
            <a:r>
              <a:rPr dirty="0" sz="1000" spc="-130" i="1">
                <a:latin typeface="Verdana"/>
                <a:cs typeface="Verdana"/>
              </a:rPr>
              <a:t> </a:t>
            </a:r>
            <a:r>
              <a:rPr dirty="0" sz="1000" spc="-50">
                <a:latin typeface="Tahoma"/>
                <a:cs typeface="Tahoma"/>
              </a:rPr>
              <a:t>4</a:t>
            </a:r>
            <a:endParaRPr sz="1000">
              <a:latin typeface="Tahoma"/>
              <a:cs typeface="Tahoma"/>
            </a:endParaRPr>
          </a:p>
          <a:p>
            <a:pPr marL="140335" indent="-128270">
              <a:lnSpc>
                <a:spcPts val="1200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140970" algn="l"/>
              </a:tabLst>
            </a:pPr>
            <a:r>
              <a:rPr dirty="0" sz="1000" spc="-5" i="1">
                <a:latin typeface="Century Gothic"/>
                <a:cs typeface="Century Gothic"/>
              </a:rPr>
              <a:t>...</a:t>
            </a:r>
            <a:r>
              <a:rPr dirty="0" sz="1000" spc="50" i="1">
                <a:latin typeface="Century Gothic"/>
                <a:cs typeface="Century Gothic"/>
              </a:rPr>
              <a:t> </a:t>
            </a:r>
            <a:r>
              <a:rPr dirty="0" sz="1000" spc="-25">
                <a:latin typeface="Tahoma"/>
                <a:cs typeface="Tahoma"/>
              </a:rPr>
              <a:t>(faktorisasi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selanjutnya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hanya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mengulang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yang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sudah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ada)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3585" y="257810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 h="0">
                <a:moveTo>
                  <a:pt x="0" y="0"/>
                </a:moveTo>
                <a:lnTo>
                  <a:pt x="140449" y="0"/>
                </a:lnTo>
              </a:path>
            </a:pathLst>
          </a:custGeom>
          <a:ln w="7289">
            <a:solidFill>
              <a:srgbClr val="335F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3628" y="221828"/>
            <a:ext cx="31413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Solusi</a:t>
            </a:r>
            <a:r>
              <a:rPr dirty="0" spc="130"/>
              <a:t> </a:t>
            </a:r>
            <a:r>
              <a:rPr dirty="0" spc="35"/>
              <a:t>3:</a:t>
            </a:r>
            <a:r>
              <a:rPr dirty="0" spc="300"/>
              <a:t> </a:t>
            </a:r>
            <a:r>
              <a:rPr dirty="0" spc="15"/>
              <a:t>Batasi</a:t>
            </a:r>
            <a:r>
              <a:rPr dirty="0" spc="135"/>
              <a:t> </a:t>
            </a:r>
            <a:r>
              <a:rPr dirty="0" spc="15" b="0" i="1">
                <a:latin typeface="Arial Nova Light"/>
                <a:cs typeface="Arial Nova Light"/>
              </a:rPr>
              <a:t>R</a:t>
            </a:r>
            <a:r>
              <a:rPr dirty="0" spc="275" b="0" i="1">
                <a:latin typeface="Arial Nova Light"/>
                <a:cs typeface="Arial Nova Light"/>
              </a:rPr>
              <a:t> </a:t>
            </a:r>
            <a:r>
              <a:rPr dirty="0" spc="-20"/>
              <a:t>sampai</a:t>
            </a:r>
            <a:r>
              <a:rPr dirty="0" spc="130"/>
              <a:t> </a:t>
            </a:r>
            <a:r>
              <a:rPr dirty="0" baseline="47619" sz="2100" spc="44" b="0" i="1">
                <a:latin typeface="Verdana"/>
                <a:cs typeface="Verdana"/>
              </a:rPr>
              <a:t>√</a:t>
            </a:r>
            <a:r>
              <a:rPr dirty="0" sz="1400" spc="30" b="0" i="1">
                <a:latin typeface="Arial Nova Light"/>
                <a:cs typeface="Arial Nova Light"/>
              </a:rPr>
              <a:t>N</a:t>
            </a:r>
            <a:r>
              <a:rPr dirty="0" sz="1400" spc="270" b="0" i="1">
                <a:latin typeface="Arial Nova Light"/>
                <a:cs typeface="Arial Nova Light"/>
              </a:rPr>
              <a:t> </a:t>
            </a:r>
            <a:r>
              <a:rPr dirty="0" sz="1400" spc="30"/>
              <a:t>(lanj.)</a:t>
            </a:r>
            <a:endParaRPr sz="1400">
              <a:latin typeface="Arial Nova Light"/>
              <a:cs typeface="Arial Nova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603007"/>
            <a:ext cx="3913504" cy="21062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275"/>
              </a:lnSpc>
              <a:spcBef>
                <a:spcPts val="90"/>
              </a:spcBef>
              <a:tabLst>
                <a:tab pos="3900170" algn="l"/>
              </a:tabLst>
            </a:pP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Bagian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implementasi:	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005"/>
              </a:lnSpc>
            </a:pPr>
            <a:r>
              <a:rPr dirty="0" sz="1000" spc="105">
                <a:latin typeface="PMingLiU"/>
                <a:cs typeface="PMingLiU"/>
              </a:rPr>
              <a:t>scanf(</a:t>
            </a:r>
            <a:r>
              <a:rPr dirty="0" sz="1000" spc="105">
                <a:solidFill>
                  <a:srgbClr val="9300D1"/>
                </a:solidFill>
                <a:latin typeface="PMingLiU"/>
                <a:cs typeface="PMingLiU"/>
              </a:rPr>
              <a:t>"%d"</a:t>
            </a:r>
            <a:r>
              <a:rPr dirty="0" sz="1000" spc="105">
                <a:latin typeface="PMingLiU"/>
                <a:cs typeface="PMingLiU"/>
              </a:rPr>
              <a:t>,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25">
                <a:latin typeface="PMingLiU"/>
                <a:cs typeface="PMingLiU"/>
              </a:rPr>
              <a:t>&amp;N);</a:t>
            </a:r>
            <a:endParaRPr sz="1000">
              <a:latin typeface="PMingLiU"/>
              <a:cs typeface="PMingLiU"/>
            </a:endParaRPr>
          </a:p>
          <a:p>
            <a:pPr marL="12700" marR="3494404">
              <a:lnSpc>
                <a:spcPct val="74700"/>
              </a:lnSpc>
              <a:spcBef>
                <a:spcPts val="150"/>
              </a:spcBef>
            </a:pPr>
            <a:r>
              <a:rPr dirty="0" sz="1000" spc="-105">
                <a:latin typeface="PMingLiU"/>
                <a:cs typeface="PMingLiU"/>
              </a:rPr>
              <a:t>R</a:t>
            </a:r>
            <a:r>
              <a:rPr dirty="0" sz="1000" spc="-9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1;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-105">
                <a:latin typeface="PMingLiU"/>
                <a:cs typeface="PMingLiU"/>
              </a:rPr>
              <a:t>C</a:t>
            </a:r>
            <a:r>
              <a:rPr dirty="0" sz="1000" spc="-9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  <a:spcBef>
                <a:spcPts val="595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  </a:t>
            </a:r>
            <a:r>
              <a:rPr dirty="0" sz="1000" spc="155">
                <a:latin typeface="PMingLiU"/>
                <a:cs typeface="PMingLiU"/>
              </a:rPr>
              <a:t>1;</a:t>
            </a:r>
            <a:endParaRPr sz="1000">
              <a:latin typeface="PMingLiU"/>
              <a:cs typeface="PMingLiU"/>
            </a:endParaRPr>
          </a:p>
          <a:p>
            <a:pPr marL="145415" marR="2630805" indent="-133350">
              <a:lnSpc>
                <a:spcPts val="960"/>
              </a:lnSpc>
              <a:spcBef>
                <a:spcPts val="110"/>
              </a:spcBef>
            </a:pP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while</a:t>
            </a:r>
            <a:r>
              <a:rPr dirty="0" sz="1000" spc="11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(i*i </a:t>
            </a:r>
            <a:r>
              <a:rPr dirty="0" sz="1000" spc="-10">
                <a:latin typeface="PMingLiU"/>
                <a:cs typeface="PMingLiU"/>
              </a:rPr>
              <a:t>&lt;=</a:t>
            </a:r>
            <a:r>
              <a:rPr dirty="0" sz="1000" spc="-5">
                <a:latin typeface="PMingLiU"/>
                <a:cs typeface="PMingLiU"/>
              </a:rPr>
              <a:t> </a:t>
            </a:r>
            <a:r>
              <a:rPr dirty="0" sz="1000" spc="25">
                <a:latin typeface="PMingLiU"/>
                <a:cs typeface="PMingLiU"/>
              </a:rPr>
              <a:t>N) 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4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5">
                <a:latin typeface="PMingLiU"/>
                <a:cs typeface="PMingLiU"/>
              </a:rPr>
              <a:t>(N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260">
                <a:latin typeface="PMingLiU"/>
                <a:cs typeface="PMingLiU"/>
              </a:rPr>
              <a:t>%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==</a:t>
            </a:r>
            <a:r>
              <a:rPr dirty="0" sz="1000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0)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850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j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155">
                <a:latin typeface="PMingLiU"/>
                <a:cs typeface="PMingLiU"/>
              </a:rPr>
              <a:t>N</a:t>
            </a:r>
            <a:r>
              <a:rPr dirty="0" sz="1000" spc="40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/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i;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930"/>
              </a:lnSpc>
            </a:pP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4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(abs(R-C)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&gt;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85">
                <a:latin typeface="PMingLiU"/>
                <a:cs typeface="PMingLiU"/>
              </a:rPr>
              <a:t>abs(i-j))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410845" marR="3095625">
              <a:lnSpc>
                <a:spcPct val="74700"/>
              </a:lnSpc>
              <a:spcBef>
                <a:spcPts val="155"/>
              </a:spcBef>
            </a:pPr>
            <a:r>
              <a:rPr dirty="0" sz="1000" spc="-105">
                <a:latin typeface="PMingLiU"/>
                <a:cs typeface="PMingLiU"/>
              </a:rPr>
              <a:t>R</a:t>
            </a:r>
            <a:r>
              <a:rPr dirty="0" sz="1000" spc="-9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i;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>
                <a:latin typeface="PMingLiU"/>
                <a:cs typeface="PMingLiU"/>
              </a:rPr>
              <a:t> </a:t>
            </a:r>
            <a:r>
              <a:rPr dirty="0" sz="1000" spc="-105">
                <a:latin typeface="PMingLiU"/>
                <a:cs typeface="PMingLiU"/>
              </a:rPr>
              <a:t>C</a:t>
            </a:r>
            <a:r>
              <a:rPr dirty="0" sz="1000" spc="-9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j;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84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45415" marR="3494404">
              <a:lnSpc>
                <a:spcPct val="74700"/>
              </a:lnSpc>
              <a:spcBef>
                <a:spcPts val="185"/>
              </a:spcBef>
            </a:pPr>
            <a:r>
              <a:rPr dirty="0" sz="1000" spc="70">
                <a:latin typeface="PMingLiU"/>
                <a:cs typeface="PMingLiU"/>
              </a:rPr>
              <a:t>} </a:t>
            </a:r>
            <a:r>
              <a:rPr dirty="0" sz="1000" spc="75">
                <a:latin typeface="PMingLiU"/>
                <a:cs typeface="PMingLiU"/>
              </a:rPr>
              <a:t> </a:t>
            </a:r>
            <a:r>
              <a:rPr dirty="0" sz="1000" spc="125">
                <a:latin typeface="PMingLiU"/>
                <a:cs typeface="PMingLiU"/>
              </a:rPr>
              <a:t>i++;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84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114">
                <a:latin typeface="PMingLiU"/>
                <a:cs typeface="PMingLiU"/>
              </a:rPr>
              <a:t>printf(</a:t>
            </a:r>
            <a:r>
              <a:rPr dirty="0" sz="1000" spc="114">
                <a:solidFill>
                  <a:srgbClr val="9300D1"/>
                </a:solidFill>
                <a:latin typeface="PMingLiU"/>
                <a:cs typeface="PMingLiU"/>
              </a:rPr>
              <a:t>"%d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85">
                <a:solidFill>
                  <a:srgbClr val="9300D1"/>
                </a:solidFill>
                <a:latin typeface="PMingLiU"/>
                <a:cs typeface="PMingLiU"/>
              </a:rPr>
              <a:t>%d\n"</a:t>
            </a:r>
            <a:r>
              <a:rPr dirty="0" sz="1000" spc="85">
                <a:latin typeface="PMingLiU"/>
                <a:cs typeface="PMingLiU"/>
              </a:rPr>
              <a:t>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90">
                <a:latin typeface="PMingLiU"/>
                <a:cs typeface="PMingLiU"/>
              </a:rPr>
              <a:t>R,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C);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745765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3585" y="257810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 h="0">
                <a:moveTo>
                  <a:pt x="0" y="0"/>
                </a:moveTo>
                <a:lnTo>
                  <a:pt x="140449" y="0"/>
                </a:lnTo>
              </a:path>
            </a:pathLst>
          </a:custGeom>
          <a:ln w="7289">
            <a:solidFill>
              <a:srgbClr val="335F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0928" y="221828"/>
            <a:ext cx="31667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Solusi</a:t>
            </a:r>
            <a:r>
              <a:rPr dirty="0" spc="130"/>
              <a:t> </a:t>
            </a:r>
            <a:r>
              <a:rPr dirty="0" spc="35"/>
              <a:t>3:</a:t>
            </a:r>
            <a:r>
              <a:rPr dirty="0" spc="300"/>
              <a:t> </a:t>
            </a:r>
            <a:r>
              <a:rPr dirty="0" spc="15"/>
              <a:t>Batasi</a:t>
            </a:r>
            <a:r>
              <a:rPr dirty="0" spc="135"/>
              <a:t> </a:t>
            </a:r>
            <a:r>
              <a:rPr dirty="0" spc="15" b="0" i="1">
                <a:latin typeface="Arial Nova Light"/>
                <a:cs typeface="Arial Nova Light"/>
              </a:rPr>
              <a:t>R</a:t>
            </a:r>
            <a:r>
              <a:rPr dirty="0" spc="275" b="0" i="1">
                <a:latin typeface="Arial Nova Light"/>
                <a:cs typeface="Arial Nova Light"/>
              </a:rPr>
              <a:t> </a:t>
            </a:r>
            <a:r>
              <a:rPr dirty="0" spc="-20"/>
              <a:t>sampai</a:t>
            </a:r>
            <a:r>
              <a:rPr dirty="0" spc="130"/>
              <a:t> </a:t>
            </a:r>
            <a:r>
              <a:rPr dirty="0" baseline="47619" sz="2100" spc="44" b="0" i="1">
                <a:latin typeface="Verdana"/>
                <a:cs typeface="Verdana"/>
              </a:rPr>
              <a:t>√</a:t>
            </a:r>
            <a:r>
              <a:rPr dirty="0" sz="1400" spc="30" b="0" i="1">
                <a:latin typeface="Arial Nova Light"/>
                <a:cs typeface="Arial Nova Light"/>
              </a:rPr>
              <a:t>N</a:t>
            </a:r>
            <a:r>
              <a:rPr dirty="0" sz="1400" spc="270" b="0" i="1">
                <a:latin typeface="Arial Nova Light"/>
                <a:cs typeface="Arial Nova Light"/>
              </a:rPr>
              <a:t> </a:t>
            </a:r>
            <a:r>
              <a:rPr dirty="0" sz="1400" spc="30"/>
              <a:t>(lanj.)</a:t>
            </a:r>
            <a:endParaRPr sz="1400">
              <a:latin typeface="Arial Nova Light"/>
              <a:cs typeface="Arial Nova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0123" y="1198575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 h="0">
                <a:moveTo>
                  <a:pt x="0" y="0"/>
                </a:moveTo>
                <a:lnTo>
                  <a:pt x="10934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5244" rIns="0" bIns="0" rtlCol="0" vert="horz">
            <a:spAutoFit/>
          </a:bodyPr>
          <a:lstStyle/>
          <a:p>
            <a:pPr marL="210820" indent="-132715">
              <a:lnSpc>
                <a:spcPct val="100000"/>
              </a:lnSpc>
              <a:spcBef>
                <a:spcPts val="4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11454" algn="l"/>
              </a:tabLst>
            </a:pPr>
            <a:r>
              <a:rPr dirty="0" sz="1100" spc="-30"/>
              <a:t>Kompleksitas</a:t>
            </a:r>
            <a:r>
              <a:rPr dirty="0" sz="1100" spc="15"/>
              <a:t> </a:t>
            </a:r>
            <a:r>
              <a:rPr dirty="0" sz="1100" spc="-40"/>
              <a:t>solusi</a:t>
            </a:r>
            <a:r>
              <a:rPr dirty="0" sz="1100" spc="15"/>
              <a:t> </a:t>
            </a:r>
            <a:r>
              <a:rPr dirty="0" sz="1100" spc="-45"/>
              <a:t>menjadi</a:t>
            </a:r>
            <a:r>
              <a:rPr dirty="0" sz="1100" spc="20"/>
              <a:t> </a:t>
            </a:r>
            <a:r>
              <a:rPr dirty="0" sz="1100" spc="-60"/>
              <a:t>hanya</a:t>
            </a:r>
            <a:r>
              <a:rPr dirty="0" sz="1100" spc="15"/>
              <a:t> </a:t>
            </a:r>
            <a:r>
              <a:rPr dirty="0" sz="1100" spc="10" i="1">
                <a:latin typeface="Arial"/>
                <a:cs typeface="Arial"/>
              </a:rPr>
              <a:t>O</a:t>
            </a:r>
            <a:r>
              <a:rPr dirty="0" sz="1100" spc="10"/>
              <a:t>(</a:t>
            </a:r>
            <a:r>
              <a:rPr dirty="0" baseline="47979" sz="1650" spc="15" i="1">
                <a:latin typeface="Verdana"/>
                <a:cs typeface="Verdana"/>
              </a:rPr>
              <a:t>√</a:t>
            </a:r>
            <a:r>
              <a:rPr dirty="0" sz="1100" spc="10" i="1">
                <a:latin typeface="Arial"/>
                <a:cs typeface="Arial"/>
              </a:rPr>
              <a:t>N</a:t>
            </a:r>
            <a:r>
              <a:rPr dirty="0" sz="1100" spc="10"/>
              <a:t>).</a:t>
            </a:r>
            <a:endParaRPr sz="1100">
              <a:latin typeface="Arial"/>
              <a:cs typeface="Arial"/>
            </a:endParaRPr>
          </a:p>
          <a:p>
            <a:pPr marL="210820" marR="558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11454" algn="l"/>
              </a:tabLst>
            </a:pPr>
            <a:r>
              <a:rPr dirty="0" sz="1100" spc="-15"/>
              <a:t>Untuk</a:t>
            </a:r>
            <a:r>
              <a:rPr dirty="0" sz="1100" spc="25"/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90" i="1">
                <a:latin typeface="Arial"/>
                <a:cs typeface="Arial"/>
              </a:rPr>
              <a:t> </a:t>
            </a:r>
            <a:r>
              <a:rPr dirty="0" sz="1100" spc="45"/>
              <a:t>=</a:t>
            </a:r>
            <a:r>
              <a:rPr dirty="0" sz="1100" spc="-35"/>
              <a:t> </a:t>
            </a:r>
            <a:r>
              <a:rPr dirty="0" sz="1100" spc="-30"/>
              <a:t>10</a:t>
            </a:r>
            <a:r>
              <a:rPr dirty="0" baseline="27777" sz="1200" spc="-44"/>
              <a:t>9</a:t>
            </a:r>
            <a:r>
              <a:rPr dirty="0" sz="1100" spc="-30"/>
              <a:t>,</a:t>
            </a:r>
            <a:r>
              <a:rPr dirty="0" sz="1100" spc="25"/>
              <a:t> </a:t>
            </a:r>
            <a:r>
              <a:rPr dirty="0" sz="1100" spc="-60"/>
              <a:t>hanya</a:t>
            </a:r>
            <a:r>
              <a:rPr dirty="0" sz="1100" spc="30"/>
              <a:t> </a:t>
            </a:r>
            <a:r>
              <a:rPr dirty="0" sz="1100" spc="-40"/>
              <a:t>diperlukan</a:t>
            </a:r>
            <a:r>
              <a:rPr dirty="0" sz="1100" spc="25"/>
              <a:t> </a:t>
            </a:r>
            <a:r>
              <a:rPr dirty="0" sz="1100" spc="-40"/>
              <a:t>sekitar</a:t>
            </a:r>
            <a:r>
              <a:rPr dirty="0" sz="1100" spc="25"/>
              <a:t> </a:t>
            </a:r>
            <a:r>
              <a:rPr dirty="0" sz="1100" spc="-55"/>
              <a:t>32.000</a:t>
            </a:r>
            <a:r>
              <a:rPr dirty="0" sz="1100" spc="25"/>
              <a:t> </a:t>
            </a:r>
            <a:r>
              <a:rPr dirty="0" sz="1100" spc="-40"/>
              <a:t>komputasi, </a:t>
            </a:r>
            <a:r>
              <a:rPr dirty="0" sz="1100" spc="-325"/>
              <a:t> </a:t>
            </a:r>
            <a:r>
              <a:rPr dirty="0" sz="1100" spc="-45"/>
              <a:t>jauh</a:t>
            </a:r>
            <a:r>
              <a:rPr dirty="0" sz="1100" spc="15"/>
              <a:t> </a:t>
            </a:r>
            <a:r>
              <a:rPr dirty="0" sz="1100" spc="-20"/>
              <a:t>di</a:t>
            </a:r>
            <a:r>
              <a:rPr dirty="0" sz="1100" spc="20"/>
              <a:t> </a:t>
            </a:r>
            <a:r>
              <a:rPr dirty="0" sz="1100" spc="-70"/>
              <a:t>bawah</a:t>
            </a:r>
            <a:r>
              <a:rPr dirty="0" sz="1100" spc="20"/>
              <a:t> </a:t>
            </a:r>
            <a:r>
              <a:rPr dirty="0" sz="1100" spc="-55"/>
              <a:t>100</a:t>
            </a:r>
            <a:r>
              <a:rPr dirty="0" sz="1100" spc="15"/>
              <a:t> </a:t>
            </a:r>
            <a:r>
              <a:rPr dirty="0" sz="1100" spc="-30"/>
              <a:t>juta.</a:t>
            </a:r>
            <a:endParaRPr sz="1100">
              <a:latin typeface="Arial"/>
              <a:cs typeface="Arial"/>
            </a:endParaRPr>
          </a:p>
          <a:p>
            <a:pPr marL="210820" indent="-132715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11454" algn="l"/>
              </a:tabLst>
            </a:pPr>
            <a:r>
              <a:rPr dirty="0" sz="1100" spc="-30"/>
              <a:t>Solusi</a:t>
            </a:r>
            <a:r>
              <a:rPr dirty="0" sz="1100" spc="15"/>
              <a:t> </a:t>
            </a:r>
            <a:r>
              <a:rPr dirty="0" sz="1100" spc="-15"/>
              <a:t>ini</a:t>
            </a:r>
            <a:r>
              <a:rPr dirty="0" sz="1100" spc="20"/>
              <a:t> </a:t>
            </a:r>
            <a:r>
              <a:rPr dirty="0" sz="1100" spc="-50"/>
              <a:t>bekerja</a:t>
            </a:r>
            <a:r>
              <a:rPr dirty="0" sz="1100" spc="20"/>
              <a:t> </a:t>
            </a:r>
            <a:r>
              <a:rPr dirty="0" sz="1100" spc="-60"/>
              <a:t>dengan</a:t>
            </a:r>
            <a:r>
              <a:rPr dirty="0" sz="1100" spc="20"/>
              <a:t> </a:t>
            </a:r>
            <a:r>
              <a:rPr dirty="0" sz="1100" spc="-40"/>
              <a:t>cepat</a:t>
            </a:r>
            <a:r>
              <a:rPr dirty="0" sz="1100" spc="20"/>
              <a:t> </a:t>
            </a:r>
            <a:r>
              <a:rPr dirty="0" sz="1100" spc="-55"/>
              <a:t>bahkan</a:t>
            </a:r>
            <a:r>
              <a:rPr dirty="0" sz="1100" spc="20"/>
              <a:t> </a:t>
            </a:r>
            <a:r>
              <a:rPr dirty="0" sz="1100" spc="-30"/>
              <a:t>untuk</a:t>
            </a:r>
            <a:r>
              <a:rPr dirty="0" sz="1100" spc="20"/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140" i="1">
                <a:latin typeface="Arial"/>
                <a:cs typeface="Arial"/>
              </a:rPr>
              <a:t> </a:t>
            </a:r>
            <a:r>
              <a:rPr dirty="0" sz="1100" spc="-65"/>
              <a:t>yang</a:t>
            </a:r>
            <a:r>
              <a:rPr dirty="0" sz="1100" spc="20"/>
              <a:t> </a:t>
            </a:r>
            <a:r>
              <a:rPr dirty="0" sz="1100" spc="-55"/>
              <a:t>besar.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278" y="221828"/>
            <a:ext cx="167576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Ulasan</a:t>
            </a:r>
            <a:r>
              <a:rPr dirty="0" spc="100"/>
              <a:t> </a:t>
            </a:r>
            <a:r>
              <a:rPr dirty="0" spc="-35"/>
              <a:t>Contoh</a:t>
            </a:r>
            <a:r>
              <a:rPr dirty="0" spc="100"/>
              <a:t> </a:t>
            </a:r>
            <a:r>
              <a:rPr dirty="0" spc="-5"/>
              <a:t>Soal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92859"/>
            <a:ext cx="3566795" cy="14725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44780" marR="15494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Untuk </a:t>
            </a:r>
            <a:r>
              <a:rPr dirty="0" sz="1100" spc="-60">
                <a:latin typeface="Tahoma"/>
                <a:cs typeface="Tahoma"/>
              </a:rPr>
              <a:t>menyelesaikan </a:t>
            </a:r>
            <a:r>
              <a:rPr dirty="0" sz="1100" spc="-45">
                <a:latin typeface="Tahoma"/>
                <a:cs typeface="Tahoma"/>
              </a:rPr>
              <a:t>suatu </a:t>
            </a:r>
            <a:r>
              <a:rPr dirty="0" sz="1100" spc="-50">
                <a:latin typeface="Tahoma"/>
                <a:cs typeface="Tahoma"/>
              </a:rPr>
              <a:t>permasalahan, </a:t>
            </a:r>
            <a:r>
              <a:rPr dirty="0" sz="1100" spc="-45">
                <a:latin typeface="Tahoma"/>
                <a:cs typeface="Tahoma"/>
              </a:rPr>
              <a:t>bisa </a:t>
            </a:r>
            <a:r>
              <a:rPr dirty="0" sz="1100" spc="-30">
                <a:latin typeface="Tahoma"/>
                <a:cs typeface="Tahoma"/>
              </a:rPr>
              <a:t>jadi </a:t>
            </a:r>
            <a:r>
              <a:rPr dirty="0" sz="1100" spc="-55">
                <a:latin typeface="Tahoma"/>
                <a:cs typeface="Tahoma"/>
              </a:rPr>
              <a:t>ada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beberapa </a:t>
            </a:r>
            <a:r>
              <a:rPr dirty="0" sz="1100" spc="-40">
                <a:latin typeface="Tahoma"/>
                <a:cs typeface="Tahoma"/>
              </a:rPr>
              <a:t>solusi, </a:t>
            </a:r>
            <a:r>
              <a:rPr dirty="0" sz="1100" spc="-50">
                <a:latin typeface="Tahoma"/>
                <a:cs typeface="Tahoma"/>
              </a:rPr>
              <a:t>masing-masing </a:t>
            </a:r>
            <a:r>
              <a:rPr dirty="0" sz="1100" spc="-60">
                <a:latin typeface="Tahoma"/>
                <a:cs typeface="Tahoma"/>
              </a:rPr>
              <a:t>dengan </a:t>
            </a:r>
            <a:r>
              <a:rPr dirty="0" sz="1100" spc="-45">
                <a:latin typeface="Tahoma"/>
                <a:cs typeface="Tahoma"/>
              </a:rPr>
              <a:t>kompleksitasnya </a:t>
            </a:r>
            <a:r>
              <a:rPr dirty="0" sz="1100" spc="-40">
                <a:latin typeface="Tahoma"/>
                <a:cs typeface="Tahoma"/>
              </a:rPr>
              <a:t> tersendiri.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0">
                <a:latin typeface="Tahoma"/>
                <a:cs typeface="Tahoma"/>
              </a:rPr>
              <a:t>Dari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ketiga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solusi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dijelaskan,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solusi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ketiga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sudah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pasti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paling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diharapkan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menyelesaikan 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permasalahan.</a:t>
            </a:r>
            <a:endParaRPr sz="1100">
              <a:latin typeface="Tahoma"/>
              <a:cs typeface="Tahoma"/>
            </a:endParaRPr>
          </a:p>
          <a:p>
            <a:pPr marL="144780" marR="233045" indent="-132715">
              <a:lnSpc>
                <a:spcPct val="102699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Untuk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mengukur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seberapa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efisien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algoritma,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digunakan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notasi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Big-Oh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kompleksitas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waktu.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870" y="221828"/>
            <a:ext cx="10922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Pendahuluan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094026"/>
            <a:ext cx="3597910" cy="8280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Tahoma"/>
                <a:cs typeface="Tahoma"/>
              </a:rPr>
              <a:t>Melalui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dokumen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kalian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akan: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35">
                <a:latin typeface="Tahoma"/>
                <a:cs typeface="Tahoma"/>
              </a:rPr>
              <a:t>Memahami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konsep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analisis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kompleksitas.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20">
                <a:latin typeface="Tahoma"/>
                <a:cs typeface="Tahoma"/>
              </a:rPr>
              <a:t>Mampu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menganalisis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kompleksitas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memperkirakan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z="1100" spc="-25" i="1">
                <a:latin typeface="Arial"/>
                <a:cs typeface="Arial"/>
              </a:rPr>
              <a:t>runtime</a:t>
            </a:r>
            <a:r>
              <a:rPr dirty="0" sz="1100" spc="114" i="1">
                <a:latin typeface="Arial"/>
                <a:cs typeface="Arial"/>
              </a:rPr>
              <a:t> </a:t>
            </a:r>
            <a:r>
              <a:rPr dirty="0" sz="1100" spc="-55">
                <a:latin typeface="Tahoma"/>
                <a:cs typeface="Tahoma"/>
              </a:rPr>
              <a:t>eksekusi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1995" y="221828"/>
            <a:ext cx="12242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Notasi</a:t>
            </a:r>
            <a:r>
              <a:rPr dirty="0" spc="85"/>
              <a:t> </a:t>
            </a:r>
            <a:r>
              <a:rPr dirty="0" spc="5"/>
              <a:t>Big-Oh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92859"/>
            <a:ext cx="3753485" cy="14725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25717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0">
                <a:latin typeface="Tahoma"/>
                <a:cs typeface="Tahoma"/>
              </a:rPr>
              <a:t>Biasa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digunakan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ilmu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komputer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menyatakan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pertumbuhan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terhadap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ukuran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masukan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diberikan.</a:t>
            </a:r>
            <a:endParaRPr sz="1100">
              <a:latin typeface="Tahoma"/>
              <a:cs typeface="Tahoma"/>
            </a:endParaRPr>
          </a:p>
          <a:p>
            <a:pPr marL="144780" marR="23177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Dalam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kasus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dimaksud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banyaknya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komputasi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diperlukan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jika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diberikan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ukuran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masukan.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99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20">
                <a:latin typeface="Tahoma"/>
                <a:cs typeface="Tahoma"/>
              </a:rPr>
              <a:t>Kita </a:t>
            </a:r>
            <a:r>
              <a:rPr dirty="0" sz="1100" spc="-20">
                <a:latin typeface="Tahoma"/>
                <a:cs typeface="Tahoma"/>
              </a:rPr>
              <a:t>tidak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menggali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terlalu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dalam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tentang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hal-hal 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matematis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balik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notasi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Big-Oh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hanya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kulit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luarnya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saja.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672" y="221828"/>
            <a:ext cx="27914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Aturan</a:t>
            </a:r>
            <a:r>
              <a:rPr dirty="0" spc="130"/>
              <a:t> </a:t>
            </a:r>
            <a:r>
              <a:rPr dirty="0" spc="-20"/>
              <a:t>Sederhana</a:t>
            </a:r>
            <a:r>
              <a:rPr dirty="0" spc="135"/>
              <a:t> </a:t>
            </a:r>
            <a:r>
              <a:rPr dirty="0" spc="-15"/>
              <a:t>Notasi</a:t>
            </a:r>
            <a:r>
              <a:rPr dirty="0" spc="130"/>
              <a:t> </a:t>
            </a:r>
            <a:r>
              <a:rPr dirty="0" spc="5"/>
              <a:t>Big-Oh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9257" y="839202"/>
            <a:ext cx="3851275" cy="160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27329" indent="-17716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AutoNum type="arabicPeriod"/>
              <a:tabLst>
                <a:tab pos="227965" algn="l"/>
              </a:tabLst>
            </a:pPr>
            <a:r>
              <a:rPr dirty="0" sz="1100" spc="-20">
                <a:latin typeface="Tahoma"/>
                <a:cs typeface="Tahoma"/>
              </a:rPr>
              <a:t>Konstanta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diabaikan.</a:t>
            </a:r>
            <a:endParaRPr sz="1100">
              <a:latin typeface="Tahoma"/>
              <a:cs typeface="Tahoma"/>
            </a:endParaRPr>
          </a:p>
          <a:p>
            <a:pPr marL="227329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Tahoma"/>
                <a:cs typeface="Tahoma"/>
              </a:rPr>
              <a:t>Contoh: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10" i="1">
                <a:latin typeface="Arial"/>
                <a:cs typeface="Arial"/>
              </a:rPr>
              <a:t>O</a:t>
            </a:r>
            <a:r>
              <a:rPr dirty="0" sz="1100" spc="10">
                <a:latin typeface="Tahoma"/>
                <a:cs typeface="Tahoma"/>
              </a:rPr>
              <a:t>(3</a:t>
            </a:r>
            <a:r>
              <a:rPr dirty="0" sz="1100" spc="10" i="1">
                <a:latin typeface="Arial"/>
                <a:cs typeface="Arial"/>
              </a:rPr>
              <a:t>N</a:t>
            </a:r>
            <a:r>
              <a:rPr dirty="0" baseline="27777" sz="1200" spc="15">
                <a:latin typeface="Tahoma"/>
                <a:cs typeface="Tahoma"/>
              </a:rPr>
              <a:t>2</a:t>
            </a:r>
            <a:r>
              <a:rPr dirty="0" sz="1100" spc="10">
                <a:latin typeface="Tahoma"/>
                <a:cs typeface="Tahoma"/>
              </a:rPr>
              <a:t>)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ditulis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5" i="1">
                <a:latin typeface="Arial"/>
                <a:cs typeface="Arial"/>
              </a:rPr>
              <a:t>O</a:t>
            </a:r>
            <a:r>
              <a:rPr dirty="0" sz="1100" spc="25">
                <a:latin typeface="Tahoma"/>
                <a:cs typeface="Tahoma"/>
              </a:rPr>
              <a:t>(</a:t>
            </a:r>
            <a:r>
              <a:rPr dirty="0" sz="1100" spc="25" i="1">
                <a:latin typeface="Arial"/>
                <a:cs typeface="Arial"/>
              </a:rPr>
              <a:t>N</a:t>
            </a:r>
            <a:r>
              <a:rPr dirty="0" baseline="27777" sz="1200" spc="37">
                <a:latin typeface="Tahoma"/>
                <a:cs typeface="Tahoma"/>
              </a:rPr>
              <a:t>2</a:t>
            </a:r>
            <a:r>
              <a:rPr dirty="0" sz="1100" spc="25">
                <a:latin typeface="Tahoma"/>
                <a:cs typeface="Tahoma"/>
              </a:rPr>
              <a:t>)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saja.</a:t>
            </a:r>
            <a:endParaRPr sz="1100">
              <a:latin typeface="Tahoma"/>
              <a:cs typeface="Tahoma"/>
            </a:endParaRPr>
          </a:p>
          <a:p>
            <a:pPr marL="227329" marR="43180">
              <a:lnSpc>
                <a:spcPct val="102600"/>
              </a:lnSpc>
            </a:pPr>
            <a:r>
              <a:rPr dirty="0" sz="1100" spc="-35">
                <a:latin typeface="Tahoma"/>
                <a:cs typeface="Tahoma"/>
              </a:rPr>
              <a:t>Alasan: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 </a:t>
            </a:r>
            <a:r>
              <a:rPr dirty="0" sz="1100" spc="-60">
                <a:latin typeface="Tahoma"/>
                <a:cs typeface="Tahoma"/>
              </a:rPr>
              <a:t>hanya </a:t>
            </a:r>
            <a:r>
              <a:rPr dirty="0" sz="1100" spc="-25">
                <a:latin typeface="Tahoma"/>
                <a:cs typeface="Tahoma"/>
              </a:rPr>
              <a:t>tertarik </a:t>
            </a:r>
            <a:r>
              <a:rPr dirty="0" sz="1100" spc="-60">
                <a:latin typeface="Tahoma"/>
                <a:cs typeface="Tahoma"/>
              </a:rPr>
              <a:t>dengan </a:t>
            </a:r>
            <a:r>
              <a:rPr dirty="0" sz="1100" spc="-40" b="1">
                <a:latin typeface="Gill Sans MT"/>
                <a:cs typeface="Gill Sans MT"/>
              </a:rPr>
              <a:t>pertumbuhan</a:t>
            </a:r>
            <a:r>
              <a:rPr dirty="0" sz="1100" spc="-35" b="1">
                <a:latin typeface="Gill Sans MT"/>
                <a:cs typeface="Gill Sans MT"/>
              </a:rPr>
              <a:t> </a:t>
            </a:r>
            <a:r>
              <a:rPr dirty="0" sz="1100" spc="-20" b="1">
                <a:latin typeface="Gill Sans MT"/>
                <a:cs typeface="Gill Sans MT"/>
              </a:rPr>
              <a:t>fungsinya</a:t>
            </a:r>
            <a:r>
              <a:rPr dirty="0" sz="1100" spc="-20">
                <a:latin typeface="Tahoma"/>
                <a:cs typeface="Tahoma"/>
              </a:rPr>
              <a:t>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bukan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sebenarnya.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ahoma"/>
              <a:cs typeface="Tahoma"/>
            </a:endParaRPr>
          </a:p>
          <a:p>
            <a:pPr marL="227329" marR="960755" indent="-177165">
              <a:lnSpc>
                <a:spcPct val="102600"/>
              </a:lnSpc>
              <a:buClr>
                <a:srgbClr val="335F9E"/>
              </a:buClr>
              <a:buAutoNum type="arabicPeriod" startAt="2"/>
              <a:tabLst>
                <a:tab pos="227965" algn="l"/>
              </a:tabLst>
            </a:pPr>
            <a:r>
              <a:rPr dirty="0" sz="1100" spc="-30">
                <a:latin typeface="Tahoma"/>
                <a:cs typeface="Tahoma"/>
              </a:rPr>
              <a:t>Cukup ambil </a:t>
            </a:r>
            <a:r>
              <a:rPr dirty="0" sz="1100" spc="-50">
                <a:latin typeface="Tahoma"/>
                <a:cs typeface="Tahoma"/>
              </a:rPr>
              <a:t>suku</a:t>
            </a:r>
            <a:r>
              <a:rPr dirty="0" sz="1100" spc="24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mendominasi.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Contoh: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O</a:t>
            </a:r>
            <a:r>
              <a:rPr dirty="0" sz="1100" spc="15">
                <a:latin typeface="Tahoma"/>
                <a:cs typeface="Tahoma"/>
              </a:rPr>
              <a:t>(</a:t>
            </a:r>
            <a:r>
              <a:rPr dirty="0" sz="1100" spc="15" i="1">
                <a:latin typeface="Arial"/>
                <a:cs typeface="Arial"/>
              </a:rPr>
              <a:t>N</a:t>
            </a:r>
            <a:r>
              <a:rPr dirty="0" baseline="27777" sz="1200" spc="22">
                <a:latin typeface="Tahoma"/>
                <a:cs typeface="Tahoma"/>
              </a:rPr>
              <a:t>3</a:t>
            </a:r>
            <a:r>
              <a:rPr dirty="0" baseline="27777" sz="1200" spc="60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+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30" i="1">
                <a:latin typeface="Arial"/>
                <a:cs typeface="Arial"/>
              </a:rPr>
              <a:t>N</a:t>
            </a:r>
            <a:r>
              <a:rPr dirty="0" baseline="27777" sz="1200" spc="44">
                <a:latin typeface="Tahoma"/>
                <a:cs typeface="Tahoma"/>
              </a:rPr>
              <a:t>2</a:t>
            </a:r>
            <a:r>
              <a:rPr dirty="0" sz="1100" spc="30">
                <a:latin typeface="Tahoma"/>
                <a:cs typeface="Tahoma"/>
              </a:rPr>
              <a:t>)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ditulis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25" i="1">
                <a:latin typeface="Arial"/>
                <a:cs typeface="Arial"/>
              </a:rPr>
              <a:t>O</a:t>
            </a:r>
            <a:r>
              <a:rPr dirty="0" sz="1100" spc="25">
                <a:latin typeface="Tahoma"/>
                <a:cs typeface="Tahoma"/>
              </a:rPr>
              <a:t>(</a:t>
            </a:r>
            <a:r>
              <a:rPr dirty="0" sz="1100" spc="25" i="1">
                <a:latin typeface="Arial"/>
                <a:cs typeface="Arial"/>
              </a:rPr>
              <a:t>N</a:t>
            </a:r>
            <a:r>
              <a:rPr dirty="0" baseline="27777" sz="1200" spc="37">
                <a:latin typeface="Tahoma"/>
                <a:cs typeface="Tahoma"/>
              </a:rPr>
              <a:t>3</a:t>
            </a:r>
            <a:r>
              <a:rPr dirty="0" sz="1100" spc="25">
                <a:latin typeface="Tahoma"/>
                <a:cs typeface="Tahoma"/>
              </a:rPr>
              <a:t>)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saja.</a:t>
            </a:r>
            <a:endParaRPr sz="1100">
              <a:latin typeface="Tahoma"/>
              <a:cs typeface="Tahoma"/>
            </a:endParaRPr>
          </a:p>
          <a:p>
            <a:pPr marL="227329" marR="148590">
              <a:lnSpc>
                <a:spcPct val="102600"/>
              </a:lnSpc>
            </a:pPr>
            <a:r>
              <a:rPr dirty="0" sz="1100" spc="-35">
                <a:latin typeface="Tahoma"/>
                <a:cs typeface="Tahoma"/>
              </a:rPr>
              <a:t>Alasan: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140" i="1">
                <a:latin typeface="Arial"/>
                <a:cs typeface="Arial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besar,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suku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0" i="1">
                <a:latin typeface="Arial"/>
                <a:cs typeface="Arial"/>
              </a:rPr>
              <a:t>N</a:t>
            </a:r>
            <a:r>
              <a:rPr dirty="0" baseline="27777" sz="1200" spc="30">
                <a:latin typeface="Tahoma"/>
                <a:cs typeface="Tahoma"/>
              </a:rPr>
              <a:t>3</a:t>
            </a:r>
            <a:r>
              <a:rPr dirty="0" baseline="27777" sz="1200" spc="232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jauh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besar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daripada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suku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0" i="1">
                <a:latin typeface="Arial"/>
                <a:cs typeface="Arial"/>
              </a:rPr>
              <a:t>N</a:t>
            </a:r>
            <a:r>
              <a:rPr dirty="0" baseline="27777" sz="1200" spc="30">
                <a:latin typeface="Tahoma"/>
                <a:cs typeface="Tahoma"/>
              </a:rPr>
              <a:t>2</a:t>
            </a:r>
            <a:r>
              <a:rPr dirty="0" sz="1100" spc="20">
                <a:latin typeface="Tahoma"/>
                <a:cs typeface="Tahoma"/>
              </a:rPr>
              <a:t>, </a:t>
            </a:r>
            <a:r>
              <a:rPr dirty="0" sz="1100" spc="-55">
                <a:latin typeface="Tahoma"/>
                <a:cs typeface="Tahoma"/>
              </a:rPr>
              <a:t>sehingga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 i="1">
                <a:latin typeface="Arial"/>
                <a:cs typeface="Arial"/>
              </a:rPr>
              <a:t>N</a:t>
            </a:r>
            <a:r>
              <a:rPr dirty="0" baseline="27777" sz="1200" spc="30">
                <a:latin typeface="Tahoma"/>
                <a:cs typeface="Tahoma"/>
              </a:rPr>
              <a:t>2</a:t>
            </a:r>
            <a:r>
              <a:rPr dirty="0" baseline="27777" sz="1200" spc="24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menjadi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tidak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signifikan.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4376" y="221828"/>
            <a:ext cx="204088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Kelompok</a:t>
            </a:r>
            <a:r>
              <a:rPr dirty="0" spc="85"/>
              <a:t> </a:t>
            </a:r>
            <a:r>
              <a:rPr dirty="0" spc="-10"/>
              <a:t>Kompleksitas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93659"/>
            <a:ext cx="3737610" cy="16446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Biasanya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kompleksitas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dikelompokkan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menurut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kelasnya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sebagai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berikut: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40" i="1">
                <a:latin typeface="Arial"/>
                <a:cs typeface="Arial"/>
              </a:rPr>
              <a:t>Constant</a:t>
            </a:r>
            <a:r>
              <a:rPr dirty="0" sz="1100" spc="-40">
                <a:latin typeface="Tahoma"/>
                <a:cs typeface="Tahoma"/>
              </a:rPr>
              <a:t>:</a:t>
            </a:r>
            <a:r>
              <a:rPr dirty="0" sz="1100" spc="100">
                <a:latin typeface="Tahoma"/>
                <a:cs typeface="Tahoma"/>
              </a:rPr>
              <a:t> </a:t>
            </a:r>
            <a:r>
              <a:rPr dirty="0" sz="1100" spc="-10" i="1">
                <a:latin typeface="Arial"/>
                <a:cs typeface="Arial"/>
              </a:rPr>
              <a:t>O</a:t>
            </a:r>
            <a:r>
              <a:rPr dirty="0" sz="1100" spc="-10">
                <a:latin typeface="Tahoma"/>
                <a:cs typeface="Tahoma"/>
              </a:rPr>
              <a:t>(1)</a:t>
            </a:r>
            <a:endParaRPr sz="1100">
              <a:latin typeface="Tahoma"/>
              <a:cs typeface="Tahoma"/>
            </a:endParaRPr>
          </a:p>
          <a:p>
            <a:pPr marL="289560" marR="10160">
              <a:lnSpc>
                <a:spcPct val="102600"/>
              </a:lnSpc>
            </a:pPr>
            <a:r>
              <a:rPr dirty="0" sz="1100" spc="-25">
                <a:latin typeface="Tahoma"/>
                <a:cs typeface="Tahoma"/>
              </a:rPr>
              <a:t>Komputasi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dilakukan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tidak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bergantung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besarnya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input.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Contoh: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mencari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harga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mutlak 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angka.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65" i="1">
                <a:latin typeface="Arial"/>
                <a:cs typeface="Arial"/>
              </a:rPr>
              <a:t>Log</a:t>
            </a:r>
            <a:r>
              <a:rPr dirty="0" sz="1100" spc="-95" i="1">
                <a:latin typeface="Arial"/>
                <a:cs typeface="Arial"/>
              </a:rPr>
              <a:t>a</a:t>
            </a:r>
            <a:r>
              <a:rPr dirty="0" sz="1100" spc="-10" i="1">
                <a:latin typeface="Arial"/>
                <a:cs typeface="Arial"/>
              </a:rPr>
              <a:t>rithmi</a:t>
            </a:r>
            <a:r>
              <a:rPr dirty="0" sz="1100" spc="75" i="1">
                <a:latin typeface="Arial"/>
                <a:cs typeface="Arial"/>
              </a:rPr>
              <a:t>c</a:t>
            </a:r>
            <a:r>
              <a:rPr dirty="0" sz="1100" spc="-90">
                <a:latin typeface="Tahoma"/>
                <a:cs typeface="Tahoma"/>
              </a:rPr>
              <a:t>: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25" i="1">
                <a:latin typeface="Arial"/>
                <a:cs typeface="Arial"/>
              </a:rPr>
              <a:t>O</a:t>
            </a:r>
            <a:r>
              <a:rPr dirty="0" sz="1100" spc="-30">
                <a:latin typeface="Tahoma"/>
                <a:cs typeface="Tahoma"/>
              </a:rPr>
              <a:t>(log</a:t>
            </a:r>
            <a:r>
              <a:rPr dirty="0" sz="1100" spc="-150">
                <a:latin typeface="Tahoma"/>
                <a:cs typeface="Tahoma"/>
              </a:rPr>
              <a:t> </a:t>
            </a:r>
            <a:r>
              <a:rPr dirty="0" sz="1100" spc="60" i="1">
                <a:latin typeface="Arial"/>
                <a:cs typeface="Arial"/>
              </a:rPr>
              <a:t>N</a:t>
            </a:r>
            <a:r>
              <a:rPr dirty="0" sz="110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289560" marR="330200">
              <a:lnSpc>
                <a:spcPct val="102600"/>
              </a:lnSpc>
            </a:pPr>
            <a:r>
              <a:rPr dirty="0" sz="1100" spc="-25">
                <a:latin typeface="Tahoma"/>
                <a:cs typeface="Tahoma"/>
              </a:rPr>
              <a:t>Komputasi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dilakukan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proporsional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terhadap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logaritma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911" y="221828"/>
            <a:ext cx="26162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Kelompok</a:t>
            </a:r>
            <a:r>
              <a:rPr dirty="0" spc="110"/>
              <a:t> </a:t>
            </a:r>
            <a:r>
              <a:rPr dirty="0" spc="-10"/>
              <a:t>Kompleksitas</a:t>
            </a:r>
            <a:r>
              <a:rPr dirty="0" spc="114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/>
          <p:nvPr/>
        </p:nvSpPr>
        <p:spPr>
          <a:xfrm>
            <a:off x="1666697" y="1408607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 h="0">
                <a:moveTo>
                  <a:pt x="0" y="0"/>
                </a:moveTo>
                <a:lnTo>
                  <a:pt x="10934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5658" y="824025"/>
            <a:ext cx="3835400" cy="1644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20979" indent="-133350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21615" algn="l"/>
              </a:tabLst>
            </a:pPr>
            <a:r>
              <a:rPr dirty="0" sz="1100" spc="-55" i="1">
                <a:latin typeface="Arial"/>
                <a:cs typeface="Arial"/>
              </a:rPr>
              <a:t>Line</a:t>
            </a:r>
            <a:r>
              <a:rPr dirty="0" sz="1100" spc="-95" i="1">
                <a:latin typeface="Arial"/>
                <a:cs typeface="Arial"/>
              </a:rPr>
              <a:t>a</a:t>
            </a:r>
            <a:r>
              <a:rPr dirty="0" sz="1100" spc="5" i="1">
                <a:latin typeface="Arial"/>
                <a:cs typeface="Arial"/>
              </a:rPr>
              <a:t>r</a:t>
            </a:r>
            <a:r>
              <a:rPr dirty="0" sz="1100" spc="-190" i="1">
                <a:latin typeface="Arial"/>
                <a:cs typeface="Arial"/>
              </a:rPr>
              <a:t> </a:t>
            </a:r>
            <a:r>
              <a:rPr dirty="0" sz="1100" spc="-90">
                <a:latin typeface="Tahoma"/>
                <a:cs typeface="Tahoma"/>
              </a:rPr>
              <a:t>: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25" i="1">
                <a:latin typeface="Arial"/>
                <a:cs typeface="Arial"/>
              </a:rPr>
              <a:t>O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60" i="1">
                <a:latin typeface="Arial"/>
                <a:cs typeface="Arial"/>
              </a:rPr>
              <a:t>N</a:t>
            </a:r>
            <a:r>
              <a:rPr dirty="0" sz="110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220979" marR="55880">
              <a:lnSpc>
                <a:spcPct val="102600"/>
              </a:lnSpc>
            </a:pPr>
            <a:r>
              <a:rPr dirty="0" sz="1100" spc="-25">
                <a:latin typeface="Tahoma"/>
                <a:cs typeface="Tahoma"/>
              </a:rPr>
              <a:t>Komputasi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dilakukan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proporsional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secara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linier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terhadap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input.</a:t>
            </a:r>
            <a:endParaRPr sz="1100">
              <a:latin typeface="Tahoma"/>
              <a:cs typeface="Tahoma"/>
            </a:endParaRPr>
          </a:p>
          <a:p>
            <a:pPr marL="220979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21615" algn="l"/>
              </a:tabLst>
            </a:pPr>
            <a:r>
              <a:rPr dirty="0" sz="1100" spc="-70" i="1">
                <a:latin typeface="Arial"/>
                <a:cs typeface="Arial"/>
              </a:rPr>
              <a:t>P</a:t>
            </a:r>
            <a:r>
              <a:rPr dirty="0" sz="1100" spc="-40" i="1">
                <a:latin typeface="Arial"/>
                <a:cs typeface="Arial"/>
              </a:rPr>
              <a:t>olynomial</a:t>
            </a:r>
            <a:r>
              <a:rPr dirty="0" sz="1100" spc="-200" i="1">
                <a:latin typeface="Arial"/>
                <a:cs typeface="Arial"/>
              </a:rPr>
              <a:t> </a:t>
            </a:r>
            <a:r>
              <a:rPr dirty="0" sz="1100" spc="-90">
                <a:latin typeface="Tahoma"/>
                <a:cs typeface="Tahoma"/>
              </a:rPr>
              <a:t>: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25" i="1">
                <a:latin typeface="Arial"/>
                <a:cs typeface="Arial"/>
              </a:rPr>
              <a:t>O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baseline="47979" sz="1650" spc="7" i="1">
                <a:latin typeface="Verdana"/>
                <a:cs typeface="Verdana"/>
              </a:rPr>
              <a:t>√</a:t>
            </a:r>
            <a:r>
              <a:rPr dirty="0" sz="1100" spc="60" i="1">
                <a:latin typeface="Arial"/>
                <a:cs typeface="Arial"/>
              </a:rPr>
              <a:t>N</a:t>
            </a:r>
            <a:r>
              <a:rPr dirty="0" sz="1100" spc="-15">
                <a:latin typeface="Tahoma"/>
                <a:cs typeface="Tahoma"/>
              </a:rPr>
              <a:t>),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5" i="1">
                <a:latin typeface="Arial"/>
                <a:cs typeface="Arial"/>
              </a:rPr>
              <a:t>O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60" i="1">
                <a:latin typeface="Arial"/>
                <a:cs typeface="Arial"/>
              </a:rPr>
              <a:t>N</a:t>
            </a:r>
            <a:r>
              <a:rPr dirty="0" baseline="27777" sz="1200" spc="52">
                <a:latin typeface="Tahoma"/>
                <a:cs typeface="Tahoma"/>
              </a:rPr>
              <a:t>2</a:t>
            </a:r>
            <a:r>
              <a:rPr dirty="0" sz="1100" spc="-15">
                <a:latin typeface="Tahoma"/>
                <a:cs typeface="Tahoma"/>
              </a:rPr>
              <a:t>),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5" i="1">
                <a:latin typeface="Arial"/>
                <a:cs typeface="Arial"/>
              </a:rPr>
              <a:t>O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60" i="1">
                <a:latin typeface="Arial"/>
                <a:cs typeface="Arial"/>
              </a:rPr>
              <a:t>N</a:t>
            </a:r>
            <a:r>
              <a:rPr dirty="0" baseline="27777" sz="1200" spc="52">
                <a:latin typeface="Tahoma"/>
                <a:cs typeface="Tahoma"/>
              </a:rPr>
              <a:t>3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5" i="1">
                <a:latin typeface="Century Gothic"/>
                <a:cs typeface="Century Gothic"/>
              </a:rPr>
              <a:t>,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spc="-5" i="1">
                <a:latin typeface="Century Gothic"/>
                <a:cs typeface="Century Gothic"/>
              </a:rPr>
              <a:t>...</a:t>
            </a:r>
            <a:endParaRPr sz="1100">
              <a:latin typeface="Century Gothic"/>
              <a:cs typeface="Century Gothic"/>
            </a:endParaRPr>
          </a:p>
          <a:p>
            <a:pPr marL="220979" marR="294005">
              <a:lnSpc>
                <a:spcPct val="102600"/>
              </a:lnSpc>
            </a:pPr>
            <a:r>
              <a:rPr dirty="0" sz="1100" spc="-25">
                <a:latin typeface="Tahoma"/>
                <a:cs typeface="Tahoma"/>
              </a:rPr>
              <a:t>Komputasi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dilakukan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proporsional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secara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polinomial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terhadap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input.</a:t>
            </a:r>
            <a:endParaRPr sz="1100">
              <a:latin typeface="Tahoma"/>
              <a:cs typeface="Tahoma"/>
            </a:endParaRPr>
          </a:p>
          <a:p>
            <a:pPr marL="220979" indent="-133350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21615" algn="l"/>
              </a:tabLst>
            </a:pPr>
            <a:r>
              <a:rPr dirty="0" sz="1100" spc="-65" i="1">
                <a:latin typeface="Arial"/>
                <a:cs typeface="Arial"/>
              </a:rPr>
              <a:t>Ex</a:t>
            </a:r>
            <a:r>
              <a:rPr dirty="0" sz="1100" spc="-30" i="1">
                <a:latin typeface="Arial"/>
                <a:cs typeface="Arial"/>
              </a:rPr>
              <a:t>p</a:t>
            </a:r>
            <a:r>
              <a:rPr dirty="0" sz="1100" spc="-35" i="1">
                <a:latin typeface="Arial"/>
                <a:cs typeface="Arial"/>
              </a:rPr>
              <a:t>onential</a:t>
            </a:r>
            <a:r>
              <a:rPr dirty="0" sz="1100" spc="-200" i="1">
                <a:latin typeface="Arial"/>
                <a:cs typeface="Arial"/>
              </a:rPr>
              <a:t> </a:t>
            </a:r>
            <a:r>
              <a:rPr dirty="0" sz="1100" spc="-90">
                <a:latin typeface="Tahoma"/>
                <a:cs typeface="Tahoma"/>
              </a:rPr>
              <a:t>: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25" i="1">
                <a:latin typeface="Arial"/>
                <a:cs typeface="Arial"/>
              </a:rPr>
              <a:t>O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60" i="1">
                <a:latin typeface="Arial"/>
                <a:cs typeface="Arial"/>
              </a:rPr>
              <a:t>N</a:t>
            </a:r>
            <a:r>
              <a:rPr dirty="0" sz="1100" spc="-20">
                <a:latin typeface="Tahoma"/>
                <a:cs typeface="Tahoma"/>
              </a:rPr>
              <a:t>!),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5" i="1">
                <a:latin typeface="Arial"/>
                <a:cs typeface="Arial"/>
              </a:rPr>
              <a:t>O</a:t>
            </a:r>
            <a:r>
              <a:rPr dirty="0" sz="1100" spc="-30">
                <a:latin typeface="Tahoma"/>
                <a:cs typeface="Tahoma"/>
              </a:rPr>
              <a:t>(2</a:t>
            </a:r>
            <a:r>
              <a:rPr dirty="0" baseline="27777" sz="1200" spc="-7" i="1">
                <a:latin typeface="Verdana"/>
                <a:cs typeface="Verdana"/>
              </a:rPr>
              <a:t>N</a:t>
            </a:r>
            <a:r>
              <a:rPr dirty="0" baseline="27777" sz="1200" spc="-254" i="1">
                <a:latin typeface="Verdana"/>
                <a:cs typeface="Verdana"/>
              </a:rPr>
              <a:t> </a:t>
            </a:r>
            <a:r>
              <a:rPr dirty="0" sz="1100" spc="-15">
                <a:latin typeface="Tahoma"/>
                <a:cs typeface="Tahoma"/>
              </a:rPr>
              <a:t>),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5" i="1">
                <a:latin typeface="Arial"/>
                <a:cs typeface="Arial"/>
              </a:rPr>
              <a:t>O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60" i="1">
                <a:latin typeface="Arial"/>
                <a:cs typeface="Arial"/>
              </a:rPr>
              <a:t>N</a:t>
            </a:r>
            <a:r>
              <a:rPr dirty="0" baseline="27777" sz="1200" spc="-7" i="1">
                <a:latin typeface="Verdana"/>
                <a:cs typeface="Verdana"/>
              </a:rPr>
              <a:t>N</a:t>
            </a:r>
            <a:r>
              <a:rPr dirty="0" baseline="27777" sz="1200" spc="-254" i="1">
                <a:latin typeface="Verdana"/>
                <a:cs typeface="Verdana"/>
              </a:rPr>
              <a:t> 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5" i="1">
                <a:latin typeface="Century Gothic"/>
                <a:cs typeface="Century Gothic"/>
              </a:rPr>
              <a:t>,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spc="-5" i="1">
                <a:latin typeface="Century Gothic"/>
                <a:cs typeface="Century Gothic"/>
              </a:rPr>
              <a:t>...</a:t>
            </a:r>
            <a:endParaRPr sz="1100">
              <a:latin typeface="Century Gothic"/>
              <a:cs typeface="Century Gothic"/>
            </a:endParaRPr>
          </a:p>
          <a:p>
            <a:pPr marL="220979" marR="170815">
              <a:lnSpc>
                <a:spcPct val="102600"/>
              </a:lnSpc>
            </a:pPr>
            <a:r>
              <a:rPr dirty="0" sz="1100" spc="-25">
                <a:latin typeface="Tahoma"/>
                <a:cs typeface="Tahoma"/>
              </a:rPr>
              <a:t>Komputasi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dilakukan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proporsional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secara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eksponensial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terhadap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Biasanya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dihindari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karena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terlalu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lambat.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6911" y="221828"/>
            <a:ext cx="261620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 b="1">
                <a:solidFill>
                  <a:srgbClr val="335F9E"/>
                </a:solidFill>
                <a:latin typeface="Gill Sans MT"/>
                <a:cs typeface="Gill Sans MT"/>
              </a:rPr>
              <a:t>Kelompok</a:t>
            </a:r>
            <a:r>
              <a:rPr dirty="0" sz="1400" spc="110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-10" b="1">
                <a:solidFill>
                  <a:srgbClr val="335F9E"/>
                </a:solidFill>
                <a:latin typeface="Gill Sans MT"/>
                <a:cs typeface="Gill Sans MT"/>
              </a:rPr>
              <a:t>Kompleksitas</a:t>
            </a:r>
            <a:r>
              <a:rPr dirty="0" sz="1400" spc="114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30" b="1">
                <a:solidFill>
                  <a:srgbClr val="335F9E"/>
                </a:solidFill>
                <a:latin typeface="Gill Sans MT"/>
                <a:cs typeface="Gill Sans MT"/>
              </a:rPr>
              <a:t>(lanj.)</a:t>
            </a:r>
            <a:endParaRPr sz="1400">
              <a:latin typeface="Gill Sans MT"/>
              <a:cs typeface="Gill Sans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006" y="670307"/>
            <a:ext cx="2880006" cy="20406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4798" y="834374"/>
            <a:ext cx="2200275" cy="709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latin typeface="Calibri"/>
                <a:cs typeface="Calibri"/>
              </a:rPr>
              <a:t>Bagian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400" spc="1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Menghitung</a:t>
            </a:r>
            <a:r>
              <a:rPr dirty="0" sz="1400" spc="9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 </a:t>
            </a:r>
            <a:r>
              <a:rPr dirty="0" sz="1400" spc="-1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Kompleksitas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4798" y="221828"/>
            <a:ext cx="22002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Menghitung</a:t>
            </a:r>
            <a:r>
              <a:rPr dirty="0" spc="85"/>
              <a:t> </a:t>
            </a:r>
            <a:r>
              <a:rPr dirty="0" spc="-10"/>
              <a:t>Kompleksitas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030514"/>
            <a:ext cx="3717290" cy="11283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4495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Wajib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dilakukan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sebelum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mengimplementasikan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algoritma.</a:t>
            </a:r>
            <a:endParaRPr sz="1100">
              <a:latin typeface="Tahoma"/>
              <a:cs typeface="Tahoma"/>
            </a:endParaRPr>
          </a:p>
          <a:p>
            <a:pPr marL="144780" marR="27114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45">
                <a:latin typeface="Tahoma"/>
                <a:cs typeface="Tahoma"/>
              </a:rPr>
              <a:t>Tujuannya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memperkirakan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apakah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solusi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cukup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efisien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menyelesaikan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persoalan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ada.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99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50">
                <a:latin typeface="Tahoma"/>
                <a:cs typeface="Tahoma"/>
              </a:rPr>
              <a:t>Dengan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sedikit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latihan,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Anda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menghitung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kompleksitas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algoritma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sederhana.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5254" y="221828"/>
            <a:ext cx="12973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05"/>
              <a:t> </a:t>
            </a:r>
            <a:r>
              <a:rPr dirty="0" spc="35"/>
              <a:t>1:</a:t>
            </a:r>
            <a:r>
              <a:rPr dirty="0" spc="270"/>
              <a:t> </a:t>
            </a:r>
            <a:r>
              <a:rPr dirty="0" spc="-5"/>
              <a:t>Soal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344472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1005978"/>
            <a:ext cx="3195320" cy="1099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Hitung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kompleksitas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waktu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potongan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berikut: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ahoma"/>
              <a:cs typeface="Tahoma"/>
            </a:endParaRPr>
          </a:p>
          <a:p>
            <a:pPr marL="12700">
              <a:lnSpc>
                <a:spcPts val="1080"/>
              </a:lnSpc>
            </a:pPr>
            <a:r>
              <a:rPr dirty="0" sz="1000" spc="185">
                <a:latin typeface="PMingLiU"/>
                <a:cs typeface="PMingLiU"/>
              </a:rPr>
              <a:t>total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0;</a:t>
            </a:r>
            <a:endParaRPr sz="1000">
              <a:latin typeface="PMingLiU"/>
              <a:cs typeface="PMingLiU"/>
            </a:endParaRPr>
          </a:p>
          <a:p>
            <a:pPr marL="145415" marR="1048385" indent="-133350">
              <a:lnSpc>
                <a:spcPts val="960"/>
              </a:lnSpc>
              <a:spcBef>
                <a:spcPts val="110"/>
              </a:spcBef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 </a:t>
            </a:r>
            <a:r>
              <a:rPr dirty="0" sz="1000" spc="260">
                <a:latin typeface="PMingLiU"/>
                <a:cs typeface="PMingLiU"/>
              </a:rPr>
              <a:t>i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-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1; </a:t>
            </a:r>
            <a:r>
              <a:rPr dirty="0" sz="1000" spc="260">
                <a:latin typeface="PMingLiU"/>
                <a:cs typeface="PMingLiU"/>
              </a:rPr>
              <a:t>i </a:t>
            </a:r>
            <a:r>
              <a:rPr dirty="0" sz="1000" spc="-10">
                <a:latin typeface="PMingLiU"/>
                <a:cs typeface="PMingLiU"/>
              </a:rPr>
              <a:t>&lt;=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  </a:t>
            </a:r>
            <a:r>
              <a:rPr dirty="0" sz="1000" spc="110">
                <a:latin typeface="PMingLiU"/>
                <a:cs typeface="PMingLiU"/>
              </a:rPr>
              <a:t>i++) 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75"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j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j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j++)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785"/>
              </a:lnSpc>
            </a:pPr>
            <a:r>
              <a:rPr dirty="0" sz="1000" spc="145">
                <a:latin typeface="PMingLiU"/>
                <a:cs typeface="PMingLiU"/>
              </a:rPr>
              <a:t>total++;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141309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6857" y="221828"/>
            <a:ext cx="16541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 b="1">
                <a:solidFill>
                  <a:srgbClr val="335F9E"/>
                </a:solidFill>
                <a:latin typeface="Gill Sans MT"/>
                <a:cs typeface="Gill Sans MT"/>
              </a:rPr>
              <a:t>Contoh</a:t>
            </a:r>
            <a:r>
              <a:rPr dirty="0" sz="1400" spc="114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35" b="1">
                <a:solidFill>
                  <a:srgbClr val="335F9E"/>
                </a:solidFill>
                <a:latin typeface="Gill Sans MT"/>
                <a:cs typeface="Gill Sans MT"/>
              </a:rPr>
              <a:t>1:</a:t>
            </a:r>
            <a:r>
              <a:rPr dirty="0" sz="1400" spc="285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20" b="1">
                <a:solidFill>
                  <a:srgbClr val="335F9E"/>
                </a:solidFill>
                <a:latin typeface="Gill Sans MT"/>
                <a:cs typeface="Gill Sans MT"/>
              </a:rPr>
              <a:t>Jawaban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458" y="1401951"/>
            <a:ext cx="24504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01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70815" algn="l"/>
              </a:tabLst>
            </a:pPr>
            <a:r>
              <a:rPr dirty="0" sz="1100" spc="-55">
                <a:latin typeface="Tahoma"/>
                <a:cs typeface="Tahoma"/>
              </a:rPr>
              <a:t>Sederhana,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jawabannya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O</a:t>
            </a:r>
            <a:r>
              <a:rPr dirty="0" sz="1100" spc="15">
                <a:latin typeface="Tahoma"/>
                <a:cs typeface="Tahoma"/>
              </a:rPr>
              <a:t>(</a:t>
            </a:r>
            <a:r>
              <a:rPr dirty="0" sz="1100" spc="15" i="1">
                <a:latin typeface="Arial"/>
                <a:cs typeface="Arial"/>
              </a:rPr>
              <a:t>N</a:t>
            </a:r>
            <a:r>
              <a:rPr dirty="0" baseline="27777" sz="1200" spc="22">
                <a:latin typeface="Tahoma"/>
                <a:cs typeface="Tahoma"/>
              </a:rPr>
              <a:t>2</a:t>
            </a:r>
            <a:r>
              <a:rPr dirty="0" sz="1100" spc="15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5254" y="221828"/>
            <a:ext cx="12973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05"/>
              <a:t> </a:t>
            </a:r>
            <a:r>
              <a:rPr dirty="0" spc="35"/>
              <a:t>2:</a:t>
            </a:r>
            <a:r>
              <a:rPr dirty="0" spc="270"/>
              <a:t> </a:t>
            </a:r>
            <a:r>
              <a:rPr dirty="0" spc="-5"/>
              <a:t>Soal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344472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1005978"/>
            <a:ext cx="3479800" cy="1099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Hitung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kompleksitas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waktu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potongan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berikut: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ahoma"/>
              <a:cs typeface="Tahoma"/>
            </a:endParaRPr>
          </a:p>
          <a:p>
            <a:pPr marL="12700">
              <a:lnSpc>
                <a:spcPts val="1080"/>
              </a:lnSpc>
            </a:pPr>
            <a:r>
              <a:rPr dirty="0" sz="1000" spc="185">
                <a:latin typeface="PMingLiU"/>
                <a:cs typeface="PMingLiU"/>
              </a:rPr>
              <a:t>total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0;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960"/>
              </a:lnSpc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&lt;=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i++)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278130" marR="5080" indent="-133350">
              <a:lnSpc>
                <a:spcPct val="74700"/>
              </a:lnSpc>
              <a:spcBef>
                <a:spcPts val="185"/>
              </a:spcBef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6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j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5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i; j </a:t>
            </a:r>
            <a:r>
              <a:rPr dirty="0" sz="1000" spc="-10">
                <a:latin typeface="PMingLiU"/>
                <a:cs typeface="PMingLiU"/>
              </a:rPr>
              <a:t>&lt;=</a:t>
            </a:r>
            <a:r>
              <a:rPr dirty="0" sz="1000" spc="15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j++)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 j </a:t>
            </a:r>
            <a:r>
              <a:rPr dirty="0" sz="1000" spc="110">
                <a:solidFill>
                  <a:srgbClr val="009900"/>
                </a:solidFill>
                <a:latin typeface="PMingLiU"/>
                <a:cs typeface="PMingLiU"/>
              </a:rPr>
              <a:t>dimulai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9900"/>
                </a:solidFill>
                <a:latin typeface="PMingLiU"/>
                <a:cs typeface="PMingLiU"/>
              </a:rPr>
              <a:t>dari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 i </a:t>
            </a:r>
            <a:r>
              <a:rPr dirty="0" sz="1000" spc="-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45">
                <a:latin typeface="PMingLiU"/>
                <a:cs typeface="PMingLiU"/>
              </a:rPr>
              <a:t>total++;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84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141309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8791" y="834374"/>
            <a:ext cx="2510790" cy="709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latin typeface="Calibri"/>
                <a:cs typeface="Calibri"/>
              </a:rPr>
              <a:t>Bagian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400" spc="-25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Perkenalan</a:t>
            </a:r>
            <a:r>
              <a:rPr dirty="0" sz="1400" spc="12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 </a:t>
            </a:r>
            <a:r>
              <a:rPr dirty="0" sz="1400" spc="-1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Analisis</a:t>
            </a:r>
            <a:r>
              <a:rPr dirty="0" sz="1400" spc="12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 </a:t>
            </a:r>
            <a:r>
              <a:rPr dirty="0" sz="1400" spc="-35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Algoritma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6857" y="221828"/>
            <a:ext cx="16541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14"/>
              <a:t> </a:t>
            </a:r>
            <a:r>
              <a:rPr dirty="0" spc="35"/>
              <a:t>2:</a:t>
            </a:r>
            <a:r>
              <a:rPr dirty="0" spc="285"/>
              <a:t> </a:t>
            </a:r>
            <a:r>
              <a:rPr dirty="0" spc="20"/>
              <a:t>Jawaban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154377"/>
            <a:ext cx="37687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Banyaknya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operasi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”total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:=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total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+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1”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dilakukan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95" y="1326463"/>
            <a:ext cx="22929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45">
                <a:latin typeface="Tahoma"/>
                <a:cs typeface="Tahoma"/>
              </a:rPr>
              <a:t>+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−</a:t>
            </a:r>
            <a:r>
              <a:rPr dirty="0" sz="1100" spc="-145" i="1">
                <a:latin typeface="Verdana"/>
                <a:cs typeface="Verdana"/>
              </a:rPr>
              <a:t> </a:t>
            </a:r>
            <a:r>
              <a:rPr dirty="0" sz="1100" spc="-30">
                <a:latin typeface="Tahoma"/>
                <a:cs typeface="Tahoma"/>
              </a:rPr>
              <a:t>1)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+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−</a:t>
            </a:r>
            <a:r>
              <a:rPr dirty="0" sz="1100" spc="-145" i="1">
                <a:latin typeface="Verdana"/>
                <a:cs typeface="Verdana"/>
              </a:rPr>
              <a:t> </a:t>
            </a:r>
            <a:r>
              <a:rPr dirty="0" sz="1100" spc="-30">
                <a:latin typeface="Tahoma"/>
                <a:cs typeface="Tahoma"/>
              </a:rPr>
              <a:t>2)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+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5" i="1">
                <a:latin typeface="Century Gothic"/>
                <a:cs typeface="Century Gothic"/>
              </a:rPr>
              <a:t>...</a:t>
            </a:r>
            <a:r>
              <a:rPr dirty="0" sz="1100" spc="-65" i="1">
                <a:latin typeface="Century Gothic"/>
                <a:cs typeface="Century Gothic"/>
              </a:rPr>
              <a:t> </a:t>
            </a:r>
            <a:r>
              <a:rPr dirty="0" sz="1100" spc="45">
                <a:latin typeface="Tahoma"/>
                <a:cs typeface="Tahoma"/>
              </a:rPr>
              <a:t>+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+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5739" y="1295525"/>
            <a:ext cx="414655" cy="26289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80340" marR="5080" indent="-168275">
              <a:lnSpc>
                <a:spcPts val="910"/>
              </a:lnSpc>
              <a:spcBef>
                <a:spcPts val="170"/>
              </a:spcBef>
            </a:pPr>
            <a:r>
              <a:rPr dirty="0" u="sng" sz="800" spc="55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dirty="0" u="sng" sz="8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dirty="0" u="sng" sz="800" spc="55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dirty="0" u="sng" sz="8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+1) </a:t>
            </a:r>
            <a:r>
              <a:rPr dirty="0" sz="800" spc="15">
                <a:latin typeface="Tahoma"/>
                <a:cs typeface="Tahoma"/>
              </a:rPr>
              <a:t> </a:t>
            </a:r>
            <a:r>
              <a:rPr dirty="0" sz="800" spc="-15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0005" y="1326463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7700" y="1553246"/>
            <a:ext cx="414655" cy="26289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80340" marR="5080" indent="-168275">
              <a:lnSpc>
                <a:spcPts val="910"/>
              </a:lnSpc>
              <a:spcBef>
                <a:spcPts val="170"/>
              </a:spcBef>
            </a:pPr>
            <a:r>
              <a:rPr dirty="0" u="sng" sz="800" spc="55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dirty="0" u="sng" sz="8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dirty="0" u="sng" sz="800" spc="55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dirty="0" u="sng" sz="8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+1) </a:t>
            </a:r>
            <a:r>
              <a:rPr dirty="0" sz="800" spc="15">
                <a:latin typeface="Tahoma"/>
                <a:cs typeface="Tahoma"/>
              </a:rPr>
              <a:t> </a:t>
            </a:r>
            <a:r>
              <a:rPr dirty="0" sz="800" spc="-15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9783" y="1430387"/>
            <a:ext cx="610870" cy="191770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514350" algn="l"/>
              </a:tabLst>
            </a:pPr>
            <a:r>
              <a:rPr dirty="0" sz="1100" spc="345">
                <a:latin typeface="Arial"/>
                <a:cs typeface="Arial"/>
              </a:rPr>
              <a:t> </a:t>
            </a:r>
            <a:r>
              <a:rPr dirty="0" sz="1100" spc="345">
                <a:latin typeface="Arial"/>
                <a:cs typeface="Arial"/>
              </a:rPr>
              <a:t>	</a:t>
            </a:r>
            <a:r>
              <a:rPr dirty="0" sz="1100" spc="345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6141" y="1571217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5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4707" y="1584171"/>
            <a:ext cx="16611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tetapi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cukup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ditulis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O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N</a:t>
            </a:r>
            <a:r>
              <a:rPr dirty="0" sz="1100" spc="25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1858" y="1553588"/>
            <a:ext cx="1270000" cy="41910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Kompleksitasnya </a:t>
            </a:r>
            <a:r>
              <a:rPr dirty="0" sz="1100" spc="-55" i="1">
                <a:latin typeface="Arial"/>
                <a:cs typeface="Arial"/>
              </a:rPr>
              <a:t>O</a:t>
            </a:r>
            <a:endParaRPr sz="1100">
              <a:latin typeface="Arial"/>
              <a:cs typeface="Arial"/>
            </a:endParaRPr>
          </a:p>
          <a:p>
            <a:pPr marL="144780">
              <a:lnSpc>
                <a:spcPct val="100000"/>
              </a:lnSpc>
              <a:spcBef>
                <a:spcPts val="229"/>
              </a:spcBef>
            </a:pPr>
            <a:r>
              <a:rPr dirty="0" sz="1100" spc="-50">
                <a:latin typeface="Tahoma"/>
                <a:cs typeface="Tahoma"/>
              </a:rPr>
              <a:t>saja.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5254" y="221828"/>
            <a:ext cx="12973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05"/>
              <a:t> </a:t>
            </a:r>
            <a:r>
              <a:rPr dirty="0" spc="35"/>
              <a:t>3:</a:t>
            </a:r>
            <a:r>
              <a:rPr dirty="0" spc="270"/>
              <a:t> </a:t>
            </a:r>
            <a:r>
              <a:rPr dirty="0" spc="-5"/>
              <a:t>Soal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344472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1005978"/>
            <a:ext cx="3195320" cy="1099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Hitung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kompleksitas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waktu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potongan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berikut: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ahoma"/>
              <a:cs typeface="Tahoma"/>
            </a:endParaRPr>
          </a:p>
          <a:p>
            <a:pPr marL="12700">
              <a:lnSpc>
                <a:spcPts val="1080"/>
              </a:lnSpc>
            </a:pPr>
            <a:r>
              <a:rPr dirty="0" sz="1000" spc="185">
                <a:latin typeface="PMingLiU"/>
                <a:cs typeface="PMingLiU"/>
              </a:rPr>
              <a:t>total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0;</a:t>
            </a:r>
            <a:endParaRPr sz="1000">
              <a:latin typeface="PMingLiU"/>
              <a:cs typeface="PMingLiU"/>
            </a:endParaRPr>
          </a:p>
          <a:p>
            <a:pPr marL="145415" marR="1048385" indent="-133350">
              <a:lnSpc>
                <a:spcPts val="960"/>
              </a:lnSpc>
              <a:spcBef>
                <a:spcPts val="110"/>
              </a:spcBef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 </a:t>
            </a:r>
            <a:r>
              <a:rPr dirty="0" sz="1000" spc="260">
                <a:latin typeface="PMingLiU"/>
                <a:cs typeface="PMingLiU"/>
              </a:rPr>
              <a:t>i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-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1; </a:t>
            </a:r>
            <a:r>
              <a:rPr dirty="0" sz="1000" spc="260">
                <a:latin typeface="PMingLiU"/>
                <a:cs typeface="PMingLiU"/>
              </a:rPr>
              <a:t>i </a:t>
            </a:r>
            <a:r>
              <a:rPr dirty="0" sz="1000" spc="-10">
                <a:latin typeface="PMingLiU"/>
                <a:cs typeface="PMingLiU"/>
              </a:rPr>
              <a:t>&lt;=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  </a:t>
            </a:r>
            <a:r>
              <a:rPr dirty="0" sz="1000" spc="110">
                <a:latin typeface="PMingLiU"/>
                <a:cs typeface="PMingLiU"/>
              </a:rPr>
              <a:t>i++) 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75"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j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j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&lt;=</a:t>
            </a:r>
            <a:r>
              <a:rPr dirty="0" sz="1000" spc="5">
                <a:latin typeface="PMingLiU"/>
                <a:cs typeface="PMingLiU"/>
              </a:rPr>
              <a:t> </a:t>
            </a:r>
            <a:r>
              <a:rPr dirty="0" sz="1000" spc="-25">
                <a:latin typeface="PMingLiU"/>
                <a:cs typeface="PMingLiU"/>
              </a:rPr>
              <a:t>M;</a:t>
            </a:r>
            <a:r>
              <a:rPr dirty="0" sz="1000" spc="20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j++)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785"/>
              </a:lnSpc>
            </a:pPr>
            <a:r>
              <a:rPr dirty="0" sz="1000" spc="145">
                <a:latin typeface="PMingLiU"/>
                <a:cs typeface="PMingLiU"/>
              </a:rPr>
              <a:t>total++;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141309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6857" y="221828"/>
            <a:ext cx="16541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14"/>
              <a:t> </a:t>
            </a:r>
            <a:r>
              <a:rPr dirty="0" spc="35"/>
              <a:t>3:</a:t>
            </a:r>
            <a:r>
              <a:rPr dirty="0" spc="285"/>
              <a:t> </a:t>
            </a:r>
            <a:r>
              <a:rPr dirty="0" spc="20"/>
              <a:t>Jawaban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274163"/>
            <a:ext cx="350964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4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15">
                <a:latin typeface="Tahoma"/>
                <a:cs typeface="Tahoma"/>
              </a:rPr>
              <a:t>Kali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terdapat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dua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yaitu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145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45" i="1">
                <a:latin typeface="Arial"/>
                <a:cs typeface="Arial"/>
              </a:rPr>
              <a:t>M</a:t>
            </a:r>
            <a:r>
              <a:rPr dirty="0" sz="1100" spc="4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Kompleksitasnya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O</a:t>
            </a:r>
            <a:r>
              <a:rPr dirty="0" sz="1100" spc="15">
                <a:latin typeface="Tahoma"/>
                <a:cs typeface="Tahoma"/>
              </a:rPr>
              <a:t>(</a:t>
            </a:r>
            <a:r>
              <a:rPr dirty="0" sz="1100" spc="15" i="1">
                <a:latin typeface="Arial"/>
                <a:cs typeface="Arial"/>
              </a:rPr>
              <a:t>NM</a:t>
            </a:r>
            <a:r>
              <a:rPr dirty="0" sz="1100" spc="15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5254" y="221828"/>
            <a:ext cx="12973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05"/>
              <a:t> </a:t>
            </a:r>
            <a:r>
              <a:rPr dirty="0" spc="35"/>
              <a:t>4:</a:t>
            </a:r>
            <a:r>
              <a:rPr dirty="0" spc="270"/>
              <a:t> </a:t>
            </a:r>
            <a:r>
              <a:rPr dirty="0" spc="-5"/>
              <a:t>Soal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438833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1100339"/>
            <a:ext cx="3195320" cy="8629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Hitung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kompleksitas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waktu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potongan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berikut: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ahoma"/>
              <a:cs typeface="Tahoma"/>
            </a:endParaRPr>
          </a:p>
          <a:p>
            <a:pPr marL="12700">
              <a:lnSpc>
                <a:spcPts val="1080"/>
              </a:lnSpc>
            </a:pPr>
            <a:r>
              <a:rPr dirty="0" sz="1000" spc="140">
                <a:latin typeface="PMingLiU"/>
                <a:cs typeface="PMingLiU"/>
              </a:rPr>
              <a:t>val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960"/>
              </a:lnSpc>
            </a:pP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while</a:t>
            </a:r>
            <a:r>
              <a:rPr dirty="0" sz="1000" spc="24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(val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&gt;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0)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140">
                <a:latin typeface="PMingLiU"/>
                <a:cs typeface="PMingLiU"/>
              </a:rPr>
              <a:t>val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25">
                <a:latin typeface="PMingLiU"/>
                <a:cs typeface="PMingLiU"/>
              </a:rPr>
              <a:t>/=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3;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5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solidFill>
                  <a:srgbClr val="009900"/>
                </a:solidFill>
                <a:latin typeface="PMingLiU"/>
                <a:cs typeface="PMingLiU"/>
              </a:rPr>
              <a:t>Setara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40">
                <a:solidFill>
                  <a:srgbClr val="009900"/>
                </a:solidFill>
                <a:latin typeface="PMingLiU"/>
                <a:cs typeface="PMingLiU"/>
              </a:rPr>
              <a:t>"val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-10">
                <a:solidFill>
                  <a:srgbClr val="009900"/>
                </a:solidFill>
                <a:latin typeface="PMingLiU"/>
                <a:cs typeface="PMingLiU"/>
              </a:rPr>
              <a:t>=</a:t>
            </a:r>
            <a:r>
              <a:rPr dirty="0" sz="1000" spc="25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40">
                <a:solidFill>
                  <a:srgbClr val="009900"/>
                </a:solidFill>
                <a:latin typeface="PMingLiU"/>
                <a:cs typeface="PMingLiU"/>
              </a:rPr>
              <a:t>val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95">
                <a:solidFill>
                  <a:srgbClr val="009900"/>
                </a:solidFill>
                <a:latin typeface="PMingLiU"/>
                <a:cs typeface="PMingLiU"/>
              </a:rPr>
              <a:t>3"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999767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6857" y="221828"/>
            <a:ext cx="16541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14"/>
              <a:t> </a:t>
            </a:r>
            <a:r>
              <a:rPr dirty="0" spc="35"/>
              <a:t>4:</a:t>
            </a:r>
            <a:r>
              <a:rPr dirty="0" spc="285"/>
              <a:t> </a:t>
            </a:r>
            <a:r>
              <a:rPr dirty="0" spc="20"/>
              <a:t>Jawaban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66062"/>
            <a:ext cx="367220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Banyaknya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operasi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dilaksanakan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setara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panjang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7815" y="1123237"/>
            <a:ext cx="4699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5">
                <a:latin typeface="Tahoma"/>
                <a:cs typeface="Tahoma"/>
              </a:rPr>
              <a:t>3</a:t>
            </a:r>
            <a:r>
              <a:rPr dirty="0" sz="800" spc="660">
                <a:latin typeface="Tahoma"/>
                <a:cs typeface="Tahoma"/>
              </a:rPr>
              <a:t> </a:t>
            </a:r>
            <a:r>
              <a:rPr dirty="0" sz="800" spc="-15">
                <a:latin typeface="Tahoma"/>
                <a:cs typeface="Tahoma"/>
              </a:rPr>
              <a:t>9</a:t>
            </a:r>
            <a:r>
              <a:rPr dirty="0" sz="800" spc="550">
                <a:latin typeface="Tahoma"/>
                <a:cs typeface="Tahoma"/>
              </a:rPr>
              <a:t> </a:t>
            </a:r>
            <a:r>
              <a:rPr dirty="0" sz="800" spc="-15">
                <a:latin typeface="Tahoma"/>
                <a:cs typeface="Tahoma"/>
              </a:rPr>
              <a:t>27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8995" y="1038147"/>
            <a:ext cx="16256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d</a:t>
            </a:r>
            <a:r>
              <a:rPr dirty="0" sz="1100" spc="-80">
                <a:latin typeface="Tahoma"/>
                <a:cs typeface="Tahoma"/>
              </a:rPr>
              <a:t>a</a:t>
            </a:r>
            <a:r>
              <a:rPr dirty="0" sz="1100" spc="-10">
                <a:latin typeface="Tahoma"/>
                <a:cs typeface="Tahoma"/>
              </a:rPr>
              <a:t>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</a:t>
            </a:r>
            <a:r>
              <a:rPr dirty="0" sz="1100" spc="-80">
                <a:latin typeface="Tahoma"/>
                <a:cs typeface="Tahoma"/>
              </a:rPr>
              <a:t>a</a:t>
            </a:r>
            <a:r>
              <a:rPr dirty="0" sz="1100" spc="-40">
                <a:latin typeface="Tahoma"/>
                <a:cs typeface="Tahoma"/>
              </a:rPr>
              <a:t>risan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u="sng" baseline="31250" sz="1200" spc="-7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dirty="0" baseline="31250" sz="1200" spc="-150" i="1">
                <a:latin typeface="Verdana"/>
                <a:cs typeface="Verdana"/>
              </a:rPr>
              <a:t> </a:t>
            </a:r>
            <a:r>
              <a:rPr dirty="0" sz="1100" spc="-5" i="1">
                <a:latin typeface="Century Gothic"/>
                <a:cs typeface="Century Gothic"/>
              </a:rPr>
              <a:t>,</a:t>
            </a:r>
            <a:r>
              <a:rPr dirty="0" sz="1100" spc="-5" i="1">
                <a:latin typeface="Century Gothic"/>
                <a:cs typeface="Century Gothic"/>
              </a:rPr>
              <a:t> </a:t>
            </a:r>
            <a:r>
              <a:rPr dirty="0" u="sng" baseline="31250" sz="1200" spc="-7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dirty="0" baseline="31250" sz="1200" spc="-150" i="1">
                <a:latin typeface="Verdana"/>
                <a:cs typeface="Verdana"/>
              </a:rPr>
              <a:t> </a:t>
            </a:r>
            <a:r>
              <a:rPr dirty="0" sz="1100" spc="-5" i="1">
                <a:latin typeface="Century Gothic"/>
                <a:cs typeface="Century Gothic"/>
              </a:rPr>
              <a:t>,</a:t>
            </a:r>
            <a:r>
              <a:rPr dirty="0" sz="1100" spc="-5" i="1">
                <a:latin typeface="Century Gothic"/>
                <a:cs typeface="Century Gothic"/>
              </a:rPr>
              <a:t> </a:t>
            </a:r>
            <a:r>
              <a:rPr dirty="0" u="sng" baseline="31250" sz="1200" spc="-17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1250" sz="1200" spc="-7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dirty="0" baseline="31250" sz="1200" spc="-15" i="1">
                <a:latin typeface="Verdana"/>
                <a:cs typeface="Verdana"/>
              </a:rPr>
              <a:t> </a:t>
            </a:r>
            <a:r>
              <a:rPr dirty="0" sz="1100" spc="-5" i="1">
                <a:latin typeface="Century Gothic"/>
                <a:cs typeface="Century Gothic"/>
              </a:rPr>
              <a:t>,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spc="-5" i="1">
                <a:latin typeface="Century Gothic"/>
                <a:cs typeface="Century Gothic"/>
              </a:rPr>
              <a:t>...,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spc="-45">
                <a:latin typeface="Tahoma"/>
                <a:cs typeface="Tahoma"/>
              </a:rPr>
              <a:t>1.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158" y="1248180"/>
            <a:ext cx="3564254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57480" marR="177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58115" algn="l"/>
              </a:tabLst>
            </a:pPr>
            <a:r>
              <a:rPr dirty="0" sz="1100" spc="-35">
                <a:latin typeface="Tahoma"/>
                <a:cs typeface="Tahoma"/>
              </a:rPr>
              <a:t>Panjang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barisan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tersebut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sebenarnya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logaritma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basis</a:t>
            </a:r>
            <a:r>
              <a:rPr dirty="0" sz="1100" spc="2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3</a:t>
            </a:r>
            <a:r>
              <a:rPr dirty="0" sz="1100" spc="2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 </a:t>
            </a:r>
            <a:r>
              <a:rPr dirty="0" sz="1100" spc="15" i="1">
                <a:latin typeface="Arial"/>
                <a:cs typeface="Arial"/>
              </a:rPr>
              <a:t>N</a:t>
            </a:r>
            <a:r>
              <a:rPr dirty="0" sz="1100" spc="15">
                <a:latin typeface="Tahoma"/>
                <a:cs typeface="Tahoma"/>
              </a:rPr>
              <a:t>, </a:t>
            </a:r>
            <a:r>
              <a:rPr dirty="0" sz="1100" spc="-35">
                <a:latin typeface="Tahoma"/>
                <a:cs typeface="Tahoma"/>
              </a:rPr>
              <a:t>atau </a:t>
            </a:r>
            <a:r>
              <a:rPr dirty="0" sz="1100" spc="-45">
                <a:latin typeface="Tahoma"/>
                <a:cs typeface="Tahoma"/>
              </a:rPr>
              <a:t>bisa </a:t>
            </a:r>
            <a:r>
              <a:rPr dirty="0" sz="1100" spc="-30">
                <a:latin typeface="Tahoma"/>
                <a:cs typeface="Tahoma"/>
              </a:rPr>
              <a:t>dituliskan </a:t>
            </a:r>
            <a:r>
              <a:rPr dirty="0" sz="1100" spc="-45">
                <a:latin typeface="Tahoma"/>
                <a:cs typeface="Tahoma"/>
              </a:rPr>
              <a:t>kompleksitasnya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5" i="1">
                <a:latin typeface="Arial"/>
                <a:cs typeface="Arial"/>
              </a:rPr>
              <a:t>O</a:t>
            </a:r>
            <a:r>
              <a:rPr dirty="0" sz="1100" spc="-15">
                <a:latin typeface="Tahoma"/>
                <a:cs typeface="Tahoma"/>
              </a:rPr>
              <a:t>(log</a:t>
            </a:r>
            <a:r>
              <a:rPr dirty="0" baseline="-17361" sz="1200" spc="-22">
                <a:latin typeface="Tahoma"/>
                <a:cs typeface="Tahoma"/>
              </a:rPr>
              <a:t>3</a:t>
            </a:r>
            <a:r>
              <a:rPr dirty="0" baseline="-17361" sz="1200" spc="-37">
                <a:latin typeface="Tahoma"/>
                <a:cs typeface="Tahoma"/>
              </a:rPr>
              <a:t> </a:t>
            </a:r>
            <a:r>
              <a:rPr dirty="0" sz="1100" spc="10" i="1">
                <a:latin typeface="Arial"/>
                <a:cs typeface="Arial"/>
              </a:rPr>
              <a:t>N</a:t>
            </a:r>
            <a:r>
              <a:rPr dirty="0" sz="1100" spc="10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9810" y="187294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5">
                <a:latin typeface="Tahoma"/>
                <a:cs typeface="Tahoma"/>
              </a:rPr>
              <a:t>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2253" y="1785136"/>
            <a:ext cx="6838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4184" algn="l"/>
              </a:tabLst>
            </a:pPr>
            <a:r>
              <a:rPr dirty="0" u="sng" baseline="3472" sz="1200" spc="-7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log</a:t>
            </a:r>
            <a:r>
              <a:rPr dirty="0" u="sng" baseline="3472" sz="1200" spc="-1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baseline="3472" sz="1200" spc="-7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dirty="0" baseline="3472" sz="1200" spc="-7" i="1">
                <a:latin typeface="Verdana"/>
                <a:cs typeface="Verdana"/>
              </a:rPr>
              <a:t>	</a:t>
            </a:r>
            <a:r>
              <a:rPr dirty="0" u="sng" sz="800" spc="-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r>
              <a:rPr dirty="0" u="sng" sz="800" spc="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7366" y="1887460"/>
            <a:ext cx="6686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8945" algn="l"/>
              </a:tabLst>
            </a:pPr>
            <a:r>
              <a:rPr dirty="0" sz="800" spc="-5">
                <a:latin typeface="Tahoma"/>
                <a:cs typeface="Tahoma"/>
              </a:rPr>
              <a:t>log</a:t>
            </a:r>
            <a:r>
              <a:rPr dirty="0" sz="800" spc="-100">
                <a:latin typeface="Tahoma"/>
                <a:cs typeface="Tahoma"/>
              </a:rPr>
              <a:t> </a:t>
            </a:r>
            <a:r>
              <a:rPr dirty="0" sz="800" spc="-15">
                <a:latin typeface="Tahoma"/>
                <a:cs typeface="Tahoma"/>
              </a:rPr>
              <a:t>3</a:t>
            </a:r>
            <a:r>
              <a:rPr dirty="0" sz="800">
                <a:latin typeface="Tahoma"/>
                <a:cs typeface="Tahoma"/>
              </a:rPr>
              <a:t>	</a:t>
            </a:r>
            <a:r>
              <a:rPr dirty="0" sz="800" spc="-5">
                <a:latin typeface="Tahoma"/>
                <a:cs typeface="Tahoma"/>
              </a:rPr>
              <a:t>log</a:t>
            </a:r>
            <a:r>
              <a:rPr dirty="0" sz="800" spc="-100">
                <a:latin typeface="Tahoma"/>
                <a:cs typeface="Tahoma"/>
              </a:rPr>
              <a:t> </a:t>
            </a:r>
            <a:r>
              <a:rPr dirty="0" sz="800" spc="-15">
                <a:latin typeface="Tahoma"/>
                <a:cs typeface="Tahoma"/>
              </a:rPr>
              <a:t>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22550" y="1802357"/>
            <a:ext cx="7759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18465" algn="l"/>
              </a:tabLst>
            </a:pP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45">
                <a:latin typeface="Tahoma"/>
                <a:cs typeface="Tahoma"/>
              </a:rPr>
              <a:t>	</a:t>
            </a:r>
            <a:r>
              <a:rPr dirty="0" sz="1100" spc="-40">
                <a:latin typeface="Tahoma"/>
                <a:cs typeface="Tahoma"/>
              </a:rPr>
              <a:t>log</a:t>
            </a:r>
            <a:r>
              <a:rPr dirty="0" sz="1100" spc="-150">
                <a:latin typeface="Tahoma"/>
                <a:cs typeface="Tahoma"/>
              </a:rPr>
              <a:t> </a:t>
            </a:r>
            <a:r>
              <a:rPr dirty="0" sz="1100" spc="60" i="1">
                <a:latin typeface="Arial"/>
                <a:cs typeface="Arial"/>
              </a:rPr>
              <a:t>N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4221" y="2024175"/>
            <a:ext cx="232410" cy="249554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810"/>
              </a:lnSpc>
              <a:spcBef>
                <a:spcPts val="250"/>
              </a:spcBef>
            </a:pPr>
            <a:r>
              <a:rPr dirty="0" u="sng" sz="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800" spc="-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 </a:t>
            </a:r>
            <a:r>
              <a:rPr dirty="0" sz="800" spc="-10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log</a:t>
            </a:r>
            <a:r>
              <a:rPr dirty="0" sz="800" spc="-100">
                <a:latin typeface="Tahoma"/>
                <a:cs typeface="Tahoma"/>
              </a:rPr>
              <a:t> </a:t>
            </a:r>
            <a:r>
              <a:rPr dirty="0" sz="800" spc="-15">
                <a:latin typeface="Tahoma"/>
                <a:cs typeface="Tahoma"/>
              </a:rPr>
              <a:t>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81975" y="2041396"/>
            <a:ext cx="2657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konstanta,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jadi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cukup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ditulis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0" i="1">
                <a:latin typeface="Arial"/>
                <a:cs typeface="Arial"/>
              </a:rPr>
              <a:t>O</a:t>
            </a:r>
            <a:r>
              <a:rPr dirty="0" sz="1100" spc="-20">
                <a:latin typeface="Tahoma"/>
                <a:cs typeface="Tahoma"/>
              </a:rPr>
              <a:t>(log</a:t>
            </a:r>
            <a:r>
              <a:rPr dirty="0" sz="1100" spc="-145">
                <a:latin typeface="Tahoma"/>
                <a:cs typeface="Tahoma"/>
              </a:rPr>
              <a:t> </a:t>
            </a:r>
            <a:r>
              <a:rPr dirty="0" sz="1100" spc="30" i="1">
                <a:latin typeface="Arial"/>
                <a:cs typeface="Arial"/>
              </a:rPr>
              <a:t>N</a:t>
            </a:r>
            <a:r>
              <a:rPr dirty="0" sz="1100" spc="3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1858" y="1729572"/>
            <a:ext cx="1812289" cy="67564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66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Namun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sebenarnya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log</a:t>
            </a:r>
            <a:r>
              <a:rPr dirty="0" sz="1100" spc="305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75" i="1">
                <a:latin typeface="Arial"/>
                <a:cs typeface="Arial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  <a:p>
            <a:pPr marL="144780" marR="1029969" indent="-132715">
              <a:lnSpc>
                <a:spcPct val="102600"/>
              </a:lnSpc>
              <a:spcBef>
                <a:spcPts val="52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Berhubung  </a:t>
            </a:r>
            <a:r>
              <a:rPr dirty="0" sz="1100" spc="-50">
                <a:latin typeface="Tahoma"/>
                <a:cs typeface="Tahoma"/>
              </a:rPr>
              <a:t>saja.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5254" y="221828"/>
            <a:ext cx="12973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05"/>
              <a:t> </a:t>
            </a:r>
            <a:r>
              <a:rPr dirty="0" spc="35"/>
              <a:t>5:</a:t>
            </a:r>
            <a:r>
              <a:rPr dirty="0" spc="270"/>
              <a:t> </a:t>
            </a:r>
            <a:r>
              <a:rPr dirty="0" spc="-5"/>
              <a:t>Soal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442097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1103603"/>
            <a:ext cx="3195320" cy="8547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Hitung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kompleksitas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waktu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potongan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berikut: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ahoma"/>
              <a:cs typeface="Tahoma"/>
            </a:endParaRPr>
          </a:p>
          <a:p>
            <a:pPr marL="12700">
              <a:lnSpc>
                <a:spcPts val="1080"/>
              </a:lnSpc>
            </a:pPr>
            <a:r>
              <a:rPr dirty="0" sz="1000" spc="120">
                <a:latin typeface="PMingLiU"/>
                <a:cs typeface="PMingLiU"/>
              </a:rPr>
              <a:t>counter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1;</a:t>
            </a:r>
            <a:endParaRPr sz="1000">
              <a:latin typeface="PMingLiU"/>
              <a:cs typeface="PMingLiU"/>
            </a:endParaRPr>
          </a:p>
          <a:p>
            <a:pPr marL="145415" marR="1247775" indent="-133350">
              <a:lnSpc>
                <a:spcPct val="74700"/>
              </a:lnSpc>
              <a:spcBef>
                <a:spcPts val="185"/>
              </a:spcBef>
            </a:pP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while</a:t>
            </a:r>
            <a:r>
              <a:rPr dirty="0" sz="1000" spc="24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(counter*counter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>
                <a:latin typeface="PMingLiU"/>
                <a:cs typeface="PMingLiU"/>
              </a:rPr>
              <a:t> </a:t>
            </a:r>
            <a:r>
              <a:rPr dirty="0" sz="1000" spc="25">
                <a:latin typeface="PMingLiU"/>
                <a:cs typeface="PMingLiU"/>
              </a:rPr>
              <a:t>N)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counter++;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994878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6857" y="221828"/>
            <a:ext cx="16541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14"/>
              <a:t> </a:t>
            </a:r>
            <a:r>
              <a:rPr dirty="0" spc="35"/>
              <a:t>5:</a:t>
            </a:r>
            <a:r>
              <a:rPr dirty="0" spc="285"/>
              <a:t> </a:t>
            </a:r>
            <a:r>
              <a:rPr dirty="0" spc="20"/>
              <a:t>Jawaban</a:t>
            </a:r>
          </a:p>
        </p:txBody>
      </p:sp>
      <p:sp>
        <p:nvSpPr>
          <p:cNvPr id="3" name="object 3"/>
          <p:cNvSpPr/>
          <p:nvPr/>
        </p:nvSpPr>
        <p:spPr>
          <a:xfrm>
            <a:off x="2830423" y="1890877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 h="0">
                <a:moveTo>
                  <a:pt x="0" y="0"/>
                </a:moveTo>
                <a:lnTo>
                  <a:pt x="10934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53758" y="1096262"/>
            <a:ext cx="3606165" cy="9563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2880" marR="38862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83515" algn="l"/>
              </a:tabLst>
            </a:pPr>
            <a:r>
              <a:rPr dirty="0" sz="1100">
                <a:latin typeface="Tahoma"/>
                <a:cs typeface="Tahoma"/>
              </a:rPr>
              <a:t>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 i="1">
                <a:latin typeface="Arial"/>
                <a:cs typeface="Arial"/>
              </a:rPr>
              <a:t>counter</a:t>
            </a:r>
            <a:r>
              <a:rPr dirty="0" sz="1100" spc="180" i="1">
                <a:latin typeface="Arial"/>
                <a:cs typeface="Arial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terus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bertambah,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hingga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kuadratnya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N</a:t>
            </a:r>
            <a:r>
              <a:rPr dirty="0" sz="1100" spc="1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82880" marR="17780" indent="-132715">
              <a:lnSpc>
                <a:spcPct val="102699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83515" algn="l"/>
              </a:tabLst>
            </a:pPr>
            <a:r>
              <a:rPr dirty="0" sz="1100" spc="-20">
                <a:latin typeface="Tahoma"/>
                <a:cs typeface="Tahoma"/>
              </a:rPr>
              <a:t>Misalkan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jika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85" i="1">
                <a:latin typeface="Arial"/>
                <a:cs typeface="Arial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81,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 i="1">
                <a:latin typeface="Arial"/>
                <a:cs typeface="Arial"/>
              </a:rPr>
              <a:t>counter</a:t>
            </a:r>
            <a:r>
              <a:rPr dirty="0" sz="1100" spc="175" i="1">
                <a:latin typeface="Arial"/>
                <a:cs typeface="Arial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berhenti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setelah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nilainya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melebihi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9.</a:t>
            </a:r>
            <a:endParaRPr sz="1100">
              <a:latin typeface="Tahoma"/>
              <a:cs typeface="Tahoma"/>
            </a:endParaRPr>
          </a:p>
          <a:p>
            <a:pPr marL="182880" indent="-132715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83515" algn="l"/>
              </a:tabLst>
            </a:pPr>
            <a:r>
              <a:rPr dirty="0" sz="1100" spc="-30">
                <a:latin typeface="Tahoma"/>
                <a:cs typeface="Tahoma"/>
              </a:rPr>
              <a:t>Kompleksitas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sebenarnya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0" i="1">
                <a:latin typeface="Arial"/>
                <a:cs typeface="Arial"/>
              </a:rPr>
              <a:t>O</a:t>
            </a:r>
            <a:r>
              <a:rPr dirty="0" sz="1100" spc="10">
                <a:latin typeface="Tahoma"/>
                <a:cs typeface="Tahoma"/>
              </a:rPr>
              <a:t>(</a:t>
            </a:r>
            <a:r>
              <a:rPr dirty="0" baseline="47979" sz="1650" spc="15" i="1">
                <a:latin typeface="Verdana"/>
                <a:cs typeface="Verdana"/>
              </a:rPr>
              <a:t>√</a:t>
            </a:r>
            <a:r>
              <a:rPr dirty="0" sz="1100" spc="10" i="1">
                <a:latin typeface="Arial"/>
                <a:cs typeface="Arial"/>
              </a:rPr>
              <a:t>N</a:t>
            </a:r>
            <a:r>
              <a:rPr dirty="0" sz="1100" spc="10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2210" y="221828"/>
            <a:ext cx="7239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40"/>
              <a:t>P</a:t>
            </a:r>
            <a:r>
              <a:rPr dirty="0" spc="-15"/>
              <a:t>enutup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045691"/>
            <a:ext cx="3733165" cy="10902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Pelajari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lanjut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tentang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perhitungan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kompleksitas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melalui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latihan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diberikan.</a:t>
            </a:r>
            <a:endParaRPr sz="1100">
              <a:latin typeface="Tahoma"/>
              <a:cs typeface="Tahoma"/>
            </a:endParaRPr>
          </a:p>
          <a:p>
            <a:pPr marL="144780" marR="8064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Terdapat </a:t>
            </a:r>
            <a:r>
              <a:rPr dirty="0" sz="1100" spc="-35">
                <a:latin typeface="Tahoma"/>
                <a:cs typeface="Tahoma"/>
              </a:rPr>
              <a:t>notasi </a:t>
            </a:r>
            <a:r>
              <a:rPr dirty="0" sz="1100" spc="-40">
                <a:latin typeface="Tahoma"/>
                <a:cs typeface="Tahoma"/>
              </a:rPr>
              <a:t>lainnya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tidak </a:t>
            </a:r>
            <a:r>
              <a:rPr dirty="0" sz="1100" spc="-10">
                <a:latin typeface="Tahoma"/>
                <a:cs typeface="Tahoma"/>
              </a:rPr>
              <a:t>kita </a:t>
            </a:r>
            <a:r>
              <a:rPr dirty="0" sz="1100" spc="-60">
                <a:latin typeface="Tahoma"/>
                <a:cs typeface="Tahoma"/>
              </a:rPr>
              <a:t>bahas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 </a:t>
            </a:r>
            <a:r>
              <a:rPr dirty="0" sz="1100" spc="-30">
                <a:latin typeface="Tahoma"/>
                <a:cs typeface="Tahoma"/>
              </a:rPr>
              <a:t>sini, </a:t>
            </a:r>
            <a:r>
              <a:rPr dirty="0" sz="1100" spc="-40">
                <a:latin typeface="Tahoma"/>
                <a:cs typeface="Tahoma"/>
              </a:rPr>
              <a:t>seperti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Big-Theta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(Θ),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Big-Omega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(Ω),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Little-Oh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(o),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sebagainya.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Silakan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Anda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pelajari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jika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tertarik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 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mengetahui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lanjut.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7182" y="221828"/>
            <a:ext cx="15335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Analisis</a:t>
            </a:r>
            <a:r>
              <a:rPr dirty="0" spc="75"/>
              <a:t> </a:t>
            </a:r>
            <a:r>
              <a:rPr dirty="0" spc="-35"/>
              <a:t>Algoritma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030514"/>
            <a:ext cx="3629660" cy="11283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Diberikan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dua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algoritma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menyelesaikan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permasalahan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sama.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Algoritma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mana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cepat?</a:t>
            </a:r>
            <a:endParaRPr sz="1100">
              <a:latin typeface="Tahoma"/>
              <a:cs typeface="Tahoma"/>
            </a:endParaRPr>
          </a:p>
          <a:p>
            <a:pPr marL="144780" marR="40322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Pengukuran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seberapa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cepatnya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algoritma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biasa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dinyatakan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dalam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kompleksitas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waktu.</a:t>
            </a:r>
            <a:endParaRPr sz="1100">
              <a:latin typeface="Tahoma"/>
              <a:cs typeface="Tahoma"/>
            </a:endParaRPr>
          </a:p>
          <a:p>
            <a:pPr marL="144780" marR="66040" indent="-132715">
              <a:lnSpc>
                <a:spcPct val="102699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Kompleksitas </a:t>
            </a:r>
            <a:r>
              <a:rPr dirty="0" sz="1100" spc="-50">
                <a:latin typeface="Tahoma"/>
                <a:cs typeface="Tahoma"/>
              </a:rPr>
              <a:t>waktu: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banyaknya </a:t>
            </a:r>
            <a:r>
              <a:rPr dirty="0" sz="1100" spc="-40">
                <a:latin typeface="Tahoma"/>
                <a:cs typeface="Tahoma"/>
              </a:rPr>
              <a:t>komputasi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perlu </a:t>
            </a:r>
            <a:r>
              <a:rPr dirty="0" sz="1100" spc="-35">
                <a:latin typeface="Tahoma"/>
                <a:cs typeface="Tahoma"/>
              </a:rPr>
              <a:t> dilakukan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awal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eksekusi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sampai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berakhirnya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algoritma.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511" y="221828"/>
            <a:ext cx="26657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25"/>
              <a:t> </a:t>
            </a:r>
            <a:r>
              <a:rPr dirty="0" spc="5"/>
              <a:t>Soal:</a:t>
            </a:r>
            <a:r>
              <a:rPr dirty="0" spc="300"/>
              <a:t> </a:t>
            </a:r>
            <a:r>
              <a:rPr dirty="0" spc="5"/>
              <a:t>Membajak</a:t>
            </a:r>
            <a:r>
              <a:rPr dirty="0" spc="125"/>
              <a:t> </a:t>
            </a:r>
            <a:r>
              <a:rPr dirty="0" spc="-20"/>
              <a:t>Sawah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34553"/>
            <a:ext cx="3913504" cy="252984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100" spc="-40">
                <a:latin typeface="Tahoma"/>
                <a:cs typeface="Tahoma"/>
              </a:rPr>
              <a:t>Deskripsi:</a:t>
            </a:r>
            <a:endParaRPr sz="1100">
              <a:latin typeface="Tahoma"/>
              <a:cs typeface="Tahoma"/>
            </a:endParaRPr>
          </a:p>
          <a:p>
            <a:pPr marL="289560" marR="5080" indent="-132715">
              <a:lnSpc>
                <a:spcPct val="102600"/>
              </a:lnSpc>
              <a:spcBef>
                <a:spcPts val="1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5">
                <a:latin typeface="Tahoma"/>
                <a:cs typeface="Tahoma"/>
              </a:rPr>
              <a:t>Pak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Dengklek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memiliki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135" i="1">
                <a:latin typeface="Arial"/>
                <a:cs typeface="Arial"/>
              </a:rPr>
              <a:t> </a:t>
            </a:r>
            <a:r>
              <a:rPr dirty="0" sz="1100" spc="-10">
                <a:latin typeface="Tahoma"/>
                <a:cs typeface="Tahoma"/>
              </a:rPr>
              <a:t>bibit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tanaman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ia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semai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sawahnya.</a:t>
            </a:r>
            <a:endParaRPr sz="1100">
              <a:latin typeface="Tahoma"/>
              <a:cs typeface="Tahoma"/>
            </a:endParaRPr>
          </a:p>
          <a:p>
            <a:pPr marL="289560" marR="41275" indent="-132715">
              <a:lnSpc>
                <a:spcPct val="102699"/>
              </a:lnSpc>
              <a:spcBef>
                <a:spcPts val="9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15">
                <a:latin typeface="Tahoma"/>
                <a:cs typeface="Tahoma"/>
              </a:rPr>
              <a:t>Untuk itu, </a:t>
            </a:r>
            <a:r>
              <a:rPr dirty="0" sz="1100" spc="-25">
                <a:latin typeface="Tahoma"/>
                <a:cs typeface="Tahoma"/>
              </a:rPr>
              <a:t>ia </a:t>
            </a:r>
            <a:r>
              <a:rPr dirty="0" sz="1100" spc="-55">
                <a:latin typeface="Tahoma"/>
                <a:cs typeface="Tahoma"/>
              </a:rPr>
              <a:t>akan </a:t>
            </a:r>
            <a:r>
              <a:rPr dirty="0" sz="1100" spc="-50">
                <a:latin typeface="Tahoma"/>
                <a:cs typeface="Tahoma"/>
              </a:rPr>
              <a:t>membajak </a:t>
            </a:r>
            <a:r>
              <a:rPr dirty="0" sz="1100" spc="-70">
                <a:latin typeface="Tahoma"/>
                <a:cs typeface="Tahoma"/>
              </a:rPr>
              <a:t>sawahnya</a:t>
            </a:r>
            <a:r>
              <a:rPr dirty="0" sz="1100" spc="-65">
                <a:latin typeface="Tahoma"/>
                <a:cs typeface="Tahoma"/>
              </a:rPr>
              <a:t> supaya </a:t>
            </a:r>
            <a:r>
              <a:rPr dirty="0" sz="1100" spc="-70">
                <a:latin typeface="Tahoma"/>
                <a:cs typeface="Tahoma"/>
              </a:rPr>
              <a:t>sawahnya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memuat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145" i="1">
                <a:latin typeface="Arial"/>
                <a:cs typeface="Arial"/>
              </a:rPr>
              <a:t> </a:t>
            </a:r>
            <a:r>
              <a:rPr dirty="0" sz="1100" spc="-45">
                <a:latin typeface="Tahoma"/>
                <a:cs typeface="Tahoma"/>
              </a:rPr>
              <a:t>tanaman.</a:t>
            </a:r>
            <a:endParaRPr sz="1100">
              <a:latin typeface="Tahoma"/>
              <a:cs typeface="Tahoma"/>
            </a:endParaRPr>
          </a:p>
          <a:p>
            <a:pPr marL="289560" marR="280670" indent="-132715">
              <a:lnSpc>
                <a:spcPct val="102600"/>
              </a:lnSpc>
              <a:spcBef>
                <a:spcPts val="9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65">
                <a:latin typeface="Tahoma"/>
                <a:cs typeface="Tahoma"/>
              </a:rPr>
              <a:t>Sawah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 </a:t>
            </a:r>
            <a:r>
              <a:rPr dirty="0" sz="1100" spc="-35">
                <a:latin typeface="Tahoma"/>
                <a:cs typeface="Tahoma"/>
              </a:rPr>
              <a:t>dibajak </a:t>
            </a:r>
            <a:r>
              <a:rPr dirty="0" sz="1100" spc="-60">
                <a:latin typeface="Tahoma"/>
                <a:cs typeface="Tahoma"/>
              </a:rPr>
              <a:t>harus </a:t>
            </a:r>
            <a:r>
              <a:rPr dirty="0" sz="1100" spc="-25">
                <a:latin typeface="Tahoma"/>
                <a:cs typeface="Tahoma"/>
              </a:rPr>
              <a:t>memiliki </a:t>
            </a:r>
            <a:r>
              <a:rPr dirty="0" sz="1100" spc="-35">
                <a:latin typeface="Tahoma"/>
                <a:cs typeface="Tahoma"/>
              </a:rPr>
              <a:t>bentuk </a:t>
            </a:r>
            <a:r>
              <a:rPr dirty="0" sz="1100" spc="-55">
                <a:latin typeface="Tahoma"/>
                <a:cs typeface="Tahoma"/>
              </a:rPr>
              <a:t>persegi </a:t>
            </a:r>
            <a:r>
              <a:rPr dirty="0" sz="1100" spc="-50">
                <a:latin typeface="Tahoma"/>
                <a:cs typeface="Tahoma"/>
              </a:rPr>
              <a:t> panjang,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tersusun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atas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95" i="1">
                <a:latin typeface="Arial"/>
                <a:cs typeface="Arial"/>
              </a:rPr>
              <a:t>R</a:t>
            </a:r>
            <a:r>
              <a:rPr dirty="0" sz="1100" spc="-60" i="1">
                <a:latin typeface="Arial"/>
                <a:cs typeface="Arial"/>
              </a:rPr>
              <a:t> </a:t>
            </a:r>
            <a:r>
              <a:rPr dirty="0" sz="1100" spc="-45">
                <a:latin typeface="Tahoma"/>
                <a:cs typeface="Tahoma"/>
              </a:rPr>
              <a:t>baris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0" i="1">
                <a:latin typeface="Arial"/>
                <a:cs typeface="Arial"/>
              </a:rPr>
              <a:t>C</a:t>
            </a:r>
            <a:r>
              <a:rPr dirty="0" sz="1100" spc="-15" i="1">
                <a:latin typeface="Arial"/>
                <a:cs typeface="Arial"/>
              </a:rPr>
              <a:t> </a:t>
            </a:r>
            <a:r>
              <a:rPr dirty="0" sz="1100" spc="-40">
                <a:latin typeface="Tahoma"/>
                <a:cs typeface="Tahoma"/>
              </a:rPr>
              <a:t>kolom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petak-petak.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Setiap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petak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memuat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maksimal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sebuah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tanaman.</a:t>
            </a:r>
            <a:endParaRPr sz="1100">
              <a:latin typeface="Tahoma"/>
              <a:cs typeface="Tahoma"/>
            </a:endParaRPr>
          </a:p>
          <a:p>
            <a:pPr marL="289560" marR="464820" indent="-132715">
              <a:lnSpc>
                <a:spcPct val="102600"/>
              </a:lnSpc>
              <a:spcBef>
                <a:spcPts val="1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40">
                <a:latin typeface="Tahoma"/>
                <a:cs typeface="Tahoma"/>
              </a:rPr>
              <a:t>Tentukan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95" i="1">
                <a:latin typeface="Arial"/>
                <a:cs typeface="Arial"/>
              </a:rPr>
              <a:t>R</a:t>
            </a:r>
            <a:r>
              <a:rPr dirty="0" sz="1100" spc="-60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0" i="1">
                <a:latin typeface="Arial"/>
                <a:cs typeface="Arial"/>
              </a:rPr>
              <a:t>C</a:t>
            </a:r>
            <a:r>
              <a:rPr dirty="0" sz="1100" spc="-15" i="1">
                <a:latin typeface="Arial"/>
                <a:cs typeface="Arial"/>
              </a:rPr>
              <a:t> </a:t>
            </a:r>
            <a:r>
              <a:rPr dirty="0" sz="1100" spc="-70">
                <a:latin typeface="Tahoma"/>
                <a:cs typeface="Tahoma"/>
              </a:rPr>
              <a:t>supaya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semua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petak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ada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ditanami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tanaman!</a:t>
            </a:r>
            <a:endParaRPr sz="1100">
              <a:latin typeface="Tahoma"/>
              <a:cs typeface="Tahoma"/>
            </a:endParaRPr>
          </a:p>
          <a:p>
            <a:pPr marL="289560" marR="208279" indent="-132715">
              <a:lnSpc>
                <a:spcPct val="102699"/>
              </a:lnSpc>
              <a:spcBef>
                <a:spcPts val="9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10">
                <a:latin typeface="Tahoma"/>
                <a:cs typeface="Tahoma"/>
              </a:rPr>
              <a:t>Jika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satu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kemungkinan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jawaban,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minimalkan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selisih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R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C.</a:t>
            </a:r>
            <a:endParaRPr sz="1100">
              <a:latin typeface="Tahoma"/>
              <a:cs typeface="Tahoma"/>
            </a:endParaRPr>
          </a:p>
          <a:p>
            <a:pPr marL="289560" marR="179705" indent="-132715">
              <a:lnSpc>
                <a:spcPct val="102600"/>
              </a:lnSpc>
              <a:spcBef>
                <a:spcPts val="10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290195" algn="l"/>
              </a:tabLst>
            </a:pPr>
            <a:r>
              <a:rPr dirty="0" sz="1100" spc="-10">
                <a:latin typeface="Tahoma"/>
                <a:cs typeface="Tahoma"/>
              </a:rPr>
              <a:t>Jika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masih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ada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satu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kemungkinan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jawaban,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cetak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mana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saja.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034" y="221828"/>
            <a:ext cx="32410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30"/>
              <a:t> </a:t>
            </a:r>
            <a:r>
              <a:rPr dirty="0" spc="5"/>
              <a:t>Soal:</a:t>
            </a:r>
            <a:r>
              <a:rPr dirty="0" spc="305"/>
              <a:t> </a:t>
            </a:r>
            <a:r>
              <a:rPr dirty="0" spc="5"/>
              <a:t>Membajak</a:t>
            </a:r>
            <a:r>
              <a:rPr dirty="0" spc="130"/>
              <a:t> </a:t>
            </a:r>
            <a:r>
              <a:rPr dirty="0" spc="-20"/>
              <a:t>Sawah</a:t>
            </a:r>
            <a:r>
              <a:rPr dirty="0" spc="13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773160"/>
            <a:ext cx="3520440" cy="16300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 spc="-35">
                <a:latin typeface="Tahoma"/>
                <a:cs typeface="Tahoma"/>
              </a:rPr>
              <a:t>Batasan:</a:t>
            </a:r>
            <a:endParaRPr sz="1100">
              <a:latin typeface="Tahoma"/>
              <a:cs typeface="Tahoma"/>
            </a:endParaRPr>
          </a:p>
          <a:p>
            <a:pPr marL="314960" indent="-133350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315595" algn="l"/>
              </a:tabLst>
            </a:pPr>
            <a:r>
              <a:rPr dirty="0" sz="1100" spc="-55">
                <a:latin typeface="Tahoma"/>
                <a:cs typeface="Tahoma"/>
              </a:rPr>
              <a:t>1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≤</a:t>
            </a:r>
            <a:r>
              <a:rPr dirty="0" sz="1100" spc="-85" i="1">
                <a:latin typeface="Verdana"/>
                <a:cs typeface="Verdan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85" i="1">
                <a:latin typeface="Arial"/>
                <a:cs typeface="Arial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≤</a:t>
            </a:r>
            <a:r>
              <a:rPr dirty="0" sz="1100" spc="-85" i="1">
                <a:latin typeface="Verdana"/>
                <a:cs typeface="Verdana"/>
              </a:rPr>
              <a:t> </a:t>
            </a:r>
            <a:r>
              <a:rPr dirty="0" sz="1100" spc="-55">
                <a:latin typeface="Tahoma"/>
                <a:cs typeface="Tahoma"/>
              </a:rPr>
              <a:t>10</a:t>
            </a:r>
            <a:r>
              <a:rPr dirty="0" baseline="27777" sz="1200" spc="52">
                <a:latin typeface="Tahoma"/>
                <a:cs typeface="Tahoma"/>
              </a:rPr>
              <a:t>9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685"/>
              </a:spcBef>
            </a:pPr>
            <a:r>
              <a:rPr dirty="0" sz="1100" spc="-35">
                <a:latin typeface="Tahoma"/>
                <a:cs typeface="Tahoma"/>
              </a:rPr>
              <a:t>Format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Masukan:</a:t>
            </a:r>
            <a:endParaRPr sz="1100">
              <a:latin typeface="Tahoma"/>
              <a:cs typeface="Tahoma"/>
            </a:endParaRPr>
          </a:p>
          <a:p>
            <a:pPr marL="314960" indent="-133350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315595" algn="l"/>
              </a:tabLst>
            </a:pPr>
            <a:r>
              <a:rPr dirty="0" sz="1100" spc="-55">
                <a:latin typeface="Tahoma"/>
                <a:cs typeface="Tahoma"/>
              </a:rPr>
              <a:t>Sebuah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baris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berisi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bulat,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yaitu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5" i="1">
                <a:latin typeface="Arial"/>
                <a:cs typeface="Arial"/>
              </a:rPr>
              <a:t>N</a:t>
            </a:r>
            <a:r>
              <a:rPr dirty="0" sz="1100" spc="1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335F9E"/>
              </a:buClr>
              <a:buFont typeface="Verdana"/>
              <a:buChar char="•"/>
            </a:pPr>
            <a:endParaRPr sz="14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</a:pPr>
            <a:r>
              <a:rPr dirty="0" sz="1100" spc="-35">
                <a:latin typeface="Tahoma"/>
                <a:cs typeface="Tahoma"/>
              </a:rPr>
              <a:t>Format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Keluaran:</a:t>
            </a:r>
            <a:endParaRPr sz="1100">
              <a:latin typeface="Tahoma"/>
              <a:cs typeface="Tahoma"/>
            </a:endParaRPr>
          </a:p>
          <a:p>
            <a:pPr marL="314960" indent="-133350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315595" algn="l"/>
              </a:tabLst>
            </a:pPr>
            <a:r>
              <a:rPr dirty="0" sz="1100" spc="-55">
                <a:latin typeface="Tahoma"/>
                <a:cs typeface="Tahoma"/>
              </a:rPr>
              <a:t>Sebuah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</a:t>
            </a:r>
            <a:r>
              <a:rPr dirty="0" sz="1100" spc="-80">
                <a:latin typeface="Tahoma"/>
                <a:cs typeface="Tahoma"/>
              </a:rPr>
              <a:t>a</a:t>
            </a:r>
            <a:r>
              <a:rPr dirty="0" sz="1100" spc="-30">
                <a:latin typeface="Tahoma"/>
                <a:cs typeface="Tahoma"/>
              </a:rPr>
              <a:t>ris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b</a:t>
            </a:r>
            <a:r>
              <a:rPr dirty="0" sz="1100" spc="-40">
                <a:latin typeface="Tahoma"/>
                <a:cs typeface="Tahoma"/>
              </a:rPr>
              <a:t>erisi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dua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bulat,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y</a:t>
            </a:r>
            <a:r>
              <a:rPr dirty="0" sz="1100" spc="-35">
                <a:latin typeface="Tahoma"/>
                <a:cs typeface="Tahoma"/>
              </a:rPr>
              <a:t>a</a:t>
            </a:r>
            <a:r>
              <a:rPr dirty="0" sz="1100" spc="-20">
                <a:latin typeface="Tahoma"/>
                <a:cs typeface="Tahoma"/>
              </a:rPr>
              <a:t>i</a:t>
            </a:r>
            <a:r>
              <a:rPr dirty="0" sz="1100" spc="25">
                <a:latin typeface="Tahoma"/>
                <a:cs typeface="Tahoma"/>
              </a:rPr>
              <a:t>t</a:t>
            </a:r>
            <a:r>
              <a:rPr dirty="0" sz="1100" spc="-55">
                <a:latin typeface="Tahoma"/>
                <a:cs typeface="Tahoma"/>
              </a:rPr>
              <a:t>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95" i="1">
                <a:latin typeface="Arial"/>
                <a:cs typeface="Arial"/>
              </a:rPr>
              <a:t>R</a:t>
            </a:r>
            <a:r>
              <a:rPr dirty="0" sz="1100" spc="145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0" i="1">
                <a:latin typeface="Arial"/>
                <a:cs typeface="Arial"/>
              </a:rPr>
              <a:t>C</a:t>
            </a:r>
            <a:r>
              <a:rPr dirty="0" sz="1100" spc="-175" i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034" y="221828"/>
            <a:ext cx="324104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 b="1">
                <a:solidFill>
                  <a:srgbClr val="335F9E"/>
                </a:solidFill>
                <a:latin typeface="Gill Sans MT"/>
                <a:cs typeface="Gill Sans MT"/>
              </a:rPr>
              <a:t>Contoh</a:t>
            </a:r>
            <a:r>
              <a:rPr dirty="0" sz="1400" spc="130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5" b="1">
                <a:solidFill>
                  <a:srgbClr val="335F9E"/>
                </a:solidFill>
                <a:latin typeface="Gill Sans MT"/>
                <a:cs typeface="Gill Sans MT"/>
              </a:rPr>
              <a:t>Soal:</a:t>
            </a:r>
            <a:r>
              <a:rPr dirty="0" sz="1400" spc="305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5" b="1">
                <a:solidFill>
                  <a:srgbClr val="335F9E"/>
                </a:solidFill>
                <a:latin typeface="Gill Sans MT"/>
                <a:cs typeface="Gill Sans MT"/>
              </a:rPr>
              <a:t>Membajak</a:t>
            </a:r>
            <a:r>
              <a:rPr dirty="0" sz="1400" spc="130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-20" b="1">
                <a:solidFill>
                  <a:srgbClr val="335F9E"/>
                </a:solidFill>
                <a:latin typeface="Gill Sans MT"/>
                <a:cs typeface="Gill Sans MT"/>
              </a:rPr>
              <a:t>Sawah</a:t>
            </a:r>
            <a:r>
              <a:rPr dirty="0" sz="1400" spc="130" b="1">
                <a:solidFill>
                  <a:srgbClr val="335F9E"/>
                </a:solidFill>
                <a:latin typeface="Gill Sans MT"/>
                <a:cs typeface="Gill Sans MT"/>
              </a:rPr>
              <a:t> </a:t>
            </a:r>
            <a:r>
              <a:rPr dirty="0" sz="1400" spc="30" b="1">
                <a:solidFill>
                  <a:srgbClr val="335F9E"/>
                </a:solidFill>
                <a:latin typeface="Gill Sans MT"/>
                <a:cs typeface="Gill Sans MT"/>
              </a:rPr>
              <a:t>(lanj.)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816" y="1035812"/>
            <a:ext cx="3980815" cy="196215"/>
          </a:xfrm>
          <a:custGeom>
            <a:avLst/>
            <a:gdLst/>
            <a:ahLst/>
            <a:cxnLst/>
            <a:rect l="l" t="t" r="r" b="b"/>
            <a:pathLst>
              <a:path w="3980815" h="196215">
                <a:moveTo>
                  <a:pt x="0" y="195897"/>
                </a:moveTo>
                <a:lnTo>
                  <a:pt x="3980370" y="195897"/>
                </a:lnTo>
                <a:lnTo>
                  <a:pt x="3980370" y="0"/>
                </a:lnTo>
                <a:lnTo>
                  <a:pt x="0" y="0"/>
                </a:lnTo>
                <a:lnTo>
                  <a:pt x="0" y="195897"/>
                </a:lnTo>
                <a:close/>
              </a:path>
            </a:pathLst>
          </a:custGeom>
          <a:solidFill>
            <a:srgbClr val="66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3816" y="1035812"/>
            <a:ext cx="3980815" cy="196215"/>
          </a:xfrm>
          <a:prstGeom prst="rect">
            <a:avLst/>
          </a:prstGeom>
          <a:solidFill>
            <a:srgbClr val="668CFF"/>
          </a:solidFill>
        </p:spPr>
        <p:txBody>
          <a:bodyPr wrap="square" lIns="0" tIns="0" rIns="0" bIns="0" rtlCol="0" vert="horz">
            <a:spAutoFit/>
          </a:bodyPr>
          <a:lstStyle/>
          <a:p>
            <a:pPr marL="45720">
              <a:lnSpc>
                <a:spcPts val="1435"/>
              </a:lnSpc>
            </a:pPr>
            <a:r>
              <a:rPr dirty="0" sz="1200" spc="-10">
                <a:latin typeface="Calibri"/>
                <a:cs typeface="Calibri"/>
              </a:rPr>
              <a:t>Contoh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Masukan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3816" y="1231709"/>
            <a:ext cx="3980815" cy="218440"/>
          </a:xfrm>
          <a:custGeom>
            <a:avLst/>
            <a:gdLst/>
            <a:ahLst/>
            <a:cxnLst/>
            <a:rect l="l" t="t" r="r" b="b"/>
            <a:pathLst>
              <a:path w="3980815" h="218440">
                <a:moveTo>
                  <a:pt x="3980370" y="0"/>
                </a:moveTo>
                <a:lnTo>
                  <a:pt x="0" y="0"/>
                </a:lnTo>
                <a:lnTo>
                  <a:pt x="0" y="218262"/>
                </a:lnTo>
                <a:lnTo>
                  <a:pt x="3980370" y="218262"/>
                </a:lnTo>
                <a:lnTo>
                  <a:pt x="3980370" y="0"/>
                </a:lnTo>
                <a:close/>
              </a:path>
            </a:pathLst>
          </a:custGeom>
          <a:solidFill>
            <a:srgbClr val="C5D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9994" y="1252548"/>
            <a:ext cx="1517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35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816" y="1748574"/>
            <a:ext cx="3980815" cy="196215"/>
          </a:xfrm>
          <a:prstGeom prst="rect">
            <a:avLst/>
          </a:prstGeom>
          <a:solidFill>
            <a:srgbClr val="668CFF"/>
          </a:solidFill>
        </p:spPr>
        <p:txBody>
          <a:bodyPr wrap="square" lIns="0" tIns="0" rIns="0" bIns="0" rtlCol="0" vert="horz">
            <a:spAutoFit/>
          </a:bodyPr>
          <a:lstStyle/>
          <a:p>
            <a:pPr marL="45720">
              <a:lnSpc>
                <a:spcPts val="1435"/>
              </a:lnSpc>
            </a:pPr>
            <a:r>
              <a:rPr dirty="0" sz="1200" spc="-10">
                <a:latin typeface="Calibri"/>
                <a:cs typeface="Calibri"/>
              </a:rPr>
              <a:t>Contoh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Keluaran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816" y="1944471"/>
            <a:ext cx="3980815" cy="218440"/>
          </a:xfrm>
          <a:prstGeom prst="rect">
            <a:avLst/>
          </a:prstGeom>
          <a:solidFill>
            <a:srgbClr val="C5D2FF"/>
          </a:solidFill>
        </p:spPr>
        <p:txBody>
          <a:bodyPr wrap="square" lIns="0" tIns="32384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254"/>
              </a:spcBef>
            </a:pPr>
            <a:r>
              <a:rPr dirty="0" sz="1100" spc="-55">
                <a:latin typeface="Tahoma"/>
                <a:cs typeface="Tahoma"/>
              </a:rPr>
              <a:t>7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5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438" y="221828"/>
            <a:ext cx="30803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Solusi</a:t>
            </a:r>
            <a:r>
              <a:rPr dirty="0" spc="125"/>
              <a:t> </a:t>
            </a:r>
            <a:r>
              <a:rPr dirty="0" spc="35"/>
              <a:t>1:</a:t>
            </a:r>
            <a:r>
              <a:rPr dirty="0" spc="305"/>
              <a:t> </a:t>
            </a:r>
            <a:r>
              <a:rPr dirty="0" spc="-35"/>
              <a:t>Coba</a:t>
            </a:r>
            <a:r>
              <a:rPr dirty="0" spc="130"/>
              <a:t> </a:t>
            </a:r>
            <a:r>
              <a:rPr dirty="0" spc="-25"/>
              <a:t>Semua</a:t>
            </a:r>
            <a:r>
              <a:rPr dirty="0" spc="130"/>
              <a:t> </a:t>
            </a:r>
            <a:r>
              <a:rPr dirty="0" spc="-10"/>
              <a:t>Kemungkinan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168170"/>
            <a:ext cx="3525520" cy="784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Untuk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setiap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95" i="1">
                <a:latin typeface="Arial"/>
                <a:cs typeface="Arial"/>
              </a:rPr>
              <a:t>R</a:t>
            </a:r>
            <a:r>
              <a:rPr dirty="0" sz="1100" spc="140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0" i="1">
                <a:latin typeface="Arial"/>
                <a:cs typeface="Arial"/>
              </a:rPr>
              <a:t>C</a:t>
            </a:r>
            <a:r>
              <a:rPr dirty="0" sz="1100" spc="180" i="1">
                <a:latin typeface="Arial"/>
                <a:cs typeface="Arial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mungkin,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coba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hitung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apakah</a:t>
            </a:r>
            <a:endParaRPr sz="1100">
              <a:latin typeface="Tahoma"/>
              <a:cs typeface="Tahoma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dirty="0" sz="1100" spc="-95" i="1">
                <a:latin typeface="Arial"/>
                <a:cs typeface="Arial"/>
              </a:rPr>
              <a:t>R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×</a:t>
            </a:r>
            <a:r>
              <a:rPr dirty="0" sz="1100" spc="-145" i="1">
                <a:latin typeface="Verdana"/>
                <a:cs typeface="Verdana"/>
              </a:rPr>
              <a:t> </a:t>
            </a:r>
            <a:r>
              <a:rPr dirty="0" sz="1100" spc="-100" i="1">
                <a:latin typeface="Arial"/>
                <a:cs typeface="Arial"/>
              </a:rPr>
              <a:t>C</a:t>
            </a:r>
            <a:r>
              <a:rPr dirty="0" sz="1100" i="1">
                <a:latin typeface="Arial"/>
                <a:cs typeface="Arial"/>
              </a:rPr>
              <a:t> </a:t>
            </a:r>
            <a:r>
              <a:rPr dirty="0" sz="1100" spc="-120" i="1">
                <a:latin typeface="Arial"/>
                <a:cs typeface="Arial"/>
              </a:rPr>
              <a:t> </a:t>
            </a:r>
            <a:r>
              <a:rPr dirty="0" sz="1100" spc="-60">
                <a:latin typeface="Tahoma"/>
                <a:cs typeface="Tahoma"/>
              </a:rPr>
              <a:t>sama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60" i="1">
                <a:latin typeface="Arial"/>
                <a:cs typeface="Arial"/>
              </a:rPr>
              <a:t>N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10">
                <a:latin typeface="Tahoma"/>
                <a:cs typeface="Tahoma"/>
              </a:rPr>
              <a:t>Ji</a:t>
            </a:r>
            <a:r>
              <a:rPr dirty="0" sz="1100" spc="-15">
                <a:latin typeface="Tahoma"/>
                <a:cs typeface="Tahoma"/>
              </a:rPr>
              <a:t>k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y</a:t>
            </a:r>
            <a:r>
              <a:rPr dirty="0" sz="1100" spc="-45">
                <a:latin typeface="Tahoma"/>
                <a:cs typeface="Tahoma"/>
              </a:rPr>
              <a:t>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</a:t>
            </a:r>
            <a:r>
              <a:rPr dirty="0" sz="1100" spc="-80">
                <a:latin typeface="Tahoma"/>
                <a:cs typeface="Tahoma"/>
              </a:rPr>
              <a:t>a</a:t>
            </a:r>
            <a:r>
              <a:rPr dirty="0" sz="1100" spc="-10">
                <a:latin typeface="Tahoma"/>
                <a:cs typeface="Tahoma"/>
              </a:rPr>
              <a:t>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y</a:t>
            </a:r>
            <a:r>
              <a:rPr dirty="0" sz="1100" spc="-60">
                <a:latin typeface="Tahoma"/>
                <a:cs typeface="Tahoma"/>
              </a:rPr>
              <a:t>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selisih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0" i="1">
                <a:latin typeface="Verdana"/>
                <a:cs typeface="Verdana"/>
              </a:rPr>
              <a:t>|</a:t>
            </a:r>
            <a:r>
              <a:rPr dirty="0" sz="1100" spc="-95" i="1">
                <a:latin typeface="Arial"/>
                <a:cs typeface="Arial"/>
              </a:rPr>
              <a:t>R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−</a:t>
            </a:r>
            <a:r>
              <a:rPr dirty="0" sz="1100" spc="-145" i="1">
                <a:latin typeface="Verdana"/>
                <a:cs typeface="Verdana"/>
              </a:rPr>
              <a:t> </a:t>
            </a:r>
            <a:r>
              <a:rPr dirty="0" sz="1100" spc="30" i="1">
                <a:latin typeface="Arial"/>
                <a:cs typeface="Arial"/>
              </a:rPr>
              <a:t>C</a:t>
            </a:r>
            <a:r>
              <a:rPr dirty="0" sz="1100" spc="-200" i="1">
                <a:latin typeface="Verdana"/>
                <a:cs typeface="Verdana"/>
              </a:rPr>
              <a:t>|</a:t>
            </a:r>
            <a:r>
              <a:rPr dirty="0" sz="1100" spc="-25" i="1">
                <a:latin typeface="Verdana"/>
                <a:cs typeface="Verdana"/>
              </a:rPr>
              <a:t> </a:t>
            </a:r>
            <a:r>
              <a:rPr dirty="0" sz="1100" spc="-30">
                <a:latin typeface="Tahoma"/>
                <a:cs typeface="Tahoma"/>
              </a:rPr>
              <a:t>minimal.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Verdana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Cuku</a:t>
            </a:r>
            <a:r>
              <a:rPr dirty="0" sz="1100" spc="-25">
                <a:latin typeface="Tahoma"/>
                <a:cs typeface="Tahoma"/>
              </a:rPr>
              <a:t>p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mencoba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unt</a:t>
            </a:r>
            <a:r>
              <a:rPr dirty="0" sz="1100" spc="-40">
                <a:latin typeface="Tahoma"/>
                <a:cs typeface="Tahoma"/>
              </a:rPr>
              <a:t>u</a:t>
            </a:r>
            <a:r>
              <a:rPr dirty="0" sz="1100" spc="-20">
                <a:latin typeface="Tahoma"/>
                <a:cs typeface="Tahoma"/>
              </a:rPr>
              <a:t>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≤</a:t>
            </a:r>
            <a:r>
              <a:rPr dirty="0" sz="1100" spc="-85" i="1">
                <a:latin typeface="Verdana"/>
                <a:cs typeface="Verdana"/>
              </a:rPr>
              <a:t> </a:t>
            </a:r>
            <a:r>
              <a:rPr dirty="0" sz="1100" spc="-95" i="1">
                <a:latin typeface="Arial"/>
                <a:cs typeface="Arial"/>
              </a:rPr>
              <a:t>R</a:t>
            </a:r>
            <a:r>
              <a:rPr dirty="0" sz="1100" spc="85" i="1">
                <a:latin typeface="Arial"/>
                <a:cs typeface="Arial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≤</a:t>
            </a:r>
            <a:r>
              <a:rPr dirty="0" sz="1100" spc="-85" i="1">
                <a:latin typeface="Verdana"/>
                <a:cs typeface="Verdan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145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≤</a:t>
            </a:r>
            <a:r>
              <a:rPr dirty="0" sz="1100" spc="-85" i="1">
                <a:latin typeface="Verdana"/>
                <a:cs typeface="Verdana"/>
              </a:rPr>
              <a:t> </a:t>
            </a:r>
            <a:r>
              <a:rPr dirty="0" sz="1100" spc="-100" i="1">
                <a:latin typeface="Arial"/>
                <a:cs typeface="Arial"/>
              </a:rPr>
              <a:t>C</a:t>
            </a:r>
            <a:r>
              <a:rPr dirty="0" sz="1100" spc="125" i="1">
                <a:latin typeface="Arial"/>
                <a:cs typeface="Arial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≤</a:t>
            </a:r>
            <a:r>
              <a:rPr dirty="0" sz="1100" spc="-85" i="1">
                <a:latin typeface="Verdana"/>
                <a:cs typeface="Verdana"/>
              </a:rPr>
              <a:t> </a:t>
            </a:r>
            <a:r>
              <a:rPr dirty="0" sz="1100" spc="60" i="1">
                <a:latin typeface="Arial"/>
                <a:cs typeface="Arial"/>
              </a:rPr>
              <a:t>N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Solusi</a:t>
            </a:r>
            <a:r>
              <a:rPr dirty="0" spc="130"/>
              <a:t> </a:t>
            </a:r>
            <a:r>
              <a:rPr dirty="0" spc="35"/>
              <a:t>1:</a:t>
            </a:r>
            <a:r>
              <a:rPr dirty="0" spc="305"/>
              <a:t> </a:t>
            </a:r>
            <a:r>
              <a:rPr dirty="0" spc="-35"/>
              <a:t>Coba</a:t>
            </a:r>
            <a:r>
              <a:rPr dirty="0" spc="135"/>
              <a:t> </a:t>
            </a:r>
            <a:r>
              <a:rPr dirty="0" spc="-25"/>
              <a:t>Semua</a:t>
            </a:r>
            <a:r>
              <a:rPr dirty="0" spc="130"/>
              <a:t> </a:t>
            </a:r>
            <a:r>
              <a:rPr dirty="0" spc="-10"/>
              <a:t>Kemungkinan</a:t>
            </a:r>
            <a:r>
              <a:rPr dirty="0" spc="135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57008"/>
            <a:ext cx="3913504" cy="28143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245"/>
              </a:lnSpc>
              <a:spcBef>
                <a:spcPts val="90"/>
              </a:spcBef>
              <a:tabLst>
                <a:tab pos="3900170" algn="l"/>
              </a:tabLst>
            </a:pP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Berikut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implementasinya:	</a:t>
            </a:r>
            <a:endParaRPr sz="1100">
              <a:latin typeface="Tahoma"/>
              <a:cs typeface="Tahoma"/>
            </a:endParaRPr>
          </a:p>
          <a:p>
            <a:pPr marL="12700" marR="2763520">
              <a:lnSpc>
                <a:spcPct val="74700"/>
              </a:lnSpc>
              <a:spcBef>
                <a:spcPts val="225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 </a:t>
            </a:r>
            <a:r>
              <a:rPr dirty="0" sz="1000" spc="-250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40">
                <a:latin typeface="PMingLiU"/>
                <a:cs typeface="PMingLiU"/>
              </a:rPr>
              <a:t>&lt;cmath&gt;</a:t>
            </a:r>
            <a:endParaRPr sz="1000">
              <a:latin typeface="PMingLiU"/>
              <a:cs typeface="PMingLiU"/>
            </a:endParaRPr>
          </a:p>
          <a:p>
            <a:pPr marL="12700" marR="2564130">
              <a:lnSpc>
                <a:spcPts val="1860"/>
              </a:lnSpc>
              <a:spcBef>
                <a:spcPts val="105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using</a:t>
            </a:r>
            <a:r>
              <a:rPr dirty="0" sz="1000" spc="2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65">
                <a:solidFill>
                  <a:srgbClr val="0000FF"/>
                </a:solidFill>
                <a:latin typeface="PMingLiU"/>
                <a:cs typeface="PMingLiU"/>
              </a:rPr>
              <a:t>namespace</a:t>
            </a:r>
            <a:r>
              <a:rPr dirty="0" sz="1000" spc="2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std;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605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65">
                <a:latin typeface="PMingLiU"/>
                <a:cs typeface="PMingLiU"/>
              </a:rPr>
              <a:t>N,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90">
                <a:latin typeface="PMingLiU"/>
                <a:cs typeface="PMingLiU"/>
              </a:rPr>
              <a:t>R,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75">
                <a:latin typeface="PMingLiU"/>
                <a:cs typeface="PMingLiU"/>
              </a:rPr>
              <a:t>C;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30"/>
              </a:lnSpc>
            </a:pPr>
            <a:r>
              <a:rPr dirty="0" sz="1000" spc="105">
                <a:latin typeface="PMingLiU"/>
                <a:cs typeface="PMingLiU"/>
              </a:rPr>
              <a:t>scanf(</a:t>
            </a:r>
            <a:r>
              <a:rPr dirty="0" sz="1000" spc="105">
                <a:solidFill>
                  <a:srgbClr val="9300D1"/>
                </a:solidFill>
                <a:latin typeface="PMingLiU"/>
                <a:cs typeface="PMingLiU"/>
              </a:rPr>
              <a:t>"%d"</a:t>
            </a:r>
            <a:r>
              <a:rPr dirty="0" sz="1000" spc="105">
                <a:latin typeface="PMingLiU"/>
                <a:cs typeface="PMingLiU"/>
              </a:rPr>
              <a:t>,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25">
                <a:latin typeface="PMingLiU"/>
                <a:cs typeface="PMingLiU"/>
              </a:rPr>
              <a:t>&amp;N);</a:t>
            </a:r>
            <a:endParaRPr sz="1000">
              <a:latin typeface="PMingLiU"/>
              <a:cs typeface="PMingLiU"/>
            </a:endParaRPr>
          </a:p>
          <a:p>
            <a:pPr marL="145415" marR="3361054">
              <a:lnSpc>
                <a:spcPct val="74700"/>
              </a:lnSpc>
              <a:spcBef>
                <a:spcPts val="155"/>
              </a:spcBef>
            </a:pPr>
            <a:r>
              <a:rPr dirty="0" sz="1000" spc="-105">
                <a:latin typeface="PMingLiU"/>
                <a:cs typeface="PMingLiU"/>
              </a:rPr>
              <a:t>R</a:t>
            </a:r>
            <a:r>
              <a:rPr dirty="0" sz="1000" spc="-9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1;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-105">
                <a:latin typeface="PMingLiU"/>
                <a:cs typeface="PMingLiU"/>
              </a:rPr>
              <a:t>C</a:t>
            </a:r>
            <a:r>
              <a:rPr dirty="0" sz="1000" spc="-9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endParaRPr sz="1000">
              <a:latin typeface="PMingLiU"/>
              <a:cs typeface="PMingLiU"/>
            </a:endParaRPr>
          </a:p>
          <a:p>
            <a:pPr marL="278130" marR="1634489" indent="-133350">
              <a:lnSpc>
                <a:spcPct val="80100"/>
              </a:lnSpc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 </a:t>
            </a:r>
            <a:r>
              <a:rPr dirty="0" sz="1000" spc="260">
                <a:latin typeface="PMingLiU"/>
                <a:cs typeface="PMingLiU"/>
              </a:rPr>
              <a:t>i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-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1; </a:t>
            </a:r>
            <a:r>
              <a:rPr dirty="0" sz="1000" spc="260">
                <a:latin typeface="PMingLiU"/>
                <a:cs typeface="PMingLiU"/>
              </a:rPr>
              <a:t>i </a:t>
            </a:r>
            <a:r>
              <a:rPr dirty="0" sz="1000" spc="-10">
                <a:latin typeface="PMingLiU"/>
                <a:cs typeface="PMingLiU"/>
              </a:rPr>
              <a:t>&lt;=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  </a:t>
            </a:r>
            <a:r>
              <a:rPr dirty="0" sz="1000" spc="110">
                <a:latin typeface="PMingLiU"/>
                <a:cs typeface="PMingLiU"/>
              </a:rPr>
              <a:t>i++) 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75"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j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j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j++)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410845">
              <a:lnSpc>
                <a:spcPts val="840"/>
              </a:lnSpc>
            </a:pP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4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(i*j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==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25">
                <a:latin typeface="PMingLiU"/>
                <a:cs typeface="PMingLiU"/>
              </a:rPr>
              <a:t>N)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543560">
              <a:lnSpc>
                <a:spcPts val="930"/>
              </a:lnSpc>
            </a:pP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4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(abs(R-C)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&gt;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85">
                <a:latin typeface="PMingLiU"/>
                <a:cs typeface="PMingLiU"/>
              </a:rPr>
              <a:t>abs(i-j))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676910" marR="2830195">
              <a:lnSpc>
                <a:spcPct val="74700"/>
              </a:lnSpc>
              <a:spcBef>
                <a:spcPts val="150"/>
              </a:spcBef>
            </a:pPr>
            <a:r>
              <a:rPr dirty="0" sz="1000" spc="-105">
                <a:latin typeface="PMingLiU"/>
                <a:cs typeface="PMingLiU"/>
              </a:rPr>
              <a:t>R</a:t>
            </a:r>
            <a:r>
              <a:rPr dirty="0" sz="1000" spc="-8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10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i;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>
                <a:latin typeface="PMingLiU"/>
                <a:cs typeface="PMingLiU"/>
              </a:rPr>
              <a:t> </a:t>
            </a:r>
            <a:r>
              <a:rPr dirty="0" sz="1000" spc="-105">
                <a:latin typeface="PMingLiU"/>
                <a:cs typeface="PMingLiU"/>
              </a:rPr>
              <a:t>C</a:t>
            </a:r>
            <a:r>
              <a:rPr dirty="0" sz="1000" spc="-8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10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j;</a:t>
            </a:r>
            <a:endParaRPr sz="1000">
              <a:latin typeface="PMingLiU"/>
              <a:cs typeface="PMingLiU"/>
            </a:endParaRPr>
          </a:p>
          <a:p>
            <a:pPr marL="543560">
              <a:lnSpc>
                <a:spcPts val="84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410845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114">
                <a:latin typeface="PMingLiU"/>
                <a:cs typeface="PMingLiU"/>
              </a:rPr>
              <a:t>printf(</a:t>
            </a:r>
            <a:r>
              <a:rPr dirty="0" sz="1000" spc="114">
                <a:solidFill>
                  <a:srgbClr val="9300D1"/>
                </a:solidFill>
                <a:latin typeface="PMingLiU"/>
                <a:cs typeface="PMingLiU"/>
              </a:rPr>
              <a:t>"%d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85">
                <a:solidFill>
                  <a:srgbClr val="9300D1"/>
                </a:solidFill>
                <a:latin typeface="PMingLiU"/>
                <a:cs typeface="PMingLiU"/>
              </a:rPr>
              <a:t>%d\n"</a:t>
            </a:r>
            <a:r>
              <a:rPr dirty="0" sz="1000" spc="85">
                <a:latin typeface="PMingLiU"/>
                <a:cs typeface="PMingLiU"/>
              </a:rPr>
              <a:t>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90">
                <a:latin typeface="PMingLiU"/>
                <a:cs typeface="PMingLiU"/>
              </a:rPr>
              <a:t>R,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C);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sp>
          <p:nvSpPr>
            <p:cNvPr id="5" name="object 5"/>
            <p:cNvSpPr/>
            <p:nvPr/>
          </p:nvSpPr>
          <p:spPr>
            <a:xfrm>
              <a:off x="359994" y="3307461"/>
              <a:ext cx="3888104" cy="0"/>
            </a:xfrm>
            <a:custGeom>
              <a:avLst/>
              <a:gdLst/>
              <a:ahLst/>
              <a:cxnLst/>
              <a:rect l="l" t="t" r="r" b="b"/>
              <a:pathLst>
                <a:path w="3888104" h="0">
                  <a:moveTo>
                    <a:pt x="0" y="0"/>
                  </a:moveTo>
                  <a:lnTo>
                    <a:pt x="38880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/37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5F9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Tim Olimpiade Komputer Indonesia</dc:creator>
  <dc:title>Analisis Kompleksitas</dc:title>
  <dcterms:created xsi:type="dcterms:W3CDTF">2021-02-07T11:00:03Z</dcterms:created>
  <dcterms:modified xsi:type="dcterms:W3CDTF">2021-02-07T11:00:03Z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