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Default Extension="fntdata" ContentType="application/x-fontdata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x="4610100" cy="3460750"/>
  <p:notesSz cx="4610100" cy="3460750"/>
  <p:embeddedFontLst>
    <p:embeddedFont>
      <p:font typeface="Arial" panose="00000000000000000000" pitchFamily="34" charset="1"/>
      <p:regular r:id="rId52"/>
      <p:italic r:id="rId55"/>
    </p:embeddedFont>
    <p:embeddedFont>
      <p:font typeface="Calibri" panose="00000000000000000000" pitchFamily="34" charset="1"/>
      <p:regular r:id="rId53"/>
    </p:embeddedFont>
    <p:embeddedFont>
      <p:font typeface="Garamond" panose="00000000000000000000" pitchFamily="18" charset="1"/>
      <p:italic r:id="rId54"/>
    </p:embeddedFont>
    <p:embeddedFont>
      <p:font typeface="Gill Sans MT" panose="00000000000000000000" pitchFamily="34" charset="1"/>
      <p:bold r:id="rId49"/>
    </p:embeddedFont>
    <p:embeddedFont>
      <p:font typeface="Tahoma" panose="00000000000000000000" pitchFamily="34" charset="1"/>
      <p:regular r:id="rId50"/>
    </p:embeddedFont>
    <p:embeddedFont>
      <p:font typeface="Times New Roman" panose="00000000000000000000" pitchFamily="18" charset="1"/>
      <p:regular r:id="rId48"/>
    </p:embeddedFont>
    <p:embeddedFont>
      <p:font typeface="Verdana" panose="00000000000000000000" pitchFamily="34" charset="1"/>
      <p:italic r:id="rId51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font" Target="fonts/font1.fntdata"/><Relationship Id="rId49" Type="http://schemas.openxmlformats.org/officeDocument/2006/relationships/font" Target="fonts/font2.fntdata"/><Relationship Id="rId50" Type="http://schemas.openxmlformats.org/officeDocument/2006/relationships/font" Target="fonts/font3.fntdata"/><Relationship Id="rId51" Type="http://schemas.openxmlformats.org/officeDocument/2006/relationships/font" Target="fonts/font4.fntdata"/><Relationship Id="rId52" Type="http://schemas.openxmlformats.org/officeDocument/2006/relationships/font" Target="fonts/font5.fntdata"/><Relationship Id="rId53" Type="http://schemas.openxmlformats.org/officeDocument/2006/relationships/font" Target="fonts/font6.fntdata"/><Relationship Id="rId54" Type="http://schemas.openxmlformats.org/officeDocument/2006/relationships/font" Target="fonts/font7.fntdata"/><Relationship Id="rId55" Type="http://schemas.openxmlformats.org/officeDocument/2006/relationships/font" Target="fonts/font8.fntdata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5"/>
              <a:t>#</a:t>
            </a:fld>
            <a:r>
              <a:rPr dirty="0" spc="5"/>
              <a:t>/42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335F9E"/>
                </a:solidFill>
                <a:latin typeface="Gill Sans MT"/>
                <a:cs typeface="Gill Sans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5"/>
              <a:t>#</a:t>
            </a:fld>
            <a:r>
              <a:rPr dirty="0" spc="5"/>
              <a:t>/42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335F9E"/>
                </a:solidFill>
                <a:latin typeface="Gill Sans MT"/>
                <a:cs typeface="Gill Sans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5"/>
              <a:t>#</a:t>
            </a:fld>
            <a:r>
              <a:rPr dirty="0" spc="5"/>
              <a:t>/42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335F9E"/>
                </a:solidFill>
                <a:latin typeface="Gill Sans MT"/>
                <a:cs typeface="Gill Sans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5"/>
              <a:t>#</a:t>
            </a:fld>
            <a:r>
              <a:rPr dirty="0" spc="5"/>
              <a:t>/42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5"/>
              <a:t>#</a:t>
            </a:fld>
            <a:r>
              <a:rPr dirty="0" spc="5"/>
              <a:t>/42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4608000" cy="797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79181" y="221828"/>
            <a:ext cx="1649730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335F9E"/>
                </a:solidFill>
                <a:latin typeface="Gill Sans MT"/>
                <a:cs typeface="Gill Sans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8881" y="637411"/>
            <a:ext cx="3912336" cy="1992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323969" y="3279191"/>
            <a:ext cx="290829" cy="1098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5"/>
              <a:t>#</a:t>
            </a:fld>
            <a:r>
              <a:rPr dirty="0" spc="5"/>
              <a:t>/42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2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00741"/>
            <a:ext cx="4608195" cy="2555875"/>
          </a:xfrm>
          <a:custGeom>
            <a:avLst/>
            <a:gdLst/>
            <a:ahLst/>
            <a:cxnLst/>
            <a:rect l="l" t="t" r="r" b="b"/>
            <a:pathLst>
              <a:path w="4608195" h="2555875">
                <a:moveTo>
                  <a:pt x="0" y="2555259"/>
                </a:moveTo>
                <a:lnTo>
                  <a:pt x="4608004" y="2555259"/>
                </a:lnTo>
                <a:lnTo>
                  <a:pt x="4608004" y="0"/>
                </a:lnTo>
                <a:lnTo>
                  <a:pt x="0" y="0"/>
                </a:lnTo>
                <a:lnTo>
                  <a:pt x="0" y="2555259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-10" y="0"/>
            <a:ext cx="4608195" cy="901065"/>
            <a:chOff x="-10" y="0"/>
            <a:chExt cx="4608195" cy="9010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608004" cy="7975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-10" y="36729"/>
              <a:ext cx="4608195" cy="864235"/>
            </a:xfrm>
            <a:custGeom>
              <a:avLst/>
              <a:gdLst/>
              <a:ahLst/>
              <a:cxnLst/>
              <a:rect l="l" t="t" r="r" b="b"/>
              <a:pathLst>
                <a:path w="4608195" h="864235">
                  <a:moveTo>
                    <a:pt x="4608060" y="0"/>
                  </a:moveTo>
                  <a:lnTo>
                    <a:pt x="0" y="0"/>
                  </a:lnTo>
                  <a:lnTo>
                    <a:pt x="0" y="864011"/>
                  </a:lnTo>
                  <a:lnTo>
                    <a:pt x="4608060" y="864011"/>
                  </a:lnTo>
                  <a:lnTo>
                    <a:pt x="4608060" y="0"/>
                  </a:lnTo>
                  <a:close/>
                </a:path>
              </a:pathLst>
            </a:custGeom>
            <a:solidFill>
              <a:srgbClr val="335F9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8000" y="140396"/>
              <a:ext cx="1152000" cy="69120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254709" y="1207081"/>
            <a:ext cx="2098675" cy="7207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dirty="0" sz="1400" spc="-35" b="1">
                <a:solidFill>
                  <a:srgbClr val="335F9E"/>
                </a:solidFill>
                <a:latin typeface="Gill Sans MT"/>
                <a:cs typeface="Gill Sans MT"/>
              </a:rPr>
              <a:t>Subprogram</a:t>
            </a:r>
            <a:endParaRPr sz="14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</a:pPr>
            <a:r>
              <a:rPr dirty="0" sz="1100" spc="15">
                <a:latin typeface="Tahoma"/>
                <a:cs typeface="Tahoma"/>
              </a:rPr>
              <a:t>Tim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Olimpiade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Komputer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Indonesia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3376239"/>
            <a:ext cx="4608000" cy="7976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5"/>
              <a:t>10</a:t>
            </a:fld>
            <a:r>
              <a:rPr dirty="0" spc="5"/>
              <a:t>/42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3827" y="221828"/>
            <a:ext cx="148082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"/>
              <a:t>Penjelasan</a:t>
            </a:r>
            <a:r>
              <a:rPr dirty="0" spc="90"/>
              <a:t> </a:t>
            </a:r>
            <a:r>
              <a:rPr dirty="0" spc="30"/>
              <a:t>(lanj.)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836268"/>
            <a:ext cx="3769360" cy="156146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44780" marR="123825" indent="-132715">
              <a:lnSpc>
                <a:spcPct val="102600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</a:tabLst>
            </a:pPr>
            <a:r>
              <a:rPr dirty="0" sz="1100" spc="-35">
                <a:latin typeface="Tahoma"/>
                <a:cs typeface="Tahoma"/>
              </a:rPr>
              <a:t>Tentu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saja,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sebuah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fungsi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bisa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dipanggil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berkali-kali,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dan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hal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dilakukan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tetap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sama.</a:t>
            </a:r>
            <a:endParaRPr sz="1100">
              <a:latin typeface="Tahoma"/>
              <a:cs typeface="Tahoma"/>
            </a:endParaRPr>
          </a:p>
          <a:p>
            <a:pPr marL="144780" indent="-132715">
              <a:lnSpc>
                <a:spcPts val="1275"/>
              </a:lnSpc>
              <a:spcBef>
                <a:spcPts val="335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  <a:tab pos="3756025" algn="l"/>
              </a:tabLst>
            </a:pPr>
            <a:r>
              <a:rPr dirty="0" u="sng" sz="1100" spc="-3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Coba</a:t>
            </a:r>
            <a:r>
              <a:rPr dirty="0" u="sng" sz="1100" spc="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3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modifikasi</a:t>
            </a:r>
            <a:r>
              <a:rPr dirty="0" u="sng" sz="1100" spc="1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3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blok</a:t>
            </a:r>
            <a:r>
              <a:rPr dirty="0" u="sng" sz="1100" spc="1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5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progam</a:t>
            </a:r>
            <a:r>
              <a:rPr dirty="0" u="sng" sz="1100" spc="1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4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utama</a:t>
            </a:r>
            <a:r>
              <a:rPr dirty="0" u="sng" sz="1100" spc="1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5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pesan.cpp</a:t>
            </a:r>
            <a:r>
              <a:rPr dirty="0" u="sng" sz="1100" spc="1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5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menjadi:	</a:t>
            </a:r>
            <a:endParaRPr sz="1100">
              <a:latin typeface="Tahoma"/>
              <a:cs typeface="Tahoma"/>
            </a:endParaRPr>
          </a:p>
          <a:p>
            <a:pPr marL="277495" marR="2686685" indent="-133350">
              <a:lnSpc>
                <a:spcPts val="960"/>
              </a:lnSpc>
              <a:spcBef>
                <a:spcPts val="185"/>
              </a:spcBef>
            </a:pPr>
            <a:r>
              <a:rPr dirty="0" sz="1000" spc="190">
                <a:solidFill>
                  <a:srgbClr val="0000FF"/>
                </a:solidFill>
                <a:latin typeface="PMingLiU"/>
                <a:cs typeface="PMingLiU"/>
              </a:rPr>
              <a:t>int </a:t>
            </a:r>
            <a:r>
              <a:rPr dirty="0" sz="1000" spc="105">
                <a:latin typeface="PMingLiU"/>
                <a:cs typeface="PMingLiU"/>
              </a:rPr>
              <a:t>main()</a:t>
            </a:r>
            <a:r>
              <a:rPr dirty="0" sz="1000" spc="110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 </a:t>
            </a:r>
            <a:r>
              <a:rPr dirty="0" sz="1000" spc="75">
                <a:latin typeface="PMingLiU"/>
                <a:cs typeface="PMingLiU"/>
              </a:rPr>
              <a:t> </a:t>
            </a:r>
            <a:r>
              <a:rPr dirty="0" sz="1000" spc="120">
                <a:latin typeface="PMingLiU"/>
                <a:cs typeface="PMingLiU"/>
              </a:rPr>
              <a:t>bacaPesan();</a:t>
            </a:r>
            <a:endParaRPr sz="1000">
              <a:latin typeface="PMingLiU"/>
              <a:cs typeface="PMingLiU"/>
            </a:endParaRPr>
          </a:p>
          <a:p>
            <a:pPr marL="277495">
              <a:lnSpc>
                <a:spcPts val="969"/>
              </a:lnSpc>
            </a:pPr>
            <a:r>
              <a:rPr dirty="0" sz="1000" spc="140">
                <a:latin typeface="PMingLiU"/>
                <a:cs typeface="PMingLiU"/>
              </a:rPr>
              <a:t>printf(</a:t>
            </a:r>
            <a:r>
              <a:rPr dirty="0" sz="1000" spc="140">
                <a:solidFill>
                  <a:srgbClr val="9300D1"/>
                </a:solidFill>
                <a:latin typeface="PMingLiU"/>
                <a:cs typeface="PMingLiU"/>
              </a:rPr>
              <a:t>"pesan</a:t>
            </a:r>
            <a:r>
              <a:rPr dirty="0" sz="1000" spc="260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-10">
                <a:solidFill>
                  <a:srgbClr val="9300D1"/>
                </a:solidFill>
                <a:latin typeface="PMingLiU"/>
                <a:cs typeface="PMingLiU"/>
              </a:rPr>
              <a:t>=</a:t>
            </a:r>
            <a:r>
              <a:rPr dirty="0" sz="1000" spc="265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105">
                <a:solidFill>
                  <a:srgbClr val="9300D1"/>
                </a:solidFill>
                <a:latin typeface="PMingLiU"/>
                <a:cs typeface="PMingLiU"/>
              </a:rPr>
              <a:t>%s\n"</a:t>
            </a:r>
            <a:r>
              <a:rPr dirty="0" sz="1000" spc="105">
                <a:latin typeface="PMingLiU"/>
                <a:cs typeface="PMingLiU"/>
              </a:rPr>
              <a:t>,</a:t>
            </a:r>
            <a:r>
              <a:rPr dirty="0" sz="1000" spc="265">
                <a:latin typeface="PMingLiU"/>
                <a:cs typeface="PMingLiU"/>
              </a:rPr>
              <a:t> </a:t>
            </a:r>
            <a:r>
              <a:rPr dirty="0" sz="1000" spc="160">
                <a:latin typeface="PMingLiU"/>
                <a:cs typeface="PMingLiU"/>
              </a:rPr>
              <a:t>pesan.c_str());</a:t>
            </a:r>
            <a:endParaRPr sz="1000">
              <a:latin typeface="PMingLiU"/>
              <a:cs typeface="PMingLiU"/>
            </a:endParaRPr>
          </a:p>
          <a:p>
            <a:pPr marL="277495">
              <a:lnSpc>
                <a:spcPts val="1080"/>
              </a:lnSpc>
              <a:spcBef>
                <a:spcPts val="660"/>
              </a:spcBef>
            </a:pPr>
            <a:r>
              <a:rPr dirty="0" sz="1000" spc="120">
                <a:latin typeface="PMingLiU"/>
                <a:cs typeface="PMingLiU"/>
              </a:rPr>
              <a:t>bacaPesan();</a:t>
            </a:r>
            <a:endParaRPr sz="1000">
              <a:latin typeface="PMingLiU"/>
              <a:cs typeface="PMingLiU"/>
            </a:endParaRPr>
          </a:p>
          <a:p>
            <a:pPr marL="398145" marR="958850" indent="-120650">
              <a:lnSpc>
                <a:spcPts val="960"/>
              </a:lnSpc>
              <a:spcBef>
                <a:spcPts val="110"/>
              </a:spcBef>
            </a:pPr>
            <a:r>
              <a:rPr dirty="0" sz="1000" spc="140">
                <a:latin typeface="PMingLiU"/>
                <a:cs typeface="PMingLiU"/>
              </a:rPr>
              <a:t>printf(</a:t>
            </a:r>
            <a:r>
              <a:rPr dirty="0" sz="1000" spc="140">
                <a:solidFill>
                  <a:srgbClr val="9300D1"/>
                </a:solidFill>
                <a:latin typeface="PMingLiU"/>
                <a:cs typeface="PMingLiU"/>
              </a:rPr>
              <a:t>"sekarang</a:t>
            </a:r>
            <a:r>
              <a:rPr dirty="0" sz="1000" spc="240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95">
                <a:solidFill>
                  <a:srgbClr val="9300D1"/>
                </a:solidFill>
                <a:latin typeface="PMingLiU"/>
                <a:cs typeface="PMingLiU"/>
              </a:rPr>
              <a:t>pesan</a:t>
            </a:r>
            <a:r>
              <a:rPr dirty="0" sz="1000" spc="240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175">
                <a:solidFill>
                  <a:srgbClr val="9300D1"/>
                </a:solidFill>
                <a:latin typeface="PMingLiU"/>
                <a:cs typeface="PMingLiU"/>
              </a:rPr>
              <a:t>berisi</a:t>
            </a:r>
            <a:r>
              <a:rPr dirty="0" sz="1000" spc="240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-10">
                <a:solidFill>
                  <a:srgbClr val="9300D1"/>
                </a:solidFill>
                <a:latin typeface="PMingLiU"/>
                <a:cs typeface="PMingLiU"/>
              </a:rPr>
              <a:t>=</a:t>
            </a:r>
            <a:r>
              <a:rPr dirty="0" sz="1000" spc="-5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105">
                <a:solidFill>
                  <a:srgbClr val="9300D1"/>
                </a:solidFill>
                <a:latin typeface="PMingLiU"/>
                <a:cs typeface="PMingLiU"/>
              </a:rPr>
              <a:t>%s\n"</a:t>
            </a:r>
            <a:r>
              <a:rPr dirty="0" sz="1000" spc="105">
                <a:latin typeface="PMingLiU"/>
                <a:cs typeface="PMingLiU"/>
              </a:rPr>
              <a:t>, </a:t>
            </a:r>
            <a:r>
              <a:rPr dirty="0" sz="1000" spc="-245">
                <a:latin typeface="PMingLiU"/>
                <a:cs typeface="PMingLiU"/>
              </a:rPr>
              <a:t> </a:t>
            </a:r>
            <a:r>
              <a:rPr dirty="0" sz="1000" spc="160">
                <a:latin typeface="PMingLiU"/>
                <a:cs typeface="PMingLiU"/>
              </a:rPr>
              <a:t>pesan.c_str());</a:t>
            </a:r>
            <a:endParaRPr sz="1000">
              <a:latin typeface="PMingLiU"/>
              <a:cs typeface="PMingLiU"/>
            </a:endParaRPr>
          </a:p>
          <a:p>
            <a:pPr marL="144780">
              <a:lnSpc>
                <a:spcPts val="969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7095" y="2433840"/>
            <a:ext cx="3611245" cy="0"/>
          </a:xfrm>
          <a:custGeom>
            <a:avLst/>
            <a:gdLst/>
            <a:ahLst/>
            <a:cxnLst/>
            <a:rect l="l" t="t" r="r" b="b"/>
            <a:pathLst>
              <a:path w="3611245" h="0">
                <a:moveTo>
                  <a:pt x="0" y="0"/>
                </a:moveTo>
                <a:lnTo>
                  <a:pt x="361091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5"/>
              <a:t>10</a:t>
            </a:fld>
            <a:r>
              <a:rPr dirty="0" spc="5"/>
              <a:t>/42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3705" y="834374"/>
            <a:ext cx="2101215" cy="7092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dirty="0" sz="1400" spc="30">
                <a:latin typeface="Calibri"/>
                <a:cs typeface="Calibri"/>
              </a:rPr>
              <a:t>Bagian</a:t>
            </a:r>
            <a:r>
              <a:rPr dirty="0" sz="1400" spc="7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1400" spc="-25" b="1">
                <a:solidFill>
                  <a:srgbClr val="335F9E"/>
                </a:solidFill>
                <a:latin typeface="Gill Sans MT"/>
                <a:cs typeface="Gill Sans MT"/>
                <a:hlinkClick r:id="rId2" action="ppaction://hlinksldjump"/>
              </a:rPr>
              <a:t>Implementasi</a:t>
            </a:r>
            <a:r>
              <a:rPr dirty="0" sz="1400" spc="105" b="1">
                <a:solidFill>
                  <a:srgbClr val="335F9E"/>
                </a:solidFill>
                <a:latin typeface="Gill Sans MT"/>
                <a:cs typeface="Gill Sans MT"/>
                <a:hlinkClick r:id="rId2" action="ppaction://hlinksldjump"/>
              </a:rPr>
              <a:t> </a:t>
            </a:r>
            <a:r>
              <a:rPr dirty="0" sz="1400" spc="-5" b="1">
                <a:solidFill>
                  <a:srgbClr val="335F9E"/>
                </a:solidFill>
                <a:latin typeface="Gill Sans MT"/>
                <a:cs typeface="Gill Sans MT"/>
                <a:hlinkClick r:id="rId2" action="ppaction://hlinksldjump"/>
              </a:rPr>
              <a:t>pada</a:t>
            </a:r>
            <a:r>
              <a:rPr dirty="0" sz="1400" spc="110" b="1">
                <a:solidFill>
                  <a:srgbClr val="335F9E"/>
                </a:solidFill>
                <a:latin typeface="Gill Sans MT"/>
                <a:cs typeface="Gill Sans MT"/>
                <a:hlinkClick r:id="rId2" action="ppaction://hlinksldjump"/>
              </a:rPr>
              <a:t> </a:t>
            </a:r>
            <a:r>
              <a:rPr dirty="0" sz="1400" spc="240" b="1">
                <a:solidFill>
                  <a:srgbClr val="335F9E"/>
                </a:solidFill>
                <a:latin typeface="Gill Sans MT"/>
                <a:cs typeface="Gill Sans MT"/>
                <a:hlinkClick r:id="rId2" action="ppaction://hlinksldjump"/>
              </a:rPr>
              <a:t>C++</a:t>
            </a:r>
            <a:endParaRPr sz="1400">
              <a:latin typeface="Gill Sans MT"/>
              <a:cs typeface="Gill Sans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5"/>
              <a:t>10</a:t>
            </a:fld>
            <a:r>
              <a:rPr dirty="0" spc="5"/>
              <a:t>/42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4379" y="221828"/>
            <a:ext cx="55943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/>
              <a:t>F</a:t>
            </a:r>
            <a:r>
              <a:rPr dirty="0"/>
              <a:t>ungsi</a:t>
            </a:r>
          </a:p>
        </p:txBody>
      </p:sp>
      <p:sp>
        <p:nvSpPr>
          <p:cNvPr id="3" name="object 3"/>
          <p:cNvSpPr/>
          <p:nvPr/>
        </p:nvSpPr>
        <p:spPr>
          <a:xfrm>
            <a:off x="359994" y="1325664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 h="0">
                <a:moveTo>
                  <a:pt x="0" y="0"/>
                </a:moveTo>
                <a:lnTo>
                  <a:pt x="388800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47294" y="720330"/>
            <a:ext cx="3913504" cy="179006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ts val="1275"/>
              </a:lnSpc>
              <a:spcBef>
                <a:spcPts val="90"/>
              </a:spcBef>
              <a:tabLst>
                <a:tab pos="3900170" algn="l"/>
              </a:tabLst>
            </a:pPr>
            <a:r>
              <a:rPr dirty="0" u="sng" sz="1100" spc="-2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Pada</a:t>
            </a:r>
            <a:r>
              <a:rPr dirty="0" u="sng" sz="1100" spc="2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C++,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4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fungsi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4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bisa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2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ditulis</a:t>
            </a:r>
            <a:r>
              <a:rPr dirty="0" u="sng" sz="1100" spc="2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6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dengan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3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format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3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berikut:	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ts val="1005"/>
              </a:lnSpc>
            </a:pPr>
            <a:r>
              <a:rPr dirty="0" sz="1000" spc="110">
                <a:latin typeface="PMingLiU"/>
                <a:cs typeface="PMingLiU"/>
              </a:rPr>
              <a:t>&lt;tipe&gt;</a:t>
            </a:r>
            <a:r>
              <a:rPr dirty="0" sz="1000" spc="245">
                <a:latin typeface="PMingLiU"/>
                <a:cs typeface="PMingLiU"/>
              </a:rPr>
              <a:t> </a:t>
            </a:r>
            <a:r>
              <a:rPr dirty="0" sz="1000" spc="100">
                <a:latin typeface="PMingLiU"/>
                <a:cs typeface="PMingLiU"/>
              </a:rPr>
              <a:t>&lt;nama&gt;(&lt;parameter...&gt;)</a:t>
            </a:r>
            <a:r>
              <a:rPr dirty="0" sz="1000" spc="250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</a:t>
            </a:r>
            <a:endParaRPr sz="1000">
              <a:latin typeface="PMingLiU"/>
              <a:cs typeface="PMingLiU"/>
            </a:endParaRPr>
          </a:p>
          <a:p>
            <a:pPr marL="145415">
              <a:lnSpc>
                <a:spcPts val="930"/>
              </a:lnSpc>
            </a:pPr>
            <a:r>
              <a:rPr dirty="0" sz="1000" spc="165">
                <a:latin typeface="PMingLiU"/>
                <a:cs typeface="PMingLiU"/>
              </a:rPr>
              <a:t>&lt;instruksi...&gt;</a:t>
            </a:r>
            <a:endParaRPr sz="1000">
              <a:latin typeface="PMingLiU"/>
              <a:cs typeface="PMingLiU"/>
            </a:endParaRPr>
          </a:p>
          <a:p>
            <a:pPr marL="12700">
              <a:lnSpc>
                <a:spcPts val="108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  <a:p>
            <a:pPr marL="289560" marR="64135" indent="-132715">
              <a:lnSpc>
                <a:spcPct val="102600"/>
              </a:lnSpc>
              <a:spcBef>
                <a:spcPts val="885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290195" algn="l"/>
              </a:tabLst>
            </a:pPr>
            <a:r>
              <a:rPr dirty="0" sz="1100" spc="-40" i="1">
                <a:latin typeface="Verdana"/>
                <a:cs typeface="Verdana"/>
              </a:rPr>
              <a:t>&lt;</a:t>
            </a:r>
            <a:r>
              <a:rPr dirty="0" sz="1100" spc="-40">
                <a:latin typeface="Tahoma"/>
                <a:cs typeface="Tahoma"/>
              </a:rPr>
              <a:t>tipe</a:t>
            </a:r>
            <a:r>
              <a:rPr dirty="0" sz="1100" spc="-40" i="1">
                <a:latin typeface="Verdana"/>
                <a:cs typeface="Verdana"/>
              </a:rPr>
              <a:t>&gt;</a:t>
            </a:r>
            <a:r>
              <a:rPr dirty="0" sz="1100" spc="-40">
                <a:latin typeface="Tahoma"/>
                <a:cs typeface="Tahoma"/>
              </a:rPr>
              <a:t>:</a:t>
            </a:r>
            <a:r>
              <a:rPr dirty="0" sz="1100" spc="14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nilai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kembalian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dihasilkan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fungsi.</a:t>
            </a:r>
            <a:r>
              <a:rPr dirty="0" sz="1100" spc="14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Untuk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fungsi </a:t>
            </a:r>
            <a:r>
              <a:rPr dirty="0" sz="1100" spc="-32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tidak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menghasilkan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nilai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kembalian,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kita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gunakan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tipe 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80">
                <a:latin typeface="PMingLiU"/>
                <a:cs typeface="PMingLiU"/>
              </a:rPr>
              <a:t>void</a:t>
            </a:r>
            <a:r>
              <a:rPr dirty="0" sz="1100" spc="80">
                <a:latin typeface="Tahoma"/>
                <a:cs typeface="Tahoma"/>
              </a:rPr>
              <a:t>.</a:t>
            </a:r>
            <a:r>
              <a:rPr dirty="0" sz="1100" spc="14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Fungsi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menghasilkan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nilai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kembalian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akan 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dipelajari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di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bagian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selanjutnya.</a:t>
            </a:r>
            <a:endParaRPr sz="1100">
              <a:latin typeface="Tahoma"/>
              <a:cs typeface="Tahoma"/>
            </a:endParaRPr>
          </a:p>
          <a:p>
            <a:pPr marL="289560" indent="-133350">
              <a:lnSpc>
                <a:spcPct val="100000"/>
              </a:lnSpc>
              <a:spcBef>
                <a:spcPts val="335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290195" algn="l"/>
              </a:tabLst>
            </a:pPr>
            <a:r>
              <a:rPr dirty="0" sz="1100" spc="-60" i="1">
                <a:latin typeface="Verdana"/>
                <a:cs typeface="Verdana"/>
              </a:rPr>
              <a:t>&lt;</a:t>
            </a:r>
            <a:r>
              <a:rPr dirty="0" sz="1100" spc="-60">
                <a:latin typeface="Tahoma"/>
                <a:cs typeface="Tahoma"/>
              </a:rPr>
              <a:t>nama</a:t>
            </a:r>
            <a:r>
              <a:rPr dirty="0" sz="1100" spc="-60" i="1">
                <a:latin typeface="Verdana"/>
                <a:cs typeface="Verdana"/>
              </a:rPr>
              <a:t>&gt;</a:t>
            </a:r>
            <a:r>
              <a:rPr dirty="0" sz="1100" spc="-60">
                <a:latin typeface="Tahoma"/>
                <a:cs typeface="Tahoma"/>
              </a:rPr>
              <a:t>:</a:t>
            </a:r>
            <a:r>
              <a:rPr dirty="0" sz="1100" spc="1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nama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dari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fungsi.</a:t>
            </a:r>
            <a:endParaRPr sz="1100">
              <a:latin typeface="Tahoma"/>
              <a:cs typeface="Tahoma"/>
            </a:endParaRPr>
          </a:p>
          <a:p>
            <a:pPr marL="289560" indent="-133350">
              <a:lnSpc>
                <a:spcPct val="100000"/>
              </a:lnSpc>
              <a:spcBef>
                <a:spcPts val="335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290195" algn="l"/>
              </a:tabLst>
            </a:pPr>
            <a:r>
              <a:rPr dirty="0" sz="1100" spc="-55" i="1">
                <a:latin typeface="Verdana"/>
                <a:cs typeface="Verdana"/>
              </a:rPr>
              <a:t>&lt;</a:t>
            </a:r>
            <a:r>
              <a:rPr dirty="0" sz="1100" spc="-55">
                <a:latin typeface="Tahoma"/>
                <a:cs typeface="Tahoma"/>
              </a:rPr>
              <a:t>parameter</a:t>
            </a:r>
            <a:r>
              <a:rPr dirty="0" sz="1100" spc="-55" i="1">
                <a:latin typeface="Verdana"/>
                <a:cs typeface="Verdana"/>
              </a:rPr>
              <a:t>&gt;</a:t>
            </a:r>
            <a:r>
              <a:rPr dirty="0" sz="1100" spc="-55">
                <a:latin typeface="Tahoma"/>
                <a:cs typeface="Tahoma"/>
              </a:rPr>
              <a:t>:</a:t>
            </a:r>
            <a:r>
              <a:rPr dirty="0" sz="1100" spc="13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informasi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hendak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diberikan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75">
                <a:latin typeface="Tahoma"/>
                <a:cs typeface="Tahoma"/>
              </a:rPr>
              <a:t>ke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fungsi.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5"/>
              <a:t>10</a:t>
            </a:fld>
            <a:r>
              <a:rPr dirty="0" spc="5"/>
              <a:t>/42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0177" y="221828"/>
            <a:ext cx="156845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"/>
              <a:t>Konsep</a:t>
            </a:r>
            <a:r>
              <a:rPr dirty="0" spc="85"/>
              <a:t> </a:t>
            </a:r>
            <a:r>
              <a:rPr dirty="0" spc="-40"/>
              <a:t>Parameter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746136"/>
            <a:ext cx="3913504" cy="1748789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29845">
              <a:lnSpc>
                <a:spcPct val="102600"/>
              </a:lnSpc>
              <a:spcBef>
                <a:spcPts val="55"/>
              </a:spcBef>
            </a:pPr>
            <a:r>
              <a:rPr dirty="0" sz="1100" spc="-40">
                <a:latin typeface="Tahoma"/>
                <a:cs typeface="Tahoma"/>
              </a:rPr>
              <a:t>Parameter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merupakan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tempat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untuk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”memberi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masukan”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bagi 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fungsi,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sehingga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fungsi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bisa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berperilaku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berdasarkan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masukan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diterima.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100">
              <a:latin typeface="Tahoma"/>
              <a:cs typeface="Tahoma"/>
            </a:endParaRPr>
          </a:p>
          <a:p>
            <a:pPr marL="12700">
              <a:lnSpc>
                <a:spcPts val="1275"/>
              </a:lnSpc>
              <a:spcBef>
                <a:spcPts val="985"/>
              </a:spcBef>
              <a:tabLst>
                <a:tab pos="3900170" algn="l"/>
              </a:tabLst>
            </a:pPr>
            <a:r>
              <a:rPr dirty="0" u="sng" sz="1100" spc="-3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Perhatikan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3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contoh</a:t>
            </a:r>
            <a:r>
              <a:rPr dirty="0" u="sng" sz="1100" spc="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3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berikut:	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ts val="1035"/>
              </a:lnSpc>
            </a:pPr>
            <a:r>
              <a:rPr dirty="0" sz="1000" spc="105">
                <a:solidFill>
                  <a:srgbClr val="0000FF"/>
                </a:solidFill>
                <a:latin typeface="PMingLiU"/>
                <a:cs typeface="PMingLiU"/>
              </a:rPr>
              <a:t>void</a:t>
            </a:r>
            <a:r>
              <a:rPr dirty="0" sz="1000" spc="235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10">
                <a:latin typeface="PMingLiU"/>
                <a:cs typeface="PMingLiU"/>
              </a:rPr>
              <a:t>gambar(</a:t>
            </a:r>
            <a:r>
              <a:rPr dirty="0" sz="1000" spc="110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35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30">
                <a:latin typeface="PMingLiU"/>
                <a:cs typeface="PMingLiU"/>
              </a:rPr>
              <a:t>x)</a:t>
            </a:r>
            <a:r>
              <a:rPr dirty="0" sz="1000" spc="235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</a:t>
            </a:r>
            <a:endParaRPr sz="1000">
              <a:latin typeface="PMingLiU"/>
              <a:cs typeface="PMingLiU"/>
            </a:endParaRPr>
          </a:p>
          <a:p>
            <a:pPr marL="278130" marR="1833880" indent="-133350">
              <a:lnSpc>
                <a:spcPts val="960"/>
              </a:lnSpc>
              <a:spcBef>
                <a:spcPts val="110"/>
              </a:spcBef>
            </a:pPr>
            <a:r>
              <a:rPr dirty="0" sz="1000" spc="155">
                <a:solidFill>
                  <a:srgbClr val="0000FF"/>
                </a:solidFill>
                <a:latin typeface="PMingLiU"/>
                <a:cs typeface="PMingLiU"/>
              </a:rPr>
              <a:t>for</a:t>
            </a:r>
            <a:r>
              <a:rPr dirty="0" sz="1000" spc="25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95">
                <a:latin typeface="PMingLiU"/>
                <a:cs typeface="PMingLiU"/>
              </a:rPr>
              <a:t>(</a:t>
            </a:r>
            <a:r>
              <a:rPr dirty="0" sz="1000" spc="195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54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260">
                <a:latin typeface="PMingLiU"/>
                <a:cs typeface="PMingLiU"/>
              </a:rPr>
              <a:t>i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 spc="10">
                <a:latin typeface="PMingLiU"/>
                <a:cs typeface="PMingLiU"/>
              </a:rPr>
              <a:t> </a:t>
            </a:r>
            <a:r>
              <a:rPr dirty="0" sz="1000" spc="155">
                <a:latin typeface="PMingLiU"/>
                <a:cs typeface="PMingLiU"/>
              </a:rPr>
              <a:t>0;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260">
                <a:latin typeface="PMingLiU"/>
                <a:cs typeface="PMingLiU"/>
              </a:rPr>
              <a:t>i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&lt;</a:t>
            </a:r>
            <a:r>
              <a:rPr dirty="0" sz="1000" spc="10">
                <a:latin typeface="PMingLiU"/>
                <a:cs typeface="PMingLiU"/>
              </a:rPr>
              <a:t> </a:t>
            </a:r>
            <a:r>
              <a:rPr dirty="0" sz="1000" spc="155">
                <a:latin typeface="PMingLiU"/>
                <a:cs typeface="PMingLiU"/>
              </a:rPr>
              <a:t>x;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110">
                <a:latin typeface="PMingLiU"/>
                <a:cs typeface="PMingLiU"/>
              </a:rPr>
              <a:t>i++)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 </a:t>
            </a:r>
            <a:r>
              <a:rPr dirty="0" sz="1000" spc="-245">
                <a:latin typeface="PMingLiU"/>
                <a:cs typeface="PMingLiU"/>
              </a:rPr>
              <a:t> </a:t>
            </a:r>
            <a:r>
              <a:rPr dirty="0" sz="1000" spc="170">
                <a:latin typeface="PMingLiU"/>
                <a:cs typeface="PMingLiU"/>
              </a:rPr>
              <a:t>printf(</a:t>
            </a:r>
            <a:r>
              <a:rPr dirty="0" sz="1000" spc="170">
                <a:solidFill>
                  <a:srgbClr val="9300D1"/>
                </a:solidFill>
                <a:latin typeface="PMingLiU"/>
                <a:cs typeface="PMingLiU"/>
              </a:rPr>
              <a:t>"*"</a:t>
            </a:r>
            <a:r>
              <a:rPr dirty="0" sz="1000" spc="170">
                <a:latin typeface="PMingLiU"/>
                <a:cs typeface="PMingLiU"/>
              </a:rPr>
              <a:t>);</a:t>
            </a:r>
            <a:endParaRPr sz="1000">
              <a:latin typeface="PMingLiU"/>
              <a:cs typeface="PMingLiU"/>
            </a:endParaRPr>
          </a:p>
          <a:p>
            <a:pPr marL="145415">
              <a:lnSpc>
                <a:spcPts val="85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  <a:p>
            <a:pPr marL="145415">
              <a:lnSpc>
                <a:spcPts val="960"/>
              </a:lnSpc>
            </a:pPr>
            <a:r>
              <a:rPr dirty="0" sz="1000" spc="175">
                <a:latin typeface="PMingLiU"/>
                <a:cs typeface="PMingLiU"/>
              </a:rPr>
              <a:t>printf(</a:t>
            </a:r>
            <a:r>
              <a:rPr dirty="0" sz="1000" spc="175">
                <a:solidFill>
                  <a:srgbClr val="9300D1"/>
                </a:solidFill>
                <a:latin typeface="PMingLiU"/>
                <a:cs typeface="PMingLiU"/>
              </a:rPr>
              <a:t>"\n"</a:t>
            </a:r>
            <a:r>
              <a:rPr dirty="0" sz="1000" spc="175">
                <a:latin typeface="PMingLiU"/>
                <a:cs typeface="PMingLiU"/>
              </a:rPr>
              <a:t>);</a:t>
            </a:r>
            <a:endParaRPr sz="1000">
              <a:latin typeface="PMingLiU"/>
              <a:cs typeface="PMingLiU"/>
            </a:endParaRPr>
          </a:p>
          <a:p>
            <a:pPr marL="12700">
              <a:lnSpc>
                <a:spcPts val="108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994" y="2531059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 h="0">
                <a:moveTo>
                  <a:pt x="0" y="0"/>
                </a:moveTo>
                <a:lnTo>
                  <a:pt x="388800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5"/>
              <a:t>10</a:t>
            </a:fld>
            <a:r>
              <a:rPr dirty="0" spc="5"/>
              <a:t>/42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2712" y="221828"/>
            <a:ext cx="214376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"/>
              <a:t>Konsep</a:t>
            </a:r>
            <a:r>
              <a:rPr dirty="0" spc="110"/>
              <a:t> </a:t>
            </a:r>
            <a:r>
              <a:rPr dirty="0" spc="-40"/>
              <a:t>Parameter</a:t>
            </a:r>
            <a:r>
              <a:rPr dirty="0" spc="114"/>
              <a:t> </a:t>
            </a:r>
            <a:r>
              <a:rPr dirty="0" spc="30"/>
              <a:t>(lanj.)</a:t>
            </a:r>
          </a:p>
        </p:txBody>
      </p:sp>
      <p:sp>
        <p:nvSpPr>
          <p:cNvPr id="3" name="object 3"/>
          <p:cNvSpPr/>
          <p:nvPr/>
        </p:nvSpPr>
        <p:spPr>
          <a:xfrm>
            <a:off x="637095" y="1456613"/>
            <a:ext cx="3611245" cy="0"/>
          </a:xfrm>
          <a:custGeom>
            <a:avLst/>
            <a:gdLst/>
            <a:ahLst/>
            <a:cxnLst/>
            <a:rect l="l" t="t" r="r" b="b"/>
            <a:pathLst>
              <a:path w="3611245" h="0">
                <a:moveTo>
                  <a:pt x="0" y="0"/>
                </a:moveTo>
                <a:lnTo>
                  <a:pt x="361091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37095" y="2147722"/>
            <a:ext cx="3611245" cy="0"/>
          </a:xfrm>
          <a:custGeom>
            <a:avLst/>
            <a:gdLst/>
            <a:ahLst/>
            <a:cxnLst/>
            <a:rect l="l" t="t" r="r" b="b"/>
            <a:pathLst>
              <a:path w="3611245" h="0">
                <a:moveTo>
                  <a:pt x="0" y="0"/>
                </a:moveTo>
                <a:lnTo>
                  <a:pt x="361091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37095" y="2332444"/>
            <a:ext cx="3611245" cy="0"/>
          </a:xfrm>
          <a:custGeom>
            <a:avLst/>
            <a:gdLst/>
            <a:ahLst/>
            <a:cxnLst/>
            <a:rect l="l" t="t" r="r" b="b"/>
            <a:pathLst>
              <a:path w="3611245" h="0">
                <a:moveTo>
                  <a:pt x="0" y="0"/>
                </a:moveTo>
                <a:lnTo>
                  <a:pt x="361091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91858" y="698041"/>
            <a:ext cx="3736975" cy="190690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44780" marR="66675" indent="-132715">
              <a:lnSpc>
                <a:spcPct val="102600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</a:tabLst>
            </a:pPr>
            <a:r>
              <a:rPr dirty="0" sz="1100" spc="-40">
                <a:latin typeface="Tahoma"/>
                <a:cs typeface="Tahoma"/>
              </a:rPr>
              <a:t>Fungsi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55">
                <a:latin typeface="PMingLiU"/>
                <a:cs typeface="PMingLiU"/>
              </a:rPr>
              <a:t>gambar</a:t>
            </a:r>
            <a:r>
              <a:rPr dirty="0" sz="1100" spc="75">
                <a:latin typeface="PMingLiU"/>
                <a:cs typeface="PMingLiU"/>
              </a:rPr>
              <a:t> </a:t>
            </a:r>
            <a:r>
              <a:rPr dirty="0" sz="1100" spc="-45">
                <a:latin typeface="Tahoma"/>
                <a:cs typeface="Tahoma"/>
              </a:rPr>
              <a:t>berfungsi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untuk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menuliskan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karakter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25">
                <a:latin typeface="Tahoma"/>
                <a:cs typeface="Tahoma"/>
              </a:rPr>
              <a:t>’*’ </a:t>
            </a:r>
            <a:r>
              <a:rPr dirty="0" sz="1100" spc="-50">
                <a:latin typeface="Tahoma"/>
                <a:cs typeface="Tahoma"/>
              </a:rPr>
              <a:t>pada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sebuah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baris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sebanyak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 i="1">
                <a:latin typeface="Arial"/>
                <a:cs typeface="Arial"/>
              </a:rPr>
              <a:t>x</a:t>
            </a:r>
            <a:r>
              <a:rPr dirty="0" sz="1100" spc="155" i="1">
                <a:latin typeface="Arial"/>
                <a:cs typeface="Arial"/>
              </a:rPr>
              <a:t> </a:t>
            </a:r>
            <a:r>
              <a:rPr dirty="0" sz="1100" spc="-25">
                <a:latin typeface="Tahoma"/>
                <a:cs typeface="Tahoma"/>
              </a:rPr>
              <a:t>kali.</a:t>
            </a:r>
            <a:endParaRPr sz="1100">
              <a:latin typeface="Tahoma"/>
              <a:cs typeface="Tahoma"/>
            </a:endParaRPr>
          </a:p>
          <a:p>
            <a:pPr marL="144780" indent="-132715">
              <a:lnSpc>
                <a:spcPct val="100000"/>
              </a:lnSpc>
              <a:spcBef>
                <a:spcPts val="335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</a:tabLst>
            </a:pPr>
            <a:r>
              <a:rPr dirty="0" sz="1100" spc="-15">
                <a:latin typeface="Tahoma"/>
                <a:cs typeface="Tahoma"/>
              </a:rPr>
              <a:t>Lalu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apa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 i="1">
                <a:latin typeface="Arial"/>
                <a:cs typeface="Arial"/>
              </a:rPr>
              <a:t>x</a:t>
            </a:r>
            <a:r>
              <a:rPr dirty="0" sz="1100" spc="150" i="1">
                <a:latin typeface="Arial"/>
                <a:cs typeface="Arial"/>
              </a:rPr>
              <a:t> </a:t>
            </a:r>
            <a:r>
              <a:rPr dirty="0" sz="1100" spc="-50">
                <a:latin typeface="Tahoma"/>
                <a:cs typeface="Tahoma"/>
              </a:rPr>
              <a:t>pada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fungsi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tersebut?</a:t>
            </a:r>
            <a:endParaRPr sz="1100">
              <a:latin typeface="Tahoma"/>
              <a:cs typeface="Tahoma"/>
            </a:endParaRPr>
          </a:p>
          <a:p>
            <a:pPr marL="144780" indent="-132715">
              <a:lnSpc>
                <a:spcPts val="1275"/>
              </a:lnSpc>
              <a:spcBef>
                <a:spcPts val="334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</a:tabLst>
            </a:pPr>
            <a:r>
              <a:rPr dirty="0" sz="1100" spc="-15">
                <a:latin typeface="Tahoma"/>
                <a:cs typeface="Tahoma"/>
              </a:rPr>
              <a:t>Untuk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menjawabnya,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perhatikan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blok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program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utama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berikut:</a:t>
            </a:r>
            <a:endParaRPr sz="1100">
              <a:latin typeface="Tahoma"/>
              <a:cs typeface="Tahoma"/>
            </a:endParaRPr>
          </a:p>
          <a:p>
            <a:pPr marL="144780" marR="2520950">
              <a:lnSpc>
                <a:spcPts val="960"/>
              </a:lnSpc>
              <a:spcBef>
                <a:spcPts val="185"/>
              </a:spcBef>
            </a:pPr>
            <a:r>
              <a:rPr dirty="0" sz="1000" spc="260">
                <a:solidFill>
                  <a:srgbClr val="009900"/>
                </a:solidFill>
                <a:latin typeface="PMingLiU"/>
                <a:cs typeface="PMingLiU"/>
              </a:rPr>
              <a:t>//</a:t>
            </a:r>
            <a:r>
              <a:rPr dirty="0" sz="1000" spc="220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60">
                <a:solidFill>
                  <a:srgbClr val="009900"/>
                </a:solidFill>
                <a:latin typeface="PMingLiU"/>
                <a:cs typeface="PMingLiU"/>
              </a:rPr>
              <a:t>Program</a:t>
            </a:r>
            <a:r>
              <a:rPr dirty="0" sz="1000" spc="225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60">
                <a:solidFill>
                  <a:srgbClr val="009900"/>
                </a:solidFill>
                <a:latin typeface="PMingLiU"/>
                <a:cs typeface="PMingLiU"/>
              </a:rPr>
              <a:t>utama </a:t>
            </a:r>
            <a:r>
              <a:rPr dirty="0" sz="1000" spc="-245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190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45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05">
                <a:latin typeface="PMingLiU"/>
                <a:cs typeface="PMingLiU"/>
              </a:rPr>
              <a:t>main()</a:t>
            </a:r>
            <a:r>
              <a:rPr dirty="0" sz="1000" spc="245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</a:t>
            </a:r>
            <a:endParaRPr sz="1000">
              <a:latin typeface="PMingLiU"/>
              <a:cs typeface="PMingLiU"/>
            </a:endParaRPr>
          </a:p>
          <a:p>
            <a:pPr marL="277495" marR="2786380">
              <a:lnSpc>
                <a:spcPts val="960"/>
              </a:lnSpc>
            </a:pPr>
            <a:r>
              <a:rPr dirty="0" sz="1000" spc="100">
                <a:latin typeface="PMingLiU"/>
                <a:cs typeface="PMingLiU"/>
              </a:rPr>
              <a:t>gambar(3);  gambar(5);</a:t>
            </a:r>
            <a:endParaRPr sz="1000">
              <a:latin typeface="PMingLiU"/>
              <a:cs typeface="PMingLiU"/>
            </a:endParaRPr>
          </a:p>
          <a:p>
            <a:pPr marL="144780">
              <a:lnSpc>
                <a:spcPts val="969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  <a:p>
            <a:pPr marL="144780" indent="-132715">
              <a:lnSpc>
                <a:spcPts val="1245"/>
              </a:lnSpc>
              <a:spcBef>
                <a:spcPts val="625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</a:tabLst>
            </a:pPr>
            <a:r>
              <a:rPr dirty="0" sz="1100" spc="-45">
                <a:latin typeface="Tahoma"/>
                <a:cs typeface="Tahoma"/>
              </a:rPr>
              <a:t>Yang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akan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tercetak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adalah:</a:t>
            </a:r>
            <a:endParaRPr sz="1100">
              <a:latin typeface="Tahoma"/>
              <a:cs typeface="Tahoma"/>
            </a:endParaRPr>
          </a:p>
          <a:p>
            <a:pPr marL="144780">
              <a:lnSpc>
                <a:spcPts val="969"/>
              </a:lnSpc>
            </a:pPr>
            <a:r>
              <a:rPr dirty="0" sz="1000" spc="50">
                <a:latin typeface="PMingLiU"/>
                <a:cs typeface="PMingLiU"/>
              </a:rPr>
              <a:t>***</a:t>
            </a:r>
            <a:endParaRPr sz="1000">
              <a:latin typeface="PMingLiU"/>
              <a:cs typeface="PMingLiU"/>
            </a:endParaRPr>
          </a:p>
          <a:p>
            <a:pPr marL="144780">
              <a:lnSpc>
                <a:spcPts val="1050"/>
              </a:lnSpc>
            </a:pPr>
            <a:r>
              <a:rPr dirty="0" sz="1000" spc="50">
                <a:latin typeface="PMingLiU"/>
                <a:cs typeface="PMingLiU"/>
              </a:rPr>
              <a:t>*****</a:t>
            </a:r>
            <a:endParaRPr sz="1000">
              <a:latin typeface="PMingLiU"/>
              <a:cs typeface="PMingLiU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37095" y="2641168"/>
            <a:ext cx="3611245" cy="0"/>
          </a:xfrm>
          <a:custGeom>
            <a:avLst/>
            <a:gdLst/>
            <a:ahLst/>
            <a:cxnLst/>
            <a:rect l="l" t="t" r="r" b="b"/>
            <a:pathLst>
              <a:path w="3611245" h="0">
                <a:moveTo>
                  <a:pt x="0" y="0"/>
                </a:moveTo>
                <a:lnTo>
                  <a:pt x="361091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5"/>
              <a:t>10</a:t>
            </a:fld>
            <a:r>
              <a:rPr dirty="0" spc="5"/>
              <a:t>/42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2712" y="221828"/>
            <a:ext cx="214376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"/>
              <a:t>Konsep</a:t>
            </a:r>
            <a:r>
              <a:rPr dirty="0" spc="110"/>
              <a:t> </a:t>
            </a:r>
            <a:r>
              <a:rPr dirty="0" spc="-40"/>
              <a:t>Parameter</a:t>
            </a:r>
            <a:r>
              <a:rPr dirty="0" spc="114"/>
              <a:t> </a:t>
            </a:r>
            <a:r>
              <a:rPr dirty="0" spc="30"/>
              <a:t>(lanj.)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877670"/>
            <a:ext cx="3642995" cy="151066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just" marL="144780" marR="340360" indent="-132715">
              <a:lnSpc>
                <a:spcPct val="102600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</a:tabLst>
            </a:pPr>
            <a:r>
              <a:rPr dirty="0" sz="1100" spc="-25">
                <a:latin typeface="Tahoma"/>
                <a:cs typeface="Tahoma"/>
              </a:rPr>
              <a:t>Pada </a:t>
            </a:r>
            <a:r>
              <a:rPr dirty="0" sz="1100" spc="-45">
                <a:latin typeface="Tahoma"/>
                <a:cs typeface="Tahoma"/>
              </a:rPr>
              <a:t>pemanggilan </a:t>
            </a:r>
            <a:r>
              <a:rPr dirty="0" sz="1100" spc="-40">
                <a:latin typeface="Tahoma"/>
                <a:cs typeface="Tahoma"/>
              </a:rPr>
              <a:t>pertama, </a:t>
            </a:r>
            <a:r>
              <a:rPr dirty="0" sz="1100" spc="-55">
                <a:latin typeface="Tahoma"/>
                <a:cs typeface="Tahoma"/>
              </a:rPr>
              <a:t>angka 3 </a:t>
            </a:r>
            <a:r>
              <a:rPr dirty="0" sz="1100" spc="-50">
                <a:latin typeface="Tahoma"/>
                <a:cs typeface="Tahoma"/>
              </a:rPr>
              <a:t>pada </a:t>
            </a:r>
            <a:r>
              <a:rPr dirty="0" sz="1100" spc="90">
                <a:latin typeface="PMingLiU"/>
                <a:cs typeface="PMingLiU"/>
              </a:rPr>
              <a:t>gambar(3) </a:t>
            </a:r>
            <a:r>
              <a:rPr dirty="0" sz="1100" spc="95">
                <a:latin typeface="PMingLiU"/>
                <a:cs typeface="PMingLiU"/>
              </a:rPr>
              <a:t> </a:t>
            </a:r>
            <a:r>
              <a:rPr dirty="0" sz="1100" spc="-45">
                <a:latin typeface="Tahoma"/>
                <a:cs typeface="Tahoma"/>
              </a:rPr>
              <a:t>mengakibatkan </a:t>
            </a:r>
            <a:r>
              <a:rPr dirty="0" sz="1100" spc="-20">
                <a:latin typeface="Tahoma"/>
                <a:cs typeface="Tahoma"/>
              </a:rPr>
              <a:t>nilai </a:t>
            </a:r>
            <a:r>
              <a:rPr dirty="0" sz="1100" spc="-50" i="1">
                <a:latin typeface="Arial"/>
                <a:cs typeface="Arial"/>
              </a:rPr>
              <a:t>x </a:t>
            </a:r>
            <a:r>
              <a:rPr dirty="0" sz="1100" spc="-30">
                <a:latin typeface="Tahoma"/>
                <a:cs typeface="Tahoma"/>
              </a:rPr>
              <a:t>untuk </a:t>
            </a:r>
            <a:r>
              <a:rPr dirty="0" sz="1100" spc="-45">
                <a:latin typeface="Tahoma"/>
                <a:cs typeface="Tahoma"/>
              </a:rPr>
              <a:t>fungsi </a:t>
            </a:r>
            <a:r>
              <a:rPr dirty="0" sz="1100" spc="55">
                <a:latin typeface="PMingLiU"/>
                <a:cs typeface="PMingLiU"/>
              </a:rPr>
              <a:t>gambar </a:t>
            </a:r>
            <a:r>
              <a:rPr dirty="0" sz="1100" spc="-30">
                <a:latin typeface="Tahoma"/>
                <a:cs typeface="Tahoma"/>
              </a:rPr>
              <a:t>bernilai </a:t>
            </a:r>
            <a:r>
              <a:rPr dirty="0" sz="1100" spc="-45">
                <a:latin typeface="Tahoma"/>
                <a:cs typeface="Tahoma"/>
              </a:rPr>
              <a:t>3. 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Sehingga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tercetak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3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karakter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’*’.</a:t>
            </a:r>
            <a:endParaRPr sz="1100">
              <a:latin typeface="Tahoma"/>
              <a:cs typeface="Tahoma"/>
            </a:endParaRPr>
          </a:p>
          <a:p>
            <a:pPr algn="just" marL="144780" marR="189865" indent="-132715">
              <a:lnSpc>
                <a:spcPct val="102699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</a:tabLst>
            </a:pPr>
            <a:r>
              <a:rPr dirty="0" sz="1100" spc="-25">
                <a:latin typeface="Tahoma"/>
                <a:cs typeface="Tahoma"/>
              </a:rPr>
              <a:t>Pada </a:t>
            </a:r>
            <a:r>
              <a:rPr dirty="0" sz="1100" spc="-45">
                <a:latin typeface="Tahoma"/>
                <a:cs typeface="Tahoma"/>
              </a:rPr>
              <a:t>pemanggilan </a:t>
            </a:r>
            <a:r>
              <a:rPr dirty="0" sz="1100" spc="-55">
                <a:latin typeface="Tahoma"/>
                <a:cs typeface="Tahoma"/>
              </a:rPr>
              <a:t>kedua, </a:t>
            </a:r>
            <a:r>
              <a:rPr dirty="0" sz="1100" spc="-20">
                <a:latin typeface="Tahoma"/>
                <a:cs typeface="Tahoma"/>
              </a:rPr>
              <a:t>nilai </a:t>
            </a:r>
            <a:r>
              <a:rPr dirty="0" sz="1100" spc="-50" i="1">
                <a:latin typeface="Arial"/>
                <a:cs typeface="Arial"/>
              </a:rPr>
              <a:t>x </a:t>
            </a:r>
            <a:r>
              <a:rPr dirty="0" sz="1100" spc="-65">
                <a:latin typeface="Tahoma"/>
                <a:cs typeface="Tahoma"/>
              </a:rPr>
              <a:t>yang </a:t>
            </a:r>
            <a:r>
              <a:rPr dirty="0" sz="1100" spc="-30">
                <a:latin typeface="Tahoma"/>
                <a:cs typeface="Tahoma"/>
              </a:rPr>
              <a:t>diterima </a:t>
            </a:r>
            <a:r>
              <a:rPr dirty="0" sz="1100" spc="-45">
                <a:latin typeface="Tahoma"/>
                <a:cs typeface="Tahoma"/>
              </a:rPr>
              <a:t>adalah 5. 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Sehingga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tercetak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5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karakter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’*’.</a:t>
            </a:r>
            <a:endParaRPr sz="1100">
              <a:latin typeface="Tahoma"/>
              <a:cs typeface="Tahoma"/>
            </a:endParaRPr>
          </a:p>
          <a:p>
            <a:pPr marL="144780" indent="-132715">
              <a:lnSpc>
                <a:spcPct val="100000"/>
              </a:lnSpc>
              <a:spcBef>
                <a:spcPts val="330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</a:tabLst>
            </a:pPr>
            <a:r>
              <a:rPr dirty="0" sz="1100" spc="-30">
                <a:latin typeface="Tahoma"/>
                <a:cs typeface="Tahoma"/>
              </a:rPr>
              <a:t>Variabel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 i="1">
                <a:latin typeface="Arial"/>
                <a:cs typeface="Arial"/>
              </a:rPr>
              <a:t>x</a:t>
            </a:r>
            <a:r>
              <a:rPr dirty="0" sz="1100" spc="155" i="1">
                <a:latin typeface="Arial"/>
                <a:cs typeface="Arial"/>
              </a:rPr>
              <a:t> </a:t>
            </a:r>
            <a:r>
              <a:rPr dirty="0" sz="1100" spc="-50">
                <a:latin typeface="Tahoma"/>
                <a:cs typeface="Tahoma"/>
              </a:rPr>
              <a:t>pada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fungsi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55">
                <a:latin typeface="PMingLiU"/>
                <a:cs typeface="PMingLiU"/>
              </a:rPr>
              <a:t>gambar</a:t>
            </a:r>
            <a:r>
              <a:rPr dirty="0" sz="1100" spc="75">
                <a:latin typeface="PMingLiU"/>
                <a:cs typeface="PMingLiU"/>
              </a:rPr>
              <a:t> </a:t>
            </a:r>
            <a:r>
              <a:rPr dirty="0" sz="1100" spc="-40">
                <a:latin typeface="Tahoma"/>
                <a:cs typeface="Tahoma"/>
              </a:rPr>
              <a:t>disebut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sebagai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solidFill>
                  <a:srgbClr val="FF0000"/>
                </a:solidFill>
                <a:latin typeface="Tahoma"/>
                <a:cs typeface="Tahoma"/>
              </a:rPr>
              <a:t>parameter</a:t>
            </a:r>
            <a:r>
              <a:rPr dirty="0" sz="1100" spc="-5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144780" marR="5080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</a:tabLst>
            </a:pPr>
            <a:r>
              <a:rPr dirty="0" sz="1100" spc="-10">
                <a:latin typeface="Tahoma"/>
                <a:cs typeface="Tahoma"/>
              </a:rPr>
              <a:t>Melalui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contoh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ini,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kalian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dapat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memahami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bahwa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nilai 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parameter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dapat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digunakan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untuk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mengatur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perilaku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fungsi.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5"/>
              <a:t>10</a:t>
            </a:fld>
            <a:r>
              <a:rPr dirty="0" spc="5"/>
              <a:t>/42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2712" y="221828"/>
            <a:ext cx="214376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"/>
              <a:t>Konsep</a:t>
            </a:r>
            <a:r>
              <a:rPr dirty="0" spc="110"/>
              <a:t> </a:t>
            </a:r>
            <a:r>
              <a:rPr dirty="0" spc="-40"/>
              <a:t>Parameter</a:t>
            </a:r>
            <a:r>
              <a:rPr dirty="0" spc="114"/>
              <a:t> </a:t>
            </a:r>
            <a:r>
              <a:rPr dirty="0" spc="30"/>
              <a:t>(lanj.)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44538" rIns="0" bIns="0" rtlCol="0" vert="horz">
            <a:spAutoFit/>
          </a:bodyPr>
          <a:lstStyle/>
          <a:p>
            <a:pPr marL="287655" marR="5080" indent="-132715">
              <a:lnSpc>
                <a:spcPct val="97800"/>
              </a:lnSpc>
              <a:spcBef>
                <a:spcPts val="120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288290" algn="l"/>
                <a:tab pos="3898900" algn="l"/>
              </a:tabLst>
            </a:pPr>
            <a:r>
              <a:rPr dirty="0" sz="1100" spc="-35"/>
              <a:t>Tentu</a:t>
            </a:r>
            <a:r>
              <a:rPr dirty="0" sz="1100" spc="20"/>
              <a:t> </a:t>
            </a:r>
            <a:r>
              <a:rPr dirty="0" sz="1100" spc="-50"/>
              <a:t>saja,</a:t>
            </a:r>
            <a:r>
              <a:rPr dirty="0" sz="1100" spc="15"/>
              <a:t> </a:t>
            </a:r>
            <a:r>
              <a:rPr dirty="0" sz="1100" spc="-45"/>
              <a:t>pemanggilan</a:t>
            </a:r>
            <a:r>
              <a:rPr dirty="0" sz="1100" spc="20"/>
              <a:t> </a:t>
            </a:r>
            <a:r>
              <a:rPr dirty="0" sz="1100" spc="-50"/>
              <a:t>juga</a:t>
            </a:r>
            <a:r>
              <a:rPr dirty="0" sz="1100" spc="20"/>
              <a:t> </a:t>
            </a:r>
            <a:r>
              <a:rPr dirty="0" sz="1100" spc="-45"/>
              <a:t>bisa</a:t>
            </a:r>
            <a:r>
              <a:rPr dirty="0" sz="1100" spc="20"/>
              <a:t> </a:t>
            </a:r>
            <a:r>
              <a:rPr dirty="0" sz="1100" spc="-35"/>
              <a:t>dilakukan</a:t>
            </a:r>
            <a:r>
              <a:rPr dirty="0" sz="1100" spc="25"/>
              <a:t> </a:t>
            </a:r>
            <a:r>
              <a:rPr dirty="0" sz="1100" spc="-60"/>
              <a:t>dengan</a:t>
            </a:r>
            <a:r>
              <a:rPr dirty="0" sz="1100" spc="20"/>
              <a:t> </a:t>
            </a:r>
            <a:r>
              <a:rPr dirty="0" sz="1100" spc="-40"/>
              <a:t>variabel </a:t>
            </a:r>
            <a:r>
              <a:rPr dirty="0" sz="1100" spc="-35"/>
              <a:t> </a:t>
            </a:r>
            <a:r>
              <a:rPr dirty="0" u="sng" sz="1100" spc="-40">
                <a:uFill>
                  <a:solidFill>
                    <a:srgbClr val="000000"/>
                  </a:solidFill>
                </a:uFill>
              </a:rPr>
              <a:t>seperti</a:t>
            </a:r>
            <a:r>
              <a:rPr dirty="0" u="sng" sz="1100" spc="-10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-35">
                <a:uFill>
                  <a:solidFill>
                    <a:srgbClr val="000000"/>
                  </a:solidFill>
                </a:uFill>
              </a:rPr>
              <a:t>contoh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-35">
                <a:uFill>
                  <a:solidFill>
                    <a:srgbClr val="000000"/>
                  </a:solidFill>
                </a:uFill>
              </a:rPr>
              <a:t>berikut: </a:t>
            </a:r>
            <a:r>
              <a:rPr dirty="0" u="sng" sz="1100">
                <a:uFill>
                  <a:solidFill>
                    <a:srgbClr val="000000"/>
                  </a:solidFill>
                </a:uFill>
              </a:rPr>
              <a:t>	</a:t>
            </a:r>
            <a:r>
              <a:rPr dirty="0" sz="1100"/>
              <a:t> </a:t>
            </a:r>
            <a:r>
              <a:rPr dirty="0" sz="1100" spc="190">
                <a:latin typeface="PMingLiU"/>
                <a:cs typeface="PMingLiU"/>
              </a:rPr>
              <a:t>                    </a:t>
            </a:r>
            <a:r>
              <a:rPr dirty="0" sz="1100" spc="615">
                <a:latin typeface="PMingLiU"/>
                <a:cs typeface="PMingLiU"/>
              </a:rPr>
              <a:t> </a:t>
            </a:r>
            <a:r>
              <a:rPr dirty="0" sz="1000" spc="190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54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05">
                <a:latin typeface="PMingLiU"/>
                <a:cs typeface="PMingLiU"/>
              </a:rPr>
              <a:t>main()</a:t>
            </a:r>
            <a:r>
              <a:rPr dirty="0" sz="1000" spc="260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</a:t>
            </a:r>
            <a:endParaRPr sz="1000">
              <a:latin typeface="PMingLiU"/>
              <a:cs typeface="PMingLiU"/>
            </a:endParaRPr>
          </a:p>
          <a:p>
            <a:pPr marL="420370">
              <a:lnSpc>
                <a:spcPts val="775"/>
              </a:lnSpc>
            </a:pPr>
            <a:r>
              <a:rPr dirty="0" sz="1000" spc="190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04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55">
                <a:latin typeface="PMingLiU"/>
                <a:cs typeface="PMingLiU"/>
              </a:rPr>
              <a:t>n;</a:t>
            </a:r>
            <a:endParaRPr sz="1000">
              <a:latin typeface="PMingLiU"/>
              <a:cs typeface="PMingLiU"/>
            </a:endParaRPr>
          </a:p>
          <a:p>
            <a:pPr marL="420370" marR="2419985">
              <a:lnSpc>
                <a:spcPts val="960"/>
              </a:lnSpc>
              <a:spcBef>
                <a:spcPts val="110"/>
              </a:spcBef>
            </a:pPr>
            <a:r>
              <a:rPr dirty="0" sz="1000" spc="105">
                <a:latin typeface="PMingLiU"/>
                <a:cs typeface="PMingLiU"/>
              </a:rPr>
              <a:t>scanf(</a:t>
            </a:r>
            <a:r>
              <a:rPr dirty="0" sz="1000" spc="105">
                <a:solidFill>
                  <a:srgbClr val="9300D1"/>
                </a:solidFill>
                <a:latin typeface="PMingLiU"/>
                <a:cs typeface="PMingLiU"/>
              </a:rPr>
              <a:t>"%d"</a:t>
            </a:r>
            <a:r>
              <a:rPr dirty="0" sz="1000" spc="105">
                <a:latin typeface="PMingLiU"/>
                <a:cs typeface="PMingLiU"/>
              </a:rPr>
              <a:t>,</a:t>
            </a:r>
            <a:r>
              <a:rPr dirty="0" sz="1000" spc="225">
                <a:latin typeface="PMingLiU"/>
                <a:cs typeface="PMingLiU"/>
              </a:rPr>
              <a:t> </a:t>
            </a:r>
            <a:r>
              <a:rPr dirty="0" sz="1000" spc="75">
                <a:latin typeface="PMingLiU"/>
                <a:cs typeface="PMingLiU"/>
              </a:rPr>
              <a:t>&amp;n); </a:t>
            </a:r>
            <a:r>
              <a:rPr dirty="0" sz="1000" spc="-245">
                <a:latin typeface="PMingLiU"/>
                <a:cs typeface="PMingLiU"/>
              </a:rPr>
              <a:t> </a:t>
            </a:r>
            <a:r>
              <a:rPr dirty="0" sz="1000" spc="105">
                <a:latin typeface="PMingLiU"/>
                <a:cs typeface="PMingLiU"/>
              </a:rPr>
              <a:t>gambar(n);</a:t>
            </a:r>
            <a:endParaRPr sz="1000">
              <a:latin typeface="PMingLiU"/>
              <a:cs typeface="PMingLiU"/>
            </a:endParaRPr>
          </a:p>
          <a:p>
            <a:pPr marL="287655">
              <a:lnSpc>
                <a:spcPts val="969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7095" y="2088172"/>
            <a:ext cx="3611245" cy="0"/>
          </a:xfrm>
          <a:custGeom>
            <a:avLst/>
            <a:gdLst/>
            <a:ahLst/>
            <a:cxnLst/>
            <a:rect l="l" t="t" r="r" b="b"/>
            <a:pathLst>
              <a:path w="3611245" h="0">
                <a:moveTo>
                  <a:pt x="0" y="0"/>
                </a:moveTo>
                <a:lnTo>
                  <a:pt x="361091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5"/>
              <a:t>10</a:t>
            </a:fld>
            <a:r>
              <a:rPr dirty="0" spc="5"/>
              <a:t>/42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0473" y="221828"/>
            <a:ext cx="887094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40"/>
              <a:t>P</a:t>
            </a:r>
            <a:r>
              <a:rPr dirty="0" spc="-35"/>
              <a:t>a</a:t>
            </a:r>
            <a:r>
              <a:rPr dirty="0" spc="-50"/>
              <a:t>rameter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5244" rIns="0" bIns="0" rtlCol="0" vert="horz">
            <a:spAutoFit/>
          </a:bodyPr>
          <a:lstStyle/>
          <a:p>
            <a:pPr marL="287655" indent="-132715">
              <a:lnSpc>
                <a:spcPct val="100000"/>
              </a:lnSpc>
              <a:spcBef>
                <a:spcPts val="434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288290" algn="l"/>
              </a:tabLst>
            </a:pPr>
            <a:r>
              <a:rPr dirty="0" sz="1100" spc="-40"/>
              <a:t>Parameter</a:t>
            </a:r>
            <a:r>
              <a:rPr dirty="0" sz="1100" spc="15"/>
              <a:t> </a:t>
            </a:r>
            <a:r>
              <a:rPr dirty="0" sz="1100" spc="-30"/>
              <a:t>dituliskan</a:t>
            </a:r>
            <a:r>
              <a:rPr dirty="0" sz="1100" spc="15"/>
              <a:t> </a:t>
            </a:r>
            <a:r>
              <a:rPr dirty="0" sz="1100" spc="-60"/>
              <a:t>dengan</a:t>
            </a:r>
            <a:r>
              <a:rPr dirty="0" sz="1100" spc="15"/>
              <a:t> </a:t>
            </a:r>
            <a:r>
              <a:rPr dirty="0" sz="1100" spc="-35"/>
              <a:t>format</a:t>
            </a:r>
            <a:r>
              <a:rPr dirty="0" sz="1100" spc="15"/>
              <a:t> </a:t>
            </a:r>
            <a:r>
              <a:rPr dirty="0" sz="1100" spc="-20"/>
              <a:t>tipe</a:t>
            </a:r>
            <a:r>
              <a:rPr dirty="0" sz="1100" spc="15"/>
              <a:t> </a:t>
            </a:r>
            <a:r>
              <a:rPr dirty="0" sz="1100" spc="-50"/>
              <a:t>dan</a:t>
            </a:r>
            <a:r>
              <a:rPr dirty="0" sz="1100" spc="15"/>
              <a:t> </a:t>
            </a:r>
            <a:r>
              <a:rPr dirty="0" sz="1100" spc="-55"/>
              <a:t>namanya.</a:t>
            </a:r>
            <a:endParaRPr sz="1100"/>
          </a:p>
          <a:p>
            <a:pPr marL="287655" indent="-132715">
              <a:lnSpc>
                <a:spcPct val="100000"/>
              </a:lnSpc>
              <a:spcBef>
                <a:spcPts val="334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288290" algn="l"/>
              </a:tabLst>
            </a:pPr>
            <a:r>
              <a:rPr dirty="0" sz="1100" spc="-30"/>
              <a:t>Suatu</a:t>
            </a:r>
            <a:r>
              <a:rPr dirty="0" sz="1100" spc="20"/>
              <a:t> </a:t>
            </a:r>
            <a:r>
              <a:rPr dirty="0" sz="1100" spc="-45"/>
              <a:t>fungsi</a:t>
            </a:r>
            <a:r>
              <a:rPr dirty="0" sz="1100" spc="25"/>
              <a:t> </a:t>
            </a:r>
            <a:r>
              <a:rPr dirty="0" sz="1100" spc="-45"/>
              <a:t>boleh</a:t>
            </a:r>
            <a:r>
              <a:rPr dirty="0" sz="1100" spc="20"/>
              <a:t> </a:t>
            </a:r>
            <a:r>
              <a:rPr dirty="0" sz="1100" spc="-25"/>
              <a:t>memiliki</a:t>
            </a:r>
            <a:r>
              <a:rPr dirty="0" sz="1100" spc="20"/>
              <a:t> </a:t>
            </a:r>
            <a:r>
              <a:rPr dirty="0" sz="1100" spc="-55"/>
              <a:t>beberapa</a:t>
            </a:r>
            <a:r>
              <a:rPr dirty="0" sz="1100" spc="25"/>
              <a:t> </a:t>
            </a:r>
            <a:r>
              <a:rPr dirty="0" sz="1100" spc="-50"/>
              <a:t>parameter.</a:t>
            </a:r>
            <a:endParaRPr sz="1100"/>
          </a:p>
          <a:p>
            <a:pPr marL="287655" indent="-132715">
              <a:lnSpc>
                <a:spcPts val="1275"/>
              </a:lnSpc>
              <a:spcBef>
                <a:spcPts val="330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288290" algn="l"/>
                <a:tab pos="3898900" algn="l"/>
              </a:tabLst>
            </a:pPr>
            <a:r>
              <a:rPr dirty="0" u="sng" sz="1100" spc="-40">
                <a:uFill>
                  <a:solidFill>
                    <a:srgbClr val="000000"/>
                  </a:solidFill>
                </a:uFill>
              </a:rPr>
              <a:t>Contoh:	</a:t>
            </a:r>
            <a:endParaRPr sz="1100"/>
          </a:p>
          <a:p>
            <a:pPr marL="287655" marR="2419985">
              <a:lnSpc>
                <a:spcPts val="960"/>
              </a:lnSpc>
              <a:spcBef>
                <a:spcPts val="190"/>
              </a:spcBef>
            </a:pPr>
            <a:r>
              <a:rPr dirty="0" sz="1000" spc="260">
                <a:solidFill>
                  <a:srgbClr val="009900"/>
                </a:solidFill>
                <a:latin typeface="PMingLiU"/>
                <a:cs typeface="PMingLiU"/>
              </a:rPr>
              <a:t>//</a:t>
            </a:r>
            <a:r>
              <a:rPr dirty="0" sz="1000" spc="220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50">
                <a:solidFill>
                  <a:srgbClr val="009900"/>
                </a:solidFill>
                <a:latin typeface="PMingLiU"/>
                <a:cs typeface="PMingLiU"/>
              </a:rPr>
              <a:t>Tanpa</a:t>
            </a:r>
            <a:r>
              <a:rPr dirty="0" sz="1000" spc="225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105">
                <a:solidFill>
                  <a:srgbClr val="009900"/>
                </a:solidFill>
                <a:latin typeface="PMingLiU"/>
                <a:cs typeface="PMingLiU"/>
              </a:rPr>
              <a:t>parameter </a:t>
            </a:r>
            <a:r>
              <a:rPr dirty="0" sz="1000" spc="-245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105">
                <a:solidFill>
                  <a:srgbClr val="0000FF"/>
                </a:solidFill>
                <a:latin typeface="PMingLiU"/>
                <a:cs typeface="PMingLiU"/>
              </a:rPr>
              <a:t>void</a:t>
            </a:r>
            <a:r>
              <a:rPr dirty="0" sz="1000" spc="245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30">
                <a:latin typeface="PMingLiU"/>
                <a:cs typeface="PMingLiU"/>
              </a:rPr>
              <a:t>baca()</a:t>
            </a:r>
            <a:endParaRPr sz="1000">
              <a:latin typeface="PMingLiU"/>
              <a:cs typeface="PMingLiU"/>
            </a:endParaRPr>
          </a:p>
          <a:p>
            <a:pPr marL="287655" marR="2486660">
              <a:lnSpc>
                <a:spcPts val="960"/>
              </a:lnSpc>
              <a:spcBef>
                <a:spcPts val="894"/>
              </a:spcBef>
            </a:pPr>
            <a:r>
              <a:rPr dirty="0" sz="1000" spc="260">
                <a:solidFill>
                  <a:srgbClr val="009900"/>
                </a:solidFill>
                <a:latin typeface="PMingLiU"/>
                <a:cs typeface="PMingLiU"/>
              </a:rPr>
              <a:t>//</a:t>
            </a:r>
            <a:r>
              <a:rPr dirty="0" sz="1000" spc="215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105">
                <a:solidFill>
                  <a:srgbClr val="009900"/>
                </a:solidFill>
                <a:latin typeface="PMingLiU"/>
                <a:cs typeface="PMingLiU"/>
              </a:rPr>
              <a:t>Satu</a:t>
            </a:r>
            <a:r>
              <a:rPr dirty="0" sz="1000" spc="215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105">
                <a:solidFill>
                  <a:srgbClr val="009900"/>
                </a:solidFill>
                <a:latin typeface="PMingLiU"/>
                <a:cs typeface="PMingLiU"/>
              </a:rPr>
              <a:t>parameter </a:t>
            </a:r>
            <a:r>
              <a:rPr dirty="0" sz="1000" spc="-245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105">
                <a:solidFill>
                  <a:srgbClr val="0000FF"/>
                </a:solidFill>
                <a:latin typeface="PMingLiU"/>
                <a:cs typeface="PMingLiU"/>
              </a:rPr>
              <a:t>void</a:t>
            </a:r>
            <a:r>
              <a:rPr dirty="0" sz="1000" spc="24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85">
                <a:latin typeface="PMingLiU"/>
                <a:cs typeface="PMingLiU"/>
              </a:rPr>
              <a:t>tes(</a:t>
            </a:r>
            <a:r>
              <a:rPr dirty="0" sz="1000" spc="185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4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30">
                <a:latin typeface="PMingLiU"/>
                <a:cs typeface="PMingLiU"/>
              </a:rPr>
              <a:t>x)</a:t>
            </a:r>
            <a:endParaRPr sz="1000">
              <a:latin typeface="PMingLiU"/>
              <a:cs typeface="PMingLiU"/>
            </a:endParaRPr>
          </a:p>
          <a:p>
            <a:pPr marL="287655">
              <a:lnSpc>
                <a:spcPts val="1080"/>
              </a:lnSpc>
              <a:spcBef>
                <a:spcPts val="670"/>
              </a:spcBef>
            </a:pPr>
            <a:r>
              <a:rPr dirty="0" sz="1000" spc="260">
                <a:solidFill>
                  <a:srgbClr val="009900"/>
                </a:solidFill>
                <a:latin typeface="PMingLiU"/>
                <a:cs typeface="PMingLiU"/>
              </a:rPr>
              <a:t>//</a:t>
            </a:r>
            <a:r>
              <a:rPr dirty="0" sz="1000" spc="225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>
                <a:solidFill>
                  <a:srgbClr val="009900"/>
                </a:solidFill>
                <a:latin typeface="PMingLiU"/>
                <a:cs typeface="PMingLiU"/>
              </a:rPr>
              <a:t>Dua</a:t>
            </a:r>
            <a:r>
              <a:rPr dirty="0" sz="1000" spc="229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105">
                <a:solidFill>
                  <a:srgbClr val="009900"/>
                </a:solidFill>
                <a:latin typeface="PMingLiU"/>
                <a:cs typeface="PMingLiU"/>
              </a:rPr>
              <a:t>parameter</a:t>
            </a:r>
            <a:endParaRPr sz="1000">
              <a:latin typeface="PMingLiU"/>
              <a:cs typeface="PMingLiU"/>
            </a:endParaRPr>
          </a:p>
          <a:p>
            <a:pPr marL="287655">
              <a:lnSpc>
                <a:spcPts val="1080"/>
              </a:lnSpc>
            </a:pPr>
            <a:r>
              <a:rPr dirty="0" sz="1000" spc="105">
                <a:solidFill>
                  <a:srgbClr val="0000FF"/>
                </a:solidFill>
                <a:latin typeface="PMingLiU"/>
                <a:cs typeface="PMingLiU"/>
              </a:rPr>
              <a:t>void</a:t>
            </a:r>
            <a:r>
              <a:rPr dirty="0" sz="1000" spc="245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14">
                <a:latin typeface="PMingLiU"/>
                <a:cs typeface="PMingLiU"/>
              </a:rPr>
              <a:t>sama(</a:t>
            </a:r>
            <a:r>
              <a:rPr dirty="0" sz="1000" spc="114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45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70">
                <a:latin typeface="PMingLiU"/>
                <a:cs typeface="PMingLiU"/>
              </a:rPr>
              <a:t>x,</a:t>
            </a:r>
            <a:r>
              <a:rPr dirty="0" sz="1000" spc="250">
                <a:latin typeface="PMingLiU"/>
                <a:cs typeface="PMingLiU"/>
              </a:rPr>
              <a:t> </a:t>
            </a:r>
            <a:r>
              <a:rPr dirty="0" sz="1000" spc="190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45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30">
                <a:latin typeface="PMingLiU"/>
                <a:cs typeface="PMingLiU"/>
              </a:rPr>
              <a:t>y)</a:t>
            </a:r>
            <a:endParaRPr sz="1000">
              <a:latin typeface="PMingLiU"/>
              <a:cs typeface="PMingLiU"/>
            </a:endParaRPr>
          </a:p>
          <a:p>
            <a:pPr marL="287655" marR="1290955">
              <a:lnSpc>
                <a:spcPts val="960"/>
              </a:lnSpc>
              <a:spcBef>
                <a:spcPts val="890"/>
              </a:spcBef>
            </a:pPr>
            <a:r>
              <a:rPr dirty="0" sz="1000" spc="260">
                <a:solidFill>
                  <a:srgbClr val="009900"/>
                </a:solidFill>
                <a:latin typeface="PMingLiU"/>
                <a:cs typeface="PMingLiU"/>
              </a:rPr>
              <a:t>//</a:t>
            </a:r>
            <a:r>
              <a:rPr dirty="0" sz="1000" spc="254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>
                <a:solidFill>
                  <a:srgbClr val="009900"/>
                </a:solidFill>
                <a:latin typeface="PMingLiU"/>
                <a:cs typeface="PMingLiU"/>
              </a:rPr>
              <a:t>Dua</a:t>
            </a:r>
            <a:r>
              <a:rPr dirty="0" sz="1000" spc="254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120">
                <a:solidFill>
                  <a:srgbClr val="009900"/>
                </a:solidFill>
                <a:latin typeface="PMingLiU"/>
                <a:cs typeface="PMingLiU"/>
              </a:rPr>
              <a:t>parameter,</a:t>
            </a:r>
            <a:r>
              <a:rPr dirty="0" sz="1000" spc="254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95">
                <a:solidFill>
                  <a:srgbClr val="009900"/>
                </a:solidFill>
                <a:latin typeface="PMingLiU"/>
                <a:cs typeface="PMingLiU"/>
              </a:rPr>
              <a:t>berbeda</a:t>
            </a:r>
            <a:r>
              <a:rPr dirty="0" sz="1000" spc="254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170">
                <a:solidFill>
                  <a:srgbClr val="009900"/>
                </a:solidFill>
                <a:latin typeface="PMingLiU"/>
                <a:cs typeface="PMingLiU"/>
              </a:rPr>
              <a:t>tipe</a:t>
            </a:r>
            <a:r>
              <a:rPr dirty="0" sz="1000" spc="260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130">
                <a:solidFill>
                  <a:srgbClr val="009900"/>
                </a:solidFill>
                <a:latin typeface="PMingLiU"/>
                <a:cs typeface="PMingLiU"/>
              </a:rPr>
              <a:t>data </a:t>
            </a:r>
            <a:r>
              <a:rPr dirty="0" sz="1000" spc="-245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105">
                <a:solidFill>
                  <a:srgbClr val="0000FF"/>
                </a:solidFill>
                <a:latin typeface="PMingLiU"/>
                <a:cs typeface="PMingLiU"/>
              </a:rPr>
              <a:t>void</a:t>
            </a:r>
            <a:r>
              <a:rPr dirty="0" sz="1000" spc="254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30">
                <a:latin typeface="PMingLiU"/>
                <a:cs typeface="PMingLiU"/>
              </a:rPr>
              <a:t>berbeda(</a:t>
            </a:r>
            <a:r>
              <a:rPr dirty="0" sz="1000" spc="130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54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70">
                <a:latin typeface="PMingLiU"/>
                <a:cs typeface="PMingLiU"/>
              </a:rPr>
              <a:t>x,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165">
                <a:latin typeface="PMingLiU"/>
                <a:cs typeface="PMingLiU"/>
              </a:rPr>
              <a:t>string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130">
                <a:latin typeface="PMingLiU"/>
                <a:cs typeface="PMingLiU"/>
              </a:rPr>
              <a:t>y)</a:t>
            </a:r>
            <a:endParaRPr sz="1000">
              <a:latin typeface="PMingLiU"/>
              <a:cs typeface="PMingLiU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7095" y="2666479"/>
            <a:ext cx="3611245" cy="0"/>
          </a:xfrm>
          <a:custGeom>
            <a:avLst/>
            <a:gdLst/>
            <a:ahLst/>
            <a:cxnLst/>
            <a:rect l="l" t="t" r="r" b="b"/>
            <a:pathLst>
              <a:path w="3611245" h="0">
                <a:moveTo>
                  <a:pt x="0" y="0"/>
                </a:moveTo>
                <a:lnTo>
                  <a:pt x="361091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5"/>
              <a:t>10</a:t>
            </a:fld>
            <a:r>
              <a:rPr dirty="0" spc="5"/>
              <a:t>/42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2122" y="221828"/>
            <a:ext cx="142430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/>
              <a:t>Lingkup</a:t>
            </a:r>
            <a:r>
              <a:rPr dirty="0" spc="90"/>
              <a:t> </a:t>
            </a:r>
            <a:r>
              <a:rPr dirty="0" spc="-25"/>
              <a:t>Variabel</a:t>
            </a:r>
          </a:p>
        </p:txBody>
      </p:sp>
      <p:sp>
        <p:nvSpPr>
          <p:cNvPr id="3" name="object 3"/>
          <p:cNvSpPr/>
          <p:nvPr/>
        </p:nvSpPr>
        <p:spPr>
          <a:xfrm>
            <a:off x="637095" y="1693405"/>
            <a:ext cx="3611245" cy="0"/>
          </a:xfrm>
          <a:custGeom>
            <a:avLst/>
            <a:gdLst/>
            <a:ahLst/>
            <a:cxnLst/>
            <a:rect l="l" t="t" r="r" b="b"/>
            <a:pathLst>
              <a:path w="3611245" h="0">
                <a:moveTo>
                  <a:pt x="0" y="0"/>
                </a:moveTo>
                <a:lnTo>
                  <a:pt x="361091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87859" rIns="0" bIns="0" rtlCol="0" vert="horz">
            <a:spAutoFit/>
          </a:bodyPr>
          <a:lstStyle/>
          <a:p>
            <a:pPr marL="287655" indent="-132715">
              <a:lnSpc>
                <a:spcPts val="1275"/>
              </a:lnSpc>
              <a:spcBef>
                <a:spcPts val="90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288290" algn="l"/>
                <a:tab pos="3898900" algn="l"/>
              </a:tabLst>
            </a:pPr>
            <a:r>
              <a:rPr dirty="0" u="sng" sz="1100" spc="-30">
                <a:uFill>
                  <a:solidFill>
                    <a:srgbClr val="000000"/>
                  </a:solidFill>
                </a:uFill>
              </a:rPr>
              <a:t>Perhatikan</a:t>
            </a:r>
            <a:r>
              <a:rPr dirty="0" u="sng" sz="1100" spc="10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-40">
                <a:uFill>
                  <a:solidFill>
                    <a:srgbClr val="000000"/>
                  </a:solidFill>
                </a:uFill>
              </a:rPr>
              <a:t>kembali</a:t>
            </a:r>
            <a:r>
              <a:rPr dirty="0" u="sng" sz="1100" spc="1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-45">
                <a:uFill>
                  <a:solidFill>
                    <a:srgbClr val="000000"/>
                  </a:solidFill>
                </a:uFill>
              </a:rPr>
              <a:t>fungsi</a:t>
            </a:r>
            <a:r>
              <a:rPr dirty="0" u="sng" sz="1100" spc="1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55">
                <a:uFill>
                  <a:solidFill>
                    <a:srgbClr val="000000"/>
                  </a:solidFill>
                </a:uFill>
                <a:latin typeface="PMingLiU"/>
                <a:cs typeface="PMingLiU"/>
              </a:rPr>
              <a:t>gambar</a:t>
            </a:r>
            <a:r>
              <a:rPr dirty="0" u="sng" sz="1100" spc="70">
                <a:uFill>
                  <a:solidFill>
                    <a:srgbClr val="000000"/>
                  </a:solidFill>
                </a:uFill>
                <a:latin typeface="PMingLiU"/>
                <a:cs typeface="PMingLiU"/>
              </a:rPr>
              <a:t> </a:t>
            </a:r>
            <a:r>
              <a:rPr dirty="0" u="sng" sz="1100" spc="-35">
                <a:uFill>
                  <a:solidFill>
                    <a:srgbClr val="000000"/>
                  </a:solidFill>
                </a:uFill>
              </a:rPr>
              <a:t>berikut:	</a:t>
            </a:r>
            <a:endParaRPr sz="1100">
              <a:latin typeface="PMingLiU"/>
              <a:cs typeface="PMingLiU"/>
            </a:endParaRPr>
          </a:p>
          <a:p>
            <a:pPr marL="287655">
              <a:lnSpc>
                <a:spcPts val="1035"/>
              </a:lnSpc>
            </a:pPr>
            <a:r>
              <a:rPr dirty="0" sz="1000" spc="105">
                <a:solidFill>
                  <a:srgbClr val="0000FF"/>
                </a:solidFill>
                <a:latin typeface="PMingLiU"/>
                <a:cs typeface="PMingLiU"/>
              </a:rPr>
              <a:t>void</a:t>
            </a:r>
            <a:r>
              <a:rPr dirty="0" sz="1000" spc="235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10">
                <a:latin typeface="PMingLiU"/>
                <a:cs typeface="PMingLiU"/>
              </a:rPr>
              <a:t>gambar(</a:t>
            </a:r>
            <a:r>
              <a:rPr dirty="0" sz="1000" spc="110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35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30">
                <a:latin typeface="PMingLiU"/>
                <a:cs typeface="PMingLiU"/>
              </a:rPr>
              <a:t>x)</a:t>
            </a:r>
            <a:r>
              <a:rPr dirty="0" sz="1000" spc="235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</a:t>
            </a:r>
            <a:endParaRPr sz="1000">
              <a:latin typeface="PMingLiU"/>
              <a:cs typeface="PMingLiU"/>
            </a:endParaRPr>
          </a:p>
          <a:p>
            <a:pPr marL="553720" marR="1556385" indent="-133350">
              <a:lnSpc>
                <a:spcPts val="960"/>
              </a:lnSpc>
              <a:spcBef>
                <a:spcPts val="110"/>
              </a:spcBef>
            </a:pPr>
            <a:r>
              <a:rPr dirty="0" sz="1000" spc="155">
                <a:solidFill>
                  <a:srgbClr val="0000FF"/>
                </a:solidFill>
                <a:latin typeface="PMingLiU"/>
                <a:cs typeface="PMingLiU"/>
              </a:rPr>
              <a:t>for</a:t>
            </a:r>
            <a:r>
              <a:rPr dirty="0" sz="1000" spc="25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95">
                <a:latin typeface="PMingLiU"/>
                <a:cs typeface="PMingLiU"/>
              </a:rPr>
              <a:t>(</a:t>
            </a:r>
            <a:r>
              <a:rPr dirty="0" sz="1000" spc="195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54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260">
                <a:latin typeface="PMingLiU"/>
                <a:cs typeface="PMingLiU"/>
              </a:rPr>
              <a:t>i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 spc="10">
                <a:latin typeface="PMingLiU"/>
                <a:cs typeface="PMingLiU"/>
              </a:rPr>
              <a:t> </a:t>
            </a:r>
            <a:r>
              <a:rPr dirty="0" sz="1000" spc="155">
                <a:latin typeface="PMingLiU"/>
                <a:cs typeface="PMingLiU"/>
              </a:rPr>
              <a:t>0;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260">
                <a:latin typeface="PMingLiU"/>
                <a:cs typeface="PMingLiU"/>
              </a:rPr>
              <a:t>i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&lt;</a:t>
            </a:r>
            <a:r>
              <a:rPr dirty="0" sz="1000" spc="10">
                <a:latin typeface="PMingLiU"/>
                <a:cs typeface="PMingLiU"/>
              </a:rPr>
              <a:t> </a:t>
            </a:r>
            <a:r>
              <a:rPr dirty="0" sz="1000" spc="155">
                <a:latin typeface="PMingLiU"/>
                <a:cs typeface="PMingLiU"/>
              </a:rPr>
              <a:t>x;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110">
                <a:latin typeface="PMingLiU"/>
                <a:cs typeface="PMingLiU"/>
              </a:rPr>
              <a:t>i++)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 </a:t>
            </a:r>
            <a:r>
              <a:rPr dirty="0" sz="1000" spc="-245">
                <a:latin typeface="PMingLiU"/>
                <a:cs typeface="PMingLiU"/>
              </a:rPr>
              <a:t> </a:t>
            </a:r>
            <a:r>
              <a:rPr dirty="0" sz="1000" spc="170">
                <a:latin typeface="PMingLiU"/>
                <a:cs typeface="PMingLiU"/>
              </a:rPr>
              <a:t>printf(</a:t>
            </a:r>
            <a:r>
              <a:rPr dirty="0" sz="1000" spc="170">
                <a:solidFill>
                  <a:srgbClr val="9300D1"/>
                </a:solidFill>
                <a:latin typeface="PMingLiU"/>
                <a:cs typeface="PMingLiU"/>
              </a:rPr>
              <a:t>"*"</a:t>
            </a:r>
            <a:r>
              <a:rPr dirty="0" sz="1000" spc="170">
                <a:latin typeface="PMingLiU"/>
                <a:cs typeface="PMingLiU"/>
              </a:rPr>
              <a:t>);</a:t>
            </a:r>
            <a:endParaRPr sz="1000">
              <a:latin typeface="PMingLiU"/>
              <a:cs typeface="PMingLiU"/>
            </a:endParaRPr>
          </a:p>
          <a:p>
            <a:pPr marL="420370">
              <a:lnSpc>
                <a:spcPts val="85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  <a:p>
            <a:pPr marL="420370">
              <a:lnSpc>
                <a:spcPts val="960"/>
              </a:lnSpc>
            </a:pPr>
            <a:r>
              <a:rPr dirty="0" sz="1000" spc="175">
                <a:latin typeface="PMingLiU"/>
                <a:cs typeface="PMingLiU"/>
              </a:rPr>
              <a:t>printf(</a:t>
            </a:r>
            <a:r>
              <a:rPr dirty="0" sz="1000" spc="175">
                <a:solidFill>
                  <a:srgbClr val="9300D1"/>
                </a:solidFill>
                <a:latin typeface="PMingLiU"/>
                <a:cs typeface="PMingLiU"/>
              </a:rPr>
              <a:t>"\n"</a:t>
            </a:r>
            <a:r>
              <a:rPr dirty="0" sz="1000" spc="175">
                <a:latin typeface="PMingLiU"/>
                <a:cs typeface="PMingLiU"/>
              </a:rPr>
              <a:t>);</a:t>
            </a:r>
            <a:endParaRPr sz="1000">
              <a:latin typeface="PMingLiU"/>
              <a:cs typeface="PMingLiU"/>
            </a:endParaRPr>
          </a:p>
          <a:p>
            <a:pPr marL="287655">
              <a:lnSpc>
                <a:spcPts val="108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  <a:p>
            <a:pPr marL="287655" marR="294640" indent="-132715">
              <a:lnSpc>
                <a:spcPct val="102600"/>
              </a:lnSpc>
              <a:spcBef>
                <a:spcPts val="590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288290" algn="l"/>
              </a:tabLst>
            </a:pPr>
            <a:r>
              <a:rPr dirty="0" sz="1100" spc="-30"/>
              <a:t>Variabel</a:t>
            </a:r>
            <a:r>
              <a:rPr dirty="0" sz="1100" spc="20"/>
              <a:t> </a:t>
            </a:r>
            <a:r>
              <a:rPr dirty="0" sz="1100" spc="285">
                <a:latin typeface="PMingLiU"/>
                <a:cs typeface="PMingLiU"/>
              </a:rPr>
              <a:t>i</a:t>
            </a:r>
            <a:r>
              <a:rPr dirty="0" sz="1100" spc="80">
                <a:latin typeface="PMingLiU"/>
                <a:cs typeface="PMingLiU"/>
              </a:rPr>
              <a:t> </a:t>
            </a:r>
            <a:r>
              <a:rPr dirty="0" sz="1100" spc="-50"/>
              <a:t>dan</a:t>
            </a:r>
            <a:r>
              <a:rPr dirty="0" sz="1100" spc="25"/>
              <a:t> </a:t>
            </a:r>
            <a:r>
              <a:rPr dirty="0" sz="1100" spc="55">
                <a:latin typeface="PMingLiU"/>
                <a:cs typeface="PMingLiU"/>
              </a:rPr>
              <a:t>x</a:t>
            </a:r>
            <a:r>
              <a:rPr dirty="0" sz="1100" spc="75">
                <a:latin typeface="PMingLiU"/>
                <a:cs typeface="PMingLiU"/>
              </a:rPr>
              <a:t> </a:t>
            </a:r>
            <a:r>
              <a:rPr dirty="0" sz="1100" spc="-50"/>
              <a:t>pada</a:t>
            </a:r>
            <a:r>
              <a:rPr dirty="0" sz="1100" spc="25"/>
              <a:t> </a:t>
            </a:r>
            <a:r>
              <a:rPr dirty="0" sz="1100" spc="-45"/>
              <a:t>fungsi</a:t>
            </a:r>
            <a:r>
              <a:rPr dirty="0" sz="1100" spc="25"/>
              <a:t> </a:t>
            </a:r>
            <a:r>
              <a:rPr dirty="0" sz="1100" spc="-45"/>
              <a:t>tersebut</a:t>
            </a:r>
            <a:r>
              <a:rPr dirty="0" sz="1100" spc="20"/>
              <a:t> </a:t>
            </a:r>
            <a:r>
              <a:rPr dirty="0" sz="1100" spc="-60"/>
              <a:t>hanya</a:t>
            </a:r>
            <a:r>
              <a:rPr dirty="0" sz="1100" spc="25"/>
              <a:t> </a:t>
            </a:r>
            <a:r>
              <a:rPr dirty="0" sz="1100" spc="-35"/>
              <a:t>terdefinisi</a:t>
            </a:r>
            <a:r>
              <a:rPr dirty="0" sz="1100" spc="25"/>
              <a:t> </a:t>
            </a:r>
            <a:r>
              <a:rPr dirty="0" sz="1100" spc="-20"/>
              <a:t>di </a:t>
            </a:r>
            <a:r>
              <a:rPr dirty="0" sz="1100" spc="-330"/>
              <a:t> </a:t>
            </a:r>
            <a:r>
              <a:rPr dirty="0" sz="1100" spc="-40"/>
              <a:t>antara</a:t>
            </a:r>
            <a:r>
              <a:rPr dirty="0" sz="1100" spc="15"/>
              <a:t> </a:t>
            </a:r>
            <a:r>
              <a:rPr dirty="0" sz="1100" spc="-30"/>
              <a:t>blok</a:t>
            </a:r>
            <a:r>
              <a:rPr dirty="0" sz="1100" spc="20"/>
              <a:t> </a:t>
            </a:r>
            <a:r>
              <a:rPr dirty="0" sz="1100" spc="15" i="1">
                <a:latin typeface="Garamond"/>
                <a:cs typeface="Garamond"/>
              </a:rPr>
              <a:t>{</a:t>
            </a:r>
            <a:r>
              <a:rPr dirty="0" sz="1100" spc="85" i="1">
                <a:latin typeface="Garamond"/>
                <a:cs typeface="Garamond"/>
              </a:rPr>
              <a:t> </a:t>
            </a:r>
            <a:r>
              <a:rPr dirty="0" sz="1100" spc="-50"/>
              <a:t>dan</a:t>
            </a:r>
            <a:r>
              <a:rPr dirty="0" sz="1100" spc="20"/>
              <a:t> </a:t>
            </a:r>
            <a:r>
              <a:rPr dirty="0" sz="1100" spc="15" i="1">
                <a:latin typeface="Garamond"/>
                <a:cs typeface="Garamond"/>
              </a:rPr>
              <a:t>}</a:t>
            </a:r>
            <a:r>
              <a:rPr dirty="0" sz="1100" spc="85" i="1">
                <a:latin typeface="Garamond"/>
                <a:cs typeface="Garamond"/>
              </a:rPr>
              <a:t> </a:t>
            </a:r>
            <a:r>
              <a:rPr dirty="0" sz="1100" spc="-45"/>
              <a:t>fungsi</a:t>
            </a:r>
            <a:r>
              <a:rPr dirty="0" sz="1100" spc="15"/>
              <a:t> </a:t>
            </a:r>
            <a:r>
              <a:rPr dirty="0" sz="1100" spc="55">
                <a:latin typeface="PMingLiU"/>
                <a:cs typeface="PMingLiU"/>
              </a:rPr>
              <a:t>gambar</a:t>
            </a:r>
            <a:r>
              <a:rPr dirty="0" sz="1100" spc="75">
                <a:latin typeface="PMingLiU"/>
                <a:cs typeface="PMingLiU"/>
              </a:rPr>
              <a:t> </a:t>
            </a:r>
            <a:r>
              <a:rPr dirty="0" sz="1100" spc="-50"/>
              <a:t>saja.</a:t>
            </a:r>
            <a:endParaRPr sz="1100">
              <a:latin typeface="PMingLiU"/>
              <a:cs typeface="PMingLiU"/>
            </a:endParaRPr>
          </a:p>
          <a:p>
            <a:pPr marL="287655" marR="233679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288290" algn="l"/>
              </a:tabLst>
            </a:pPr>
            <a:r>
              <a:rPr dirty="0" sz="1100" spc="-15"/>
              <a:t>Artinya</a:t>
            </a:r>
            <a:r>
              <a:rPr dirty="0" sz="1100" spc="15"/>
              <a:t> </a:t>
            </a:r>
            <a:r>
              <a:rPr dirty="0" sz="1100" spc="-30"/>
              <a:t>jika</a:t>
            </a:r>
            <a:r>
              <a:rPr dirty="0" sz="1100" spc="15"/>
              <a:t> </a:t>
            </a:r>
            <a:r>
              <a:rPr dirty="0" sz="1100" spc="-50"/>
              <a:t>pada</a:t>
            </a:r>
            <a:r>
              <a:rPr dirty="0" sz="1100" spc="20"/>
              <a:t> </a:t>
            </a:r>
            <a:r>
              <a:rPr dirty="0" sz="1100" spc="-50"/>
              <a:t>program</a:t>
            </a:r>
            <a:r>
              <a:rPr dirty="0" sz="1100" spc="15"/>
              <a:t> </a:t>
            </a:r>
            <a:r>
              <a:rPr dirty="0" sz="1100" spc="-40"/>
              <a:t>utama</a:t>
            </a:r>
            <a:r>
              <a:rPr dirty="0" sz="1100" spc="15"/>
              <a:t> </a:t>
            </a:r>
            <a:r>
              <a:rPr dirty="0" sz="1100" spc="-35"/>
              <a:t>terdapat</a:t>
            </a:r>
            <a:r>
              <a:rPr dirty="0" sz="1100" spc="15"/>
              <a:t> </a:t>
            </a:r>
            <a:r>
              <a:rPr dirty="0" sz="1100" spc="-40"/>
              <a:t>pula</a:t>
            </a:r>
            <a:r>
              <a:rPr dirty="0" sz="1100" spc="15"/>
              <a:t> </a:t>
            </a:r>
            <a:r>
              <a:rPr dirty="0" sz="1100" spc="-40"/>
              <a:t>variabel </a:t>
            </a:r>
            <a:r>
              <a:rPr dirty="0" sz="1100" spc="-35"/>
              <a:t> </a:t>
            </a:r>
            <a:r>
              <a:rPr dirty="0" sz="1100" spc="-50"/>
              <a:t>bernama</a:t>
            </a:r>
            <a:r>
              <a:rPr dirty="0" sz="1100" spc="20"/>
              <a:t> </a:t>
            </a:r>
            <a:r>
              <a:rPr dirty="0" sz="1100" spc="55">
                <a:latin typeface="PMingLiU"/>
                <a:cs typeface="PMingLiU"/>
              </a:rPr>
              <a:t>x</a:t>
            </a:r>
            <a:r>
              <a:rPr dirty="0" sz="1100" spc="75">
                <a:latin typeface="PMingLiU"/>
                <a:cs typeface="PMingLiU"/>
              </a:rPr>
              <a:t> </a:t>
            </a:r>
            <a:r>
              <a:rPr dirty="0" sz="1100" spc="-35"/>
              <a:t>atau</a:t>
            </a:r>
            <a:r>
              <a:rPr dirty="0" sz="1100" spc="20"/>
              <a:t> </a:t>
            </a:r>
            <a:r>
              <a:rPr dirty="0" sz="1100" spc="125">
                <a:latin typeface="PMingLiU"/>
                <a:cs typeface="PMingLiU"/>
              </a:rPr>
              <a:t>i</a:t>
            </a:r>
            <a:r>
              <a:rPr dirty="0" sz="1100" spc="125"/>
              <a:t>,</a:t>
            </a:r>
            <a:r>
              <a:rPr dirty="0" sz="1100" spc="20"/>
              <a:t> </a:t>
            </a:r>
            <a:r>
              <a:rPr dirty="0" sz="1100" spc="-55"/>
              <a:t>maka</a:t>
            </a:r>
            <a:r>
              <a:rPr dirty="0" sz="1100" spc="20"/>
              <a:t> </a:t>
            </a:r>
            <a:r>
              <a:rPr dirty="0" sz="1100" spc="-40"/>
              <a:t>variabel</a:t>
            </a:r>
            <a:r>
              <a:rPr dirty="0" sz="1100" spc="20"/>
              <a:t> </a:t>
            </a:r>
            <a:r>
              <a:rPr dirty="0" sz="1100" spc="-45"/>
              <a:t>tersebut</a:t>
            </a:r>
            <a:r>
              <a:rPr dirty="0" sz="1100" spc="15"/>
              <a:t> </a:t>
            </a:r>
            <a:r>
              <a:rPr dirty="0" sz="1100" spc="-50">
                <a:solidFill>
                  <a:srgbClr val="FF0000"/>
                </a:solidFill>
              </a:rPr>
              <a:t>bukan</a:t>
            </a:r>
            <a:r>
              <a:rPr dirty="0" sz="1100" spc="20">
                <a:solidFill>
                  <a:srgbClr val="FF0000"/>
                </a:solidFill>
              </a:rPr>
              <a:t> </a:t>
            </a:r>
            <a:r>
              <a:rPr dirty="0" sz="1100" spc="-60"/>
              <a:t>mengacu </a:t>
            </a:r>
            <a:r>
              <a:rPr dirty="0" sz="1100" spc="-330"/>
              <a:t> </a:t>
            </a:r>
            <a:r>
              <a:rPr dirty="0" sz="1100" spc="-50"/>
              <a:t>pada</a:t>
            </a:r>
            <a:r>
              <a:rPr dirty="0" sz="1100" spc="15"/>
              <a:t> </a:t>
            </a:r>
            <a:r>
              <a:rPr dirty="0" sz="1100" spc="55">
                <a:latin typeface="PMingLiU"/>
                <a:cs typeface="PMingLiU"/>
              </a:rPr>
              <a:t>x</a:t>
            </a:r>
            <a:r>
              <a:rPr dirty="0" sz="1100" spc="75">
                <a:latin typeface="PMingLiU"/>
                <a:cs typeface="PMingLiU"/>
              </a:rPr>
              <a:t> </a:t>
            </a:r>
            <a:r>
              <a:rPr dirty="0" sz="1100" spc="-50"/>
              <a:t>dan</a:t>
            </a:r>
            <a:r>
              <a:rPr dirty="0" sz="1100" spc="20"/>
              <a:t> </a:t>
            </a:r>
            <a:r>
              <a:rPr dirty="0" sz="1100" spc="285">
                <a:latin typeface="PMingLiU"/>
                <a:cs typeface="PMingLiU"/>
              </a:rPr>
              <a:t>i</a:t>
            </a:r>
            <a:r>
              <a:rPr dirty="0" sz="1100" spc="75">
                <a:latin typeface="PMingLiU"/>
                <a:cs typeface="PMingLiU"/>
              </a:rPr>
              <a:t> </a:t>
            </a:r>
            <a:r>
              <a:rPr dirty="0" sz="1100" spc="-50"/>
              <a:t>pada</a:t>
            </a:r>
            <a:r>
              <a:rPr dirty="0" sz="1100" spc="15"/>
              <a:t> </a:t>
            </a:r>
            <a:r>
              <a:rPr dirty="0" sz="1100" spc="-45"/>
              <a:t>fungsi</a:t>
            </a:r>
            <a:r>
              <a:rPr dirty="0" sz="1100" spc="20"/>
              <a:t> </a:t>
            </a:r>
            <a:r>
              <a:rPr dirty="0" sz="1100" spc="40">
                <a:latin typeface="PMingLiU"/>
                <a:cs typeface="PMingLiU"/>
              </a:rPr>
              <a:t>gambar</a:t>
            </a:r>
            <a:r>
              <a:rPr dirty="0" sz="1100" spc="40"/>
              <a:t>.</a:t>
            </a:r>
            <a:endParaRPr sz="1100">
              <a:latin typeface="PMingLiU"/>
              <a:cs typeface="PMingLiU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5"/>
              <a:t>10</a:t>
            </a:fld>
            <a:r>
              <a:rPr dirty="0" spc="5"/>
              <a:t>/42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4645" y="221828"/>
            <a:ext cx="1999614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/>
              <a:t>Lingkup</a:t>
            </a:r>
            <a:r>
              <a:rPr dirty="0" spc="100"/>
              <a:t> </a:t>
            </a:r>
            <a:r>
              <a:rPr dirty="0" spc="-20"/>
              <a:t>Variabel</a:t>
            </a:r>
            <a:r>
              <a:rPr dirty="0" spc="100"/>
              <a:t> </a:t>
            </a:r>
            <a:r>
              <a:rPr dirty="0" spc="30"/>
              <a:t>(lanj.)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877670"/>
            <a:ext cx="3662679" cy="151066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44780" marR="149860" indent="-132715">
              <a:lnSpc>
                <a:spcPct val="102600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</a:tabLst>
            </a:pPr>
            <a:r>
              <a:rPr dirty="0" sz="1100" spc="-30">
                <a:latin typeface="Tahoma"/>
                <a:cs typeface="Tahoma"/>
              </a:rPr>
              <a:t>Variabel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dideklarasikan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di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dalam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fungsi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biasa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disebut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sebagai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0">
                <a:solidFill>
                  <a:srgbClr val="FF0000"/>
                </a:solidFill>
                <a:latin typeface="Tahoma"/>
                <a:cs typeface="Tahoma"/>
              </a:rPr>
              <a:t>variabel</a:t>
            </a:r>
            <a:r>
              <a:rPr dirty="0" sz="1100" spc="2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100" spc="-30">
                <a:solidFill>
                  <a:srgbClr val="FF0000"/>
                </a:solidFill>
                <a:latin typeface="Tahoma"/>
                <a:cs typeface="Tahoma"/>
              </a:rPr>
              <a:t>lokal</a:t>
            </a:r>
            <a:r>
              <a:rPr dirty="0" sz="1100" spc="-3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144780" marR="147320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</a:tabLst>
            </a:pPr>
            <a:r>
              <a:rPr dirty="0" sz="1100" spc="-50">
                <a:latin typeface="Tahoma"/>
                <a:cs typeface="Tahoma"/>
              </a:rPr>
              <a:t>Sementara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variabel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dideklarasikan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di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luar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fungsi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atau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program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utama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disebut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sebagai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solidFill>
                  <a:srgbClr val="FF0000"/>
                </a:solidFill>
                <a:latin typeface="Tahoma"/>
                <a:cs typeface="Tahoma"/>
              </a:rPr>
              <a:t>variabel</a:t>
            </a:r>
            <a:r>
              <a:rPr dirty="0" sz="1100" spc="1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100" spc="-35">
                <a:solidFill>
                  <a:srgbClr val="FF0000"/>
                </a:solidFill>
                <a:latin typeface="Tahoma"/>
                <a:cs typeface="Tahoma"/>
              </a:rPr>
              <a:t>global</a:t>
            </a:r>
            <a:r>
              <a:rPr dirty="0" sz="1100" spc="-35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144780" marR="5080" indent="-132715">
              <a:lnSpc>
                <a:spcPct val="102699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</a:tabLst>
            </a:pPr>
            <a:r>
              <a:rPr dirty="0" sz="1100" spc="-30">
                <a:latin typeface="Tahoma"/>
                <a:cs typeface="Tahoma"/>
              </a:rPr>
              <a:t>Variabel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global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dapat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diakses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di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mana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saja,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bahkan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di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dalam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subprogram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sekalipun.</a:t>
            </a:r>
            <a:endParaRPr sz="1100">
              <a:latin typeface="Tahoma"/>
              <a:cs typeface="Tahoma"/>
            </a:endParaRPr>
          </a:p>
          <a:p>
            <a:pPr marL="144780" marR="266065" indent="-132715">
              <a:lnSpc>
                <a:spcPct val="102600"/>
              </a:lnSpc>
              <a:spcBef>
                <a:spcPts val="295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</a:tabLst>
            </a:pPr>
            <a:r>
              <a:rPr dirty="0" sz="1100" spc="-30">
                <a:latin typeface="Tahoma"/>
                <a:cs typeface="Tahoma"/>
              </a:rPr>
              <a:t>Variabel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lokal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hanya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bisa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diakses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pada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subprogram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mendeklarasikannya.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5"/>
              <a:t>10</a:t>
            </a:fld>
            <a:r>
              <a:rPr dirty="0" spc="5"/>
              <a:t>/42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3450" y="221828"/>
            <a:ext cx="90233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20"/>
              <a:t>Motivasi-1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958" y="611465"/>
            <a:ext cx="3920490" cy="217614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233679" marR="346075" indent="-132715">
              <a:lnSpc>
                <a:spcPct val="102600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234315" algn="l"/>
              </a:tabLst>
            </a:pPr>
            <a:r>
              <a:rPr dirty="0" sz="1100" spc="-10">
                <a:latin typeface="Tahoma"/>
                <a:cs typeface="Tahoma"/>
              </a:rPr>
              <a:t>Ketika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menulis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program,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kadang-kadang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kita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memerlukan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suatu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rutinitas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sama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di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beberapa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tempat.</a:t>
            </a:r>
            <a:endParaRPr sz="1100">
              <a:latin typeface="Tahoma"/>
              <a:cs typeface="Tahoma"/>
            </a:endParaRPr>
          </a:p>
          <a:p>
            <a:pPr marL="233679" indent="-132715">
              <a:lnSpc>
                <a:spcPct val="100000"/>
              </a:lnSpc>
              <a:spcBef>
                <a:spcPts val="175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234315" algn="l"/>
              </a:tabLst>
            </a:pPr>
            <a:r>
              <a:rPr dirty="0" sz="1100" spc="-45">
                <a:latin typeface="Tahoma"/>
                <a:cs typeface="Tahoma"/>
              </a:rPr>
              <a:t>Sebagai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gambaran,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perhatikan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contoh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soal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berikut:</a:t>
            </a:r>
            <a:endParaRPr sz="1100">
              <a:latin typeface="Tahoma"/>
              <a:cs typeface="Tahoma"/>
            </a:endParaRPr>
          </a:p>
          <a:p>
            <a:pPr lvl="1" marL="511175" marR="93980" indent="-128270">
              <a:lnSpc>
                <a:spcPct val="100000"/>
              </a:lnSpc>
              <a:spcBef>
                <a:spcPts val="175"/>
              </a:spcBef>
              <a:buClr>
                <a:srgbClr val="335F9E"/>
              </a:buClr>
              <a:buSzPct val="90000"/>
              <a:buFont typeface="Arial"/>
              <a:buChar char="•"/>
              <a:tabLst>
                <a:tab pos="511809" algn="l"/>
              </a:tabLst>
            </a:pPr>
            <a:r>
              <a:rPr dirty="0" sz="1000" spc="-5">
                <a:latin typeface="Tahoma"/>
                <a:cs typeface="Tahoma"/>
              </a:rPr>
              <a:t>Pak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Dengklek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menancapkan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tiga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buah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tiang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pancang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15">
                <a:latin typeface="Tahoma"/>
                <a:cs typeface="Tahoma"/>
              </a:rPr>
              <a:t>di 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halaman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rumahnya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untuk</a:t>
            </a:r>
            <a:r>
              <a:rPr dirty="0" sz="1000" spc="30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membangun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sebuah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kandang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bebek.</a:t>
            </a:r>
            <a:endParaRPr sz="1000">
              <a:latin typeface="Tahoma"/>
              <a:cs typeface="Tahoma"/>
            </a:endParaRPr>
          </a:p>
          <a:p>
            <a:pPr lvl="1" marL="511175" marR="128270" indent="-128270">
              <a:lnSpc>
                <a:spcPts val="1200"/>
              </a:lnSpc>
              <a:spcBef>
                <a:spcPts val="30"/>
              </a:spcBef>
              <a:buClr>
                <a:srgbClr val="335F9E"/>
              </a:buClr>
              <a:buSzPct val="90000"/>
              <a:buFont typeface="Arial"/>
              <a:buChar char="•"/>
              <a:tabLst>
                <a:tab pos="511809" algn="l"/>
              </a:tabLst>
            </a:pPr>
            <a:r>
              <a:rPr dirty="0" sz="1000" spc="-25">
                <a:latin typeface="Tahoma"/>
                <a:cs typeface="Tahoma"/>
              </a:rPr>
              <a:t>Setiap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tiang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pancang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bisa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dianggap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terletak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15">
                <a:latin typeface="Tahoma"/>
                <a:cs typeface="Tahoma"/>
              </a:rPr>
              <a:t>di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suatu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sistem 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k</a:t>
            </a:r>
            <a:r>
              <a:rPr dirty="0" sz="1000" spc="-20">
                <a:latin typeface="Tahoma"/>
                <a:cs typeface="Tahoma"/>
              </a:rPr>
              <a:t>o</a:t>
            </a:r>
            <a:r>
              <a:rPr dirty="0" sz="1000" spc="-75">
                <a:latin typeface="Tahoma"/>
                <a:cs typeface="Tahoma"/>
              </a:rPr>
              <a:t>o</a:t>
            </a:r>
            <a:r>
              <a:rPr dirty="0" sz="1000" spc="-20">
                <a:latin typeface="Tahoma"/>
                <a:cs typeface="Tahoma"/>
              </a:rPr>
              <a:t>rdinat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30">
                <a:latin typeface="Tahoma"/>
                <a:cs typeface="Tahoma"/>
              </a:rPr>
              <a:t>K</a:t>
            </a:r>
            <a:r>
              <a:rPr dirty="0" sz="1000" spc="-5">
                <a:latin typeface="Tahoma"/>
                <a:cs typeface="Tahoma"/>
              </a:rPr>
              <a:t>a</a:t>
            </a:r>
            <a:r>
              <a:rPr dirty="0" sz="1000" spc="-35">
                <a:latin typeface="Tahoma"/>
                <a:cs typeface="Tahoma"/>
              </a:rPr>
              <a:t>rtesius,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70">
                <a:latin typeface="Tahoma"/>
                <a:cs typeface="Tahoma"/>
              </a:rPr>
              <a:t>y</a:t>
            </a:r>
            <a:r>
              <a:rPr dirty="0" sz="1000" spc="-15">
                <a:latin typeface="Tahoma"/>
                <a:cs typeface="Tahoma"/>
              </a:rPr>
              <a:t>aitu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d</a:t>
            </a:r>
            <a:r>
              <a:rPr dirty="0" sz="1000" spc="5">
                <a:latin typeface="Tahoma"/>
                <a:cs typeface="Tahoma"/>
              </a:rPr>
              <a:t>i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(</a:t>
            </a:r>
            <a:r>
              <a:rPr dirty="0" sz="1000" spc="-5" i="1">
                <a:latin typeface="Arial"/>
                <a:cs typeface="Arial"/>
              </a:rPr>
              <a:t>A</a:t>
            </a:r>
            <a:r>
              <a:rPr dirty="0" baseline="-11904" sz="1050" spc="-15" i="1">
                <a:latin typeface="Arial"/>
                <a:cs typeface="Arial"/>
              </a:rPr>
              <a:t>x</a:t>
            </a:r>
            <a:r>
              <a:rPr dirty="0" baseline="-11904" sz="1050" spc="-127" i="1">
                <a:latin typeface="Arial"/>
                <a:cs typeface="Arial"/>
              </a:rPr>
              <a:t> </a:t>
            </a:r>
            <a:r>
              <a:rPr dirty="0" sz="1000" spc="-90" i="1">
                <a:latin typeface="Verdana"/>
                <a:cs typeface="Verdana"/>
              </a:rPr>
              <a:t>,</a:t>
            </a:r>
            <a:r>
              <a:rPr dirty="0" sz="1000" spc="-185" i="1">
                <a:latin typeface="Verdana"/>
                <a:cs typeface="Verdana"/>
              </a:rPr>
              <a:t> </a:t>
            </a:r>
            <a:r>
              <a:rPr dirty="0" sz="1000" spc="-5" i="1">
                <a:latin typeface="Arial"/>
                <a:cs typeface="Arial"/>
              </a:rPr>
              <a:t>A</a:t>
            </a:r>
            <a:r>
              <a:rPr dirty="0" baseline="-11904" sz="1050" spc="-15" i="1">
                <a:latin typeface="Arial"/>
                <a:cs typeface="Arial"/>
              </a:rPr>
              <a:t>y</a:t>
            </a:r>
            <a:r>
              <a:rPr dirty="0" baseline="-11904" sz="1050" spc="-104" i="1">
                <a:latin typeface="Arial"/>
                <a:cs typeface="Arial"/>
              </a:rPr>
              <a:t> </a:t>
            </a:r>
            <a:r>
              <a:rPr dirty="0" sz="1000" spc="-15">
                <a:latin typeface="Tahoma"/>
                <a:cs typeface="Tahoma"/>
              </a:rPr>
              <a:t>),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(</a:t>
            </a:r>
            <a:r>
              <a:rPr dirty="0" sz="1000" spc="-5" i="1">
                <a:latin typeface="Arial"/>
                <a:cs typeface="Arial"/>
              </a:rPr>
              <a:t>B</a:t>
            </a:r>
            <a:r>
              <a:rPr dirty="0" baseline="-11904" sz="1050" spc="-15" i="1">
                <a:latin typeface="Arial"/>
                <a:cs typeface="Arial"/>
              </a:rPr>
              <a:t>x</a:t>
            </a:r>
            <a:r>
              <a:rPr dirty="0" baseline="-11904" sz="1050" spc="-127" i="1">
                <a:latin typeface="Arial"/>
                <a:cs typeface="Arial"/>
              </a:rPr>
              <a:t> </a:t>
            </a:r>
            <a:r>
              <a:rPr dirty="0" sz="1000" spc="-90" i="1">
                <a:latin typeface="Verdana"/>
                <a:cs typeface="Verdana"/>
              </a:rPr>
              <a:t>,</a:t>
            </a:r>
            <a:r>
              <a:rPr dirty="0" sz="1000" spc="-185" i="1">
                <a:latin typeface="Verdana"/>
                <a:cs typeface="Verdana"/>
              </a:rPr>
              <a:t> </a:t>
            </a:r>
            <a:r>
              <a:rPr dirty="0" sz="1000" spc="-5" i="1">
                <a:latin typeface="Arial"/>
                <a:cs typeface="Arial"/>
              </a:rPr>
              <a:t>B</a:t>
            </a:r>
            <a:r>
              <a:rPr dirty="0" baseline="-11904" sz="1050" spc="-15" i="1">
                <a:latin typeface="Arial"/>
                <a:cs typeface="Arial"/>
              </a:rPr>
              <a:t>y</a:t>
            </a:r>
            <a:r>
              <a:rPr dirty="0" baseline="-11904" sz="1050" spc="-104" i="1">
                <a:latin typeface="Arial"/>
                <a:cs typeface="Arial"/>
              </a:rPr>
              <a:t> </a:t>
            </a:r>
            <a:r>
              <a:rPr dirty="0" sz="1000" spc="-15">
                <a:latin typeface="Tahoma"/>
                <a:cs typeface="Tahoma"/>
              </a:rPr>
              <a:t>),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dan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(</a:t>
            </a:r>
            <a:r>
              <a:rPr dirty="0" sz="1000" spc="-95" i="1">
                <a:latin typeface="Arial"/>
                <a:cs typeface="Arial"/>
              </a:rPr>
              <a:t>C</a:t>
            </a:r>
            <a:r>
              <a:rPr dirty="0" baseline="-11904" sz="1050" spc="-15" i="1">
                <a:latin typeface="Arial"/>
                <a:cs typeface="Arial"/>
              </a:rPr>
              <a:t>x</a:t>
            </a:r>
            <a:r>
              <a:rPr dirty="0" baseline="-11904" sz="1050" spc="-127" i="1">
                <a:latin typeface="Arial"/>
                <a:cs typeface="Arial"/>
              </a:rPr>
              <a:t> </a:t>
            </a:r>
            <a:r>
              <a:rPr dirty="0" sz="1000" spc="-90" i="1">
                <a:latin typeface="Verdana"/>
                <a:cs typeface="Verdana"/>
              </a:rPr>
              <a:t>,</a:t>
            </a:r>
            <a:r>
              <a:rPr dirty="0" sz="1000" spc="-185" i="1">
                <a:latin typeface="Verdana"/>
                <a:cs typeface="Verdana"/>
              </a:rPr>
              <a:t> </a:t>
            </a:r>
            <a:r>
              <a:rPr dirty="0" sz="1000" spc="-95" i="1">
                <a:latin typeface="Arial"/>
                <a:cs typeface="Arial"/>
              </a:rPr>
              <a:t>C</a:t>
            </a:r>
            <a:r>
              <a:rPr dirty="0" baseline="-11904" sz="1050" spc="-15" i="1">
                <a:latin typeface="Arial"/>
                <a:cs typeface="Arial"/>
              </a:rPr>
              <a:t>y</a:t>
            </a:r>
            <a:r>
              <a:rPr dirty="0" baseline="-11904" sz="1050" spc="-104" i="1">
                <a:latin typeface="Arial"/>
                <a:cs typeface="Arial"/>
              </a:rPr>
              <a:t> </a:t>
            </a:r>
            <a:r>
              <a:rPr dirty="0" sz="1000" spc="-15">
                <a:latin typeface="Tahoma"/>
                <a:cs typeface="Tahoma"/>
              </a:rPr>
              <a:t>).</a:t>
            </a:r>
            <a:endParaRPr sz="1000">
              <a:latin typeface="Tahoma"/>
              <a:cs typeface="Tahoma"/>
            </a:endParaRPr>
          </a:p>
          <a:p>
            <a:pPr lvl="1" marL="511175" indent="-128905">
              <a:lnSpc>
                <a:spcPts val="1150"/>
              </a:lnSpc>
              <a:buClr>
                <a:srgbClr val="335F9E"/>
              </a:buClr>
              <a:buSzPct val="90000"/>
              <a:buFont typeface="Arial"/>
              <a:buChar char="•"/>
              <a:tabLst>
                <a:tab pos="511809" algn="l"/>
              </a:tabLst>
            </a:pPr>
            <a:r>
              <a:rPr dirty="0" sz="1000" spc="-30">
                <a:latin typeface="Tahoma"/>
                <a:cs typeface="Tahoma"/>
              </a:rPr>
              <a:t>Pagar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akan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dibentangkan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menurut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garis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lurus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antar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setiap</a:t>
            </a:r>
            <a:endParaRPr sz="1000">
              <a:latin typeface="Tahoma"/>
              <a:cs typeface="Tahoma"/>
            </a:endParaRPr>
          </a:p>
          <a:p>
            <a:pPr marL="511175">
              <a:lnSpc>
                <a:spcPts val="1195"/>
              </a:lnSpc>
            </a:pPr>
            <a:r>
              <a:rPr dirty="0" sz="1000" spc="-25">
                <a:latin typeface="Tahoma"/>
                <a:cs typeface="Tahoma"/>
              </a:rPr>
              <a:t>tiang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pancang.</a:t>
            </a:r>
            <a:endParaRPr sz="1000">
              <a:latin typeface="Tahoma"/>
              <a:cs typeface="Tahoma"/>
            </a:endParaRPr>
          </a:p>
          <a:p>
            <a:pPr lvl="1" marL="511175" marR="454025" indent="-128270">
              <a:lnSpc>
                <a:spcPts val="1200"/>
              </a:lnSpc>
              <a:spcBef>
                <a:spcPts val="40"/>
              </a:spcBef>
              <a:buClr>
                <a:srgbClr val="335F9E"/>
              </a:buClr>
              <a:buSzPct val="90000"/>
              <a:buFont typeface="Arial"/>
              <a:buChar char="•"/>
              <a:tabLst>
                <a:tab pos="511809" algn="l"/>
              </a:tabLst>
            </a:pPr>
            <a:r>
              <a:rPr dirty="0" sz="1000" spc="-50">
                <a:latin typeface="Tahoma"/>
                <a:cs typeface="Tahoma"/>
              </a:rPr>
              <a:t>Sekarang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Pak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Dengklek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ingin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tahu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berapa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luas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kandang </a:t>
            </a:r>
            <a:r>
              <a:rPr dirty="0" sz="1000" spc="-30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bebeknya.</a:t>
            </a:r>
            <a:endParaRPr sz="1000">
              <a:latin typeface="Tahoma"/>
              <a:cs typeface="Tahoma"/>
            </a:endParaRPr>
          </a:p>
          <a:p>
            <a:pPr marL="233679" marR="440690" indent="-132715">
              <a:lnSpc>
                <a:spcPct val="102600"/>
              </a:lnSpc>
              <a:spcBef>
                <a:spcPts val="275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234315" algn="l"/>
              </a:tabLst>
            </a:pPr>
            <a:r>
              <a:rPr dirty="0" sz="1100" spc="-40">
                <a:latin typeface="Tahoma"/>
                <a:cs typeface="Tahoma"/>
              </a:rPr>
              <a:t>Persoalan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kita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hadapi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adalah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menghitung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luas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dari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segitiga,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jika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hanya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diberikan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5">
                <a:latin typeface="Tahoma"/>
                <a:cs typeface="Tahoma"/>
              </a:rPr>
              <a:t>titik-titik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sudutnya.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9458" y="3025495"/>
              <a:ext cx="552937" cy="3317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5"/>
              <a:t>10</a:t>
            </a:fld>
            <a:r>
              <a:rPr dirty="0" spc="5"/>
              <a:t>/42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6734" y="221828"/>
            <a:ext cx="261556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"/>
              <a:t>Fungsi</a:t>
            </a:r>
            <a:r>
              <a:rPr dirty="0" spc="120"/>
              <a:t> </a:t>
            </a:r>
            <a:r>
              <a:rPr dirty="0" spc="-10"/>
              <a:t>dengan</a:t>
            </a:r>
            <a:r>
              <a:rPr dirty="0" spc="120"/>
              <a:t> </a:t>
            </a:r>
            <a:r>
              <a:rPr dirty="0" spc="-15"/>
              <a:t>Nilai</a:t>
            </a:r>
            <a:r>
              <a:rPr dirty="0" spc="120"/>
              <a:t> </a:t>
            </a:r>
            <a:r>
              <a:rPr dirty="0" spc="-10"/>
              <a:t>Kembalian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49885" rIns="0" bIns="0" rtlCol="0" vert="horz">
            <a:spAutoFit/>
          </a:bodyPr>
          <a:lstStyle/>
          <a:p>
            <a:pPr marL="287655" marR="286385" indent="-132715">
              <a:lnSpc>
                <a:spcPct val="102699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288290" algn="l"/>
              </a:tabLst>
            </a:pPr>
            <a:r>
              <a:rPr dirty="0" sz="1100" spc="-40"/>
              <a:t>Setelah</a:t>
            </a:r>
            <a:r>
              <a:rPr dirty="0" sz="1100" spc="20"/>
              <a:t> </a:t>
            </a:r>
            <a:r>
              <a:rPr dirty="0" sz="1100" spc="-35"/>
              <a:t>kalian</a:t>
            </a:r>
            <a:r>
              <a:rPr dirty="0" sz="1100" spc="25"/>
              <a:t> </a:t>
            </a:r>
            <a:r>
              <a:rPr dirty="0" sz="1100" spc="-55"/>
              <a:t>memahami</a:t>
            </a:r>
            <a:r>
              <a:rPr dirty="0" sz="1100" spc="25"/>
              <a:t> </a:t>
            </a:r>
            <a:r>
              <a:rPr dirty="0" sz="1100" spc="-40"/>
              <a:t>tentang</a:t>
            </a:r>
            <a:r>
              <a:rPr dirty="0" sz="1100" spc="20"/>
              <a:t> </a:t>
            </a:r>
            <a:r>
              <a:rPr dirty="0" sz="1100" spc="-40"/>
              <a:t>fungsi,</a:t>
            </a:r>
            <a:r>
              <a:rPr dirty="0" sz="1100" spc="20"/>
              <a:t> </a:t>
            </a:r>
            <a:r>
              <a:rPr dirty="0" sz="1100" spc="-45"/>
              <a:t>mari</a:t>
            </a:r>
            <a:r>
              <a:rPr dirty="0" sz="1100" spc="25"/>
              <a:t> </a:t>
            </a:r>
            <a:r>
              <a:rPr dirty="0" sz="1100" spc="-10"/>
              <a:t>kita</a:t>
            </a:r>
            <a:r>
              <a:rPr dirty="0" sz="1100" spc="25"/>
              <a:t> </a:t>
            </a:r>
            <a:r>
              <a:rPr dirty="0" sz="1100" spc="-60"/>
              <a:t>bahas </a:t>
            </a:r>
            <a:r>
              <a:rPr dirty="0" sz="1100" spc="-330"/>
              <a:t> </a:t>
            </a:r>
            <a:r>
              <a:rPr dirty="0" sz="1100" spc="-40"/>
              <a:t>tentang</a:t>
            </a:r>
            <a:r>
              <a:rPr dirty="0" sz="1100" spc="10"/>
              <a:t> </a:t>
            </a:r>
            <a:r>
              <a:rPr dirty="0" sz="1100" spc="-20"/>
              <a:t>nilai</a:t>
            </a:r>
            <a:r>
              <a:rPr dirty="0" sz="1100" spc="20"/>
              <a:t> </a:t>
            </a:r>
            <a:r>
              <a:rPr dirty="0" sz="1100" spc="-45"/>
              <a:t>kembalian.</a:t>
            </a:r>
            <a:endParaRPr sz="1100"/>
          </a:p>
          <a:p>
            <a:pPr marL="287655" indent="-132715">
              <a:lnSpc>
                <a:spcPts val="1275"/>
              </a:lnSpc>
              <a:spcBef>
                <a:spcPts val="334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288290" algn="l"/>
                <a:tab pos="3898900" algn="l"/>
              </a:tabLst>
            </a:pPr>
            <a:r>
              <a:rPr dirty="0" u="sng" sz="1100" spc="-30">
                <a:uFill>
                  <a:solidFill>
                    <a:srgbClr val="000000"/>
                  </a:solidFill>
                </a:uFill>
              </a:rPr>
              <a:t>Perhatikan</a:t>
            </a:r>
            <a:r>
              <a:rPr dirty="0" u="sng" sz="1100" spc="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-45">
                <a:uFill>
                  <a:solidFill>
                    <a:srgbClr val="000000"/>
                  </a:solidFill>
                </a:uFill>
              </a:rPr>
              <a:t>fungsi</a:t>
            </a:r>
            <a:r>
              <a:rPr dirty="0" u="sng" sz="1100" spc="10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-35">
                <a:uFill>
                  <a:solidFill>
                    <a:srgbClr val="000000"/>
                  </a:solidFill>
                </a:uFill>
              </a:rPr>
              <a:t>berikut:	</a:t>
            </a:r>
            <a:endParaRPr sz="1100"/>
          </a:p>
          <a:p>
            <a:pPr marL="420370" marR="2419985" indent="-133350">
              <a:lnSpc>
                <a:spcPct val="74700"/>
              </a:lnSpc>
              <a:spcBef>
                <a:spcPts val="254"/>
              </a:spcBef>
            </a:pPr>
            <a:r>
              <a:rPr dirty="0" sz="1000" spc="190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29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40">
                <a:latin typeface="PMingLiU"/>
                <a:cs typeface="PMingLiU"/>
              </a:rPr>
              <a:t>kubik(</a:t>
            </a:r>
            <a:r>
              <a:rPr dirty="0" sz="1000" spc="140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29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30">
                <a:latin typeface="PMingLiU"/>
                <a:cs typeface="PMingLiU"/>
              </a:rPr>
              <a:t>x)</a:t>
            </a:r>
            <a:r>
              <a:rPr dirty="0" sz="1000" spc="235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 </a:t>
            </a:r>
            <a:r>
              <a:rPr dirty="0" sz="1000" spc="-245">
                <a:latin typeface="PMingLiU"/>
                <a:cs typeface="PMingLiU"/>
              </a:rPr>
              <a:t> </a:t>
            </a:r>
            <a:r>
              <a:rPr dirty="0" sz="1000" spc="145">
                <a:solidFill>
                  <a:srgbClr val="0000FF"/>
                </a:solidFill>
                <a:latin typeface="PMingLiU"/>
                <a:cs typeface="PMingLiU"/>
              </a:rPr>
              <a:t>return</a:t>
            </a:r>
            <a:r>
              <a:rPr dirty="0" sz="1000" spc="245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85">
                <a:latin typeface="PMingLiU"/>
                <a:cs typeface="PMingLiU"/>
              </a:rPr>
              <a:t>x*x*x;</a:t>
            </a:r>
            <a:endParaRPr sz="1000">
              <a:latin typeface="PMingLiU"/>
              <a:cs typeface="PMingLiU"/>
            </a:endParaRPr>
          </a:p>
          <a:p>
            <a:pPr marL="287655">
              <a:lnSpc>
                <a:spcPts val="96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7095" y="2067750"/>
            <a:ext cx="3611245" cy="0"/>
          </a:xfrm>
          <a:custGeom>
            <a:avLst/>
            <a:gdLst/>
            <a:ahLst/>
            <a:cxnLst/>
            <a:rect l="l" t="t" r="r" b="b"/>
            <a:pathLst>
              <a:path w="3611245" h="0">
                <a:moveTo>
                  <a:pt x="0" y="0"/>
                </a:moveTo>
                <a:lnTo>
                  <a:pt x="361091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5"/>
              <a:t>10</a:t>
            </a:fld>
            <a:r>
              <a:rPr dirty="0" spc="5"/>
              <a:t>/42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1291" y="221828"/>
            <a:ext cx="90551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"/>
              <a:t>Penjelasan</a:t>
            </a:r>
          </a:p>
        </p:txBody>
      </p:sp>
      <p:sp>
        <p:nvSpPr>
          <p:cNvPr id="3" name="object 3"/>
          <p:cNvSpPr/>
          <p:nvPr/>
        </p:nvSpPr>
        <p:spPr>
          <a:xfrm>
            <a:off x="637095" y="1757857"/>
            <a:ext cx="3611245" cy="0"/>
          </a:xfrm>
          <a:custGeom>
            <a:avLst/>
            <a:gdLst/>
            <a:ahLst/>
            <a:cxnLst/>
            <a:rect l="l" t="t" r="r" b="b"/>
            <a:pathLst>
              <a:path w="3611245" h="0">
                <a:moveTo>
                  <a:pt x="0" y="0"/>
                </a:moveTo>
                <a:lnTo>
                  <a:pt x="361091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274333" rIns="0" bIns="0" rtlCol="0" vert="horz">
            <a:spAutoFit/>
          </a:bodyPr>
          <a:lstStyle/>
          <a:p>
            <a:pPr marL="287655" indent="-132715">
              <a:lnSpc>
                <a:spcPts val="1275"/>
              </a:lnSpc>
              <a:spcBef>
                <a:spcPts val="90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288290" algn="l"/>
                <a:tab pos="3898900" algn="l"/>
              </a:tabLst>
            </a:pPr>
            <a:r>
              <a:rPr dirty="0" u="sng" sz="1100" spc="-25">
                <a:uFill>
                  <a:solidFill>
                    <a:srgbClr val="000000"/>
                  </a:solidFill>
                </a:uFill>
              </a:rPr>
              <a:t>Pada</a:t>
            </a:r>
            <a:r>
              <a:rPr dirty="0" u="sng" sz="1100" spc="20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-55">
                <a:uFill>
                  <a:solidFill>
                    <a:srgbClr val="000000"/>
                  </a:solidFill>
                </a:uFill>
              </a:rPr>
              <a:t>program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-40">
                <a:uFill>
                  <a:solidFill>
                    <a:srgbClr val="000000"/>
                  </a:solidFill>
                </a:uFill>
              </a:rPr>
              <a:t>utama,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-10">
                <a:uFill>
                  <a:solidFill>
                    <a:srgbClr val="000000"/>
                  </a:solidFill>
                </a:uFill>
              </a:rPr>
              <a:t>kita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-45">
                <a:uFill>
                  <a:solidFill>
                    <a:srgbClr val="000000"/>
                  </a:solidFill>
                </a:uFill>
              </a:rPr>
              <a:t>bisa</a:t>
            </a:r>
            <a:r>
              <a:rPr dirty="0" u="sng" sz="1100" spc="20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-55">
                <a:uFill>
                  <a:solidFill>
                    <a:srgbClr val="000000"/>
                  </a:solidFill>
                </a:uFill>
              </a:rPr>
              <a:t>melakukan:	</a:t>
            </a:r>
            <a:endParaRPr sz="1100"/>
          </a:p>
          <a:p>
            <a:pPr marL="287655">
              <a:lnSpc>
                <a:spcPts val="1035"/>
              </a:lnSpc>
            </a:pPr>
            <a:r>
              <a:rPr dirty="0" sz="1000" spc="190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25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05">
                <a:latin typeface="PMingLiU"/>
                <a:cs typeface="PMingLiU"/>
              </a:rPr>
              <a:t>main()</a:t>
            </a:r>
            <a:r>
              <a:rPr dirty="0" sz="1000" spc="225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</a:t>
            </a:r>
            <a:endParaRPr sz="1000">
              <a:latin typeface="PMingLiU"/>
              <a:cs typeface="PMingLiU"/>
            </a:endParaRPr>
          </a:p>
          <a:p>
            <a:pPr marL="420370">
              <a:lnSpc>
                <a:spcPts val="960"/>
              </a:lnSpc>
            </a:pPr>
            <a:r>
              <a:rPr dirty="0" sz="1000" spc="190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5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50">
                <a:latin typeface="PMingLiU"/>
                <a:cs typeface="PMingLiU"/>
              </a:rPr>
              <a:t>volume</a:t>
            </a:r>
            <a:r>
              <a:rPr dirty="0" sz="1000" spc="250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130">
                <a:latin typeface="PMingLiU"/>
                <a:cs typeface="PMingLiU"/>
              </a:rPr>
              <a:t>kubik(3);</a:t>
            </a:r>
            <a:endParaRPr sz="1000">
              <a:latin typeface="PMingLiU"/>
              <a:cs typeface="PMingLiU"/>
            </a:endParaRPr>
          </a:p>
          <a:p>
            <a:pPr marL="420370" marR="825500">
              <a:lnSpc>
                <a:spcPts val="960"/>
              </a:lnSpc>
              <a:spcBef>
                <a:spcPts val="110"/>
              </a:spcBef>
            </a:pPr>
            <a:r>
              <a:rPr dirty="0" sz="1000" spc="190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54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80">
                <a:latin typeface="PMingLiU"/>
                <a:cs typeface="PMingLiU"/>
              </a:rPr>
              <a:t>selisih</a:t>
            </a:r>
            <a:r>
              <a:rPr dirty="0" sz="1000" spc="260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 spc="15">
                <a:latin typeface="PMingLiU"/>
                <a:cs typeface="PMingLiU"/>
              </a:rPr>
              <a:t> </a:t>
            </a:r>
            <a:r>
              <a:rPr dirty="0" sz="1000" spc="50">
                <a:latin typeface="PMingLiU"/>
                <a:cs typeface="PMingLiU"/>
              </a:rPr>
              <a:t>volume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204">
                <a:latin typeface="PMingLiU"/>
                <a:cs typeface="PMingLiU"/>
              </a:rPr>
              <a:t>-</a:t>
            </a:r>
            <a:r>
              <a:rPr dirty="0" sz="1000" spc="260">
                <a:latin typeface="PMingLiU"/>
                <a:cs typeface="PMingLiU"/>
              </a:rPr>
              <a:t> </a:t>
            </a:r>
            <a:r>
              <a:rPr dirty="0" sz="1000" spc="130">
                <a:latin typeface="PMingLiU"/>
                <a:cs typeface="PMingLiU"/>
              </a:rPr>
              <a:t>kubik(2); </a:t>
            </a:r>
            <a:r>
              <a:rPr dirty="0" sz="1000" spc="135">
                <a:latin typeface="PMingLiU"/>
                <a:cs typeface="PMingLiU"/>
              </a:rPr>
              <a:t> </a:t>
            </a:r>
            <a:r>
              <a:rPr dirty="0" sz="1000" spc="160">
                <a:latin typeface="PMingLiU"/>
                <a:cs typeface="PMingLiU"/>
              </a:rPr>
              <a:t>printf(</a:t>
            </a:r>
            <a:r>
              <a:rPr dirty="0" sz="1000" spc="160">
                <a:solidFill>
                  <a:srgbClr val="9300D1"/>
                </a:solidFill>
                <a:latin typeface="PMingLiU"/>
                <a:cs typeface="PMingLiU"/>
              </a:rPr>
              <a:t>"4</a:t>
            </a:r>
            <a:r>
              <a:rPr dirty="0" sz="1000" spc="254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95">
                <a:solidFill>
                  <a:srgbClr val="9300D1"/>
                </a:solidFill>
                <a:latin typeface="PMingLiU"/>
                <a:cs typeface="PMingLiU"/>
              </a:rPr>
              <a:t>kubik</a:t>
            </a:r>
            <a:r>
              <a:rPr dirty="0" sz="1000" spc="254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110">
                <a:solidFill>
                  <a:srgbClr val="9300D1"/>
                </a:solidFill>
                <a:latin typeface="PMingLiU"/>
                <a:cs typeface="PMingLiU"/>
              </a:rPr>
              <a:t>adalah</a:t>
            </a:r>
            <a:r>
              <a:rPr dirty="0" sz="1000" spc="260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85">
                <a:solidFill>
                  <a:srgbClr val="9300D1"/>
                </a:solidFill>
                <a:latin typeface="PMingLiU"/>
                <a:cs typeface="PMingLiU"/>
              </a:rPr>
              <a:t>%d\n"</a:t>
            </a:r>
            <a:r>
              <a:rPr dirty="0" sz="1000" spc="85">
                <a:latin typeface="PMingLiU"/>
                <a:cs typeface="PMingLiU"/>
              </a:rPr>
              <a:t>,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140">
                <a:latin typeface="PMingLiU"/>
                <a:cs typeface="PMingLiU"/>
              </a:rPr>
              <a:t>kubik(4));</a:t>
            </a:r>
            <a:endParaRPr sz="1000">
              <a:latin typeface="PMingLiU"/>
              <a:cs typeface="PMingLiU"/>
            </a:endParaRPr>
          </a:p>
          <a:p>
            <a:pPr marL="287655">
              <a:lnSpc>
                <a:spcPts val="969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  <a:p>
            <a:pPr marL="287655" indent="-132715">
              <a:lnSpc>
                <a:spcPct val="100000"/>
              </a:lnSpc>
              <a:spcBef>
                <a:spcPts val="625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288290" algn="l"/>
              </a:tabLst>
            </a:pPr>
            <a:r>
              <a:rPr dirty="0" sz="1100" spc="-35"/>
              <a:t>Teringat</a:t>
            </a:r>
            <a:r>
              <a:rPr dirty="0" sz="1100" spc="5"/>
              <a:t> </a:t>
            </a:r>
            <a:r>
              <a:rPr dirty="0" sz="1100" spc="-60"/>
              <a:t>dengan</a:t>
            </a:r>
            <a:r>
              <a:rPr dirty="0" sz="1100" spc="10"/>
              <a:t> </a:t>
            </a:r>
            <a:r>
              <a:rPr dirty="0" sz="1100" spc="-50"/>
              <a:t>sesuatu?</a:t>
            </a:r>
            <a:endParaRPr sz="1100"/>
          </a:p>
          <a:p>
            <a:pPr marL="287655" marR="274320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288290" algn="l"/>
              </a:tabLst>
            </a:pPr>
            <a:r>
              <a:rPr dirty="0" sz="1100" spc="-40"/>
              <a:t>Fungsi</a:t>
            </a:r>
            <a:r>
              <a:rPr dirty="0" sz="1100" spc="15"/>
              <a:t> </a:t>
            </a:r>
            <a:r>
              <a:rPr dirty="0" sz="1100" spc="100">
                <a:latin typeface="PMingLiU"/>
                <a:cs typeface="PMingLiU"/>
              </a:rPr>
              <a:t>kubik</a:t>
            </a:r>
            <a:r>
              <a:rPr dirty="0" sz="1100" spc="80">
                <a:latin typeface="PMingLiU"/>
                <a:cs typeface="PMingLiU"/>
              </a:rPr>
              <a:t> </a:t>
            </a:r>
            <a:r>
              <a:rPr dirty="0" sz="1100" spc="-15"/>
              <a:t>kini</a:t>
            </a:r>
            <a:r>
              <a:rPr dirty="0" sz="1100" spc="20"/>
              <a:t> </a:t>
            </a:r>
            <a:r>
              <a:rPr dirty="0" sz="1100" spc="-20"/>
              <a:t>terlihat</a:t>
            </a:r>
            <a:r>
              <a:rPr dirty="0" sz="1100" spc="25"/>
              <a:t> </a:t>
            </a:r>
            <a:r>
              <a:rPr dirty="0" sz="1100" spc="-40"/>
              <a:t>seperti</a:t>
            </a:r>
            <a:r>
              <a:rPr dirty="0" sz="1100" spc="25"/>
              <a:t> </a:t>
            </a:r>
            <a:r>
              <a:rPr dirty="0" sz="1100" spc="-45"/>
              <a:t>fungsi</a:t>
            </a:r>
            <a:r>
              <a:rPr dirty="0" sz="1100" spc="20"/>
              <a:t> </a:t>
            </a:r>
            <a:r>
              <a:rPr dirty="0" sz="1100" spc="-65"/>
              <a:t>yang</a:t>
            </a:r>
            <a:r>
              <a:rPr dirty="0" sz="1100" spc="25"/>
              <a:t> </a:t>
            </a:r>
            <a:r>
              <a:rPr dirty="0" sz="1100" spc="-45"/>
              <a:t>biasa</a:t>
            </a:r>
            <a:r>
              <a:rPr dirty="0" sz="1100" spc="20"/>
              <a:t> </a:t>
            </a:r>
            <a:r>
              <a:rPr dirty="0" sz="1100" spc="-35"/>
              <a:t>kalian </a:t>
            </a:r>
            <a:r>
              <a:rPr dirty="0" sz="1100" spc="-325"/>
              <a:t> </a:t>
            </a:r>
            <a:r>
              <a:rPr dirty="0" sz="1100" spc="-55"/>
              <a:t>gunakan,</a:t>
            </a:r>
            <a:r>
              <a:rPr dirty="0" sz="1100" spc="15"/>
              <a:t> </a:t>
            </a:r>
            <a:r>
              <a:rPr dirty="0" sz="1100" spc="-40"/>
              <a:t>seperti</a:t>
            </a:r>
            <a:r>
              <a:rPr dirty="0" sz="1100" spc="25"/>
              <a:t> </a:t>
            </a:r>
            <a:r>
              <a:rPr dirty="0" sz="1100" spc="140">
                <a:latin typeface="PMingLiU"/>
                <a:cs typeface="PMingLiU"/>
              </a:rPr>
              <a:t>sqrt</a:t>
            </a:r>
            <a:r>
              <a:rPr dirty="0" sz="1100" spc="140"/>
              <a:t>,</a:t>
            </a:r>
            <a:r>
              <a:rPr dirty="0" sz="1100" spc="20"/>
              <a:t> </a:t>
            </a:r>
            <a:r>
              <a:rPr dirty="0" sz="1100" spc="70">
                <a:latin typeface="PMingLiU"/>
                <a:cs typeface="PMingLiU"/>
              </a:rPr>
              <a:t>round</a:t>
            </a:r>
            <a:r>
              <a:rPr dirty="0" sz="1100" spc="70"/>
              <a:t>,</a:t>
            </a:r>
            <a:r>
              <a:rPr dirty="0" sz="1100" spc="20"/>
              <a:t> </a:t>
            </a:r>
            <a:r>
              <a:rPr dirty="0" sz="1100" spc="-35"/>
              <a:t>atau</a:t>
            </a:r>
            <a:r>
              <a:rPr dirty="0" sz="1100" spc="20"/>
              <a:t> </a:t>
            </a:r>
            <a:r>
              <a:rPr dirty="0" sz="1100" spc="75">
                <a:latin typeface="PMingLiU"/>
                <a:cs typeface="PMingLiU"/>
              </a:rPr>
              <a:t>abs</a:t>
            </a:r>
            <a:r>
              <a:rPr dirty="0" sz="1100" spc="75"/>
              <a:t>!</a:t>
            </a:r>
            <a:endParaRPr sz="1100">
              <a:latin typeface="PMingLiU"/>
              <a:cs typeface="PMingLiU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5"/>
              <a:t>10</a:t>
            </a:fld>
            <a:r>
              <a:rPr dirty="0" spc="5"/>
              <a:t>/42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8305" y="221828"/>
            <a:ext cx="135191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/>
              <a:t>Nilai</a:t>
            </a:r>
            <a:r>
              <a:rPr dirty="0" spc="55"/>
              <a:t> </a:t>
            </a:r>
            <a:r>
              <a:rPr dirty="0" spc="-10"/>
              <a:t>Kembalian</a:t>
            </a:r>
          </a:p>
        </p:txBody>
      </p:sp>
      <p:sp>
        <p:nvSpPr>
          <p:cNvPr id="3" name="object 3"/>
          <p:cNvSpPr/>
          <p:nvPr/>
        </p:nvSpPr>
        <p:spPr>
          <a:xfrm>
            <a:off x="637095" y="1377886"/>
            <a:ext cx="3611245" cy="0"/>
          </a:xfrm>
          <a:custGeom>
            <a:avLst/>
            <a:gdLst/>
            <a:ahLst/>
            <a:cxnLst/>
            <a:rect l="l" t="t" r="r" b="b"/>
            <a:pathLst>
              <a:path w="3611245" h="0">
                <a:moveTo>
                  <a:pt x="0" y="0"/>
                </a:moveTo>
                <a:lnTo>
                  <a:pt x="361091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37095" y="1694764"/>
            <a:ext cx="3611245" cy="0"/>
          </a:xfrm>
          <a:custGeom>
            <a:avLst/>
            <a:gdLst/>
            <a:ahLst/>
            <a:cxnLst/>
            <a:rect l="l" t="t" r="r" b="b"/>
            <a:pathLst>
              <a:path w="3611245" h="0">
                <a:moveTo>
                  <a:pt x="0" y="0"/>
                </a:moveTo>
                <a:lnTo>
                  <a:pt x="361091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37095" y="2051558"/>
            <a:ext cx="3611245" cy="0"/>
          </a:xfrm>
          <a:custGeom>
            <a:avLst/>
            <a:gdLst/>
            <a:ahLst/>
            <a:cxnLst/>
            <a:rect l="l" t="t" r="r" b="b"/>
            <a:pathLst>
              <a:path w="3611245" h="0">
                <a:moveTo>
                  <a:pt x="0" y="0"/>
                </a:moveTo>
                <a:lnTo>
                  <a:pt x="361091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37095" y="2246414"/>
            <a:ext cx="3611245" cy="0"/>
          </a:xfrm>
          <a:custGeom>
            <a:avLst/>
            <a:gdLst/>
            <a:ahLst/>
            <a:cxnLst/>
            <a:rect l="l" t="t" r="r" b="b"/>
            <a:pathLst>
              <a:path w="3611245" h="0">
                <a:moveTo>
                  <a:pt x="0" y="0"/>
                </a:moveTo>
                <a:lnTo>
                  <a:pt x="361091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91858" y="829346"/>
            <a:ext cx="3672840" cy="162750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44780" marR="5080" indent="-132715">
              <a:lnSpc>
                <a:spcPct val="102600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</a:tabLst>
            </a:pPr>
            <a:r>
              <a:rPr dirty="0" sz="1100" spc="-10">
                <a:latin typeface="Tahoma"/>
                <a:cs typeface="Tahoma"/>
              </a:rPr>
              <a:t>Ketika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fungsi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mengembalikan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nilai,</a:t>
            </a:r>
            <a:r>
              <a:rPr dirty="0" sz="1100" spc="3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nilai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ini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bisa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dioperasikan </a:t>
            </a:r>
            <a:r>
              <a:rPr dirty="0" sz="1100" spc="-325">
                <a:latin typeface="Tahoma"/>
                <a:cs typeface="Tahoma"/>
              </a:rPr>
              <a:t> </a:t>
            </a:r>
            <a:r>
              <a:rPr dirty="0" sz="1100" spc="-75">
                <a:latin typeface="Tahoma"/>
                <a:cs typeface="Tahoma"/>
              </a:rPr>
              <a:t>ke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dalam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ekspresi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atau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assignment.</a:t>
            </a:r>
            <a:endParaRPr sz="1100">
              <a:latin typeface="Tahoma"/>
              <a:cs typeface="Tahoma"/>
            </a:endParaRPr>
          </a:p>
          <a:p>
            <a:pPr marL="144780" indent="-132715">
              <a:lnSpc>
                <a:spcPts val="1245"/>
              </a:lnSpc>
              <a:spcBef>
                <a:spcPts val="335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</a:tabLst>
            </a:pPr>
            <a:r>
              <a:rPr dirty="0" sz="1100" spc="-45">
                <a:latin typeface="Tahoma"/>
                <a:cs typeface="Tahoma"/>
              </a:rPr>
              <a:t>Sebagai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ilustrasi,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perhatikan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ekspresi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berikut:</a:t>
            </a:r>
            <a:endParaRPr sz="1100">
              <a:latin typeface="Tahoma"/>
              <a:cs typeface="Tahoma"/>
            </a:endParaRPr>
          </a:p>
          <a:p>
            <a:pPr marL="144780">
              <a:lnSpc>
                <a:spcPts val="1005"/>
              </a:lnSpc>
            </a:pPr>
            <a:r>
              <a:rPr dirty="0" sz="1000" spc="50">
                <a:latin typeface="PMingLiU"/>
                <a:cs typeface="PMingLiU"/>
              </a:rPr>
              <a:t>x</a:t>
            </a:r>
            <a:r>
              <a:rPr dirty="0" sz="1000" spc="225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 spc="225">
                <a:latin typeface="PMingLiU"/>
                <a:cs typeface="PMingLiU"/>
              </a:rPr>
              <a:t> </a:t>
            </a:r>
            <a:r>
              <a:rPr dirty="0" sz="1000" spc="155">
                <a:latin typeface="PMingLiU"/>
                <a:cs typeface="PMingLiU"/>
              </a:rPr>
              <a:t>2;</a:t>
            </a:r>
            <a:endParaRPr sz="1000">
              <a:latin typeface="PMingLiU"/>
              <a:cs typeface="PMingLiU"/>
            </a:endParaRPr>
          </a:p>
          <a:p>
            <a:pPr marL="144780">
              <a:lnSpc>
                <a:spcPts val="1080"/>
              </a:lnSpc>
            </a:pPr>
            <a:r>
              <a:rPr dirty="0" sz="1000" spc="50">
                <a:latin typeface="PMingLiU"/>
                <a:cs typeface="PMingLiU"/>
              </a:rPr>
              <a:t>y</a:t>
            </a:r>
            <a:r>
              <a:rPr dirty="0" sz="1000" spc="240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 spc="245">
                <a:latin typeface="PMingLiU"/>
                <a:cs typeface="PMingLiU"/>
              </a:rPr>
              <a:t> </a:t>
            </a:r>
            <a:r>
              <a:rPr dirty="0" sz="1000" spc="105">
                <a:latin typeface="PMingLiU"/>
                <a:cs typeface="PMingLiU"/>
              </a:rPr>
              <a:t>3*kubik(x)</a:t>
            </a:r>
            <a:r>
              <a:rPr dirty="0" sz="1000" spc="240">
                <a:latin typeface="PMingLiU"/>
                <a:cs typeface="PMingLiU"/>
              </a:rPr>
              <a:t> </a:t>
            </a:r>
            <a:r>
              <a:rPr dirty="0" sz="1000" spc="204">
                <a:latin typeface="PMingLiU"/>
                <a:cs typeface="PMingLiU"/>
              </a:rPr>
              <a:t>-</a:t>
            </a:r>
            <a:r>
              <a:rPr dirty="0" sz="1000" spc="245">
                <a:latin typeface="PMingLiU"/>
                <a:cs typeface="PMingLiU"/>
              </a:rPr>
              <a:t> </a:t>
            </a:r>
            <a:r>
              <a:rPr dirty="0" sz="1000" spc="155">
                <a:latin typeface="PMingLiU"/>
                <a:cs typeface="PMingLiU"/>
              </a:rPr>
              <a:t>1;</a:t>
            </a:r>
            <a:endParaRPr sz="1000">
              <a:latin typeface="PMingLiU"/>
              <a:cs typeface="PMingLiU"/>
            </a:endParaRPr>
          </a:p>
          <a:p>
            <a:pPr marL="144780" marR="173355" indent="-132715">
              <a:lnSpc>
                <a:spcPct val="102699"/>
              </a:lnSpc>
              <a:spcBef>
                <a:spcPts val="585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</a:tabLst>
            </a:pPr>
            <a:r>
              <a:rPr dirty="0" sz="1100" spc="-25">
                <a:latin typeface="Tahoma"/>
                <a:cs typeface="Tahoma"/>
              </a:rPr>
              <a:t>Pada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saat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dijalankan,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fungsi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kubik(x)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dieksekusi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dan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55">
                <a:solidFill>
                  <a:srgbClr val="FF0000"/>
                </a:solidFill>
                <a:latin typeface="Tahoma"/>
                <a:cs typeface="Tahoma"/>
              </a:rPr>
              <a:t>mengembalikan</a:t>
            </a:r>
            <a:r>
              <a:rPr dirty="0" sz="1100" spc="1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100" spc="-20">
                <a:solidFill>
                  <a:srgbClr val="FF0000"/>
                </a:solidFill>
                <a:latin typeface="Tahoma"/>
                <a:cs typeface="Tahoma"/>
              </a:rPr>
              <a:t>nilai</a:t>
            </a:r>
            <a:r>
              <a:rPr dirty="0" sz="1100" spc="2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8.</a:t>
            </a:r>
            <a:endParaRPr sz="1100">
              <a:latin typeface="Tahoma"/>
              <a:cs typeface="Tahoma"/>
            </a:endParaRPr>
          </a:p>
          <a:p>
            <a:pPr marL="144780">
              <a:lnSpc>
                <a:spcPts val="1045"/>
              </a:lnSpc>
            </a:pPr>
            <a:r>
              <a:rPr dirty="0" sz="1000" spc="50">
                <a:latin typeface="PMingLiU"/>
                <a:cs typeface="PMingLiU"/>
              </a:rPr>
              <a:t>y</a:t>
            </a:r>
            <a:r>
              <a:rPr dirty="0" sz="1000" spc="240">
                <a:latin typeface="PMingLiU"/>
                <a:cs typeface="PMingLiU"/>
              </a:rPr>
              <a:t> </a:t>
            </a:r>
            <a:r>
              <a:rPr dirty="0" sz="1000" spc="125">
                <a:latin typeface="PMingLiU"/>
                <a:cs typeface="PMingLiU"/>
              </a:rPr>
              <a:t>:=</a:t>
            </a:r>
            <a:r>
              <a:rPr dirty="0" sz="1000" spc="245">
                <a:latin typeface="PMingLiU"/>
                <a:cs typeface="PMingLiU"/>
              </a:rPr>
              <a:t> </a:t>
            </a:r>
            <a:r>
              <a:rPr dirty="0" sz="1000" spc="50">
                <a:latin typeface="PMingLiU"/>
                <a:cs typeface="PMingLiU"/>
              </a:rPr>
              <a:t>3*8</a:t>
            </a:r>
            <a:r>
              <a:rPr dirty="0" sz="1000" spc="245">
                <a:latin typeface="PMingLiU"/>
                <a:cs typeface="PMingLiU"/>
              </a:rPr>
              <a:t> </a:t>
            </a:r>
            <a:r>
              <a:rPr dirty="0" sz="1000" spc="204">
                <a:latin typeface="PMingLiU"/>
                <a:cs typeface="PMingLiU"/>
              </a:rPr>
              <a:t>-</a:t>
            </a:r>
            <a:r>
              <a:rPr dirty="0" sz="1000" spc="245">
                <a:latin typeface="PMingLiU"/>
                <a:cs typeface="PMingLiU"/>
              </a:rPr>
              <a:t> </a:t>
            </a:r>
            <a:r>
              <a:rPr dirty="0" sz="1000" spc="155">
                <a:latin typeface="PMingLiU"/>
                <a:cs typeface="PMingLiU"/>
              </a:rPr>
              <a:t>1;</a:t>
            </a:r>
            <a:endParaRPr sz="1000">
              <a:latin typeface="PMingLiU"/>
              <a:cs typeface="PMingLiU"/>
            </a:endParaRPr>
          </a:p>
          <a:p>
            <a:pPr marL="144780" indent="-132715">
              <a:lnSpc>
                <a:spcPct val="100000"/>
              </a:lnSpc>
              <a:spcBef>
                <a:spcPts val="625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</a:tabLst>
            </a:pPr>
            <a:r>
              <a:rPr dirty="0" sz="1100" spc="-40">
                <a:latin typeface="Tahoma"/>
                <a:cs typeface="Tahoma"/>
              </a:rPr>
              <a:t>Setelah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ekspresi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itu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dievaluasi,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55">
                <a:latin typeface="PMingLiU"/>
                <a:cs typeface="PMingLiU"/>
              </a:rPr>
              <a:t>y</a:t>
            </a:r>
            <a:r>
              <a:rPr dirty="0" sz="1100" spc="75">
                <a:latin typeface="PMingLiU"/>
                <a:cs typeface="PMingLiU"/>
              </a:rPr>
              <a:t> </a:t>
            </a:r>
            <a:r>
              <a:rPr dirty="0" sz="1100" spc="-30">
                <a:latin typeface="Tahoma"/>
                <a:cs typeface="Tahoma"/>
              </a:rPr>
              <a:t>bernilai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23.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5"/>
              <a:t>10</a:t>
            </a:fld>
            <a:r>
              <a:rPr dirty="0" spc="5"/>
              <a:t>/42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0840" y="221828"/>
            <a:ext cx="192786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/>
              <a:t>Nilai</a:t>
            </a:r>
            <a:r>
              <a:rPr dirty="0" spc="95"/>
              <a:t> </a:t>
            </a:r>
            <a:r>
              <a:rPr dirty="0" spc="-10"/>
              <a:t>Kembalian</a:t>
            </a:r>
            <a:r>
              <a:rPr dirty="0" spc="100"/>
              <a:t> </a:t>
            </a:r>
            <a:r>
              <a:rPr dirty="0" spc="30"/>
              <a:t>(lanj.)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352273" rIns="0" bIns="0" rtlCol="0" vert="horz">
            <a:spAutoFit/>
          </a:bodyPr>
          <a:lstStyle/>
          <a:p>
            <a:pPr marL="287655" marR="747395" indent="-132715">
              <a:lnSpc>
                <a:spcPct val="102600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288290" algn="l"/>
              </a:tabLst>
            </a:pPr>
            <a:r>
              <a:rPr dirty="0" sz="1100" spc="-10"/>
              <a:t>Hal</a:t>
            </a:r>
            <a:r>
              <a:rPr dirty="0" sz="1100" spc="15"/>
              <a:t> </a:t>
            </a:r>
            <a:r>
              <a:rPr dirty="0" sz="1100" spc="-60"/>
              <a:t>semacam</a:t>
            </a:r>
            <a:r>
              <a:rPr dirty="0" sz="1100" spc="25"/>
              <a:t> </a:t>
            </a:r>
            <a:r>
              <a:rPr dirty="0" sz="1100" spc="-15"/>
              <a:t>ini</a:t>
            </a:r>
            <a:r>
              <a:rPr dirty="0" sz="1100" spc="25"/>
              <a:t> </a:t>
            </a:r>
            <a:r>
              <a:rPr dirty="0" sz="1100" spc="-20"/>
              <a:t>tidak</a:t>
            </a:r>
            <a:r>
              <a:rPr dirty="0" sz="1100" spc="20"/>
              <a:t> </a:t>
            </a:r>
            <a:r>
              <a:rPr dirty="0" sz="1100" spc="-40"/>
              <a:t>berlaku</a:t>
            </a:r>
            <a:r>
              <a:rPr dirty="0" sz="1100" spc="25"/>
              <a:t> </a:t>
            </a:r>
            <a:r>
              <a:rPr dirty="0" sz="1100" spc="-35"/>
              <a:t>ketika</a:t>
            </a:r>
            <a:r>
              <a:rPr dirty="0" sz="1100" spc="20"/>
              <a:t> </a:t>
            </a:r>
            <a:r>
              <a:rPr dirty="0" sz="1100" spc="-45"/>
              <a:t>fungsi</a:t>
            </a:r>
            <a:r>
              <a:rPr dirty="0" sz="1100" spc="25"/>
              <a:t> </a:t>
            </a:r>
            <a:r>
              <a:rPr dirty="0" sz="1100" spc="-20"/>
              <a:t>tidak </a:t>
            </a:r>
            <a:r>
              <a:rPr dirty="0" sz="1100" spc="-325"/>
              <a:t> </a:t>
            </a:r>
            <a:r>
              <a:rPr dirty="0" sz="1100" spc="-55"/>
              <a:t>mengembalikan</a:t>
            </a:r>
            <a:r>
              <a:rPr dirty="0" sz="1100" spc="15"/>
              <a:t> </a:t>
            </a:r>
            <a:r>
              <a:rPr dirty="0" sz="1100" spc="-20"/>
              <a:t>nilai.</a:t>
            </a:r>
            <a:endParaRPr sz="1100"/>
          </a:p>
          <a:p>
            <a:pPr marL="287655" indent="-132715">
              <a:lnSpc>
                <a:spcPts val="1275"/>
              </a:lnSpc>
              <a:spcBef>
                <a:spcPts val="335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288290" algn="l"/>
                <a:tab pos="3898900" algn="l"/>
              </a:tabLst>
            </a:pPr>
            <a:r>
              <a:rPr dirty="0" u="sng" sz="1100" spc="-10">
                <a:uFill>
                  <a:solidFill>
                    <a:srgbClr val="000000"/>
                  </a:solidFill>
                </a:uFill>
              </a:rPr>
              <a:t>Hal</a:t>
            </a:r>
            <a:r>
              <a:rPr dirty="0" u="sng" sz="1100" spc="20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-15">
                <a:uFill>
                  <a:solidFill>
                    <a:srgbClr val="000000"/>
                  </a:solidFill>
                </a:uFill>
              </a:rPr>
              <a:t>ini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-50">
                <a:uFill>
                  <a:solidFill>
                    <a:srgbClr val="000000"/>
                  </a:solidFill>
                </a:uFill>
              </a:rPr>
              <a:t>juga</a:t>
            </a:r>
            <a:r>
              <a:rPr dirty="0" u="sng" sz="1100" spc="30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-60">
                <a:uFill>
                  <a:solidFill>
                    <a:srgbClr val="000000"/>
                  </a:solidFill>
                </a:uFill>
              </a:rPr>
              <a:t>membedakan</a:t>
            </a:r>
            <a:r>
              <a:rPr dirty="0" u="sng" sz="1100" spc="30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-50">
                <a:uFill>
                  <a:solidFill>
                    <a:srgbClr val="000000"/>
                  </a:solidFill>
                </a:uFill>
              </a:rPr>
              <a:t>cara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-55">
                <a:uFill>
                  <a:solidFill>
                    <a:srgbClr val="000000"/>
                  </a:solidFill>
                </a:uFill>
              </a:rPr>
              <a:t>pemanggilannya:	</a:t>
            </a:r>
            <a:endParaRPr sz="1100"/>
          </a:p>
          <a:p>
            <a:pPr marL="287655" marR="1755775">
              <a:lnSpc>
                <a:spcPts val="960"/>
              </a:lnSpc>
              <a:spcBef>
                <a:spcPts val="185"/>
              </a:spcBef>
            </a:pPr>
            <a:r>
              <a:rPr dirty="0" sz="1000" spc="260">
                <a:solidFill>
                  <a:srgbClr val="009900"/>
                </a:solidFill>
                <a:latin typeface="PMingLiU"/>
                <a:cs typeface="PMingLiU"/>
              </a:rPr>
              <a:t>//</a:t>
            </a:r>
            <a:r>
              <a:rPr dirty="0" sz="1000" spc="245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80">
                <a:solidFill>
                  <a:srgbClr val="009900"/>
                </a:solidFill>
                <a:latin typeface="PMingLiU"/>
                <a:cs typeface="PMingLiU"/>
              </a:rPr>
              <a:t>Tidak</a:t>
            </a:r>
            <a:r>
              <a:rPr dirty="0" sz="1000" spc="250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60">
                <a:solidFill>
                  <a:srgbClr val="009900"/>
                </a:solidFill>
                <a:latin typeface="PMingLiU"/>
                <a:cs typeface="PMingLiU"/>
              </a:rPr>
              <a:t>mengembalikan</a:t>
            </a:r>
            <a:r>
              <a:rPr dirty="0" sz="1000" spc="250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185">
                <a:solidFill>
                  <a:srgbClr val="009900"/>
                </a:solidFill>
                <a:latin typeface="PMingLiU"/>
                <a:cs typeface="PMingLiU"/>
              </a:rPr>
              <a:t>nilai </a:t>
            </a:r>
            <a:r>
              <a:rPr dirty="0" sz="1000" spc="-245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150">
                <a:latin typeface="PMingLiU"/>
                <a:cs typeface="PMingLiU"/>
              </a:rPr>
              <a:t>kerja1()</a:t>
            </a:r>
            <a:endParaRPr sz="1000">
              <a:latin typeface="PMingLiU"/>
              <a:cs typeface="PMingLiU"/>
            </a:endParaRPr>
          </a:p>
          <a:p>
            <a:pPr marL="142875">
              <a:lnSpc>
                <a:spcPct val="100000"/>
              </a:lnSpc>
              <a:spcBef>
                <a:spcPts val="60"/>
              </a:spcBef>
            </a:pPr>
            <a:endParaRPr sz="600">
              <a:latin typeface="PMingLiU"/>
              <a:cs typeface="PMingLiU"/>
            </a:endParaRPr>
          </a:p>
          <a:p>
            <a:pPr marL="287655" marR="2154555">
              <a:lnSpc>
                <a:spcPts val="960"/>
              </a:lnSpc>
            </a:pPr>
            <a:r>
              <a:rPr dirty="0" sz="1000" spc="260">
                <a:solidFill>
                  <a:srgbClr val="009900"/>
                </a:solidFill>
                <a:latin typeface="PMingLiU"/>
                <a:cs typeface="PMingLiU"/>
              </a:rPr>
              <a:t>//</a:t>
            </a:r>
            <a:r>
              <a:rPr dirty="0" sz="1000" spc="245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50">
                <a:solidFill>
                  <a:srgbClr val="009900"/>
                </a:solidFill>
                <a:latin typeface="PMingLiU"/>
                <a:cs typeface="PMingLiU"/>
              </a:rPr>
              <a:t>Mengembalikan</a:t>
            </a:r>
            <a:r>
              <a:rPr dirty="0" sz="1000" spc="245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185">
                <a:solidFill>
                  <a:srgbClr val="009900"/>
                </a:solidFill>
                <a:latin typeface="PMingLiU"/>
                <a:cs typeface="PMingLiU"/>
              </a:rPr>
              <a:t>nilai </a:t>
            </a:r>
            <a:r>
              <a:rPr dirty="0" sz="1000" spc="-245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50">
                <a:latin typeface="PMingLiU"/>
                <a:cs typeface="PMingLiU"/>
              </a:rPr>
              <a:t>x</a:t>
            </a:r>
            <a:r>
              <a:rPr dirty="0" sz="1000" spc="250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 spc="10">
                <a:latin typeface="PMingLiU"/>
                <a:cs typeface="PMingLiU"/>
              </a:rPr>
              <a:t> </a:t>
            </a:r>
            <a:r>
              <a:rPr dirty="0" sz="1000" spc="160">
                <a:latin typeface="PMingLiU"/>
                <a:cs typeface="PMingLiU"/>
              </a:rPr>
              <a:t>kerja2();</a:t>
            </a:r>
            <a:endParaRPr sz="1000">
              <a:latin typeface="PMingLiU"/>
              <a:cs typeface="PMingLiU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7095" y="2214194"/>
            <a:ext cx="3611245" cy="0"/>
          </a:xfrm>
          <a:custGeom>
            <a:avLst/>
            <a:gdLst/>
            <a:ahLst/>
            <a:cxnLst/>
            <a:rect l="l" t="t" r="r" b="b"/>
            <a:pathLst>
              <a:path w="3611245" h="0">
                <a:moveTo>
                  <a:pt x="0" y="0"/>
                </a:moveTo>
                <a:lnTo>
                  <a:pt x="361091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5"/>
              <a:t>10</a:t>
            </a:fld>
            <a:r>
              <a:rPr dirty="0" spc="5"/>
              <a:t>/42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4379" y="221828"/>
            <a:ext cx="55943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/>
              <a:t>F</a:t>
            </a:r>
            <a:r>
              <a:rPr dirty="0"/>
              <a:t>ungsi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946504"/>
            <a:ext cx="3615054" cy="133858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44780" marR="5080" indent="-132715">
              <a:lnSpc>
                <a:spcPct val="102600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</a:tabLst>
            </a:pPr>
            <a:r>
              <a:rPr dirty="0" sz="1100" spc="-15">
                <a:latin typeface="Tahoma"/>
                <a:cs typeface="Tahoma"/>
              </a:rPr>
              <a:t>Untuk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mengembalikan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nilai,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isikan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tipe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data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nilai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kembalian </a:t>
            </a:r>
            <a:r>
              <a:rPr dirty="0" sz="1100" spc="-3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pada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deklarasi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fungsi.</a:t>
            </a:r>
            <a:endParaRPr sz="1100">
              <a:latin typeface="Tahoma"/>
              <a:cs typeface="Tahoma"/>
            </a:endParaRPr>
          </a:p>
          <a:p>
            <a:pPr marL="144780" marR="360045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</a:tabLst>
            </a:pPr>
            <a:r>
              <a:rPr dirty="0" sz="1100" spc="-40">
                <a:latin typeface="Tahoma"/>
                <a:cs typeface="Tahoma"/>
              </a:rPr>
              <a:t>Selanjutnya,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kembalikan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nilai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dengan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cara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menuliskan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145">
                <a:latin typeface="Tahoma"/>
                <a:cs typeface="Tahoma"/>
              </a:rPr>
              <a:t>”</a:t>
            </a:r>
            <a:r>
              <a:rPr dirty="0" sz="1100" spc="145">
                <a:latin typeface="PMingLiU"/>
                <a:cs typeface="PMingLiU"/>
              </a:rPr>
              <a:t>return</a:t>
            </a:r>
            <a:r>
              <a:rPr dirty="0" sz="1100" spc="145">
                <a:latin typeface="Tahoma"/>
                <a:cs typeface="Tahoma"/>
              </a:rPr>
              <a:t>”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diikuti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dengan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nilai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kembaliannya.</a:t>
            </a:r>
            <a:endParaRPr sz="1100">
              <a:latin typeface="Tahoma"/>
              <a:cs typeface="Tahoma"/>
            </a:endParaRPr>
          </a:p>
          <a:p>
            <a:pPr marL="144780" marR="128905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</a:tabLst>
            </a:pPr>
            <a:r>
              <a:rPr dirty="0" sz="1100" spc="-25">
                <a:latin typeface="Tahoma"/>
                <a:cs typeface="Tahoma"/>
              </a:rPr>
              <a:t>Perintah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160">
                <a:latin typeface="PMingLiU"/>
                <a:cs typeface="PMingLiU"/>
              </a:rPr>
              <a:t>return</a:t>
            </a:r>
            <a:r>
              <a:rPr dirty="0" sz="1100" spc="75">
                <a:latin typeface="PMingLiU"/>
                <a:cs typeface="PMingLiU"/>
              </a:rPr>
              <a:t> </a:t>
            </a:r>
            <a:r>
              <a:rPr dirty="0" sz="1100" spc="-55">
                <a:latin typeface="Tahoma"/>
                <a:cs typeface="Tahoma"/>
              </a:rPr>
              <a:t>akan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menghentikan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eksekusi,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keluar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dari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fungsi,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mengembalikan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nilai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75">
                <a:latin typeface="Tahoma"/>
                <a:cs typeface="Tahoma"/>
              </a:rPr>
              <a:t>ke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pemanggilnya.</a:t>
            </a:r>
            <a:endParaRPr sz="1100">
              <a:latin typeface="Tahoma"/>
              <a:cs typeface="Tahoma"/>
            </a:endParaRPr>
          </a:p>
          <a:p>
            <a:pPr marL="144780" indent="-132715">
              <a:lnSpc>
                <a:spcPct val="100000"/>
              </a:lnSpc>
              <a:spcBef>
                <a:spcPts val="334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</a:tabLst>
            </a:pPr>
            <a:r>
              <a:rPr dirty="0" sz="1100" spc="-25">
                <a:latin typeface="Tahoma"/>
                <a:cs typeface="Tahoma"/>
              </a:rPr>
              <a:t>Perintah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160">
                <a:latin typeface="PMingLiU"/>
                <a:cs typeface="PMingLiU"/>
              </a:rPr>
              <a:t>return</a:t>
            </a:r>
            <a:r>
              <a:rPr dirty="0" sz="1100" spc="75">
                <a:latin typeface="PMingLiU"/>
                <a:cs typeface="PMingLiU"/>
              </a:rPr>
              <a:t> </a:t>
            </a:r>
            <a:r>
              <a:rPr dirty="0" sz="1100" spc="-45">
                <a:latin typeface="Tahoma"/>
                <a:cs typeface="Tahoma"/>
              </a:rPr>
              <a:t>boleh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dipanggil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di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baris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fungsi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manapun.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5"/>
              <a:t>10</a:t>
            </a:fld>
            <a:r>
              <a:rPr dirty="0" spc="5"/>
              <a:t>/42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/>
              <a:t>Contoh</a:t>
            </a:r>
            <a:r>
              <a:rPr dirty="0" spc="110"/>
              <a:t> </a:t>
            </a:r>
            <a:r>
              <a:rPr dirty="0" spc="-5"/>
              <a:t>Fungsi</a:t>
            </a:r>
            <a:r>
              <a:rPr dirty="0" spc="114"/>
              <a:t> </a:t>
            </a:r>
            <a:r>
              <a:rPr dirty="0" spc="-15"/>
              <a:t>Lain</a:t>
            </a:r>
          </a:p>
        </p:txBody>
      </p:sp>
      <p:sp>
        <p:nvSpPr>
          <p:cNvPr id="3" name="object 3"/>
          <p:cNvSpPr/>
          <p:nvPr/>
        </p:nvSpPr>
        <p:spPr>
          <a:xfrm>
            <a:off x="359994" y="2085505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 h="0">
                <a:moveTo>
                  <a:pt x="0" y="0"/>
                </a:moveTo>
                <a:lnTo>
                  <a:pt x="388800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677018" y="2489352"/>
            <a:ext cx="76835" cy="0"/>
          </a:xfrm>
          <a:custGeom>
            <a:avLst/>
            <a:gdLst/>
            <a:ahLst/>
            <a:cxnLst/>
            <a:rect l="l" t="t" r="r" b="b"/>
            <a:pathLst>
              <a:path w="76835" h="0">
                <a:moveTo>
                  <a:pt x="0" y="0"/>
                </a:moveTo>
                <a:lnTo>
                  <a:pt x="76593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21894" y="465705"/>
            <a:ext cx="3964304" cy="251206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70"/>
              </a:spcBef>
              <a:tabLst>
                <a:tab pos="3925570" algn="l"/>
              </a:tabLst>
            </a:pPr>
            <a:r>
              <a:rPr dirty="0" u="sng" baseline="2777" sz="1500" spc="-7">
                <a:solidFill>
                  <a:srgbClr val="335F9E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2777" sz="1500" spc="-7">
                <a:solidFill>
                  <a:srgbClr val="335F9E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 </a:t>
            </a:r>
            <a:r>
              <a:rPr dirty="0" u="sng" baseline="2777" sz="1500" spc="-172">
                <a:solidFill>
                  <a:srgbClr val="335F9E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2777" sz="1500" spc="209" i="1">
                <a:solidFill>
                  <a:srgbClr val="335F9E"/>
                </a:solidFill>
                <a:uFill>
                  <a:solidFill>
                    <a:srgbClr val="000000"/>
                  </a:solidFill>
                </a:uFill>
                <a:latin typeface="Garamond"/>
                <a:cs typeface="Garamond"/>
              </a:rPr>
              <a:t>•</a:t>
            </a:r>
            <a:r>
              <a:rPr dirty="0" u="sng" baseline="2777" sz="1500" spc="457" i="1">
                <a:solidFill>
                  <a:srgbClr val="335F9E"/>
                </a:solidFill>
                <a:uFill>
                  <a:solidFill>
                    <a:srgbClr val="000000"/>
                  </a:solidFill>
                </a:uFill>
                <a:latin typeface="Garamond"/>
                <a:cs typeface="Garamond"/>
              </a:rPr>
              <a:t> </a:t>
            </a:r>
            <a:r>
              <a:rPr dirty="0" u="sng" sz="1100" spc="-3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Perhatikan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4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fungsi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6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yang</a:t>
            </a:r>
            <a:r>
              <a:rPr dirty="0" u="sng" sz="1100" spc="3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5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memeriksa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5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keprimaan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3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berikut:	</a:t>
            </a:r>
            <a:endParaRPr sz="1100">
              <a:latin typeface="Tahoma"/>
              <a:cs typeface="Tahoma"/>
            </a:endParaRPr>
          </a:p>
          <a:p>
            <a:pPr marL="170815" marR="2656205" indent="-133350">
              <a:lnSpc>
                <a:spcPts val="960"/>
              </a:lnSpc>
              <a:spcBef>
                <a:spcPts val="390"/>
              </a:spcBef>
            </a:pPr>
            <a:r>
              <a:rPr dirty="0" sz="1000" spc="105">
                <a:solidFill>
                  <a:srgbClr val="0000FF"/>
                </a:solidFill>
                <a:latin typeface="PMingLiU"/>
                <a:cs typeface="PMingLiU"/>
              </a:rPr>
              <a:t>bool</a:t>
            </a:r>
            <a:r>
              <a:rPr dirty="0" sz="1000" spc="11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30">
                <a:latin typeface="PMingLiU"/>
                <a:cs typeface="PMingLiU"/>
              </a:rPr>
              <a:t>prima(</a:t>
            </a:r>
            <a:r>
              <a:rPr dirty="0" sz="1000" spc="130">
                <a:solidFill>
                  <a:srgbClr val="0000FF"/>
                </a:solidFill>
                <a:latin typeface="PMingLiU"/>
                <a:cs typeface="PMingLiU"/>
              </a:rPr>
              <a:t>int </a:t>
            </a:r>
            <a:r>
              <a:rPr dirty="0" sz="1000" spc="130">
                <a:latin typeface="PMingLiU"/>
                <a:cs typeface="PMingLiU"/>
              </a:rPr>
              <a:t>x) </a:t>
            </a:r>
            <a:r>
              <a:rPr dirty="0" sz="1000" spc="70">
                <a:latin typeface="PMingLiU"/>
                <a:cs typeface="PMingLiU"/>
              </a:rPr>
              <a:t>{ </a:t>
            </a:r>
            <a:r>
              <a:rPr dirty="0" sz="1000" spc="-245">
                <a:latin typeface="PMingLiU"/>
                <a:cs typeface="PMingLiU"/>
              </a:rPr>
              <a:t> </a:t>
            </a:r>
            <a:r>
              <a:rPr dirty="0" sz="1000" spc="235">
                <a:solidFill>
                  <a:srgbClr val="0000FF"/>
                </a:solidFill>
                <a:latin typeface="PMingLiU"/>
                <a:cs typeface="PMingLiU"/>
              </a:rPr>
              <a:t>if</a:t>
            </a:r>
            <a:r>
              <a:rPr dirty="0" sz="1000" spc="25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30">
                <a:latin typeface="PMingLiU"/>
                <a:cs typeface="PMingLiU"/>
              </a:rPr>
              <a:t>(x</a:t>
            </a:r>
            <a:r>
              <a:rPr dirty="0" sz="1000" spc="250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&lt;</a:t>
            </a:r>
            <a:r>
              <a:rPr dirty="0" sz="1000" spc="5">
                <a:latin typeface="PMingLiU"/>
                <a:cs typeface="PMingLiU"/>
              </a:rPr>
              <a:t> </a:t>
            </a:r>
            <a:r>
              <a:rPr dirty="0" sz="1000" spc="130">
                <a:latin typeface="PMingLiU"/>
                <a:cs typeface="PMingLiU"/>
              </a:rPr>
              <a:t>2)</a:t>
            </a:r>
            <a:r>
              <a:rPr dirty="0" sz="1000" spc="250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</a:t>
            </a:r>
            <a:endParaRPr sz="1000">
              <a:latin typeface="PMingLiU"/>
              <a:cs typeface="PMingLiU"/>
            </a:endParaRPr>
          </a:p>
          <a:p>
            <a:pPr marL="303530">
              <a:lnSpc>
                <a:spcPts val="785"/>
              </a:lnSpc>
            </a:pPr>
            <a:r>
              <a:rPr dirty="0" sz="1000" spc="145">
                <a:solidFill>
                  <a:srgbClr val="0000FF"/>
                </a:solidFill>
                <a:latin typeface="PMingLiU"/>
                <a:cs typeface="PMingLiU"/>
              </a:rPr>
              <a:t>return</a:t>
            </a:r>
            <a:r>
              <a:rPr dirty="0" sz="1000" spc="225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80">
                <a:solidFill>
                  <a:srgbClr val="0000FF"/>
                </a:solidFill>
                <a:latin typeface="PMingLiU"/>
                <a:cs typeface="PMingLiU"/>
              </a:rPr>
              <a:t>false</a:t>
            </a:r>
            <a:r>
              <a:rPr dirty="0" sz="1000" spc="180">
                <a:latin typeface="PMingLiU"/>
                <a:cs typeface="PMingLiU"/>
              </a:rPr>
              <a:t>;</a:t>
            </a:r>
            <a:endParaRPr sz="1000">
              <a:latin typeface="PMingLiU"/>
              <a:cs typeface="PMingLiU"/>
            </a:endParaRPr>
          </a:p>
          <a:p>
            <a:pPr marL="170815">
              <a:lnSpc>
                <a:spcPts val="96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  <a:p>
            <a:pPr marL="303530" marR="1659889" indent="-133350">
              <a:lnSpc>
                <a:spcPts val="960"/>
              </a:lnSpc>
              <a:spcBef>
                <a:spcPts val="114"/>
              </a:spcBef>
            </a:pPr>
            <a:r>
              <a:rPr dirty="0" sz="1000" spc="155">
                <a:solidFill>
                  <a:srgbClr val="0000FF"/>
                </a:solidFill>
                <a:latin typeface="PMingLiU"/>
                <a:cs typeface="PMingLiU"/>
              </a:rPr>
              <a:t>for</a:t>
            </a:r>
            <a:r>
              <a:rPr dirty="0" sz="1000" spc="254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95">
                <a:latin typeface="PMingLiU"/>
                <a:cs typeface="PMingLiU"/>
              </a:rPr>
              <a:t>(</a:t>
            </a:r>
            <a:r>
              <a:rPr dirty="0" sz="1000" spc="195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54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260">
                <a:latin typeface="PMingLiU"/>
                <a:cs typeface="PMingLiU"/>
              </a:rPr>
              <a:t>i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 spc="10">
                <a:latin typeface="PMingLiU"/>
                <a:cs typeface="PMingLiU"/>
              </a:rPr>
              <a:t> </a:t>
            </a:r>
            <a:r>
              <a:rPr dirty="0" sz="1000" spc="155">
                <a:latin typeface="PMingLiU"/>
                <a:cs typeface="PMingLiU"/>
              </a:rPr>
              <a:t>2;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190">
                <a:latin typeface="PMingLiU"/>
                <a:cs typeface="PMingLiU"/>
              </a:rPr>
              <a:t>i*i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&lt;=</a:t>
            </a:r>
            <a:r>
              <a:rPr dirty="0" sz="1000" spc="10">
                <a:latin typeface="PMingLiU"/>
                <a:cs typeface="PMingLiU"/>
              </a:rPr>
              <a:t> </a:t>
            </a:r>
            <a:r>
              <a:rPr dirty="0" sz="1000" spc="155">
                <a:latin typeface="PMingLiU"/>
                <a:cs typeface="PMingLiU"/>
              </a:rPr>
              <a:t>x;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110">
                <a:latin typeface="PMingLiU"/>
                <a:cs typeface="PMingLiU"/>
              </a:rPr>
              <a:t>i++)</a:t>
            </a:r>
            <a:r>
              <a:rPr dirty="0" sz="1000" spc="260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 </a:t>
            </a:r>
            <a:r>
              <a:rPr dirty="0" sz="1000" spc="-245">
                <a:latin typeface="PMingLiU"/>
                <a:cs typeface="PMingLiU"/>
              </a:rPr>
              <a:t> </a:t>
            </a:r>
            <a:r>
              <a:rPr dirty="0" sz="1000" spc="235">
                <a:solidFill>
                  <a:srgbClr val="0000FF"/>
                </a:solidFill>
                <a:latin typeface="PMingLiU"/>
                <a:cs typeface="PMingLiU"/>
              </a:rPr>
              <a:t>if</a:t>
            </a:r>
            <a:r>
              <a:rPr dirty="0" sz="1000" spc="254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30">
                <a:latin typeface="PMingLiU"/>
                <a:cs typeface="PMingLiU"/>
              </a:rPr>
              <a:t>(x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-260">
                <a:latin typeface="PMingLiU"/>
                <a:cs typeface="PMingLiU"/>
              </a:rPr>
              <a:t>%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260">
                <a:latin typeface="PMingLiU"/>
                <a:cs typeface="PMingLiU"/>
              </a:rPr>
              <a:t>i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==</a:t>
            </a:r>
            <a:r>
              <a:rPr dirty="0" sz="1000" spc="10">
                <a:latin typeface="PMingLiU"/>
                <a:cs typeface="PMingLiU"/>
              </a:rPr>
              <a:t> </a:t>
            </a:r>
            <a:r>
              <a:rPr dirty="0" sz="1000" spc="130">
                <a:latin typeface="PMingLiU"/>
                <a:cs typeface="PMingLiU"/>
              </a:rPr>
              <a:t>0)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</a:t>
            </a:r>
            <a:endParaRPr sz="1000">
              <a:latin typeface="PMingLiU"/>
              <a:cs typeface="PMingLiU"/>
            </a:endParaRPr>
          </a:p>
          <a:p>
            <a:pPr marL="436245">
              <a:lnSpc>
                <a:spcPts val="785"/>
              </a:lnSpc>
            </a:pPr>
            <a:r>
              <a:rPr dirty="0" sz="1000" spc="145">
                <a:solidFill>
                  <a:srgbClr val="0000FF"/>
                </a:solidFill>
                <a:latin typeface="PMingLiU"/>
                <a:cs typeface="PMingLiU"/>
              </a:rPr>
              <a:t>return</a:t>
            </a:r>
            <a:r>
              <a:rPr dirty="0" sz="1000" spc="225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80">
                <a:solidFill>
                  <a:srgbClr val="0000FF"/>
                </a:solidFill>
                <a:latin typeface="PMingLiU"/>
                <a:cs typeface="PMingLiU"/>
              </a:rPr>
              <a:t>false</a:t>
            </a:r>
            <a:r>
              <a:rPr dirty="0" sz="1000" spc="180">
                <a:latin typeface="PMingLiU"/>
                <a:cs typeface="PMingLiU"/>
              </a:rPr>
              <a:t>;</a:t>
            </a:r>
            <a:endParaRPr sz="1000">
              <a:latin typeface="PMingLiU"/>
              <a:cs typeface="PMingLiU"/>
            </a:endParaRPr>
          </a:p>
          <a:p>
            <a:pPr marL="303530">
              <a:lnSpc>
                <a:spcPts val="96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  <a:p>
            <a:pPr marL="170815">
              <a:lnSpc>
                <a:spcPts val="93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  <a:p>
            <a:pPr marL="170815">
              <a:lnSpc>
                <a:spcPts val="930"/>
              </a:lnSpc>
            </a:pPr>
            <a:r>
              <a:rPr dirty="0" sz="1000" spc="145">
                <a:solidFill>
                  <a:srgbClr val="0000FF"/>
                </a:solidFill>
                <a:latin typeface="PMingLiU"/>
                <a:cs typeface="PMingLiU"/>
              </a:rPr>
              <a:t>return</a:t>
            </a:r>
            <a:r>
              <a:rPr dirty="0" sz="1000" spc="22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75">
                <a:solidFill>
                  <a:srgbClr val="0000FF"/>
                </a:solidFill>
                <a:latin typeface="PMingLiU"/>
                <a:cs typeface="PMingLiU"/>
              </a:rPr>
              <a:t>true</a:t>
            </a:r>
            <a:r>
              <a:rPr dirty="0" sz="1000" spc="175">
                <a:latin typeface="PMingLiU"/>
                <a:cs typeface="PMingLiU"/>
              </a:rPr>
              <a:t>;</a:t>
            </a:r>
            <a:endParaRPr sz="1000">
              <a:latin typeface="PMingLiU"/>
              <a:cs typeface="PMingLiU"/>
            </a:endParaRPr>
          </a:p>
          <a:p>
            <a:pPr marL="38100">
              <a:lnSpc>
                <a:spcPts val="108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  <a:p>
            <a:pPr marL="314960" marR="97155" indent="-132715">
              <a:lnSpc>
                <a:spcPct val="102600"/>
              </a:lnSpc>
              <a:spcBef>
                <a:spcPts val="535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315595" algn="l"/>
              </a:tabLst>
            </a:pPr>
            <a:r>
              <a:rPr dirty="0" sz="1100" spc="-30">
                <a:latin typeface="Tahoma"/>
                <a:cs typeface="Tahoma"/>
              </a:rPr>
              <a:t>Pertama,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periksa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apakah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bilangan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diberikan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kurang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dari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dua.</a:t>
            </a:r>
            <a:r>
              <a:rPr dirty="0" sz="1100" spc="135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Bila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ya,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langsung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kembalikan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nilai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PMingLiU"/>
                <a:cs typeface="PMingLiU"/>
              </a:rPr>
              <a:t>FALSE</a:t>
            </a:r>
            <a:r>
              <a:rPr dirty="0" sz="1100" spc="-55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314960" marR="210820" indent="-132715">
              <a:lnSpc>
                <a:spcPct val="102699"/>
              </a:lnSpc>
              <a:buClr>
                <a:srgbClr val="335F9E"/>
              </a:buClr>
              <a:buSzPct val="90909"/>
              <a:buFont typeface="Garamond"/>
              <a:buChar char="•"/>
              <a:tabLst>
                <a:tab pos="315595" algn="l"/>
              </a:tabLst>
            </a:pPr>
            <a:r>
              <a:rPr dirty="0" sz="1100" spc="-30">
                <a:latin typeface="Tahoma"/>
                <a:cs typeface="Tahoma"/>
              </a:rPr>
              <a:t>Kedua,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periksa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apakah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ada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angka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di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antara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2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baseline="40404" sz="1650" spc="187" i="1">
                <a:latin typeface="Garamond"/>
                <a:cs typeface="Garamond"/>
              </a:rPr>
              <a:t>√</a:t>
            </a:r>
            <a:r>
              <a:rPr dirty="0" sz="1100" spc="125" i="1">
                <a:latin typeface="Arial"/>
                <a:cs typeface="Arial"/>
              </a:rPr>
              <a:t>x</a:t>
            </a:r>
            <a:r>
              <a:rPr dirty="0" sz="1100" spc="155" i="1">
                <a:latin typeface="Arial"/>
                <a:cs typeface="Arial"/>
              </a:rPr>
              <a:t> </a:t>
            </a:r>
            <a:r>
              <a:rPr dirty="0" sz="1100" spc="-65">
                <a:latin typeface="Tahoma"/>
                <a:cs typeface="Tahoma"/>
              </a:rPr>
              <a:t>yang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habis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membali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x.</a:t>
            </a:r>
            <a:r>
              <a:rPr dirty="0" sz="1100" spc="140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Bila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ada,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langsung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kembalikan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PMingLiU"/>
                <a:cs typeface="PMingLiU"/>
              </a:rPr>
              <a:t>FALSE</a:t>
            </a:r>
            <a:r>
              <a:rPr dirty="0" sz="1100" spc="-55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314960" indent="-133350">
              <a:lnSpc>
                <a:spcPct val="100000"/>
              </a:lnSpc>
              <a:spcBef>
                <a:spcPts val="35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315595" algn="l"/>
              </a:tabLst>
            </a:pPr>
            <a:r>
              <a:rPr dirty="0" sz="1100" spc="-35">
                <a:latin typeface="Tahoma"/>
                <a:cs typeface="Tahoma"/>
              </a:rPr>
              <a:t>Selain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daripada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itu,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dijamin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x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prima.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5"/>
              <a:t>10</a:t>
            </a:fld>
            <a:r>
              <a:rPr dirty="0" spc="5"/>
              <a:t>/42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2692" y="221828"/>
            <a:ext cx="2063114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/>
              <a:t>Return</a:t>
            </a:r>
            <a:r>
              <a:rPr dirty="0" spc="120"/>
              <a:t> </a:t>
            </a:r>
            <a:r>
              <a:rPr dirty="0" spc="-5"/>
              <a:t>pada</a:t>
            </a:r>
            <a:r>
              <a:rPr dirty="0" spc="120"/>
              <a:t> </a:t>
            </a:r>
            <a:r>
              <a:rPr dirty="0" spc="-5"/>
              <a:t>Fungsi</a:t>
            </a:r>
            <a:r>
              <a:rPr dirty="0" spc="120"/>
              <a:t> </a:t>
            </a:r>
            <a:r>
              <a:rPr dirty="0" spc="-20"/>
              <a:t>void</a:t>
            </a:r>
          </a:p>
        </p:txBody>
      </p:sp>
      <p:sp>
        <p:nvSpPr>
          <p:cNvPr id="3" name="object 3"/>
          <p:cNvSpPr/>
          <p:nvPr/>
        </p:nvSpPr>
        <p:spPr>
          <a:xfrm>
            <a:off x="359994" y="1744408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 h="0">
                <a:moveTo>
                  <a:pt x="0" y="0"/>
                </a:moveTo>
                <a:lnTo>
                  <a:pt x="388800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47294" y="565783"/>
            <a:ext cx="3862704" cy="231330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289560" marR="109855" indent="-132715">
              <a:lnSpc>
                <a:spcPct val="102600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290195" algn="l"/>
              </a:tabLst>
            </a:pPr>
            <a:r>
              <a:rPr dirty="0" sz="1100" spc="-55">
                <a:latin typeface="Tahoma"/>
                <a:cs typeface="Tahoma"/>
              </a:rPr>
              <a:t>Sebenarnya,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160">
                <a:latin typeface="PMingLiU"/>
                <a:cs typeface="PMingLiU"/>
              </a:rPr>
              <a:t>return</a:t>
            </a:r>
            <a:r>
              <a:rPr dirty="0" sz="1100" spc="75">
                <a:latin typeface="PMingLiU"/>
                <a:cs typeface="PMingLiU"/>
              </a:rPr>
              <a:t> </a:t>
            </a:r>
            <a:r>
              <a:rPr dirty="0" sz="1100" spc="-50">
                <a:latin typeface="Tahoma"/>
                <a:cs typeface="Tahoma"/>
              </a:rPr>
              <a:t>juga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dapat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dilakukan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pada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fungsi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tidak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mengembalikan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nilai.</a:t>
            </a:r>
            <a:endParaRPr sz="1100">
              <a:latin typeface="Tahoma"/>
              <a:cs typeface="Tahoma"/>
            </a:endParaRPr>
          </a:p>
          <a:p>
            <a:pPr marL="289560" marR="14604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290195" algn="l"/>
              </a:tabLst>
            </a:pPr>
            <a:r>
              <a:rPr dirty="0" sz="1100" spc="-25">
                <a:latin typeface="Tahoma"/>
                <a:cs typeface="Tahoma"/>
              </a:rPr>
              <a:t>Perintah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160">
                <a:latin typeface="PMingLiU"/>
                <a:cs typeface="PMingLiU"/>
              </a:rPr>
              <a:t>return</a:t>
            </a:r>
            <a:r>
              <a:rPr dirty="0" sz="1100" spc="75">
                <a:latin typeface="PMingLiU"/>
                <a:cs typeface="PMingLiU"/>
              </a:rPr>
              <a:t> </a:t>
            </a:r>
            <a:r>
              <a:rPr dirty="0" sz="1100" spc="-55">
                <a:latin typeface="Tahoma"/>
                <a:cs typeface="Tahoma"/>
              </a:rPr>
              <a:t>akan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menghentikan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eksekusi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keluar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dari </a:t>
            </a:r>
            <a:r>
              <a:rPr dirty="0" sz="1100" spc="-3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program.</a:t>
            </a:r>
            <a:endParaRPr sz="1100">
              <a:latin typeface="Tahoma"/>
              <a:cs typeface="Tahoma"/>
            </a:endParaRPr>
          </a:p>
          <a:p>
            <a:pPr marL="289560" marR="5080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290195" algn="l"/>
              </a:tabLst>
            </a:pPr>
            <a:r>
              <a:rPr dirty="0" sz="1100" spc="-25">
                <a:latin typeface="Tahoma"/>
                <a:cs typeface="Tahoma"/>
              </a:rPr>
              <a:t>Pada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contoh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berikut,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gambar</a:t>
            </a:r>
            <a:r>
              <a:rPr dirty="0" sz="1100" spc="25">
                <a:latin typeface="Tahoma"/>
                <a:cs typeface="Tahoma"/>
              </a:rPr>
              <a:t> ’*’ </a:t>
            </a:r>
            <a:r>
              <a:rPr dirty="0" sz="1100" spc="-20">
                <a:latin typeface="Tahoma"/>
                <a:cs typeface="Tahoma"/>
              </a:rPr>
              <a:t>tidak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akan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dicetak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apabila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x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lebih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dari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1000.</a:t>
            </a:r>
            <a:endParaRPr sz="1100">
              <a:latin typeface="Tahoma"/>
              <a:cs typeface="Tahoma"/>
            </a:endParaRPr>
          </a:p>
          <a:p>
            <a:pPr marL="145415" marR="2513330" indent="-133350">
              <a:lnSpc>
                <a:spcPts val="960"/>
              </a:lnSpc>
              <a:spcBef>
                <a:spcPts val="740"/>
              </a:spcBef>
            </a:pPr>
            <a:r>
              <a:rPr dirty="0" sz="1000" spc="105">
                <a:solidFill>
                  <a:srgbClr val="0000FF"/>
                </a:solidFill>
                <a:latin typeface="PMingLiU"/>
                <a:cs typeface="PMingLiU"/>
              </a:rPr>
              <a:t>void</a:t>
            </a:r>
            <a:r>
              <a:rPr dirty="0" sz="1000" spc="229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10">
                <a:latin typeface="PMingLiU"/>
                <a:cs typeface="PMingLiU"/>
              </a:rPr>
              <a:t>gambar(</a:t>
            </a:r>
            <a:r>
              <a:rPr dirty="0" sz="1000" spc="110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29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30">
                <a:latin typeface="PMingLiU"/>
                <a:cs typeface="PMingLiU"/>
              </a:rPr>
              <a:t>x)</a:t>
            </a:r>
            <a:r>
              <a:rPr dirty="0" sz="1000" spc="235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 </a:t>
            </a:r>
            <a:r>
              <a:rPr dirty="0" sz="1000" spc="-245">
                <a:latin typeface="PMingLiU"/>
                <a:cs typeface="PMingLiU"/>
              </a:rPr>
              <a:t> </a:t>
            </a:r>
            <a:r>
              <a:rPr dirty="0" sz="1000" spc="235">
                <a:solidFill>
                  <a:srgbClr val="0000FF"/>
                </a:solidFill>
                <a:latin typeface="PMingLiU"/>
                <a:cs typeface="PMingLiU"/>
              </a:rPr>
              <a:t>if</a:t>
            </a:r>
            <a:r>
              <a:rPr dirty="0" sz="1000" spc="25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30">
                <a:latin typeface="PMingLiU"/>
                <a:cs typeface="PMingLiU"/>
              </a:rPr>
              <a:t>(x</a:t>
            </a:r>
            <a:r>
              <a:rPr dirty="0" sz="1000" spc="250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&gt;</a:t>
            </a:r>
            <a:r>
              <a:rPr dirty="0" sz="1000" spc="5">
                <a:latin typeface="PMingLiU"/>
                <a:cs typeface="PMingLiU"/>
              </a:rPr>
              <a:t> </a:t>
            </a:r>
            <a:r>
              <a:rPr dirty="0" sz="1000" spc="80">
                <a:latin typeface="PMingLiU"/>
                <a:cs typeface="PMingLiU"/>
              </a:rPr>
              <a:t>1000)</a:t>
            </a:r>
            <a:r>
              <a:rPr dirty="0" sz="1000" spc="250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</a:t>
            </a:r>
            <a:endParaRPr sz="1000">
              <a:latin typeface="PMingLiU"/>
              <a:cs typeface="PMingLiU"/>
            </a:endParaRPr>
          </a:p>
          <a:p>
            <a:pPr marL="278130">
              <a:lnSpc>
                <a:spcPts val="785"/>
              </a:lnSpc>
            </a:pPr>
            <a:r>
              <a:rPr dirty="0" sz="1000" spc="165">
                <a:solidFill>
                  <a:srgbClr val="0000FF"/>
                </a:solidFill>
                <a:latin typeface="PMingLiU"/>
                <a:cs typeface="PMingLiU"/>
              </a:rPr>
              <a:t>return</a:t>
            </a:r>
            <a:r>
              <a:rPr dirty="0" sz="1000" spc="165">
                <a:latin typeface="PMingLiU"/>
                <a:cs typeface="PMingLiU"/>
              </a:rPr>
              <a:t>;</a:t>
            </a:r>
            <a:endParaRPr sz="1000">
              <a:latin typeface="PMingLiU"/>
              <a:cs typeface="PMingLiU"/>
            </a:endParaRPr>
          </a:p>
          <a:p>
            <a:pPr marL="145415">
              <a:lnSpc>
                <a:spcPts val="96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  <a:p>
            <a:pPr marL="278130" marR="1782445" indent="-133350">
              <a:lnSpc>
                <a:spcPts val="960"/>
              </a:lnSpc>
              <a:spcBef>
                <a:spcPts val="110"/>
              </a:spcBef>
            </a:pPr>
            <a:r>
              <a:rPr dirty="0" sz="1000" spc="155">
                <a:solidFill>
                  <a:srgbClr val="0000FF"/>
                </a:solidFill>
                <a:latin typeface="PMingLiU"/>
                <a:cs typeface="PMingLiU"/>
              </a:rPr>
              <a:t>for</a:t>
            </a:r>
            <a:r>
              <a:rPr dirty="0" sz="1000" spc="25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95">
                <a:latin typeface="PMingLiU"/>
                <a:cs typeface="PMingLiU"/>
              </a:rPr>
              <a:t>(</a:t>
            </a:r>
            <a:r>
              <a:rPr dirty="0" sz="1000" spc="195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54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260">
                <a:latin typeface="PMingLiU"/>
                <a:cs typeface="PMingLiU"/>
              </a:rPr>
              <a:t>i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 spc="10">
                <a:latin typeface="PMingLiU"/>
                <a:cs typeface="PMingLiU"/>
              </a:rPr>
              <a:t> </a:t>
            </a:r>
            <a:r>
              <a:rPr dirty="0" sz="1000" spc="155">
                <a:latin typeface="PMingLiU"/>
                <a:cs typeface="PMingLiU"/>
              </a:rPr>
              <a:t>0;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260">
                <a:latin typeface="PMingLiU"/>
                <a:cs typeface="PMingLiU"/>
              </a:rPr>
              <a:t>i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&lt;</a:t>
            </a:r>
            <a:r>
              <a:rPr dirty="0" sz="1000" spc="10">
                <a:latin typeface="PMingLiU"/>
                <a:cs typeface="PMingLiU"/>
              </a:rPr>
              <a:t> </a:t>
            </a:r>
            <a:r>
              <a:rPr dirty="0" sz="1000" spc="155">
                <a:latin typeface="PMingLiU"/>
                <a:cs typeface="PMingLiU"/>
              </a:rPr>
              <a:t>x;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110">
                <a:latin typeface="PMingLiU"/>
                <a:cs typeface="PMingLiU"/>
              </a:rPr>
              <a:t>i++)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 </a:t>
            </a:r>
            <a:r>
              <a:rPr dirty="0" sz="1000" spc="-245">
                <a:latin typeface="PMingLiU"/>
                <a:cs typeface="PMingLiU"/>
              </a:rPr>
              <a:t> </a:t>
            </a:r>
            <a:r>
              <a:rPr dirty="0" sz="1000" spc="170">
                <a:latin typeface="PMingLiU"/>
                <a:cs typeface="PMingLiU"/>
              </a:rPr>
              <a:t>printf(</a:t>
            </a:r>
            <a:r>
              <a:rPr dirty="0" sz="1000" spc="170">
                <a:solidFill>
                  <a:srgbClr val="9300D1"/>
                </a:solidFill>
                <a:latin typeface="PMingLiU"/>
                <a:cs typeface="PMingLiU"/>
              </a:rPr>
              <a:t>"*"</a:t>
            </a:r>
            <a:r>
              <a:rPr dirty="0" sz="1000" spc="170">
                <a:latin typeface="PMingLiU"/>
                <a:cs typeface="PMingLiU"/>
              </a:rPr>
              <a:t>);</a:t>
            </a:r>
            <a:endParaRPr sz="1000">
              <a:latin typeface="PMingLiU"/>
              <a:cs typeface="PMingLiU"/>
            </a:endParaRPr>
          </a:p>
          <a:p>
            <a:pPr marL="145415">
              <a:lnSpc>
                <a:spcPts val="85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  <a:p>
            <a:pPr marL="145415">
              <a:lnSpc>
                <a:spcPts val="960"/>
              </a:lnSpc>
            </a:pPr>
            <a:r>
              <a:rPr dirty="0" sz="1000" spc="175">
                <a:latin typeface="PMingLiU"/>
                <a:cs typeface="PMingLiU"/>
              </a:rPr>
              <a:t>printf(</a:t>
            </a:r>
            <a:r>
              <a:rPr dirty="0" sz="1000" spc="175">
                <a:solidFill>
                  <a:srgbClr val="9300D1"/>
                </a:solidFill>
                <a:latin typeface="PMingLiU"/>
                <a:cs typeface="PMingLiU"/>
              </a:rPr>
              <a:t>"\n"</a:t>
            </a:r>
            <a:r>
              <a:rPr dirty="0" sz="1000" spc="175">
                <a:latin typeface="PMingLiU"/>
                <a:cs typeface="PMingLiU"/>
              </a:rPr>
              <a:t>);</a:t>
            </a:r>
            <a:endParaRPr sz="1000">
              <a:latin typeface="PMingLiU"/>
              <a:cs typeface="PMingLiU"/>
            </a:endParaRPr>
          </a:p>
          <a:p>
            <a:pPr marL="12700">
              <a:lnSpc>
                <a:spcPts val="108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9994" y="2915475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 h="0">
                <a:moveTo>
                  <a:pt x="0" y="0"/>
                </a:moveTo>
                <a:lnTo>
                  <a:pt x="388800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5"/>
              <a:t>10</a:t>
            </a:fld>
            <a:r>
              <a:rPr dirty="0" spc="5"/>
              <a:t>/42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16684" y="834374"/>
            <a:ext cx="1574800" cy="7092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dirty="0" sz="1400" spc="30">
                <a:latin typeface="Calibri"/>
                <a:cs typeface="Calibri"/>
              </a:rPr>
              <a:t>Bagian</a:t>
            </a:r>
            <a:r>
              <a:rPr dirty="0" sz="1400" spc="7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3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1400" spc="10" b="1">
                <a:solidFill>
                  <a:srgbClr val="335F9E"/>
                </a:solidFill>
                <a:latin typeface="Gill Sans MT"/>
                <a:cs typeface="Gill Sans MT"/>
                <a:hlinkClick r:id="rId2" action="ppaction://hlinksldjump"/>
              </a:rPr>
              <a:t>Passing</a:t>
            </a:r>
            <a:r>
              <a:rPr dirty="0" sz="1400" spc="80" b="1">
                <a:solidFill>
                  <a:srgbClr val="335F9E"/>
                </a:solidFill>
                <a:latin typeface="Gill Sans MT"/>
                <a:cs typeface="Gill Sans MT"/>
                <a:hlinkClick r:id="rId2" action="ppaction://hlinksldjump"/>
              </a:rPr>
              <a:t> </a:t>
            </a:r>
            <a:r>
              <a:rPr dirty="0" sz="1400" spc="-40" b="1">
                <a:solidFill>
                  <a:srgbClr val="335F9E"/>
                </a:solidFill>
                <a:latin typeface="Gill Sans MT"/>
                <a:cs typeface="Gill Sans MT"/>
                <a:hlinkClick r:id="rId2" action="ppaction://hlinksldjump"/>
              </a:rPr>
              <a:t>Parameter</a:t>
            </a:r>
            <a:endParaRPr sz="1400">
              <a:latin typeface="Gill Sans MT"/>
              <a:cs typeface="Gill Sans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5"/>
              <a:t>10</a:t>
            </a:fld>
            <a:r>
              <a:rPr dirty="0" spc="5"/>
              <a:t>/42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6684" y="221828"/>
            <a:ext cx="157480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0"/>
              <a:t>Passing</a:t>
            </a:r>
            <a:r>
              <a:rPr dirty="0" spc="75"/>
              <a:t> </a:t>
            </a:r>
            <a:r>
              <a:rPr dirty="0" spc="-40"/>
              <a:t>Parameter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1008162"/>
            <a:ext cx="3701415" cy="118427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44780" marR="215900" indent="-132715">
              <a:lnSpc>
                <a:spcPct val="102699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</a:tabLst>
            </a:pPr>
            <a:r>
              <a:rPr dirty="0" sz="1100" spc="-75" i="1">
                <a:latin typeface="Arial"/>
                <a:cs typeface="Arial"/>
              </a:rPr>
              <a:t>Passing</a:t>
            </a:r>
            <a:r>
              <a:rPr dirty="0" sz="1100" spc="60" i="1">
                <a:latin typeface="Arial"/>
                <a:cs typeface="Arial"/>
              </a:rPr>
              <a:t> </a:t>
            </a:r>
            <a:r>
              <a:rPr dirty="0" sz="1100" spc="-55" i="1">
                <a:latin typeface="Arial"/>
                <a:cs typeface="Arial"/>
              </a:rPr>
              <a:t>parameter</a:t>
            </a:r>
            <a:r>
              <a:rPr dirty="0" sz="1100" spc="175" i="1">
                <a:latin typeface="Arial"/>
                <a:cs typeface="Arial"/>
              </a:rPr>
              <a:t> </a:t>
            </a:r>
            <a:r>
              <a:rPr dirty="0" sz="1100" spc="-55">
                <a:latin typeface="Tahoma"/>
                <a:cs typeface="Tahoma"/>
              </a:rPr>
              <a:t>merupakan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aktivitas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menyalurkan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nilai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pada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parameter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saat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memanggil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subprogram.</a:t>
            </a:r>
            <a:endParaRPr sz="1100">
              <a:latin typeface="Tahoma"/>
              <a:cs typeface="Tahoma"/>
            </a:endParaRPr>
          </a:p>
          <a:p>
            <a:pPr marL="144780" indent="-132715">
              <a:lnSpc>
                <a:spcPct val="100000"/>
              </a:lnSpc>
              <a:spcBef>
                <a:spcPts val="175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</a:tabLst>
            </a:pPr>
            <a:r>
              <a:rPr dirty="0" sz="1100" spc="-45">
                <a:latin typeface="Tahoma"/>
                <a:cs typeface="Tahoma"/>
              </a:rPr>
              <a:t>Umumn</a:t>
            </a:r>
            <a:r>
              <a:rPr dirty="0" sz="1100" spc="-60">
                <a:latin typeface="Tahoma"/>
                <a:cs typeface="Tahoma"/>
              </a:rPr>
              <a:t>y</a:t>
            </a:r>
            <a:r>
              <a:rPr dirty="0" sz="1100" spc="-45">
                <a:latin typeface="Tahoma"/>
                <a:cs typeface="Tahoma"/>
              </a:rPr>
              <a:t>a,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d</a:t>
            </a:r>
            <a:r>
              <a:rPr dirty="0" sz="1100" spc="-5">
                <a:latin typeface="Tahoma"/>
                <a:cs typeface="Tahoma"/>
              </a:rPr>
              <a:t>i</a:t>
            </a:r>
            <a:r>
              <a:rPr dirty="0" sz="1100" spc="-35">
                <a:latin typeface="Tahoma"/>
                <a:cs typeface="Tahoma"/>
              </a:rPr>
              <a:t>k</a:t>
            </a:r>
            <a:r>
              <a:rPr dirty="0" sz="1100" spc="-50">
                <a:latin typeface="Tahoma"/>
                <a:cs typeface="Tahoma"/>
              </a:rPr>
              <a:t>enal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dua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macam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75" i="1">
                <a:latin typeface="Arial"/>
                <a:cs typeface="Arial"/>
              </a:rPr>
              <a:t>passing</a:t>
            </a:r>
            <a:r>
              <a:rPr dirty="0" sz="1100" spc="55" i="1">
                <a:latin typeface="Arial"/>
                <a:cs typeface="Arial"/>
              </a:rPr>
              <a:t> </a:t>
            </a:r>
            <a:r>
              <a:rPr dirty="0" sz="1100" spc="-70" i="1">
                <a:latin typeface="Arial"/>
                <a:cs typeface="Arial"/>
              </a:rPr>
              <a:t>p</a:t>
            </a:r>
            <a:r>
              <a:rPr dirty="0" sz="1100" spc="-100" i="1">
                <a:latin typeface="Arial"/>
                <a:cs typeface="Arial"/>
              </a:rPr>
              <a:t>a</a:t>
            </a:r>
            <a:r>
              <a:rPr dirty="0" sz="1100" spc="-50" i="1">
                <a:latin typeface="Arial"/>
                <a:cs typeface="Arial"/>
              </a:rPr>
              <a:t>ramete</a:t>
            </a:r>
            <a:r>
              <a:rPr dirty="0" sz="1100" spc="5" i="1">
                <a:latin typeface="Arial"/>
                <a:cs typeface="Arial"/>
              </a:rPr>
              <a:t>r</a:t>
            </a:r>
            <a:r>
              <a:rPr dirty="0" sz="1100" spc="-195" i="1">
                <a:latin typeface="Arial"/>
                <a:cs typeface="Arial"/>
              </a:rPr>
              <a:t> </a:t>
            </a:r>
            <a:r>
              <a:rPr dirty="0" sz="1100" spc="-90">
                <a:latin typeface="Tahoma"/>
                <a:cs typeface="Tahoma"/>
              </a:rPr>
              <a:t>:</a:t>
            </a:r>
            <a:endParaRPr sz="1100">
              <a:latin typeface="Tahoma"/>
              <a:cs typeface="Tahoma"/>
            </a:endParaRPr>
          </a:p>
          <a:p>
            <a:pPr lvl="1" marL="422275" marR="60960" indent="-128270">
              <a:lnSpc>
                <a:spcPct val="100000"/>
              </a:lnSpc>
              <a:spcBef>
                <a:spcPts val="175"/>
              </a:spcBef>
              <a:buClr>
                <a:srgbClr val="335F9E"/>
              </a:buClr>
              <a:buSzPct val="90000"/>
              <a:buChar char="•"/>
              <a:tabLst>
                <a:tab pos="422909" algn="l"/>
              </a:tabLst>
            </a:pPr>
            <a:r>
              <a:rPr dirty="0" sz="1000" spc="-25" i="1">
                <a:latin typeface="Arial"/>
                <a:cs typeface="Arial"/>
              </a:rPr>
              <a:t>By</a:t>
            </a:r>
            <a:r>
              <a:rPr dirty="0" sz="1000" spc="45" i="1">
                <a:latin typeface="Arial"/>
                <a:cs typeface="Arial"/>
              </a:rPr>
              <a:t> </a:t>
            </a:r>
            <a:r>
              <a:rPr dirty="0" sz="1000" spc="-50" i="1">
                <a:latin typeface="Arial"/>
                <a:cs typeface="Arial"/>
              </a:rPr>
              <a:t>value</a:t>
            </a:r>
            <a:r>
              <a:rPr dirty="0" sz="1000" spc="-50">
                <a:latin typeface="Tahoma"/>
                <a:cs typeface="Tahoma"/>
              </a:rPr>
              <a:t>,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yaitu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mengirimkan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15">
                <a:solidFill>
                  <a:srgbClr val="FF0000"/>
                </a:solidFill>
                <a:latin typeface="Tahoma"/>
                <a:cs typeface="Tahoma"/>
              </a:rPr>
              <a:t>nilai</a:t>
            </a:r>
            <a:r>
              <a:rPr dirty="0" sz="1000" spc="2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dari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setiap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parameter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yang </a:t>
            </a:r>
            <a:r>
              <a:rPr dirty="0" sz="1000" spc="-29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diberikan.</a:t>
            </a:r>
            <a:endParaRPr sz="1000">
              <a:latin typeface="Tahoma"/>
              <a:cs typeface="Tahoma"/>
            </a:endParaRPr>
          </a:p>
          <a:p>
            <a:pPr lvl="1" marL="422275" marR="5080" indent="-128270">
              <a:lnSpc>
                <a:spcPts val="1200"/>
              </a:lnSpc>
              <a:spcBef>
                <a:spcPts val="30"/>
              </a:spcBef>
              <a:buClr>
                <a:srgbClr val="335F9E"/>
              </a:buClr>
              <a:buSzPct val="90000"/>
              <a:buChar char="•"/>
              <a:tabLst>
                <a:tab pos="422909" algn="l"/>
              </a:tabLst>
            </a:pPr>
            <a:r>
              <a:rPr dirty="0" sz="1000" spc="-25" i="1">
                <a:latin typeface="Arial"/>
                <a:cs typeface="Arial"/>
              </a:rPr>
              <a:t>By</a:t>
            </a:r>
            <a:r>
              <a:rPr dirty="0" sz="1000" spc="45" i="1">
                <a:latin typeface="Arial"/>
                <a:cs typeface="Arial"/>
              </a:rPr>
              <a:t> </a:t>
            </a:r>
            <a:r>
              <a:rPr dirty="0" sz="1000" spc="-55" i="1">
                <a:latin typeface="Arial"/>
                <a:cs typeface="Arial"/>
              </a:rPr>
              <a:t>reference</a:t>
            </a:r>
            <a:r>
              <a:rPr dirty="0" sz="1000" spc="-55">
                <a:latin typeface="Tahoma"/>
                <a:cs typeface="Tahoma"/>
              </a:rPr>
              <a:t>,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yaitu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mengirimkan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0">
                <a:solidFill>
                  <a:srgbClr val="FF0000"/>
                </a:solidFill>
                <a:latin typeface="Tahoma"/>
                <a:cs typeface="Tahoma"/>
              </a:rPr>
              <a:t>alamat</a:t>
            </a:r>
            <a:r>
              <a:rPr dirty="0" sz="1000" spc="1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dari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setiap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parameter </a:t>
            </a:r>
            <a:r>
              <a:rPr dirty="0" sz="1000" spc="-300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yang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diberikan.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5"/>
              <a:t>10</a:t>
            </a:fld>
            <a:r>
              <a:rPr dirty="0" spc="5"/>
              <a:t>/42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3188" y="221828"/>
            <a:ext cx="236156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0"/>
              <a:t>Passing</a:t>
            </a:r>
            <a:r>
              <a:rPr dirty="0" spc="120"/>
              <a:t> </a:t>
            </a:r>
            <a:r>
              <a:rPr dirty="0" spc="-40"/>
              <a:t>Parameter</a:t>
            </a:r>
            <a:r>
              <a:rPr dirty="0" spc="120"/>
              <a:t> </a:t>
            </a:r>
            <a:r>
              <a:rPr dirty="0" spc="-30"/>
              <a:t>by</a:t>
            </a:r>
            <a:r>
              <a:rPr dirty="0" spc="120"/>
              <a:t> </a:t>
            </a:r>
            <a:r>
              <a:rPr dirty="0" spc="-15"/>
              <a:t>Value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719072"/>
            <a:ext cx="37693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44780" indent="-132715">
              <a:lnSpc>
                <a:spcPct val="100000"/>
              </a:lnSpc>
              <a:spcBef>
                <a:spcPts val="90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  <a:tab pos="3756025" algn="l"/>
              </a:tabLst>
            </a:pPr>
            <a:r>
              <a:rPr dirty="0" u="sng" sz="1100" spc="-4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Sebagai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5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penjelasan,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4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perhatikan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5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program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3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berikut:	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4395" y="782402"/>
            <a:ext cx="2018664" cy="1790700"/>
          </a:xfrm>
          <a:prstGeom prst="rect">
            <a:avLst/>
          </a:prstGeom>
        </p:spPr>
        <p:txBody>
          <a:bodyPr wrap="square" lIns="0" tIns="958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dirty="0" sz="1000" spc="114">
                <a:solidFill>
                  <a:srgbClr val="0000FF"/>
                </a:solidFill>
                <a:latin typeface="PMingLiU"/>
                <a:cs typeface="PMingLiU"/>
              </a:rPr>
              <a:t>#include</a:t>
            </a:r>
            <a:r>
              <a:rPr dirty="0" sz="1000" spc="215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10">
                <a:latin typeface="PMingLiU"/>
                <a:cs typeface="PMingLiU"/>
              </a:rPr>
              <a:t>&lt;cstdio&gt;</a:t>
            </a:r>
            <a:endParaRPr sz="100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650">
              <a:latin typeface="PMingLiU"/>
              <a:cs typeface="PMingLiU"/>
            </a:endParaRPr>
          </a:p>
          <a:p>
            <a:pPr marL="145415" marR="270510" indent="-133350">
              <a:lnSpc>
                <a:spcPct val="74700"/>
              </a:lnSpc>
            </a:pPr>
            <a:r>
              <a:rPr dirty="0" sz="1000" spc="105">
                <a:solidFill>
                  <a:srgbClr val="0000FF"/>
                </a:solidFill>
                <a:latin typeface="PMingLiU"/>
                <a:cs typeface="PMingLiU"/>
              </a:rPr>
              <a:t>void</a:t>
            </a:r>
            <a:r>
              <a:rPr dirty="0" sz="1000" spc="25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60">
                <a:latin typeface="PMingLiU"/>
                <a:cs typeface="PMingLiU"/>
              </a:rPr>
              <a:t>tukar(</a:t>
            </a:r>
            <a:r>
              <a:rPr dirty="0" sz="1000" spc="160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5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95">
                <a:latin typeface="PMingLiU"/>
                <a:cs typeface="PMingLiU"/>
              </a:rPr>
              <a:t>a,</a:t>
            </a:r>
            <a:r>
              <a:rPr dirty="0" sz="1000" spc="250">
                <a:latin typeface="PMingLiU"/>
                <a:cs typeface="PMingLiU"/>
              </a:rPr>
              <a:t> </a:t>
            </a:r>
            <a:r>
              <a:rPr dirty="0" sz="1000" spc="190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5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30">
                <a:latin typeface="PMingLiU"/>
                <a:cs typeface="PMingLiU"/>
              </a:rPr>
              <a:t>b)</a:t>
            </a:r>
            <a:r>
              <a:rPr dirty="0" sz="1000" spc="250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 </a:t>
            </a:r>
            <a:r>
              <a:rPr dirty="0" sz="1000" spc="-245">
                <a:latin typeface="PMingLiU"/>
                <a:cs typeface="PMingLiU"/>
              </a:rPr>
              <a:t> </a:t>
            </a:r>
            <a:r>
              <a:rPr dirty="0" sz="1000" spc="190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54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50">
                <a:latin typeface="PMingLiU"/>
                <a:cs typeface="PMingLiU"/>
              </a:rPr>
              <a:t>temp</a:t>
            </a:r>
            <a:r>
              <a:rPr dirty="0" sz="1000" spc="250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 spc="15">
                <a:latin typeface="PMingLiU"/>
                <a:cs typeface="PMingLiU"/>
              </a:rPr>
              <a:t> </a:t>
            </a:r>
            <a:r>
              <a:rPr dirty="0" sz="1000" spc="180">
                <a:latin typeface="PMingLiU"/>
                <a:cs typeface="PMingLiU"/>
              </a:rPr>
              <a:t>a;</a:t>
            </a:r>
            <a:endParaRPr sz="1000">
              <a:latin typeface="PMingLiU"/>
              <a:cs typeface="PMingLiU"/>
            </a:endParaRPr>
          </a:p>
          <a:p>
            <a:pPr marL="145415">
              <a:lnSpc>
                <a:spcPts val="745"/>
              </a:lnSpc>
            </a:pPr>
            <a:r>
              <a:rPr dirty="0" sz="1000" spc="105">
                <a:latin typeface="PMingLiU"/>
                <a:cs typeface="PMingLiU"/>
              </a:rPr>
              <a:t>a</a:t>
            </a:r>
            <a:r>
              <a:rPr dirty="0" sz="1000" spc="225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 spc="225">
                <a:latin typeface="PMingLiU"/>
                <a:cs typeface="PMingLiU"/>
              </a:rPr>
              <a:t> </a:t>
            </a:r>
            <a:r>
              <a:rPr dirty="0" sz="1000" spc="155">
                <a:latin typeface="PMingLiU"/>
                <a:cs typeface="PMingLiU"/>
              </a:rPr>
              <a:t>b;</a:t>
            </a:r>
            <a:endParaRPr sz="1000">
              <a:latin typeface="PMingLiU"/>
              <a:cs typeface="PMingLiU"/>
            </a:endParaRPr>
          </a:p>
          <a:p>
            <a:pPr marL="145415">
              <a:lnSpc>
                <a:spcPts val="930"/>
              </a:lnSpc>
            </a:pPr>
            <a:r>
              <a:rPr dirty="0" sz="1000" spc="50">
                <a:latin typeface="PMingLiU"/>
                <a:cs typeface="PMingLiU"/>
              </a:rPr>
              <a:t>b</a:t>
            </a:r>
            <a:r>
              <a:rPr dirty="0" sz="1000" spc="220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 spc="225">
                <a:latin typeface="PMingLiU"/>
                <a:cs typeface="PMingLiU"/>
              </a:rPr>
              <a:t> </a:t>
            </a:r>
            <a:r>
              <a:rPr dirty="0" sz="1000" spc="95">
                <a:latin typeface="PMingLiU"/>
                <a:cs typeface="PMingLiU"/>
              </a:rPr>
              <a:t>temp;</a:t>
            </a:r>
            <a:endParaRPr sz="1000">
              <a:latin typeface="PMingLiU"/>
              <a:cs typeface="PMingLiU"/>
            </a:endParaRPr>
          </a:p>
          <a:p>
            <a:pPr marL="12700">
              <a:lnSpc>
                <a:spcPts val="108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650">
              <a:latin typeface="PMingLiU"/>
              <a:cs typeface="PMingLiU"/>
            </a:endParaRPr>
          </a:p>
          <a:p>
            <a:pPr marL="145415" marR="1067435" indent="-133350">
              <a:lnSpc>
                <a:spcPct val="76500"/>
              </a:lnSpc>
            </a:pPr>
            <a:r>
              <a:rPr dirty="0" sz="1000" spc="190">
                <a:solidFill>
                  <a:srgbClr val="0000FF"/>
                </a:solidFill>
                <a:latin typeface="PMingLiU"/>
                <a:cs typeface="PMingLiU"/>
              </a:rPr>
              <a:t>int </a:t>
            </a:r>
            <a:r>
              <a:rPr dirty="0" sz="1000" spc="105">
                <a:latin typeface="PMingLiU"/>
                <a:cs typeface="PMingLiU"/>
              </a:rPr>
              <a:t>main()</a:t>
            </a:r>
            <a:r>
              <a:rPr dirty="0" sz="1000" spc="110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 </a:t>
            </a:r>
            <a:r>
              <a:rPr dirty="0" sz="1000" spc="75">
                <a:latin typeface="PMingLiU"/>
                <a:cs typeface="PMingLiU"/>
              </a:rPr>
              <a:t> </a:t>
            </a:r>
            <a:r>
              <a:rPr dirty="0" sz="1000" spc="190">
                <a:solidFill>
                  <a:srgbClr val="0000FF"/>
                </a:solidFill>
                <a:latin typeface="PMingLiU"/>
                <a:cs typeface="PMingLiU"/>
              </a:rPr>
              <a:t>int </a:t>
            </a:r>
            <a:r>
              <a:rPr dirty="0" sz="1000" spc="50">
                <a:latin typeface="PMingLiU"/>
                <a:cs typeface="PMingLiU"/>
              </a:rPr>
              <a:t>x</a:t>
            </a:r>
            <a:r>
              <a:rPr dirty="0" sz="1000" spc="55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 spc="235">
                <a:latin typeface="PMingLiU"/>
                <a:cs typeface="PMingLiU"/>
              </a:rPr>
              <a:t> </a:t>
            </a:r>
            <a:r>
              <a:rPr dirty="0" sz="1000" spc="155">
                <a:latin typeface="PMingLiU"/>
                <a:cs typeface="PMingLiU"/>
              </a:rPr>
              <a:t>1; </a:t>
            </a:r>
            <a:r>
              <a:rPr dirty="0" sz="1000" spc="160">
                <a:latin typeface="PMingLiU"/>
                <a:cs typeface="PMingLiU"/>
              </a:rPr>
              <a:t> </a:t>
            </a:r>
            <a:r>
              <a:rPr dirty="0" sz="1000" spc="190">
                <a:solidFill>
                  <a:srgbClr val="0000FF"/>
                </a:solidFill>
                <a:latin typeface="PMingLiU"/>
                <a:cs typeface="PMingLiU"/>
              </a:rPr>
              <a:t>int </a:t>
            </a:r>
            <a:r>
              <a:rPr dirty="0" sz="1000" spc="50">
                <a:latin typeface="PMingLiU"/>
                <a:cs typeface="PMingLiU"/>
              </a:rPr>
              <a:t>y</a:t>
            </a:r>
            <a:r>
              <a:rPr dirty="0" sz="1000" spc="55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 spc="-5">
                <a:latin typeface="PMingLiU"/>
                <a:cs typeface="PMingLiU"/>
              </a:rPr>
              <a:t> </a:t>
            </a:r>
            <a:r>
              <a:rPr dirty="0" sz="1000" spc="155">
                <a:latin typeface="PMingLiU"/>
                <a:cs typeface="PMingLiU"/>
              </a:rPr>
              <a:t>2; </a:t>
            </a:r>
            <a:r>
              <a:rPr dirty="0" sz="1000" spc="160">
                <a:latin typeface="PMingLiU"/>
                <a:cs typeface="PMingLiU"/>
              </a:rPr>
              <a:t> </a:t>
            </a:r>
            <a:r>
              <a:rPr dirty="0" sz="1000" spc="150">
                <a:latin typeface="PMingLiU"/>
                <a:cs typeface="PMingLiU"/>
              </a:rPr>
              <a:t>tukar(x,</a:t>
            </a:r>
            <a:r>
              <a:rPr dirty="0" sz="1000" spc="195">
                <a:latin typeface="PMingLiU"/>
                <a:cs typeface="PMingLiU"/>
              </a:rPr>
              <a:t> </a:t>
            </a:r>
            <a:r>
              <a:rPr dirty="0" sz="1000" spc="175">
                <a:latin typeface="PMingLiU"/>
                <a:cs typeface="PMingLiU"/>
              </a:rPr>
              <a:t>y);</a:t>
            </a:r>
            <a:endParaRPr sz="1000">
              <a:latin typeface="PMingLiU"/>
              <a:cs typeface="PMingLiU"/>
            </a:endParaRPr>
          </a:p>
          <a:p>
            <a:pPr marL="145415">
              <a:lnSpc>
                <a:spcPts val="840"/>
              </a:lnSpc>
            </a:pPr>
            <a:r>
              <a:rPr dirty="0" sz="1000" spc="100">
                <a:latin typeface="PMingLiU"/>
                <a:cs typeface="PMingLiU"/>
              </a:rPr>
              <a:t>printf(</a:t>
            </a:r>
            <a:r>
              <a:rPr dirty="0" sz="1000" spc="100">
                <a:solidFill>
                  <a:srgbClr val="9300D1"/>
                </a:solidFill>
                <a:latin typeface="PMingLiU"/>
                <a:cs typeface="PMingLiU"/>
              </a:rPr>
              <a:t>"x=%d</a:t>
            </a:r>
            <a:r>
              <a:rPr dirty="0" sz="1000" spc="245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70">
                <a:solidFill>
                  <a:srgbClr val="9300D1"/>
                </a:solidFill>
                <a:latin typeface="PMingLiU"/>
                <a:cs typeface="PMingLiU"/>
              </a:rPr>
              <a:t>y=%d\n"</a:t>
            </a:r>
            <a:r>
              <a:rPr dirty="0" sz="1000" spc="70">
                <a:latin typeface="PMingLiU"/>
                <a:cs typeface="PMingLiU"/>
              </a:rPr>
              <a:t>,</a:t>
            </a:r>
            <a:r>
              <a:rPr dirty="0" sz="1000" spc="250">
                <a:latin typeface="PMingLiU"/>
                <a:cs typeface="PMingLiU"/>
              </a:rPr>
              <a:t> </a:t>
            </a:r>
            <a:r>
              <a:rPr dirty="0" sz="1000" spc="170">
                <a:latin typeface="PMingLiU"/>
                <a:cs typeface="PMingLiU"/>
              </a:rPr>
              <a:t>x,</a:t>
            </a:r>
            <a:r>
              <a:rPr dirty="0" sz="1000" spc="250">
                <a:latin typeface="PMingLiU"/>
                <a:cs typeface="PMingLiU"/>
              </a:rPr>
              <a:t> </a:t>
            </a:r>
            <a:r>
              <a:rPr dirty="0" sz="1000" spc="175">
                <a:latin typeface="PMingLiU"/>
                <a:cs typeface="PMingLiU"/>
              </a:rPr>
              <a:t>y);</a:t>
            </a:r>
            <a:endParaRPr sz="1000">
              <a:latin typeface="PMingLiU"/>
              <a:cs typeface="PMingLiU"/>
            </a:endParaRPr>
          </a:p>
          <a:p>
            <a:pPr marL="12700">
              <a:lnSpc>
                <a:spcPts val="108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37095" y="2609621"/>
            <a:ext cx="3611245" cy="0"/>
          </a:xfrm>
          <a:custGeom>
            <a:avLst/>
            <a:gdLst/>
            <a:ahLst/>
            <a:cxnLst/>
            <a:rect l="l" t="t" r="r" b="b"/>
            <a:pathLst>
              <a:path w="3611245" h="0">
                <a:moveTo>
                  <a:pt x="0" y="0"/>
                </a:moveTo>
                <a:lnTo>
                  <a:pt x="361091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5"/>
              <a:t>10</a:t>
            </a:fld>
            <a:r>
              <a:rPr dirty="0" spc="5"/>
              <a:t>/42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5973" y="221828"/>
            <a:ext cx="147764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20"/>
              <a:t>Motivasi-1</a:t>
            </a:r>
            <a:r>
              <a:rPr dirty="0" spc="60"/>
              <a:t> </a:t>
            </a:r>
            <a:r>
              <a:rPr dirty="0" spc="30"/>
              <a:t>(lanj.)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828330"/>
            <a:ext cx="3811270" cy="70802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dirty="0" sz="1100" spc="-35">
                <a:latin typeface="Tahoma"/>
                <a:cs typeface="Tahoma"/>
              </a:rPr>
              <a:t>Salah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satu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penyelesaian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untuk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soal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tersebut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adalah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menggunakan </a:t>
            </a:r>
            <a:r>
              <a:rPr dirty="0" sz="1100" spc="-3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rumus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Heron: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1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100" spc="-10">
                <a:latin typeface="Tahoma"/>
                <a:cs typeface="Tahoma"/>
              </a:rPr>
              <a:t>Jika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sebuah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segitiga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memiliki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panjang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sisi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sebesar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 i="1">
                <a:latin typeface="Arial"/>
                <a:cs typeface="Arial"/>
              </a:rPr>
              <a:t>a</a:t>
            </a:r>
            <a:r>
              <a:rPr dirty="0" sz="1100" spc="-55">
                <a:latin typeface="Tahoma"/>
                <a:cs typeface="Tahoma"/>
              </a:rPr>
              <a:t>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 i="1">
                <a:latin typeface="Arial"/>
                <a:cs typeface="Arial"/>
              </a:rPr>
              <a:t>b</a:t>
            </a:r>
            <a:r>
              <a:rPr dirty="0" sz="1100" spc="-25">
                <a:latin typeface="Tahoma"/>
                <a:cs typeface="Tahoma"/>
              </a:rPr>
              <a:t>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" i="1">
                <a:latin typeface="Arial"/>
                <a:cs typeface="Arial"/>
              </a:rPr>
              <a:t>c</a:t>
            </a:r>
            <a:r>
              <a:rPr dirty="0" sz="1100" spc="-5">
                <a:latin typeface="Tahoma"/>
                <a:cs typeface="Tahoma"/>
              </a:rPr>
              <a:t>,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294" y="1516632"/>
            <a:ext cx="20586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5">
                <a:latin typeface="Tahoma"/>
                <a:cs typeface="Tahoma"/>
              </a:rPr>
              <a:t>maka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luas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segitiga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tersebut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adalah: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7072" y="1570252"/>
            <a:ext cx="1644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475">
                <a:latin typeface="Arial"/>
                <a:cs typeface="Arial"/>
              </a:rPr>
              <a:t>p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58316" y="1718729"/>
            <a:ext cx="1407160" cy="0"/>
          </a:xfrm>
          <a:custGeom>
            <a:avLst/>
            <a:gdLst/>
            <a:ahLst/>
            <a:cxnLst/>
            <a:rect l="l" t="t" r="r" b="b"/>
            <a:pathLst>
              <a:path w="1407160" h="0">
                <a:moveTo>
                  <a:pt x="0" y="0"/>
                </a:moveTo>
                <a:lnTo>
                  <a:pt x="1407045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47294" y="1688705"/>
            <a:ext cx="26098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10845" algn="l"/>
              </a:tabLst>
            </a:pPr>
            <a:r>
              <a:rPr dirty="0" sz="1100" spc="-25" i="1">
                <a:latin typeface="Arial"/>
                <a:cs typeface="Arial"/>
              </a:rPr>
              <a:t>L</a:t>
            </a:r>
            <a:r>
              <a:rPr dirty="0" sz="1100" spc="-5" i="1">
                <a:latin typeface="Arial"/>
                <a:cs typeface="Arial"/>
              </a:rPr>
              <a:t> </a:t>
            </a:r>
            <a:r>
              <a:rPr dirty="0" sz="1100" spc="45">
                <a:latin typeface="Tahoma"/>
                <a:cs typeface="Tahoma"/>
              </a:rPr>
              <a:t>=</a:t>
            </a:r>
            <a:r>
              <a:rPr dirty="0" sz="1100">
                <a:latin typeface="Tahoma"/>
                <a:cs typeface="Tahoma"/>
              </a:rPr>
              <a:t>	</a:t>
            </a:r>
            <a:r>
              <a:rPr dirty="0" sz="1100" spc="-130" i="1">
                <a:latin typeface="Arial"/>
                <a:cs typeface="Arial"/>
              </a:rPr>
              <a:t>S</a:t>
            </a:r>
            <a:r>
              <a:rPr dirty="0" sz="1100" spc="-204" i="1">
                <a:latin typeface="Arial"/>
                <a:cs typeface="Arial"/>
              </a:rPr>
              <a:t> </a:t>
            </a:r>
            <a:r>
              <a:rPr dirty="0" sz="1100">
                <a:latin typeface="Tahoma"/>
                <a:cs typeface="Tahoma"/>
              </a:rPr>
              <a:t>(</a:t>
            </a:r>
            <a:r>
              <a:rPr dirty="0" sz="1100" spc="-130" i="1">
                <a:latin typeface="Arial"/>
                <a:cs typeface="Arial"/>
              </a:rPr>
              <a:t>S</a:t>
            </a:r>
            <a:r>
              <a:rPr dirty="0" sz="1100" spc="35" i="1">
                <a:latin typeface="Arial"/>
                <a:cs typeface="Arial"/>
              </a:rPr>
              <a:t> </a:t>
            </a:r>
            <a:r>
              <a:rPr dirty="0" sz="1100" spc="110" i="1">
                <a:latin typeface="Garamond"/>
                <a:cs typeface="Garamond"/>
              </a:rPr>
              <a:t>−</a:t>
            </a:r>
            <a:r>
              <a:rPr dirty="0" sz="1100" spc="-35" i="1">
                <a:latin typeface="Garamond"/>
                <a:cs typeface="Garamond"/>
              </a:rPr>
              <a:t> </a:t>
            </a:r>
            <a:r>
              <a:rPr dirty="0" sz="1100" spc="-80" i="1">
                <a:latin typeface="Arial"/>
                <a:cs typeface="Arial"/>
              </a:rPr>
              <a:t>a</a:t>
            </a:r>
            <a:r>
              <a:rPr dirty="0" sz="1100">
                <a:latin typeface="Tahoma"/>
                <a:cs typeface="Tahoma"/>
              </a:rPr>
              <a:t>)(</a:t>
            </a:r>
            <a:r>
              <a:rPr dirty="0" sz="1100" spc="-130" i="1">
                <a:latin typeface="Arial"/>
                <a:cs typeface="Arial"/>
              </a:rPr>
              <a:t>S</a:t>
            </a:r>
            <a:r>
              <a:rPr dirty="0" sz="1100" spc="35" i="1">
                <a:latin typeface="Arial"/>
                <a:cs typeface="Arial"/>
              </a:rPr>
              <a:t> </a:t>
            </a:r>
            <a:r>
              <a:rPr dirty="0" sz="1100" spc="110" i="1">
                <a:latin typeface="Garamond"/>
                <a:cs typeface="Garamond"/>
              </a:rPr>
              <a:t>−</a:t>
            </a:r>
            <a:r>
              <a:rPr dirty="0" sz="1100" spc="-35" i="1">
                <a:latin typeface="Garamond"/>
                <a:cs typeface="Garamond"/>
              </a:rPr>
              <a:t> </a:t>
            </a:r>
            <a:r>
              <a:rPr dirty="0" sz="1100" spc="-20" i="1">
                <a:latin typeface="Arial"/>
                <a:cs typeface="Arial"/>
              </a:rPr>
              <a:t>b</a:t>
            </a:r>
            <a:r>
              <a:rPr dirty="0" sz="1100">
                <a:latin typeface="Tahoma"/>
                <a:cs typeface="Tahoma"/>
              </a:rPr>
              <a:t>)(</a:t>
            </a:r>
            <a:r>
              <a:rPr dirty="0" sz="1100" spc="-130" i="1">
                <a:latin typeface="Arial"/>
                <a:cs typeface="Arial"/>
              </a:rPr>
              <a:t>S</a:t>
            </a:r>
            <a:r>
              <a:rPr dirty="0" sz="1100" spc="35" i="1">
                <a:latin typeface="Arial"/>
                <a:cs typeface="Arial"/>
              </a:rPr>
              <a:t> </a:t>
            </a:r>
            <a:r>
              <a:rPr dirty="0" sz="1100" spc="110" i="1">
                <a:latin typeface="Garamond"/>
                <a:cs typeface="Garamond"/>
              </a:rPr>
              <a:t>−</a:t>
            </a:r>
            <a:r>
              <a:rPr dirty="0" sz="1100" spc="-35" i="1">
                <a:latin typeface="Garamond"/>
                <a:cs typeface="Garamond"/>
              </a:rPr>
              <a:t> </a:t>
            </a:r>
            <a:r>
              <a:rPr dirty="0" sz="1100" spc="20" i="1">
                <a:latin typeface="Arial"/>
                <a:cs typeface="Arial"/>
              </a:rPr>
              <a:t>c</a:t>
            </a:r>
            <a:r>
              <a:rPr dirty="0" sz="1100" spc="-15">
                <a:latin typeface="Tahoma"/>
                <a:cs typeface="Tahoma"/>
              </a:rPr>
              <a:t>),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dengan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130" i="1">
                <a:latin typeface="Arial"/>
                <a:cs typeface="Arial"/>
              </a:rPr>
              <a:t>S</a:t>
            </a:r>
            <a:r>
              <a:rPr dirty="0" sz="1100" spc="95" i="1">
                <a:latin typeface="Arial"/>
                <a:cs typeface="Arial"/>
              </a:rPr>
              <a:t> </a:t>
            </a:r>
            <a:r>
              <a:rPr dirty="0" sz="1100" spc="45">
                <a:latin typeface="Tahoma"/>
                <a:cs typeface="Tahoma"/>
              </a:rPr>
              <a:t>=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85312" y="1671484"/>
            <a:ext cx="351790" cy="24955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ts val="885"/>
              </a:lnSpc>
              <a:spcBef>
                <a:spcPts val="95"/>
              </a:spcBef>
            </a:pPr>
            <a:r>
              <a:rPr dirty="0" u="sng" sz="800" spc="2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dirty="0" u="sng" sz="800" spc="2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+</a:t>
            </a:r>
            <a:r>
              <a:rPr dirty="0" u="sng" sz="800" spc="2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</a:t>
            </a:r>
            <a:r>
              <a:rPr dirty="0" u="sng" sz="800" spc="2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+</a:t>
            </a:r>
            <a:r>
              <a:rPr dirty="0" u="sng" sz="800" spc="2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  <a:p>
            <a:pPr algn="ctr" marL="8255">
              <a:lnSpc>
                <a:spcPts val="885"/>
              </a:lnSpc>
            </a:pPr>
            <a:r>
              <a:rPr dirty="0" sz="800" spc="-15">
                <a:latin typeface="Tahoma"/>
                <a:cs typeface="Tahoma"/>
              </a:rPr>
              <a:t>2</a:t>
            </a:r>
            <a:endParaRPr sz="8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7294" y="2232112"/>
            <a:ext cx="25812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latin typeface="Tahoma"/>
                <a:cs typeface="Tahoma"/>
              </a:rPr>
              <a:t>Bagaimana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implementasinya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pada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program?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9458" y="3025495"/>
              <a:ext cx="552937" cy="33176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5"/>
              <a:t>10</a:t>
            </a:fld>
            <a:r>
              <a:rPr dirty="0" spc="5"/>
              <a:t>/42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5723" y="221828"/>
            <a:ext cx="293687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0"/>
              <a:t>Passing</a:t>
            </a:r>
            <a:r>
              <a:rPr dirty="0" spc="125"/>
              <a:t> </a:t>
            </a:r>
            <a:r>
              <a:rPr dirty="0" spc="-40"/>
              <a:t>Parameter</a:t>
            </a:r>
            <a:r>
              <a:rPr dirty="0" spc="125"/>
              <a:t> </a:t>
            </a:r>
            <a:r>
              <a:rPr dirty="0" spc="-30"/>
              <a:t>by</a:t>
            </a:r>
            <a:r>
              <a:rPr dirty="0" spc="130"/>
              <a:t> </a:t>
            </a:r>
            <a:r>
              <a:rPr dirty="0" spc="-15"/>
              <a:t>Value</a:t>
            </a:r>
            <a:r>
              <a:rPr dirty="0" spc="125"/>
              <a:t> </a:t>
            </a:r>
            <a:r>
              <a:rPr dirty="0" spc="30"/>
              <a:t>(lanj.)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232067" rIns="0" bIns="0" rtlCol="0" vert="horz">
            <a:spAutoFit/>
          </a:bodyPr>
          <a:lstStyle/>
          <a:p>
            <a:pPr marL="287655" marR="87630" indent="-132715">
              <a:lnSpc>
                <a:spcPct val="102600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288290" algn="l"/>
              </a:tabLst>
            </a:pPr>
            <a:r>
              <a:rPr dirty="0" sz="1100" spc="-10"/>
              <a:t>Jika</a:t>
            </a:r>
            <a:r>
              <a:rPr dirty="0" sz="1100" spc="20"/>
              <a:t> </a:t>
            </a:r>
            <a:r>
              <a:rPr dirty="0" sz="1100" spc="-40"/>
              <a:t>dijalankan,</a:t>
            </a:r>
            <a:r>
              <a:rPr dirty="0" sz="1100" spc="25"/>
              <a:t> </a:t>
            </a:r>
            <a:r>
              <a:rPr dirty="0" sz="1100" spc="-55"/>
              <a:t>apa</a:t>
            </a:r>
            <a:r>
              <a:rPr dirty="0" sz="1100" spc="25"/>
              <a:t> </a:t>
            </a:r>
            <a:r>
              <a:rPr dirty="0" sz="1100" spc="-50"/>
              <a:t>keluaran</a:t>
            </a:r>
            <a:r>
              <a:rPr dirty="0" sz="1100" spc="25"/>
              <a:t> </a:t>
            </a:r>
            <a:r>
              <a:rPr dirty="0" sz="1100" spc="-40"/>
              <a:t>dari</a:t>
            </a:r>
            <a:r>
              <a:rPr dirty="0" sz="1100" spc="20"/>
              <a:t> </a:t>
            </a:r>
            <a:r>
              <a:rPr dirty="0" sz="1100" spc="-50"/>
              <a:t>program</a:t>
            </a:r>
            <a:r>
              <a:rPr dirty="0" sz="1100" spc="25"/>
              <a:t> </a:t>
            </a:r>
            <a:r>
              <a:rPr dirty="0" sz="1100" spc="-40"/>
              <a:t>tersebut?</a:t>
            </a:r>
            <a:r>
              <a:rPr dirty="0" sz="1100" spc="145"/>
              <a:t> </a:t>
            </a:r>
            <a:r>
              <a:rPr dirty="0" sz="1100" spc="-35"/>
              <a:t>Apakah </a:t>
            </a:r>
            <a:r>
              <a:rPr dirty="0" sz="1100" spc="-330"/>
              <a:t> </a:t>
            </a:r>
            <a:r>
              <a:rPr dirty="0" sz="1100" spc="10"/>
              <a:t>”x=2 </a:t>
            </a:r>
            <a:r>
              <a:rPr dirty="0" sz="1100" spc="5"/>
              <a:t>y=1”?</a:t>
            </a:r>
            <a:endParaRPr sz="1100"/>
          </a:p>
          <a:p>
            <a:pPr marL="287655" indent="-132715">
              <a:lnSpc>
                <a:spcPct val="100000"/>
              </a:lnSpc>
              <a:spcBef>
                <a:spcPts val="335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288290" algn="l"/>
              </a:tabLst>
            </a:pPr>
            <a:r>
              <a:rPr dirty="0" sz="1100" spc="-55"/>
              <a:t>Jawabannya</a:t>
            </a:r>
            <a:r>
              <a:rPr dirty="0" sz="1100" spc="20"/>
              <a:t> </a:t>
            </a:r>
            <a:r>
              <a:rPr dirty="0" sz="1100" spc="-20"/>
              <a:t>tidak,</a:t>
            </a:r>
            <a:r>
              <a:rPr dirty="0" sz="1100" spc="20"/>
              <a:t> </a:t>
            </a:r>
            <a:r>
              <a:rPr dirty="0" sz="1100" spc="-65"/>
              <a:t>yang</a:t>
            </a:r>
            <a:r>
              <a:rPr dirty="0" sz="1100" spc="25"/>
              <a:t> </a:t>
            </a:r>
            <a:r>
              <a:rPr dirty="0" sz="1100" spc="-35"/>
              <a:t>tercetak</a:t>
            </a:r>
            <a:r>
              <a:rPr dirty="0" sz="1100" spc="25"/>
              <a:t> </a:t>
            </a:r>
            <a:r>
              <a:rPr dirty="0" sz="1100" spc="-45"/>
              <a:t>adalah</a:t>
            </a:r>
            <a:r>
              <a:rPr dirty="0" sz="1100" spc="25"/>
              <a:t> </a:t>
            </a:r>
            <a:r>
              <a:rPr dirty="0" sz="1100" spc="10"/>
              <a:t>”x=1</a:t>
            </a:r>
            <a:r>
              <a:rPr dirty="0" sz="1100" spc="20"/>
              <a:t> </a:t>
            </a:r>
            <a:r>
              <a:rPr dirty="0" sz="1100"/>
              <a:t>y=2”.</a:t>
            </a:r>
            <a:endParaRPr sz="1100"/>
          </a:p>
          <a:p>
            <a:pPr marL="287655" marR="180975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288290" algn="l"/>
              </a:tabLst>
            </a:pPr>
            <a:r>
              <a:rPr dirty="0" sz="1100" spc="-10"/>
              <a:t>Ketika</a:t>
            </a:r>
            <a:r>
              <a:rPr dirty="0" sz="1100" spc="20"/>
              <a:t> </a:t>
            </a:r>
            <a:r>
              <a:rPr dirty="0" sz="1100" spc="-45"/>
              <a:t>fungsi</a:t>
            </a:r>
            <a:r>
              <a:rPr dirty="0" sz="1100" spc="25"/>
              <a:t> </a:t>
            </a:r>
            <a:r>
              <a:rPr dirty="0" sz="1100" spc="145">
                <a:latin typeface="PMingLiU"/>
                <a:cs typeface="PMingLiU"/>
              </a:rPr>
              <a:t>tukar</a:t>
            </a:r>
            <a:r>
              <a:rPr dirty="0" sz="1100" spc="75">
                <a:latin typeface="PMingLiU"/>
                <a:cs typeface="PMingLiU"/>
              </a:rPr>
              <a:t> </a:t>
            </a:r>
            <a:r>
              <a:rPr dirty="0" sz="1100" spc="-35"/>
              <a:t>dipanggil,</a:t>
            </a:r>
            <a:r>
              <a:rPr dirty="0" sz="1100" spc="25"/>
              <a:t> </a:t>
            </a:r>
            <a:r>
              <a:rPr dirty="0" sz="1100" spc="-20"/>
              <a:t>nilai</a:t>
            </a:r>
            <a:r>
              <a:rPr dirty="0" sz="1100" spc="25"/>
              <a:t> </a:t>
            </a:r>
            <a:r>
              <a:rPr dirty="0" sz="1100" spc="-40"/>
              <a:t>dari</a:t>
            </a:r>
            <a:r>
              <a:rPr dirty="0" sz="1100" spc="20"/>
              <a:t> </a:t>
            </a:r>
            <a:r>
              <a:rPr dirty="0" sz="1100" spc="-50" i="1">
                <a:latin typeface="Arial"/>
                <a:cs typeface="Arial"/>
              </a:rPr>
              <a:t>x</a:t>
            </a:r>
            <a:r>
              <a:rPr dirty="0" sz="1100" spc="160" i="1">
                <a:latin typeface="Arial"/>
                <a:cs typeface="Arial"/>
              </a:rPr>
              <a:t> </a:t>
            </a:r>
            <a:r>
              <a:rPr dirty="0" sz="1100" spc="-50"/>
              <a:t>dan</a:t>
            </a:r>
            <a:r>
              <a:rPr dirty="0" sz="1100" spc="25"/>
              <a:t> </a:t>
            </a:r>
            <a:r>
              <a:rPr dirty="0" sz="1100" spc="-50" i="1">
                <a:latin typeface="Arial"/>
                <a:cs typeface="Arial"/>
              </a:rPr>
              <a:t>y</a:t>
            </a:r>
            <a:r>
              <a:rPr dirty="0" sz="1100" spc="180" i="1">
                <a:latin typeface="Arial"/>
                <a:cs typeface="Arial"/>
              </a:rPr>
              <a:t> </a:t>
            </a:r>
            <a:r>
              <a:rPr dirty="0" sz="1100" spc="-20"/>
              <a:t>dikirim</a:t>
            </a:r>
            <a:r>
              <a:rPr dirty="0" sz="1100" spc="20"/>
              <a:t> </a:t>
            </a:r>
            <a:r>
              <a:rPr dirty="0" sz="1100" spc="-75"/>
              <a:t>ke </a:t>
            </a:r>
            <a:r>
              <a:rPr dirty="0" sz="1100" spc="-325"/>
              <a:t> </a:t>
            </a:r>
            <a:r>
              <a:rPr dirty="0" sz="1100" spc="-55"/>
              <a:t>parameter</a:t>
            </a:r>
            <a:r>
              <a:rPr dirty="0" sz="1100" spc="10"/>
              <a:t> </a:t>
            </a:r>
            <a:r>
              <a:rPr dirty="0" sz="1100" spc="-90" i="1">
                <a:latin typeface="Arial"/>
                <a:cs typeface="Arial"/>
              </a:rPr>
              <a:t>a</a:t>
            </a:r>
            <a:r>
              <a:rPr dirty="0" sz="1100" spc="65" i="1">
                <a:latin typeface="Arial"/>
                <a:cs typeface="Arial"/>
              </a:rPr>
              <a:t> </a:t>
            </a:r>
            <a:r>
              <a:rPr dirty="0" sz="1100" spc="-50"/>
              <a:t>dan</a:t>
            </a:r>
            <a:r>
              <a:rPr dirty="0" sz="1100" spc="20"/>
              <a:t> </a:t>
            </a:r>
            <a:r>
              <a:rPr dirty="0" sz="1100" spc="-50" i="1">
                <a:latin typeface="Arial"/>
                <a:cs typeface="Arial"/>
              </a:rPr>
              <a:t>b</a:t>
            </a:r>
            <a:r>
              <a:rPr dirty="0" sz="1100" spc="90" i="1">
                <a:latin typeface="Arial"/>
                <a:cs typeface="Arial"/>
              </a:rPr>
              <a:t> </a:t>
            </a:r>
            <a:r>
              <a:rPr dirty="0" sz="1100" spc="-50"/>
              <a:t>pada</a:t>
            </a:r>
            <a:r>
              <a:rPr dirty="0" sz="1100" spc="20"/>
              <a:t> </a:t>
            </a:r>
            <a:r>
              <a:rPr dirty="0" sz="1100" spc="-45"/>
              <a:t>fungsi</a:t>
            </a:r>
            <a:r>
              <a:rPr dirty="0" sz="1100" spc="20"/>
              <a:t> </a:t>
            </a:r>
            <a:r>
              <a:rPr dirty="0" sz="1100" spc="114">
                <a:latin typeface="PMingLiU"/>
                <a:cs typeface="PMingLiU"/>
              </a:rPr>
              <a:t>tukar</a:t>
            </a:r>
            <a:r>
              <a:rPr dirty="0" sz="1100" spc="114"/>
              <a:t>.</a:t>
            </a:r>
            <a:endParaRPr sz="1100">
              <a:latin typeface="PMingLiU"/>
              <a:cs typeface="PMingLiU"/>
            </a:endParaRPr>
          </a:p>
          <a:p>
            <a:pPr marL="287655" indent="-132715">
              <a:lnSpc>
                <a:spcPct val="100000"/>
              </a:lnSpc>
              <a:spcBef>
                <a:spcPts val="330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288290" algn="l"/>
              </a:tabLst>
            </a:pPr>
            <a:r>
              <a:rPr dirty="0" sz="1100" spc="-10"/>
              <a:t>Jadi</a:t>
            </a:r>
            <a:r>
              <a:rPr dirty="0" sz="1100" spc="-15"/>
              <a:t> </a:t>
            </a:r>
            <a:r>
              <a:rPr dirty="0" sz="1100" spc="-60"/>
              <a:t>hanya</a:t>
            </a:r>
            <a:r>
              <a:rPr dirty="0" sz="1100" spc="-15"/>
              <a:t> </a:t>
            </a:r>
            <a:r>
              <a:rPr dirty="0" sz="1100" spc="-35"/>
              <a:t>dilakukan</a:t>
            </a:r>
            <a:r>
              <a:rPr dirty="0" sz="1100" spc="-10"/>
              <a:t> </a:t>
            </a:r>
            <a:r>
              <a:rPr dirty="0" sz="1100" spc="-60" i="1">
                <a:latin typeface="Arial"/>
                <a:cs typeface="Arial"/>
              </a:rPr>
              <a:t>assignment</a:t>
            </a:r>
            <a:r>
              <a:rPr dirty="0" sz="1100" spc="105" i="1">
                <a:latin typeface="Arial"/>
                <a:cs typeface="Arial"/>
              </a:rPr>
              <a:t> </a:t>
            </a:r>
            <a:r>
              <a:rPr dirty="0" sz="1100" spc="-20"/>
              <a:t>nilai</a:t>
            </a:r>
            <a:r>
              <a:rPr dirty="0" sz="1100" spc="-15"/>
              <a:t> </a:t>
            </a:r>
            <a:r>
              <a:rPr dirty="0" sz="1100" spc="-40"/>
              <a:t>dari</a:t>
            </a:r>
            <a:r>
              <a:rPr dirty="0" sz="1100" spc="-10"/>
              <a:t> </a:t>
            </a:r>
            <a:r>
              <a:rPr dirty="0" sz="1100" spc="-50" i="1">
                <a:latin typeface="Arial"/>
                <a:cs typeface="Arial"/>
              </a:rPr>
              <a:t>x</a:t>
            </a:r>
            <a:r>
              <a:rPr dirty="0" sz="1100" spc="125" i="1">
                <a:latin typeface="Arial"/>
                <a:cs typeface="Arial"/>
              </a:rPr>
              <a:t> </a:t>
            </a:r>
            <a:r>
              <a:rPr dirty="0" sz="1100" spc="-50"/>
              <a:t>dan</a:t>
            </a:r>
            <a:r>
              <a:rPr dirty="0" sz="1100" spc="-15"/>
              <a:t> </a:t>
            </a:r>
            <a:r>
              <a:rPr dirty="0" sz="1100" spc="-50" i="1">
                <a:latin typeface="Arial"/>
                <a:cs typeface="Arial"/>
              </a:rPr>
              <a:t>y</a:t>
            </a:r>
            <a:r>
              <a:rPr dirty="0" sz="1100" spc="145" i="1">
                <a:latin typeface="Arial"/>
                <a:cs typeface="Arial"/>
              </a:rPr>
              <a:t> </a:t>
            </a:r>
            <a:r>
              <a:rPr dirty="0" sz="1100" spc="-75"/>
              <a:t>ke</a:t>
            </a:r>
            <a:r>
              <a:rPr dirty="0" sz="1100" spc="-15"/>
              <a:t> </a:t>
            </a:r>
            <a:r>
              <a:rPr dirty="0" sz="1100" spc="-90" i="1">
                <a:latin typeface="Arial"/>
                <a:cs typeface="Arial"/>
              </a:rPr>
              <a:t>a</a:t>
            </a:r>
            <a:r>
              <a:rPr dirty="0" sz="1100" spc="35" i="1">
                <a:latin typeface="Arial"/>
                <a:cs typeface="Arial"/>
              </a:rPr>
              <a:t> </a:t>
            </a:r>
            <a:r>
              <a:rPr dirty="0" sz="1100" spc="-50"/>
              <a:t>dan</a:t>
            </a:r>
            <a:r>
              <a:rPr dirty="0" sz="1100" spc="-15"/>
              <a:t> </a:t>
            </a:r>
            <a:r>
              <a:rPr dirty="0" sz="1100" spc="-25" i="1">
                <a:latin typeface="Arial"/>
                <a:cs typeface="Arial"/>
              </a:rPr>
              <a:t>b</a:t>
            </a:r>
            <a:r>
              <a:rPr dirty="0" sz="1100" spc="-25"/>
              <a:t>.</a:t>
            </a:r>
            <a:endParaRPr sz="1100">
              <a:latin typeface="Arial"/>
              <a:cs typeface="Arial"/>
            </a:endParaRPr>
          </a:p>
          <a:p>
            <a:pPr marL="287655" marR="220345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288290" algn="l"/>
              </a:tabLst>
            </a:pPr>
            <a:r>
              <a:rPr dirty="0" sz="1100" spc="-30"/>
              <a:t>Apapun</a:t>
            </a:r>
            <a:r>
              <a:rPr dirty="0" sz="1100" spc="15"/>
              <a:t> </a:t>
            </a:r>
            <a:r>
              <a:rPr dirty="0" sz="1100" spc="-65"/>
              <a:t>yang</a:t>
            </a:r>
            <a:r>
              <a:rPr dirty="0" sz="1100" spc="15"/>
              <a:t> </a:t>
            </a:r>
            <a:r>
              <a:rPr dirty="0" sz="1100" spc="-30"/>
              <a:t>terjadi</a:t>
            </a:r>
            <a:r>
              <a:rPr dirty="0" sz="1100" spc="15"/>
              <a:t> </a:t>
            </a:r>
            <a:r>
              <a:rPr dirty="0" sz="1100" spc="-50"/>
              <a:t>pada</a:t>
            </a:r>
            <a:r>
              <a:rPr dirty="0" sz="1100" spc="15"/>
              <a:t> </a:t>
            </a:r>
            <a:r>
              <a:rPr dirty="0" sz="1100" spc="-90" i="1">
                <a:latin typeface="Arial"/>
                <a:cs typeface="Arial"/>
              </a:rPr>
              <a:t>a</a:t>
            </a:r>
            <a:r>
              <a:rPr dirty="0" sz="1100" spc="65" i="1">
                <a:latin typeface="Arial"/>
                <a:cs typeface="Arial"/>
              </a:rPr>
              <a:t> </a:t>
            </a:r>
            <a:r>
              <a:rPr dirty="0" sz="1100" spc="-50"/>
              <a:t>dan</a:t>
            </a:r>
            <a:r>
              <a:rPr dirty="0" sz="1100" spc="15"/>
              <a:t> </a:t>
            </a:r>
            <a:r>
              <a:rPr dirty="0" sz="1100" spc="-50" i="1">
                <a:latin typeface="Arial"/>
                <a:cs typeface="Arial"/>
              </a:rPr>
              <a:t>b</a:t>
            </a:r>
            <a:r>
              <a:rPr dirty="0" sz="1100" spc="85" i="1">
                <a:latin typeface="Arial"/>
                <a:cs typeface="Arial"/>
              </a:rPr>
              <a:t> </a:t>
            </a:r>
            <a:r>
              <a:rPr dirty="0" sz="1100" spc="-45"/>
              <a:t>selanjutnya</a:t>
            </a:r>
            <a:r>
              <a:rPr dirty="0" sz="1100" spc="20"/>
              <a:t> </a:t>
            </a:r>
            <a:r>
              <a:rPr dirty="0" sz="1100" spc="-20"/>
              <a:t>tidak </a:t>
            </a:r>
            <a:r>
              <a:rPr dirty="0" sz="1100" spc="-15"/>
              <a:t> </a:t>
            </a:r>
            <a:r>
              <a:rPr dirty="0" sz="1100" spc="-55"/>
              <a:t>mempengaruhi</a:t>
            </a:r>
            <a:r>
              <a:rPr dirty="0" sz="1100" spc="15"/>
              <a:t> </a:t>
            </a:r>
            <a:r>
              <a:rPr dirty="0" sz="1100" spc="-50" i="1">
                <a:latin typeface="Arial"/>
                <a:cs typeface="Arial"/>
              </a:rPr>
              <a:t>x</a:t>
            </a:r>
            <a:r>
              <a:rPr dirty="0" sz="1100" spc="155" i="1">
                <a:latin typeface="Arial"/>
                <a:cs typeface="Arial"/>
              </a:rPr>
              <a:t> </a:t>
            </a:r>
            <a:r>
              <a:rPr dirty="0" sz="1100" spc="-50"/>
              <a:t>dan</a:t>
            </a:r>
            <a:r>
              <a:rPr dirty="0" sz="1100" spc="20"/>
              <a:t> </a:t>
            </a:r>
            <a:r>
              <a:rPr dirty="0" sz="1100" spc="-50" i="1">
                <a:latin typeface="Arial"/>
                <a:cs typeface="Arial"/>
              </a:rPr>
              <a:t>y</a:t>
            </a:r>
            <a:r>
              <a:rPr dirty="0" sz="1100" spc="175" i="1">
                <a:latin typeface="Arial"/>
                <a:cs typeface="Arial"/>
              </a:rPr>
              <a:t> </a:t>
            </a:r>
            <a:r>
              <a:rPr dirty="0" sz="1100" spc="-60"/>
              <a:t>karena</a:t>
            </a:r>
            <a:r>
              <a:rPr dirty="0" sz="1100" spc="15"/>
              <a:t> </a:t>
            </a:r>
            <a:r>
              <a:rPr dirty="0" sz="1100" spc="-65"/>
              <a:t>mereka</a:t>
            </a:r>
            <a:r>
              <a:rPr dirty="0" sz="1100" spc="20"/>
              <a:t> </a:t>
            </a:r>
            <a:r>
              <a:rPr dirty="0" sz="1100" spc="-20">
                <a:solidFill>
                  <a:srgbClr val="FF0000"/>
                </a:solidFill>
              </a:rPr>
              <a:t>tidak</a:t>
            </a:r>
            <a:r>
              <a:rPr dirty="0" sz="1100" spc="20">
                <a:solidFill>
                  <a:srgbClr val="FF0000"/>
                </a:solidFill>
              </a:rPr>
              <a:t> </a:t>
            </a:r>
            <a:r>
              <a:rPr dirty="0" sz="1100" spc="-50">
                <a:solidFill>
                  <a:srgbClr val="FF0000"/>
                </a:solidFill>
              </a:rPr>
              <a:t>berhubungan</a:t>
            </a:r>
            <a:r>
              <a:rPr dirty="0" sz="1100" spc="-50"/>
              <a:t>.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5"/>
              <a:t>10</a:t>
            </a:fld>
            <a:r>
              <a:rPr dirty="0" spc="5"/>
              <a:t>/42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5540" y="221828"/>
            <a:ext cx="271780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0"/>
              <a:t>Passing</a:t>
            </a:r>
            <a:r>
              <a:rPr dirty="0" spc="125"/>
              <a:t> </a:t>
            </a:r>
            <a:r>
              <a:rPr dirty="0" spc="-40"/>
              <a:t>Parameter</a:t>
            </a:r>
            <a:r>
              <a:rPr dirty="0" spc="125"/>
              <a:t> </a:t>
            </a:r>
            <a:r>
              <a:rPr dirty="0" spc="-30"/>
              <a:t>by</a:t>
            </a:r>
            <a:r>
              <a:rPr dirty="0" spc="125"/>
              <a:t> </a:t>
            </a:r>
            <a:r>
              <a:rPr dirty="0" spc="-20"/>
              <a:t>Reference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51053" rIns="0" bIns="0" rtlCol="0" vert="horz">
            <a:spAutoFit/>
          </a:bodyPr>
          <a:lstStyle/>
          <a:p>
            <a:pPr marL="287655" marR="5080" indent="-132715">
              <a:lnSpc>
                <a:spcPct val="97800"/>
              </a:lnSpc>
              <a:spcBef>
                <a:spcPts val="120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288290" algn="l"/>
                <a:tab pos="3898900" algn="l"/>
              </a:tabLst>
            </a:pPr>
            <a:r>
              <a:rPr dirty="0" sz="1100" spc="-15"/>
              <a:t>Lain</a:t>
            </a:r>
            <a:r>
              <a:rPr dirty="0" sz="1100" spc="15"/>
              <a:t> </a:t>
            </a:r>
            <a:r>
              <a:rPr dirty="0" sz="1100" spc="-50"/>
              <a:t>halnya</a:t>
            </a:r>
            <a:r>
              <a:rPr dirty="0" sz="1100" spc="20"/>
              <a:t> </a:t>
            </a:r>
            <a:r>
              <a:rPr dirty="0" sz="1100" spc="-35"/>
              <a:t>ketika</a:t>
            </a:r>
            <a:r>
              <a:rPr dirty="0" sz="1100" spc="20"/>
              <a:t> </a:t>
            </a:r>
            <a:r>
              <a:rPr dirty="0" sz="1100" spc="-10"/>
              <a:t>kita</a:t>
            </a:r>
            <a:r>
              <a:rPr dirty="0" sz="1100" spc="20"/>
              <a:t> </a:t>
            </a:r>
            <a:r>
              <a:rPr dirty="0" sz="1100" spc="-60"/>
              <a:t>menambahkan</a:t>
            </a:r>
            <a:r>
              <a:rPr dirty="0" sz="1100" spc="15"/>
              <a:t> </a:t>
            </a:r>
            <a:r>
              <a:rPr dirty="0" sz="1100" spc="-45"/>
              <a:t>lambang</a:t>
            </a:r>
            <a:r>
              <a:rPr dirty="0" sz="1100" spc="30"/>
              <a:t> </a:t>
            </a:r>
            <a:r>
              <a:rPr dirty="0" sz="1100" spc="80" b="1">
                <a:latin typeface="Gill Sans MT"/>
                <a:cs typeface="Gill Sans MT"/>
              </a:rPr>
              <a:t>&amp;</a:t>
            </a:r>
            <a:r>
              <a:rPr dirty="0" sz="1100" spc="55" b="1">
                <a:latin typeface="Gill Sans MT"/>
                <a:cs typeface="Gill Sans MT"/>
              </a:rPr>
              <a:t> </a:t>
            </a:r>
            <a:r>
              <a:rPr dirty="0" sz="1100" spc="-50"/>
              <a:t>pada </a:t>
            </a:r>
            <a:r>
              <a:rPr dirty="0" sz="1100" spc="-45"/>
              <a:t> </a:t>
            </a:r>
            <a:r>
              <a:rPr dirty="0" u="sng" sz="1100" spc="-45">
                <a:uFill>
                  <a:solidFill>
                    <a:srgbClr val="000000"/>
                  </a:solidFill>
                </a:uFill>
              </a:rPr>
              <a:t>penulisan</a:t>
            </a:r>
            <a:r>
              <a:rPr dirty="0" u="sng" sz="1100" spc="-40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-55">
                <a:uFill>
                  <a:solidFill>
                    <a:srgbClr val="000000"/>
                  </a:solidFill>
                </a:uFill>
              </a:rPr>
              <a:t>parameter: </a:t>
            </a:r>
            <a:r>
              <a:rPr dirty="0" u="sng" sz="1100">
                <a:uFill>
                  <a:solidFill>
                    <a:srgbClr val="000000"/>
                  </a:solidFill>
                </a:uFill>
              </a:rPr>
              <a:t>	</a:t>
            </a:r>
            <a:r>
              <a:rPr dirty="0" sz="1100"/>
              <a:t> </a:t>
            </a:r>
            <a:r>
              <a:rPr dirty="0" sz="1100" spc="105">
                <a:latin typeface="PMingLiU"/>
                <a:cs typeface="PMingLiU"/>
              </a:rPr>
              <a:t>                                 </a:t>
            </a:r>
            <a:r>
              <a:rPr dirty="0" sz="1100" spc="170">
                <a:latin typeface="PMingLiU"/>
                <a:cs typeface="PMingLiU"/>
              </a:rPr>
              <a:t> </a:t>
            </a:r>
            <a:r>
              <a:rPr dirty="0" sz="1000" spc="105">
                <a:solidFill>
                  <a:srgbClr val="0000FF"/>
                </a:solidFill>
                <a:latin typeface="PMingLiU"/>
                <a:cs typeface="PMingLiU"/>
              </a:rPr>
              <a:t>void</a:t>
            </a:r>
            <a:r>
              <a:rPr dirty="0" sz="1000" spc="254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60">
                <a:latin typeface="PMingLiU"/>
                <a:cs typeface="PMingLiU"/>
              </a:rPr>
              <a:t>tukar(</a:t>
            </a:r>
            <a:r>
              <a:rPr dirty="0" sz="1000" spc="160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6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60">
                <a:latin typeface="PMingLiU"/>
                <a:cs typeface="PMingLiU"/>
              </a:rPr>
              <a:t>&amp;a,</a:t>
            </a:r>
            <a:r>
              <a:rPr dirty="0" sz="1000" spc="260">
                <a:latin typeface="PMingLiU"/>
                <a:cs typeface="PMingLiU"/>
              </a:rPr>
              <a:t> </a:t>
            </a:r>
            <a:r>
              <a:rPr dirty="0" sz="1000" spc="190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54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5">
                <a:latin typeface="PMingLiU"/>
                <a:cs typeface="PMingLiU"/>
              </a:rPr>
              <a:t>&amp;b)</a:t>
            </a:r>
            <a:r>
              <a:rPr dirty="0" sz="1000" spc="260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</a:t>
            </a:r>
            <a:endParaRPr sz="1000">
              <a:latin typeface="PMingLiU"/>
              <a:cs typeface="PMingLiU"/>
            </a:endParaRPr>
          </a:p>
          <a:p>
            <a:pPr marL="420370" marR="2619375">
              <a:lnSpc>
                <a:spcPct val="74700"/>
              </a:lnSpc>
            </a:pPr>
            <a:r>
              <a:rPr dirty="0" sz="1000" spc="190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35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50">
                <a:latin typeface="PMingLiU"/>
                <a:cs typeface="PMingLiU"/>
              </a:rPr>
              <a:t>temp</a:t>
            </a:r>
            <a:r>
              <a:rPr dirty="0" sz="1000" spc="240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 spc="235">
                <a:latin typeface="PMingLiU"/>
                <a:cs typeface="PMingLiU"/>
              </a:rPr>
              <a:t> </a:t>
            </a:r>
            <a:r>
              <a:rPr dirty="0" sz="1000" spc="180">
                <a:latin typeface="PMingLiU"/>
                <a:cs typeface="PMingLiU"/>
              </a:rPr>
              <a:t>a; </a:t>
            </a:r>
            <a:r>
              <a:rPr dirty="0" sz="1000" spc="-245">
                <a:latin typeface="PMingLiU"/>
                <a:cs typeface="PMingLiU"/>
              </a:rPr>
              <a:t> </a:t>
            </a:r>
            <a:r>
              <a:rPr dirty="0" sz="1000" spc="105">
                <a:latin typeface="PMingLiU"/>
                <a:cs typeface="PMingLiU"/>
              </a:rPr>
              <a:t>a</a:t>
            </a:r>
            <a:r>
              <a:rPr dirty="0" sz="1000" spc="245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 spc="5">
                <a:latin typeface="PMingLiU"/>
                <a:cs typeface="PMingLiU"/>
              </a:rPr>
              <a:t> </a:t>
            </a:r>
            <a:r>
              <a:rPr dirty="0" sz="1000" spc="155">
                <a:latin typeface="PMingLiU"/>
                <a:cs typeface="PMingLiU"/>
              </a:rPr>
              <a:t>b;</a:t>
            </a:r>
            <a:endParaRPr sz="1000">
              <a:latin typeface="PMingLiU"/>
              <a:cs typeface="PMingLiU"/>
            </a:endParaRPr>
          </a:p>
          <a:p>
            <a:pPr marL="420370">
              <a:lnSpc>
                <a:spcPts val="775"/>
              </a:lnSpc>
            </a:pPr>
            <a:r>
              <a:rPr dirty="0" sz="1000" spc="50">
                <a:latin typeface="PMingLiU"/>
                <a:cs typeface="PMingLiU"/>
              </a:rPr>
              <a:t>b</a:t>
            </a:r>
            <a:r>
              <a:rPr dirty="0" sz="1000" spc="220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 spc="225">
                <a:latin typeface="PMingLiU"/>
                <a:cs typeface="PMingLiU"/>
              </a:rPr>
              <a:t> </a:t>
            </a:r>
            <a:r>
              <a:rPr dirty="0" sz="1000" spc="95">
                <a:latin typeface="PMingLiU"/>
                <a:cs typeface="PMingLiU"/>
              </a:rPr>
              <a:t>temp;</a:t>
            </a:r>
            <a:endParaRPr sz="1000">
              <a:latin typeface="PMingLiU"/>
              <a:cs typeface="PMingLiU"/>
            </a:endParaRPr>
          </a:p>
          <a:p>
            <a:pPr marL="287655">
              <a:lnSpc>
                <a:spcPts val="108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7095" y="2078380"/>
            <a:ext cx="3611245" cy="0"/>
          </a:xfrm>
          <a:custGeom>
            <a:avLst/>
            <a:gdLst/>
            <a:ahLst/>
            <a:cxnLst/>
            <a:rect l="l" t="t" r="r" b="b"/>
            <a:pathLst>
              <a:path w="3611245" h="0">
                <a:moveTo>
                  <a:pt x="0" y="0"/>
                </a:moveTo>
                <a:lnTo>
                  <a:pt x="361091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5"/>
              <a:t>10</a:t>
            </a:fld>
            <a:r>
              <a:rPr dirty="0" spc="5"/>
              <a:t>/42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8075" y="221828"/>
            <a:ext cx="329311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0"/>
              <a:t>Passing</a:t>
            </a:r>
            <a:r>
              <a:rPr dirty="0" spc="130"/>
              <a:t> </a:t>
            </a:r>
            <a:r>
              <a:rPr dirty="0" spc="-40"/>
              <a:t>Parameter</a:t>
            </a:r>
            <a:r>
              <a:rPr dirty="0" spc="130"/>
              <a:t> </a:t>
            </a:r>
            <a:r>
              <a:rPr dirty="0" spc="-30"/>
              <a:t>by</a:t>
            </a:r>
            <a:r>
              <a:rPr dirty="0" spc="130"/>
              <a:t> </a:t>
            </a:r>
            <a:r>
              <a:rPr dirty="0" spc="-20"/>
              <a:t>Reference</a:t>
            </a:r>
            <a:r>
              <a:rPr dirty="0" spc="130"/>
              <a:t> </a:t>
            </a:r>
            <a:r>
              <a:rPr dirty="0" spc="30"/>
              <a:t>(lanj.)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232067" rIns="0" bIns="0" rtlCol="0" vert="horz">
            <a:spAutoFit/>
          </a:bodyPr>
          <a:lstStyle/>
          <a:p>
            <a:pPr marL="287655" marR="8255" indent="-132715">
              <a:lnSpc>
                <a:spcPct val="102600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288290" algn="l"/>
              </a:tabLst>
            </a:pPr>
            <a:r>
              <a:rPr dirty="0" sz="1100" spc="-50"/>
              <a:t>Dengan</a:t>
            </a:r>
            <a:r>
              <a:rPr dirty="0" sz="1100" spc="20"/>
              <a:t> </a:t>
            </a:r>
            <a:r>
              <a:rPr dirty="0" sz="1100" spc="-50"/>
              <a:t>cara</a:t>
            </a:r>
            <a:r>
              <a:rPr dirty="0" sz="1100" spc="25"/>
              <a:t> </a:t>
            </a:r>
            <a:r>
              <a:rPr dirty="0" sz="1100" spc="-20"/>
              <a:t>ini,</a:t>
            </a:r>
            <a:r>
              <a:rPr dirty="0" sz="1100" spc="30"/>
              <a:t> </a:t>
            </a:r>
            <a:r>
              <a:rPr dirty="0" sz="1100" spc="-35"/>
              <a:t>ketika</a:t>
            </a:r>
            <a:r>
              <a:rPr dirty="0" sz="1100" spc="25"/>
              <a:t> </a:t>
            </a:r>
            <a:r>
              <a:rPr dirty="0" sz="1100" spc="95">
                <a:latin typeface="PMingLiU"/>
                <a:cs typeface="PMingLiU"/>
              </a:rPr>
              <a:t>tukar</a:t>
            </a:r>
            <a:r>
              <a:rPr dirty="0" sz="1100" spc="95"/>
              <a:t>(</a:t>
            </a:r>
            <a:r>
              <a:rPr dirty="0" sz="1100" spc="95" i="1">
                <a:latin typeface="Arial"/>
                <a:cs typeface="Arial"/>
              </a:rPr>
              <a:t>x</a:t>
            </a:r>
            <a:r>
              <a:rPr dirty="0" sz="1100" spc="-210" i="1">
                <a:latin typeface="Arial"/>
                <a:cs typeface="Arial"/>
              </a:rPr>
              <a:t> </a:t>
            </a:r>
            <a:r>
              <a:rPr dirty="0" sz="1100" spc="-35"/>
              <a:t>,</a:t>
            </a:r>
            <a:r>
              <a:rPr dirty="0" sz="1100" spc="30"/>
              <a:t> </a:t>
            </a:r>
            <a:r>
              <a:rPr dirty="0" sz="1100" spc="-50" i="1">
                <a:latin typeface="Arial"/>
                <a:cs typeface="Arial"/>
              </a:rPr>
              <a:t>y</a:t>
            </a:r>
            <a:r>
              <a:rPr dirty="0" sz="1100" spc="-190" i="1">
                <a:latin typeface="Arial"/>
                <a:cs typeface="Arial"/>
              </a:rPr>
              <a:t> </a:t>
            </a:r>
            <a:r>
              <a:rPr dirty="0" sz="1100"/>
              <a:t>)</a:t>
            </a:r>
            <a:r>
              <a:rPr dirty="0" sz="1100" spc="30"/>
              <a:t> </a:t>
            </a:r>
            <a:r>
              <a:rPr dirty="0" sz="1100" spc="-35"/>
              <a:t>dipanggil,</a:t>
            </a:r>
            <a:r>
              <a:rPr dirty="0" sz="1100" spc="25"/>
              <a:t> </a:t>
            </a:r>
            <a:r>
              <a:rPr dirty="0" sz="1100" spc="-35">
                <a:solidFill>
                  <a:srgbClr val="FF0000"/>
                </a:solidFill>
              </a:rPr>
              <a:t>alamat</a:t>
            </a:r>
            <a:r>
              <a:rPr dirty="0" sz="1100" spc="25">
                <a:solidFill>
                  <a:srgbClr val="FF0000"/>
                </a:solidFill>
              </a:rPr>
              <a:t> </a:t>
            </a:r>
            <a:r>
              <a:rPr dirty="0" sz="1100" spc="-55">
                <a:solidFill>
                  <a:srgbClr val="FF0000"/>
                </a:solidFill>
              </a:rPr>
              <a:t>memori </a:t>
            </a:r>
            <a:r>
              <a:rPr dirty="0" sz="1100" spc="-325">
                <a:solidFill>
                  <a:srgbClr val="FF0000"/>
                </a:solidFill>
              </a:rPr>
              <a:t> </a:t>
            </a:r>
            <a:r>
              <a:rPr dirty="0" sz="1100" spc="-40">
                <a:solidFill>
                  <a:srgbClr val="FF0000"/>
                </a:solidFill>
              </a:rPr>
              <a:t>variabel</a:t>
            </a:r>
            <a:r>
              <a:rPr dirty="0" sz="1100" spc="20">
                <a:solidFill>
                  <a:srgbClr val="FF0000"/>
                </a:solidFill>
              </a:rPr>
              <a:t> </a:t>
            </a:r>
            <a:r>
              <a:rPr dirty="0" sz="1100" spc="-50" i="1">
                <a:latin typeface="Arial"/>
                <a:cs typeface="Arial"/>
              </a:rPr>
              <a:t>x</a:t>
            </a:r>
            <a:r>
              <a:rPr dirty="0" sz="1100" spc="155" i="1">
                <a:latin typeface="Arial"/>
                <a:cs typeface="Arial"/>
              </a:rPr>
              <a:t> </a:t>
            </a:r>
            <a:r>
              <a:rPr dirty="0" sz="1100" spc="-50"/>
              <a:t>dan</a:t>
            </a:r>
            <a:r>
              <a:rPr dirty="0" sz="1100" spc="20"/>
              <a:t> </a:t>
            </a:r>
            <a:r>
              <a:rPr dirty="0" sz="1100" spc="-50" i="1">
                <a:latin typeface="Arial"/>
                <a:cs typeface="Arial"/>
              </a:rPr>
              <a:t>y</a:t>
            </a:r>
            <a:r>
              <a:rPr dirty="0" sz="1100" spc="175" i="1">
                <a:latin typeface="Arial"/>
                <a:cs typeface="Arial"/>
              </a:rPr>
              <a:t> </a:t>
            </a:r>
            <a:r>
              <a:rPr dirty="0" sz="1100" spc="-30"/>
              <a:t>dikirimkan</a:t>
            </a:r>
            <a:r>
              <a:rPr dirty="0" sz="1100" spc="20"/>
              <a:t> </a:t>
            </a:r>
            <a:r>
              <a:rPr dirty="0" sz="1100" spc="-75"/>
              <a:t>ke</a:t>
            </a:r>
            <a:r>
              <a:rPr dirty="0" sz="1100" spc="20"/>
              <a:t> </a:t>
            </a:r>
            <a:r>
              <a:rPr dirty="0" sz="1100" spc="-55"/>
              <a:t>parameter</a:t>
            </a:r>
            <a:r>
              <a:rPr dirty="0" sz="1100" spc="15"/>
              <a:t> </a:t>
            </a:r>
            <a:r>
              <a:rPr dirty="0" sz="1100" spc="-90" i="1">
                <a:latin typeface="Arial"/>
                <a:cs typeface="Arial"/>
              </a:rPr>
              <a:t>a</a:t>
            </a:r>
            <a:r>
              <a:rPr dirty="0" sz="1100" spc="65" i="1">
                <a:latin typeface="Arial"/>
                <a:cs typeface="Arial"/>
              </a:rPr>
              <a:t> </a:t>
            </a:r>
            <a:r>
              <a:rPr dirty="0" sz="1100" spc="-50"/>
              <a:t>dan</a:t>
            </a:r>
            <a:r>
              <a:rPr dirty="0" sz="1100" spc="20"/>
              <a:t> </a:t>
            </a:r>
            <a:r>
              <a:rPr dirty="0" sz="1100" spc="-25" i="1">
                <a:latin typeface="Arial"/>
                <a:cs typeface="Arial"/>
              </a:rPr>
              <a:t>b</a:t>
            </a:r>
            <a:r>
              <a:rPr dirty="0" sz="1100" spc="-25"/>
              <a:t>.</a:t>
            </a:r>
            <a:endParaRPr sz="1100">
              <a:latin typeface="Arial"/>
              <a:cs typeface="Arial"/>
            </a:endParaRPr>
          </a:p>
          <a:p>
            <a:pPr marL="287655" indent="-132715">
              <a:lnSpc>
                <a:spcPct val="100000"/>
              </a:lnSpc>
              <a:spcBef>
                <a:spcPts val="335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288290" algn="l"/>
              </a:tabLst>
            </a:pPr>
            <a:r>
              <a:rPr dirty="0" sz="1100" spc="5"/>
              <a:t>Kini,</a:t>
            </a:r>
            <a:r>
              <a:rPr dirty="0" sz="1100" spc="20"/>
              <a:t> </a:t>
            </a:r>
            <a:r>
              <a:rPr dirty="0" sz="1100" spc="-50" i="1">
                <a:latin typeface="Arial"/>
                <a:cs typeface="Arial"/>
              </a:rPr>
              <a:t>x</a:t>
            </a:r>
            <a:r>
              <a:rPr dirty="0" sz="1100" spc="160" i="1">
                <a:latin typeface="Arial"/>
                <a:cs typeface="Arial"/>
              </a:rPr>
              <a:t> </a:t>
            </a:r>
            <a:r>
              <a:rPr dirty="0" sz="1100" spc="-50"/>
              <a:t>dan</a:t>
            </a:r>
            <a:r>
              <a:rPr dirty="0" sz="1100" spc="20"/>
              <a:t> </a:t>
            </a:r>
            <a:r>
              <a:rPr dirty="0" sz="1100" spc="-90" i="1">
                <a:latin typeface="Arial"/>
                <a:cs typeface="Arial"/>
              </a:rPr>
              <a:t>a</a:t>
            </a:r>
            <a:r>
              <a:rPr dirty="0" sz="1100" spc="65" i="1">
                <a:latin typeface="Arial"/>
                <a:cs typeface="Arial"/>
              </a:rPr>
              <a:t> </a:t>
            </a:r>
            <a:r>
              <a:rPr dirty="0" sz="1100" spc="-60"/>
              <a:t>mengacu</a:t>
            </a:r>
            <a:r>
              <a:rPr dirty="0" sz="1100" spc="25"/>
              <a:t> </a:t>
            </a:r>
            <a:r>
              <a:rPr dirty="0" sz="1100" spc="-50"/>
              <a:t>pada</a:t>
            </a:r>
            <a:r>
              <a:rPr dirty="0" sz="1100" spc="20"/>
              <a:t> </a:t>
            </a:r>
            <a:r>
              <a:rPr dirty="0" sz="1100" spc="-35"/>
              <a:t>alamat</a:t>
            </a:r>
            <a:r>
              <a:rPr dirty="0" sz="1100" spc="20"/>
              <a:t> </a:t>
            </a:r>
            <a:r>
              <a:rPr dirty="0" sz="1100" spc="-55"/>
              <a:t>memori</a:t>
            </a:r>
            <a:r>
              <a:rPr dirty="0" sz="1100" spc="25"/>
              <a:t> </a:t>
            </a:r>
            <a:r>
              <a:rPr dirty="0" sz="1100" spc="-65"/>
              <a:t>yang</a:t>
            </a:r>
            <a:r>
              <a:rPr dirty="0" sz="1100" spc="20"/>
              <a:t> </a:t>
            </a:r>
            <a:r>
              <a:rPr dirty="0" sz="1100" spc="-55"/>
              <a:t>sama.</a:t>
            </a:r>
            <a:endParaRPr sz="1100">
              <a:latin typeface="Arial"/>
              <a:cs typeface="Arial"/>
            </a:endParaRPr>
          </a:p>
          <a:p>
            <a:pPr marL="287655" marR="5080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288290" algn="l"/>
              </a:tabLst>
            </a:pPr>
            <a:r>
              <a:rPr dirty="0" sz="1100" spc="-20"/>
              <a:t>Apabila</a:t>
            </a:r>
            <a:r>
              <a:rPr dirty="0" sz="1100" spc="20"/>
              <a:t> </a:t>
            </a:r>
            <a:r>
              <a:rPr dirty="0" sz="1100" spc="-35"/>
              <a:t>dilakukan</a:t>
            </a:r>
            <a:r>
              <a:rPr dirty="0" sz="1100" spc="20"/>
              <a:t> </a:t>
            </a:r>
            <a:r>
              <a:rPr dirty="0" sz="1100" spc="-35"/>
              <a:t>perintah</a:t>
            </a:r>
            <a:r>
              <a:rPr dirty="0" sz="1100" spc="25"/>
              <a:t> </a:t>
            </a:r>
            <a:r>
              <a:rPr dirty="0" sz="1100" spc="5"/>
              <a:t>”</a:t>
            </a:r>
            <a:r>
              <a:rPr dirty="0" sz="1100" spc="5" i="1">
                <a:latin typeface="Arial"/>
                <a:cs typeface="Arial"/>
              </a:rPr>
              <a:t>a </a:t>
            </a:r>
            <a:r>
              <a:rPr dirty="0" sz="1100" spc="45"/>
              <a:t>=</a:t>
            </a:r>
            <a:r>
              <a:rPr dirty="0" sz="1100" spc="-40"/>
              <a:t> </a:t>
            </a:r>
            <a:r>
              <a:rPr dirty="0" sz="1100" spc="5"/>
              <a:t>3”,</a:t>
            </a:r>
            <a:r>
              <a:rPr dirty="0" sz="1100" spc="15"/>
              <a:t> </a:t>
            </a:r>
            <a:r>
              <a:rPr dirty="0" sz="1100" spc="-55"/>
              <a:t>maka</a:t>
            </a:r>
            <a:r>
              <a:rPr dirty="0" sz="1100" spc="25"/>
              <a:t> </a:t>
            </a:r>
            <a:r>
              <a:rPr dirty="0" sz="1100" spc="-20"/>
              <a:t>nilai</a:t>
            </a:r>
            <a:r>
              <a:rPr dirty="0" sz="1100" spc="20"/>
              <a:t> </a:t>
            </a:r>
            <a:r>
              <a:rPr dirty="0" sz="1100" spc="-50" i="1">
                <a:latin typeface="Arial"/>
                <a:cs typeface="Arial"/>
              </a:rPr>
              <a:t>x</a:t>
            </a:r>
            <a:r>
              <a:rPr dirty="0" sz="1100" spc="160" i="1">
                <a:latin typeface="Arial"/>
                <a:cs typeface="Arial"/>
              </a:rPr>
              <a:t> </a:t>
            </a:r>
            <a:r>
              <a:rPr dirty="0" sz="1100" spc="-50"/>
              <a:t>juga</a:t>
            </a:r>
            <a:r>
              <a:rPr dirty="0" sz="1100" spc="20"/>
              <a:t> </a:t>
            </a:r>
            <a:r>
              <a:rPr dirty="0" sz="1100" spc="-10"/>
              <a:t>ikut </a:t>
            </a:r>
            <a:r>
              <a:rPr dirty="0" sz="1100" spc="-5"/>
              <a:t> </a:t>
            </a:r>
            <a:r>
              <a:rPr dirty="0" sz="1100" spc="-45"/>
              <a:t>menjadi</a:t>
            </a:r>
            <a:r>
              <a:rPr dirty="0" sz="1100" spc="15"/>
              <a:t> </a:t>
            </a:r>
            <a:r>
              <a:rPr dirty="0" sz="1100" spc="-45"/>
              <a:t>3.</a:t>
            </a:r>
            <a:r>
              <a:rPr dirty="0" sz="1100" spc="135"/>
              <a:t> </a:t>
            </a:r>
            <a:r>
              <a:rPr dirty="0" sz="1100" spc="-50"/>
              <a:t>Sebab</a:t>
            </a:r>
            <a:r>
              <a:rPr dirty="0" sz="1100" spc="15"/>
              <a:t> </a:t>
            </a:r>
            <a:r>
              <a:rPr dirty="0" sz="1100" spc="-50" i="1">
                <a:latin typeface="Arial"/>
                <a:cs typeface="Arial"/>
              </a:rPr>
              <a:t>x</a:t>
            </a:r>
            <a:r>
              <a:rPr dirty="0" sz="1100" spc="150" i="1">
                <a:latin typeface="Arial"/>
                <a:cs typeface="Arial"/>
              </a:rPr>
              <a:t> </a:t>
            </a:r>
            <a:r>
              <a:rPr dirty="0" sz="1100" spc="-50"/>
              <a:t>dan</a:t>
            </a:r>
            <a:r>
              <a:rPr dirty="0" sz="1100" spc="15"/>
              <a:t> </a:t>
            </a:r>
            <a:r>
              <a:rPr dirty="0" sz="1100" spc="-90" i="1">
                <a:latin typeface="Arial"/>
                <a:cs typeface="Arial"/>
              </a:rPr>
              <a:t>a</a:t>
            </a:r>
            <a:r>
              <a:rPr dirty="0" sz="1100" spc="65" i="1">
                <a:latin typeface="Arial"/>
                <a:cs typeface="Arial"/>
              </a:rPr>
              <a:t> </a:t>
            </a:r>
            <a:r>
              <a:rPr dirty="0" sz="1100" spc="-60"/>
              <a:t>mengacu</a:t>
            </a:r>
            <a:r>
              <a:rPr dirty="0" sz="1100" spc="15"/>
              <a:t> </a:t>
            </a:r>
            <a:r>
              <a:rPr dirty="0" sz="1100" spc="-50"/>
              <a:t>pada</a:t>
            </a:r>
            <a:r>
              <a:rPr dirty="0" sz="1100" spc="15"/>
              <a:t> </a:t>
            </a:r>
            <a:r>
              <a:rPr dirty="0" sz="1100" spc="-35"/>
              <a:t>alamat</a:t>
            </a:r>
            <a:r>
              <a:rPr dirty="0" sz="1100" spc="15"/>
              <a:t> </a:t>
            </a:r>
            <a:r>
              <a:rPr dirty="0" sz="1100" spc="-55"/>
              <a:t>memori</a:t>
            </a:r>
            <a:r>
              <a:rPr dirty="0" sz="1100" spc="15"/>
              <a:t> </a:t>
            </a:r>
            <a:r>
              <a:rPr dirty="0" sz="1100" spc="-65"/>
              <a:t>yang </a:t>
            </a:r>
            <a:r>
              <a:rPr dirty="0" sz="1100" spc="-330"/>
              <a:t> </a:t>
            </a:r>
            <a:r>
              <a:rPr dirty="0" sz="1100" spc="-55"/>
              <a:t>sama.</a:t>
            </a:r>
            <a:endParaRPr sz="1100">
              <a:latin typeface="Arial"/>
              <a:cs typeface="Arial"/>
            </a:endParaRPr>
          </a:p>
          <a:p>
            <a:pPr marL="287655" indent="-132715">
              <a:lnSpc>
                <a:spcPct val="100000"/>
              </a:lnSpc>
              <a:spcBef>
                <a:spcPts val="330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288290" algn="l"/>
              </a:tabLst>
            </a:pPr>
            <a:r>
              <a:rPr dirty="0" sz="1100" spc="-30"/>
              <a:t>Demikian</a:t>
            </a:r>
            <a:r>
              <a:rPr dirty="0" sz="1100" spc="5"/>
              <a:t> </a:t>
            </a:r>
            <a:r>
              <a:rPr dirty="0" sz="1100" spc="-40"/>
              <a:t>pula</a:t>
            </a:r>
            <a:r>
              <a:rPr dirty="0" sz="1100" spc="15"/>
              <a:t> </a:t>
            </a:r>
            <a:r>
              <a:rPr dirty="0" sz="1100" spc="-30"/>
              <a:t>untuk</a:t>
            </a:r>
            <a:r>
              <a:rPr dirty="0" sz="1100" spc="15"/>
              <a:t> </a:t>
            </a:r>
            <a:r>
              <a:rPr dirty="0" sz="1100" spc="-50" i="1">
                <a:latin typeface="Arial"/>
                <a:cs typeface="Arial"/>
              </a:rPr>
              <a:t>y</a:t>
            </a:r>
            <a:r>
              <a:rPr dirty="0" sz="1100" spc="165" i="1">
                <a:latin typeface="Arial"/>
                <a:cs typeface="Arial"/>
              </a:rPr>
              <a:t> </a:t>
            </a:r>
            <a:r>
              <a:rPr dirty="0" sz="1100" spc="-50"/>
              <a:t>dan</a:t>
            </a:r>
            <a:r>
              <a:rPr dirty="0" sz="1100" spc="15"/>
              <a:t> </a:t>
            </a:r>
            <a:r>
              <a:rPr dirty="0" sz="1100" spc="-25" i="1">
                <a:latin typeface="Arial"/>
                <a:cs typeface="Arial"/>
              </a:rPr>
              <a:t>b</a:t>
            </a:r>
            <a:r>
              <a:rPr dirty="0" sz="1100" spc="-25"/>
              <a:t>.</a:t>
            </a:r>
            <a:endParaRPr sz="1100">
              <a:latin typeface="Arial"/>
              <a:cs typeface="Arial"/>
            </a:endParaRPr>
          </a:p>
          <a:p>
            <a:pPr marL="287655" indent="-132715">
              <a:lnSpc>
                <a:spcPct val="100000"/>
              </a:lnSpc>
              <a:spcBef>
                <a:spcPts val="335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288290" algn="l"/>
              </a:tabLst>
            </a:pPr>
            <a:r>
              <a:rPr dirty="0" sz="1100" spc="-50"/>
              <a:t>Sehingga</a:t>
            </a:r>
            <a:r>
              <a:rPr dirty="0" sz="1100" spc="10"/>
              <a:t> </a:t>
            </a:r>
            <a:r>
              <a:rPr dirty="0" sz="1100" spc="-50"/>
              <a:t>keluaran</a:t>
            </a:r>
            <a:r>
              <a:rPr dirty="0" sz="1100" spc="15"/>
              <a:t> </a:t>
            </a:r>
            <a:r>
              <a:rPr dirty="0" sz="1100" spc="-50"/>
              <a:t>program</a:t>
            </a:r>
            <a:r>
              <a:rPr dirty="0" sz="1100" spc="10"/>
              <a:t> </a:t>
            </a:r>
            <a:r>
              <a:rPr dirty="0" sz="1100" spc="-45"/>
              <a:t>menjadi</a:t>
            </a:r>
            <a:r>
              <a:rPr dirty="0" sz="1100" spc="15"/>
              <a:t> </a:t>
            </a:r>
            <a:r>
              <a:rPr dirty="0" sz="1100" spc="10"/>
              <a:t>”x=2</a:t>
            </a:r>
            <a:r>
              <a:rPr dirty="0" sz="1100" spc="5"/>
              <a:t> y=1”!</a:t>
            </a:r>
            <a:endParaRPr sz="1100"/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5"/>
              <a:t>10</a:t>
            </a:fld>
            <a:r>
              <a:rPr dirty="0" spc="5"/>
              <a:t>/42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8075" y="221828"/>
            <a:ext cx="329311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0"/>
              <a:t>Passing</a:t>
            </a:r>
            <a:r>
              <a:rPr dirty="0" spc="130"/>
              <a:t> </a:t>
            </a:r>
            <a:r>
              <a:rPr dirty="0" spc="-40"/>
              <a:t>Parameter</a:t>
            </a:r>
            <a:r>
              <a:rPr dirty="0" spc="130"/>
              <a:t> </a:t>
            </a:r>
            <a:r>
              <a:rPr dirty="0" spc="-30"/>
              <a:t>by</a:t>
            </a:r>
            <a:r>
              <a:rPr dirty="0" spc="130"/>
              <a:t> </a:t>
            </a:r>
            <a:r>
              <a:rPr dirty="0" spc="-20"/>
              <a:t>Reference</a:t>
            </a:r>
            <a:r>
              <a:rPr dirty="0" spc="130"/>
              <a:t> </a:t>
            </a:r>
            <a:r>
              <a:rPr dirty="0" spc="30"/>
              <a:t>(lanj.)</a:t>
            </a:r>
          </a:p>
        </p:txBody>
      </p:sp>
      <p:sp>
        <p:nvSpPr>
          <p:cNvPr id="3" name="object 3"/>
          <p:cNvSpPr/>
          <p:nvPr/>
        </p:nvSpPr>
        <p:spPr>
          <a:xfrm>
            <a:off x="637095" y="1374063"/>
            <a:ext cx="3611245" cy="0"/>
          </a:xfrm>
          <a:custGeom>
            <a:avLst/>
            <a:gdLst/>
            <a:ahLst/>
            <a:cxnLst/>
            <a:rect l="l" t="t" r="r" b="b"/>
            <a:pathLst>
              <a:path w="3611245" h="0">
                <a:moveTo>
                  <a:pt x="0" y="0"/>
                </a:moveTo>
                <a:lnTo>
                  <a:pt x="361091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91858" y="832547"/>
            <a:ext cx="3769360" cy="1650364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just" marL="144780" marR="5080" indent="-132715">
              <a:lnSpc>
                <a:spcPct val="97800"/>
              </a:lnSpc>
              <a:spcBef>
                <a:spcPts val="120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  <a:tab pos="3756025" algn="l"/>
              </a:tabLst>
            </a:pPr>
            <a:r>
              <a:rPr dirty="0" sz="1100" spc="-10">
                <a:latin typeface="Tahoma"/>
                <a:cs typeface="Tahoma"/>
              </a:rPr>
              <a:t>Jika </a:t>
            </a:r>
            <a:r>
              <a:rPr dirty="0" sz="1100" spc="145">
                <a:latin typeface="PMingLiU"/>
                <a:cs typeface="PMingLiU"/>
              </a:rPr>
              <a:t>tukar </a:t>
            </a:r>
            <a:r>
              <a:rPr dirty="0" sz="1100" spc="-20">
                <a:latin typeface="Tahoma"/>
                <a:cs typeface="Tahoma"/>
              </a:rPr>
              <a:t>ditulis </a:t>
            </a:r>
            <a:r>
              <a:rPr dirty="0" sz="1100" spc="-60">
                <a:latin typeface="Tahoma"/>
                <a:cs typeface="Tahoma"/>
              </a:rPr>
              <a:t>dengan </a:t>
            </a:r>
            <a:r>
              <a:rPr dirty="0" sz="1100" spc="-75" i="1">
                <a:latin typeface="Arial"/>
                <a:cs typeface="Arial"/>
              </a:rPr>
              <a:t>passing </a:t>
            </a:r>
            <a:r>
              <a:rPr dirty="0" sz="1100" spc="-55" i="1">
                <a:latin typeface="Arial"/>
                <a:cs typeface="Arial"/>
              </a:rPr>
              <a:t>parameter </a:t>
            </a:r>
            <a:r>
              <a:rPr dirty="0" sz="1100" spc="-65" i="1">
                <a:latin typeface="Arial"/>
                <a:cs typeface="Arial"/>
              </a:rPr>
              <a:t>by reference</a:t>
            </a:r>
            <a:r>
              <a:rPr dirty="0" sz="1100" spc="-65">
                <a:latin typeface="Tahoma"/>
                <a:cs typeface="Tahoma"/>
              </a:rPr>
              <a:t>, </a:t>
            </a:r>
            <a:r>
              <a:rPr dirty="0" sz="1100" spc="-10">
                <a:latin typeface="Tahoma"/>
                <a:cs typeface="Tahoma"/>
              </a:rPr>
              <a:t>kita 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u="sng" sz="1100" spc="-2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tidak</a:t>
            </a:r>
            <a:r>
              <a:rPr dirty="0" u="sng" sz="1100" spc="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4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bisa</a:t>
            </a:r>
            <a:r>
              <a:rPr dirty="0" u="sng" sz="1100" spc="1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5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melakukan: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	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150">
                <a:latin typeface="PMingLiU"/>
                <a:cs typeface="PMingLiU"/>
              </a:rPr>
              <a:t>                      </a:t>
            </a:r>
            <a:r>
              <a:rPr dirty="0" sz="1100" spc="335">
                <a:latin typeface="PMingLiU"/>
                <a:cs typeface="PMingLiU"/>
              </a:rPr>
              <a:t> </a:t>
            </a:r>
            <a:r>
              <a:rPr dirty="0" sz="1000" spc="150">
                <a:latin typeface="PMingLiU"/>
                <a:cs typeface="PMingLiU"/>
              </a:rPr>
              <a:t>tukar(2,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175">
                <a:latin typeface="PMingLiU"/>
                <a:cs typeface="PMingLiU"/>
              </a:rPr>
              <a:t>3);</a:t>
            </a:r>
            <a:endParaRPr sz="1000">
              <a:latin typeface="PMingLiU"/>
              <a:cs typeface="PMingLiU"/>
            </a:endParaRPr>
          </a:p>
          <a:p>
            <a:pPr marL="144780" marR="5080" indent="-132715">
              <a:lnSpc>
                <a:spcPct val="102600"/>
              </a:lnSpc>
              <a:spcBef>
                <a:spcPts val="585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</a:tabLst>
            </a:pPr>
            <a:r>
              <a:rPr dirty="0" sz="1100" spc="-30">
                <a:latin typeface="Tahoma"/>
                <a:cs typeface="Tahoma"/>
              </a:rPr>
              <a:t>Mengirimkan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alamat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memori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dari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variabel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memang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bisa 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dilakukan,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tetapi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angka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2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atau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3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jelas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bukan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variabel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dan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jelas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tidak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punya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alamat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memori.</a:t>
            </a:r>
            <a:endParaRPr sz="1100">
              <a:latin typeface="Tahoma"/>
              <a:cs typeface="Tahoma"/>
            </a:endParaRPr>
          </a:p>
          <a:p>
            <a:pPr algn="just" marL="144780" marR="5080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</a:tabLst>
            </a:pPr>
            <a:r>
              <a:rPr dirty="0" sz="1100" spc="-10">
                <a:latin typeface="Tahoma"/>
                <a:cs typeface="Tahoma"/>
              </a:rPr>
              <a:t>Jika kita </a:t>
            </a:r>
            <a:r>
              <a:rPr dirty="0" sz="1100" spc="-55">
                <a:latin typeface="Tahoma"/>
                <a:cs typeface="Tahoma"/>
              </a:rPr>
              <a:t>mengembalikan </a:t>
            </a:r>
            <a:r>
              <a:rPr dirty="0" sz="1100" spc="-60">
                <a:latin typeface="Tahoma"/>
                <a:cs typeface="Tahoma"/>
              </a:rPr>
              <a:t>kedua </a:t>
            </a:r>
            <a:r>
              <a:rPr dirty="0" sz="1100" spc="-55">
                <a:latin typeface="Tahoma"/>
                <a:cs typeface="Tahoma"/>
              </a:rPr>
              <a:t>parameter </a:t>
            </a:r>
            <a:r>
              <a:rPr dirty="0" sz="1100" spc="-45">
                <a:latin typeface="Tahoma"/>
                <a:cs typeface="Tahoma"/>
              </a:rPr>
              <a:t>fungsi </a:t>
            </a:r>
            <a:r>
              <a:rPr dirty="0" sz="1100" spc="145">
                <a:latin typeface="PMingLiU"/>
                <a:cs typeface="PMingLiU"/>
              </a:rPr>
              <a:t>tukar </a:t>
            </a:r>
            <a:r>
              <a:rPr dirty="0" sz="1100" spc="-30">
                <a:latin typeface="Tahoma"/>
                <a:cs typeface="Tahoma"/>
              </a:rPr>
              <a:t>untuk 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menggunakan </a:t>
            </a:r>
            <a:r>
              <a:rPr dirty="0" sz="1100" spc="-75" i="1">
                <a:latin typeface="Arial"/>
                <a:cs typeface="Arial"/>
              </a:rPr>
              <a:t>passing </a:t>
            </a:r>
            <a:r>
              <a:rPr dirty="0" sz="1100" spc="-55" i="1">
                <a:latin typeface="Arial"/>
                <a:cs typeface="Arial"/>
              </a:rPr>
              <a:t>parameter </a:t>
            </a:r>
            <a:r>
              <a:rPr dirty="0" sz="1100" spc="-65" i="1">
                <a:latin typeface="Arial"/>
                <a:cs typeface="Arial"/>
              </a:rPr>
              <a:t>by </a:t>
            </a:r>
            <a:r>
              <a:rPr dirty="0" sz="1100" spc="-60" i="1">
                <a:latin typeface="Arial"/>
                <a:cs typeface="Arial"/>
              </a:rPr>
              <a:t>value</a:t>
            </a:r>
            <a:r>
              <a:rPr dirty="0" sz="1100" spc="-60">
                <a:latin typeface="Tahoma"/>
                <a:cs typeface="Tahoma"/>
              </a:rPr>
              <a:t>, </a:t>
            </a:r>
            <a:r>
              <a:rPr dirty="0" sz="1100" spc="-45">
                <a:latin typeface="Tahoma"/>
                <a:cs typeface="Tahoma"/>
              </a:rPr>
              <a:t>barulah </a:t>
            </a:r>
            <a:r>
              <a:rPr dirty="0" sz="1100" spc="-35">
                <a:latin typeface="Tahoma"/>
                <a:cs typeface="Tahoma"/>
              </a:rPr>
              <a:t>hal </a:t>
            </a:r>
            <a:r>
              <a:rPr dirty="0" sz="1100" spc="-15">
                <a:latin typeface="Tahoma"/>
                <a:cs typeface="Tahoma"/>
              </a:rPr>
              <a:t>ini </a:t>
            </a:r>
            <a:r>
              <a:rPr dirty="0" sz="1100" spc="-45">
                <a:latin typeface="Tahoma"/>
                <a:cs typeface="Tahoma"/>
              </a:rPr>
              <a:t>bisa 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dilakukan.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5"/>
              <a:t>10</a:t>
            </a:fld>
            <a:r>
              <a:rPr dirty="0" spc="5"/>
              <a:t>/42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2747" y="221828"/>
            <a:ext cx="178244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"/>
              <a:t>Penulisan</a:t>
            </a:r>
            <a:r>
              <a:rPr dirty="0" spc="105"/>
              <a:t> </a:t>
            </a:r>
            <a:r>
              <a:rPr dirty="0" spc="-5"/>
              <a:t>pada</a:t>
            </a:r>
            <a:r>
              <a:rPr dirty="0" spc="105"/>
              <a:t> </a:t>
            </a:r>
            <a:r>
              <a:rPr dirty="0" spc="240"/>
              <a:t>C++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890586"/>
            <a:ext cx="3769360" cy="142557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44780" marR="342265" indent="-132715">
              <a:lnSpc>
                <a:spcPct val="102600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</a:tabLst>
            </a:pPr>
            <a:r>
              <a:rPr dirty="0" sz="1100" spc="-15">
                <a:latin typeface="Tahoma"/>
                <a:cs typeface="Tahoma"/>
              </a:rPr>
              <a:t>Untuk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melakukan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75" i="1">
                <a:latin typeface="Arial"/>
                <a:cs typeface="Arial"/>
              </a:rPr>
              <a:t>passing</a:t>
            </a:r>
            <a:r>
              <a:rPr dirty="0" sz="1100" spc="60" i="1">
                <a:latin typeface="Arial"/>
                <a:cs typeface="Arial"/>
              </a:rPr>
              <a:t> </a:t>
            </a:r>
            <a:r>
              <a:rPr dirty="0" sz="1100" spc="-55" i="1">
                <a:latin typeface="Arial"/>
                <a:cs typeface="Arial"/>
              </a:rPr>
              <a:t>parameter</a:t>
            </a:r>
            <a:r>
              <a:rPr dirty="0" sz="1100" spc="65" i="1">
                <a:latin typeface="Arial"/>
                <a:cs typeface="Arial"/>
              </a:rPr>
              <a:t> </a:t>
            </a:r>
            <a:r>
              <a:rPr dirty="0" sz="1100" spc="-65" i="1">
                <a:latin typeface="Arial"/>
                <a:cs typeface="Arial"/>
              </a:rPr>
              <a:t>by</a:t>
            </a:r>
            <a:r>
              <a:rPr dirty="0" sz="1100" spc="65" i="1">
                <a:latin typeface="Arial"/>
                <a:cs typeface="Arial"/>
              </a:rPr>
              <a:t> </a:t>
            </a:r>
            <a:r>
              <a:rPr dirty="0" sz="1100" spc="-65" i="1">
                <a:latin typeface="Arial"/>
                <a:cs typeface="Arial"/>
              </a:rPr>
              <a:t>reference</a:t>
            </a:r>
            <a:r>
              <a:rPr dirty="0" sz="1100" spc="-65">
                <a:latin typeface="Tahoma"/>
                <a:cs typeface="Tahoma"/>
              </a:rPr>
              <a:t>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cukup </a:t>
            </a:r>
            <a:r>
              <a:rPr dirty="0" sz="1100" spc="-3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tambahkan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85">
                <a:latin typeface="Tahoma"/>
                <a:cs typeface="Tahoma"/>
              </a:rPr>
              <a:t>&amp;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di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depan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parameter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akan</a:t>
            </a:r>
            <a:endParaRPr sz="1100">
              <a:latin typeface="Tahoma"/>
              <a:cs typeface="Tahoma"/>
            </a:endParaRPr>
          </a:p>
          <a:p>
            <a:pPr algn="ctr" marR="2296160">
              <a:lnSpc>
                <a:spcPct val="100000"/>
              </a:lnSpc>
              <a:spcBef>
                <a:spcPts val="35"/>
              </a:spcBef>
            </a:pPr>
            <a:r>
              <a:rPr dirty="0" sz="1100" spc="-60">
                <a:latin typeface="Tahoma"/>
                <a:cs typeface="Tahoma"/>
              </a:rPr>
              <a:t>di-</a:t>
            </a:r>
            <a:r>
              <a:rPr dirty="0" sz="1100" spc="-60" i="1">
                <a:latin typeface="Arial"/>
                <a:cs typeface="Arial"/>
              </a:rPr>
              <a:t>pass-by-reference</a:t>
            </a:r>
            <a:r>
              <a:rPr dirty="0" sz="1100" spc="-6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144780" marR="5080" indent="-132715">
              <a:lnSpc>
                <a:spcPct val="97800"/>
              </a:lnSpc>
              <a:spcBef>
                <a:spcPts val="365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  <a:tab pos="3756025" algn="l"/>
              </a:tabLst>
            </a:pPr>
            <a:r>
              <a:rPr dirty="0" sz="1100" spc="-55">
                <a:latin typeface="Tahoma"/>
                <a:cs typeface="Tahoma"/>
              </a:rPr>
              <a:t>Sebuah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subprogram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bisa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juga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menerima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parameter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dengan 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u="sng" sz="1100" spc="-5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cara</a:t>
            </a:r>
            <a:r>
              <a:rPr dirty="0" u="sng" sz="1100" spc="2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75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passing</a:t>
            </a:r>
            <a:r>
              <a:rPr dirty="0" u="sng" sz="1100" spc="6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 spc="-55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parameter</a:t>
            </a:r>
            <a:r>
              <a:rPr dirty="0" u="sng" sz="1100" spc="18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 spc="-6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yang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5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campuran: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	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105">
                <a:latin typeface="PMingLiU"/>
                <a:cs typeface="PMingLiU"/>
              </a:rPr>
              <a:t>                </a:t>
            </a:r>
            <a:r>
              <a:rPr dirty="0" sz="1100" spc="135">
                <a:latin typeface="PMingLiU"/>
                <a:cs typeface="PMingLiU"/>
              </a:rPr>
              <a:t> </a:t>
            </a:r>
            <a:r>
              <a:rPr dirty="0" sz="1000" spc="105">
                <a:solidFill>
                  <a:srgbClr val="0000FF"/>
                </a:solidFill>
                <a:latin typeface="PMingLiU"/>
                <a:cs typeface="PMingLiU"/>
              </a:rPr>
              <a:t>void</a:t>
            </a:r>
            <a:r>
              <a:rPr dirty="0" sz="1000" spc="254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55">
                <a:latin typeface="PMingLiU"/>
                <a:cs typeface="PMingLiU"/>
              </a:rPr>
              <a:t>bagi(</a:t>
            </a:r>
            <a:r>
              <a:rPr dirty="0" sz="1000" spc="155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6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95">
                <a:latin typeface="PMingLiU"/>
                <a:cs typeface="PMingLiU"/>
              </a:rPr>
              <a:t>a,</a:t>
            </a:r>
            <a:r>
              <a:rPr dirty="0" sz="1000" spc="260">
                <a:latin typeface="PMingLiU"/>
                <a:cs typeface="PMingLiU"/>
              </a:rPr>
              <a:t> </a:t>
            </a:r>
            <a:r>
              <a:rPr dirty="0" sz="1000" spc="190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6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70">
                <a:latin typeface="PMingLiU"/>
                <a:cs typeface="PMingLiU"/>
              </a:rPr>
              <a:t>b,</a:t>
            </a:r>
            <a:r>
              <a:rPr dirty="0" sz="1000" spc="260">
                <a:latin typeface="PMingLiU"/>
                <a:cs typeface="PMingLiU"/>
              </a:rPr>
              <a:t> </a:t>
            </a:r>
            <a:r>
              <a:rPr dirty="0" sz="1000" spc="190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6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30">
                <a:latin typeface="PMingLiU"/>
                <a:cs typeface="PMingLiU"/>
              </a:rPr>
              <a:t>&amp;hasil,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190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6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10">
                <a:latin typeface="PMingLiU"/>
                <a:cs typeface="PMingLiU"/>
              </a:rPr>
              <a:t>&amp;sisa)</a:t>
            </a:r>
            <a:r>
              <a:rPr dirty="0" sz="1000" spc="260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</a:t>
            </a:r>
            <a:endParaRPr sz="1000">
              <a:latin typeface="PMingLiU"/>
              <a:cs typeface="PMingLiU"/>
            </a:endParaRPr>
          </a:p>
          <a:p>
            <a:pPr algn="ctr" marL="277495" marR="2552700">
              <a:lnSpc>
                <a:spcPct val="80100"/>
              </a:lnSpc>
            </a:pPr>
            <a:r>
              <a:rPr dirty="0" sz="1000" spc="165">
                <a:latin typeface="PMingLiU"/>
                <a:cs typeface="PMingLiU"/>
              </a:rPr>
              <a:t>hasil</a:t>
            </a:r>
            <a:r>
              <a:rPr dirty="0" sz="1000" spc="240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 spc="-5">
                <a:latin typeface="PMingLiU"/>
                <a:cs typeface="PMingLiU"/>
              </a:rPr>
              <a:t> </a:t>
            </a:r>
            <a:r>
              <a:rPr dirty="0" sz="1000" spc="105">
                <a:latin typeface="PMingLiU"/>
                <a:cs typeface="PMingLiU"/>
              </a:rPr>
              <a:t>a</a:t>
            </a:r>
            <a:r>
              <a:rPr dirty="0" sz="1000" spc="240">
                <a:latin typeface="PMingLiU"/>
                <a:cs typeface="PMingLiU"/>
              </a:rPr>
              <a:t> </a:t>
            </a:r>
            <a:r>
              <a:rPr dirty="0" sz="1000" spc="260">
                <a:latin typeface="PMingLiU"/>
                <a:cs typeface="PMingLiU"/>
              </a:rPr>
              <a:t>/</a:t>
            </a:r>
            <a:r>
              <a:rPr dirty="0" sz="1000" spc="245">
                <a:latin typeface="PMingLiU"/>
                <a:cs typeface="PMingLiU"/>
              </a:rPr>
              <a:t> </a:t>
            </a:r>
            <a:r>
              <a:rPr dirty="0" sz="1000" spc="155">
                <a:latin typeface="PMingLiU"/>
                <a:cs typeface="PMingLiU"/>
              </a:rPr>
              <a:t>b; </a:t>
            </a:r>
            <a:r>
              <a:rPr dirty="0" sz="1000" spc="-245">
                <a:latin typeface="PMingLiU"/>
                <a:cs typeface="PMingLiU"/>
              </a:rPr>
              <a:t> </a:t>
            </a:r>
            <a:r>
              <a:rPr dirty="0" sz="1000" spc="170">
                <a:latin typeface="PMingLiU"/>
                <a:cs typeface="PMingLiU"/>
              </a:rPr>
              <a:t>sisa</a:t>
            </a:r>
            <a:r>
              <a:rPr dirty="0" sz="1000" spc="240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>
                <a:latin typeface="PMingLiU"/>
                <a:cs typeface="PMingLiU"/>
              </a:rPr>
              <a:t> </a:t>
            </a:r>
            <a:r>
              <a:rPr dirty="0" sz="1000" spc="105">
                <a:latin typeface="PMingLiU"/>
                <a:cs typeface="PMingLiU"/>
              </a:rPr>
              <a:t>a</a:t>
            </a:r>
            <a:r>
              <a:rPr dirty="0" sz="1000" spc="245">
                <a:latin typeface="PMingLiU"/>
                <a:cs typeface="PMingLiU"/>
              </a:rPr>
              <a:t> </a:t>
            </a:r>
            <a:r>
              <a:rPr dirty="0" sz="1000" spc="-260">
                <a:latin typeface="PMingLiU"/>
                <a:cs typeface="PMingLiU"/>
              </a:rPr>
              <a:t>%</a:t>
            </a:r>
            <a:r>
              <a:rPr dirty="0" sz="1000" spc="240">
                <a:latin typeface="PMingLiU"/>
                <a:cs typeface="PMingLiU"/>
              </a:rPr>
              <a:t> </a:t>
            </a:r>
            <a:r>
              <a:rPr dirty="0" sz="1000" spc="155">
                <a:latin typeface="PMingLiU"/>
                <a:cs typeface="PMingLiU"/>
              </a:rPr>
              <a:t>b;</a:t>
            </a:r>
            <a:endParaRPr sz="1000">
              <a:latin typeface="PMingLiU"/>
              <a:cs typeface="PMingLiU"/>
            </a:endParaRPr>
          </a:p>
          <a:p>
            <a:pPr marL="144780">
              <a:lnSpc>
                <a:spcPts val="96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7095" y="2352357"/>
            <a:ext cx="3611245" cy="0"/>
          </a:xfrm>
          <a:custGeom>
            <a:avLst/>
            <a:gdLst/>
            <a:ahLst/>
            <a:cxnLst/>
            <a:rect l="l" t="t" r="r" b="b"/>
            <a:pathLst>
              <a:path w="3611245" h="0">
                <a:moveTo>
                  <a:pt x="0" y="0"/>
                </a:moveTo>
                <a:lnTo>
                  <a:pt x="361091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5"/>
              <a:t>10</a:t>
            </a:fld>
            <a:r>
              <a:rPr dirty="0" spc="5"/>
              <a:t>/42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0094" y="834374"/>
            <a:ext cx="2088514" cy="7092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dirty="0" sz="1400" spc="30">
                <a:latin typeface="Calibri"/>
                <a:cs typeface="Calibri"/>
              </a:rPr>
              <a:t>Bagian</a:t>
            </a:r>
            <a:r>
              <a:rPr dirty="0" sz="1400" spc="7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4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1400" b="1">
                <a:solidFill>
                  <a:srgbClr val="335F9E"/>
                </a:solidFill>
                <a:latin typeface="Gill Sans MT"/>
                <a:cs typeface="Gill Sans MT"/>
                <a:hlinkClick r:id="rId2" action="ppaction://hlinksldjump"/>
              </a:rPr>
              <a:t>Studi</a:t>
            </a:r>
            <a:r>
              <a:rPr dirty="0" sz="1400" spc="110" b="1">
                <a:solidFill>
                  <a:srgbClr val="335F9E"/>
                </a:solidFill>
                <a:latin typeface="Gill Sans MT"/>
                <a:cs typeface="Gill Sans MT"/>
                <a:hlinkClick r:id="rId2" action="ppaction://hlinksldjump"/>
              </a:rPr>
              <a:t> </a:t>
            </a:r>
            <a:r>
              <a:rPr dirty="0" sz="1400" spc="15" b="1">
                <a:solidFill>
                  <a:srgbClr val="335F9E"/>
                </a:solidFill>
                <a:latin typeface="Gill Sans MT"/>
                <a:cs typeface="Gill Sans MT"/>
                <a:hlinkClick r:id="rId2" action="ppaction://hlinksldjump"/>
              </a:rPr>
              <a:t>Kasus</a:t>
            </a:r>
            <a:r>
              <a:rPr dirty="0" sz="1400" spc="110" b="1">
                <a:solidFill>
                  <a:srgbClr val="335F9E"/>
                </a:solidFill>
                <a:latin typeface="Gill Sans MT"/>
                <a:cs typeface="Gill Sans MT"/>
                <a:hlinkClick r:id="rId2" action="ppaction://hlinksldjump"/>
              </a:rPr>
              <a:t> </a:t>
            </a:r>
            <a:r>
              <a:rPr dirty="0" sz="1400" spc="-35" b="1">
                <a:solidFill>
                  <a:srgbClr val="335F9E"/>
                </a:solidFill>
                <a:latin typeface="Gill Sans MT"/>
                <a:cs typeface="Gill Sans MT"/>
                <a:hlinkClick r:id="rId2" action="ppaction://hlinksldjump"/>
              </a:rPr>
              <a:t>Subprogram</a:t>
            </a:r>
            <a:endParaRPr sz="1400">
              <a:latin typeface="Gill Sans MT"/>
              <a:cs typeface="Gill Sans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5"/>
              <a:t>10</a:t>
            </a:fld>
            <a:r>
              <a:rPr dirty="0" spc="5"/>
              <a:t>/42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7937" y="221828"/>
            <a:ext cx="1751964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"/>
              <a:t>Fungsi</a:t>
            </a:r>
            <a:r>
              <a:rPr dirty="0" spc="100"/>
              <a:t> </a:t>
            </a:r>
            <a:r>
              <a:rPr dirty="0" spc="5"/>
              <a:t>Pangkat</a:t>
            </a:r>
            <a:r>
              <a:rPr dirty="0" spc="100"/>
              <a:t> </a:t>
            </a:r>
            <a:r>
              <a:rPr dirty="0" spc="25"/>
              <a:t>(int)</a:t>
            </a:r>
          </a:p>
        </p:txBody>
      </p:sp>
      <p:sp>
        <p:nvSpPr>
          <p:cNvPr id="3" name="object 3"/>
          <p:cNvSpPr/>
          <p:nvPr/>
        </p:nvSpPr>
        <p:spPr>
          <a:xfrm>
            <a:off x="359994" y="1195679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 h="0">
                <a:moveTo>
                  <a:pt x="0" y="0"/>
                </a:moveTo>
                <a:lnTo>
                  <a:pt x="388800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09194" y="1029257"/>
            <a:ext cx="2840990" cy="10407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0800">
              <a:lnSpc>
                <a:spcPts val="1275"/>
              </a:lnSpc>
              <a:spcBef>
                <a:spcPts val="90"/>
              </a:spcBef>
            </a:pPr>
            <a:r>
              <a:rPr dirty="0" sz="1100" spc="-15">
                <a:latin typeface="Tahoma"/>
                <a:cs typeface="Tahoma"/>
              </a:rPr>
              <a:t>Berikut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ini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adalah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fungsi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untuk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menghitung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 i="1">
                <a:latin typeface="Arial"/>
                <a:cs typeface="Arial"/>
              </a:rPr>
              <a:t>a</a:t>
            </a:r>
            <a:r>
              <a:rPr dirty="0" baseline="27777" sz="1200" spc="-67" i="1">
                <a:latin typeface="Arial"/>
                <a:cs typeface="Arial"/>
              </a:rPr>
              <a:t>b</a:t>
            </a:r>
            <a:r>
              <a:rPr dirty="0" baseline="27777" sz="1200" spc="-225" i="1">
                <a:latin typeface="Arial"/>
                <a:cs typeface="Arial"/>
              </a:rPr>
              <a:t> </a:t>
            </a:r>
            <a:r>
              <a:rPr dirty="0" sz="1100" spc="-90">
                <a:latin typeface="Tahoma"/>
                <a:cs typeface="Tahoma"/>
              </a:rPr>
              <a:t>:</a:t>
            </a:r>
            <a:endParaRPr sz="1100">
              <a:latin typeface="Tahoma"/>
              <a:cs typeface="Tahoma"/>
            </a:endParaRPr>
          </a:p>
          <a:p>
            <a:pPr marL="183515" marR="988694" indent="-133350">
              <a:lnSpc>
                <a:spcPct val="74700"/>
              </a:lnSpc>
              <a:spcBef>
                <a:spcPts val="259"/>
              </a:spcBef>
            </a:pPr>
            <a:r>
              <a:rPr dirty="0" sz="1000" spc="190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5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30">
                <a:latin typeface="PMingLiU"/>
                <a:cs typeface="PMingLiU"/>
              </a:rPr>
              <a:t>pangkat(</a:t>
            </a:r>
            <a:r>
              <a:rPr dirty="0" sz="1000" spc="130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54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95">
                <a:latin typeface="PMingLiU"/>
                <a:cs typeface="PMingLiU"/>
              </a:rPr>
              <a:t>a,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190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5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30">
                <a:latin typeface="PMingLiU"/>
                <a:cs typeface="PMingLiU"/>
              </a:rPr>
              <a:t>b)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 </a:t>
            </a:r>
            <a:r>
              <a:rPr dirty="0" sz="1000" spc="-245">
                <a:latin typeface="PMingLiU"/>
                <a:cs typeface="PMingLiU"/>
              </a:rPr>
              <a:t> </a:t>
            </a:r>
            <a:r>
              <a:rPr dirty="0" sz="1000" spc="190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54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65">
                <a:latin typeface="PMingLiU"/>
                <a:cs typeface="PMingLiU"/>
              </a:rPr>
              <a:t>hasil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 spc="10">
                <a:latin typeface="PMingLiU"/>
                <a:cs typeface="PMingLiU"/>
              </a:rPr>
              <a:t> </a:t>
            </a:r>
            <a:r>
              <a:rPr dirty="0" sz="1000" spc="155">
                <a:latin typeface="PMingLiU"/>
                <a:cs typeface="PMingLiU"/>
              </a:rPr>
              <a:t>1;</a:t>
            </a:r>
            <a:endParaRPr sz="1000">
              <a:latin typeface="PMingLiU"/>
              <a:cs typeface="PMingLiU"/>
            </a:endParaRPr>
          </a:p>
          <a:p>
            <a:pPr marL="316230" marR="722630" indent="-133350">
              <a:lnSpc>
                <a:spcPct val="74700"/>
              </a:lnSpc>
              <a:spcBef>
                <a:spcPts val="65"/>
              </a:spcBef>
            </a:pPr>
            <a:r>
              <a:rPr dirty="0" sz="1000" spc="155">
                <a:solidFill>
                  <a:srgbClr val="0000FF"/>
                </a:solidFill>
                <a:latin typeface="PMingLiU"/>
                <a:cs typeface="PMingLiU"/>
              </a:rPr>
              <a:t>for</a:t>
            </a:r>
            <a:r>
              <a:rPr dirty="0" sz="1000" spc="25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95">
                <a:latin typeface="PMingLiU"/>
                <a:cs typeface="PMingLiU"/>
              </a:rPr>
              <a:t>(</a:t>
            </a:r>
            <a:r>
              <a:rPr dirty="0" sz="1000" spc="195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54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260">
                <a:latin typeface="PMingLiU"/>
                <a:cs typeface="PMingLiU"/>
              </a:rPr>
              <a:t>i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 spc="10">
                <a:latin typeface="PMingLiU"/>
                <a:cs typeface="PMingLiU"/>
              </a:rPr>
              <a:t> </a:t>
            </a:r>
            <a:r>
              <a:rPr dirty="0" sz="1000" spc="155">
                <a:latin typeface="PMingLiU"/>
                <a:cs typeface="PMingLiU"/>
              </a:rPr>
              <a:t>0;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260">
                <a:latin typeface="PMingLiU"/>
                <a:cs typeface="PMingLiU"/>
              </a:rPr>
              <a:t>i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&lt;</a:t>
            </a:r>
            <a:r>
              <a:rPr dirty="0" sz="1000" spc="10">
                <a:latin typeface="PMingLiU"/>
                <a:cs typeface="PMingLiU"/>
              </a:rPr>
              <a:t> </a:t>
            </a:r>
            <a:r>
              <a:rPr dirty="0" sz="1000" spc="155">
                <a:latin typeface="PMingLiU"/>
                <a:cs typeface="PMingLiU"/>
              </a:rPr>
              <a:t>b;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110">
                <a:latin typeface="PMingLiU"/>
                <a:cs typeface="PMingLiU"/>
              </a:rPr>
              <a:t>i++)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 </a:t>
            </a:r>
            <a:r>
              <a:rPr dirty="0" sz="1000" spc="-245">
                <a:latin typeface="PMingLiU"/>
                <a:cs typeface="PMingLiU"/>
              </a:rPr>
              <a:t> </a:t>
            </a:r>
            <a:r>
              <a:rPr dirty="0" sz="1000" spc="165">
                <a:latin typeface="PMingLiU"/>
                <a:cs typeface="PMingLiU"/>
              </a:rPr>
              <a:t>hasil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20">
                <a:latin typeface="PMingLiU"/>
                <a:cs typeface="PMingLiU"/>
              </a:rPr>
              <a:t>*=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180">
                <a:latin typeface="PMingLiU"/>
                <a:cs typeface="PMingLiU"/>
              </a:rPr>
              <a:t>a;</a:t>
            </a:r>
            <a:endParaRPr sz="1000">
              <a:latin typeface="PMingLiU"/>
              <a:cs typeface="PMingLiU"/>
            </a:endParaRPr>
          </a:p>
          <a:p>
            <a:pPr marL="183515">
              <a:lnSpc>
                <a:spcPts val="81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  <a:p>
            <a:pPr marL="183515">
              <a:lnSpc>
                <a:spcPts val="930"/>
              </a:lnSpc>
            </a:pPr>
            <a:r>
              <a:rPr dirty="0" sz="1000" spc="145">
                <a:solidFill>
                  <a:srgbClr val="0000FF"/>
                </a:solidFill>
                <a:latin typeface="PMingLiU"/>
                <a:cs typeface="PMingLiU"/>
              </a:rPr>
              <a:t>return</a:t>
            </a:r>
            <a:r>
              <a:rPr dirty="0" sz="1000" spc="204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80">
                <a:latin typeface="PMingLiU"/>
                <a:cs typeface="PMingLiU"/>
              </a:rPr>
              <a:t>hasil;</a:t>
            </a:r>
            <a:endParaRPr sz="1000">
              <a:latin typeface="PMingLiU"/>
              <a:cs typeface="PMingLiU"/>
            </a:endParaRPr>
          </a:p>
          <a:p>
            <a:pPr marL="50800">
              <a:lnSpc>
                <a:spcPts val="108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9994" y="2106384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 h="0">
                <a:moveTo>
                  <a:pt x="0" y="0"/>
                </a:moveTo>
                <a:lnTo>
                  <a:pt x="388800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5"/>
              <a:t>10</a:t>
            </a:fld>
            <a:r>
              <a:rPr dirty="0" spc="5"/>
              <a:t>/42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9098" y="221828"/>
            <a:ext cx="187007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"/>
              <a:t>Fungsi</a:t>
            </a:r>
            <a:r>
              <a:rPr dirty="0" spc="105"/>
              <a:t> </a:t>
            </a:r>
            <a:r>
              <a:rPr dirty="0" spc="5"/>
              <a:t>Pangkat</a:t>
            </a:r>
            <a:r>
              <a:rPr dirty="0" spc="105"/>
              <a:t> </a:t>
            </a:r>
            <a:r>
              <a:rPr dirty="0" spc="10"/>
              <a:t>(void)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1894" y="1005978"/>
            <a:ext cx="3964304" cy="109918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 marR="30480">
              <a:lnSpc>
                <a:spcPct val="97800"/>
              </a:lnSpc>
              <a:spcBef>
                <a:spcPts val="120"/>
              </a:spcBef>
              <a:tabLst>
                <a:tab pos="3925570" algn="l"/>
              </a:tabLst>
            </a:pPr>
            <a:r>
              <a:rPr dirty="0" sz="1100" spc="-15">
                <a:latin typeface="Tahoma"/>
                <a:cs typeface="Tahoma"/>
              </a:rPr>
              <a:t>Berikut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ini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adalah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fungsi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untuk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menghitung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 i="1">
                <a:latin typeface="Arial"/>
                <a:cs typeface="Arial"/>
              </a:rPr>
              <a:t>a</a:t>
            </a:r>
            <a:r>
              <a:rPr dirty="0" baseline="27777" sz="1200" spc="-67" i="1">
                <a:latin typeface="Arial"/>
                <a:cs typeface="Arial"/>
              </a:rPr>
              <a:t>b</a:t>
            </a:r>
            <a:r>
              <a:rPr dirty="0" baseline="27777" sz="1200" spc="-225" i="1">
                <a:latin typeface="Arial"/>
                <a:cs typeface="Arial"/>
              </a:rPr>
              <a:t> </a:t>
            </a:r>
            <a:r>
              <a:rPr dirty="0" sz="1100" spc="-35">
                <a:latin typeface="Tahoma"/>
                <a:cs typeface="Tahoma"/>
              </a:rPr>
              <a:t>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hasil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ditampung 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u="sng" sz="1100" spc="-5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pada</a:t>
            </a:r>
            <a:r>
              <a:rPr dirty="0" u="sng" sz="1100" spc="-1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4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variabel</a:t>
            </a:r>
            <a:r>
              <a:rPr dirty="0" u="sng" sz="1100" spc="-1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4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hasil</a:t>
            </a:r>
            <a:r>
              <a:rPr dirty="0" u="sng" sz="1100" spc="-4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: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	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105">
                <a:latin typeface="PMingLiU"/>
                <a:cs typeface="PMingLiU"/>
              </a:rPr>
              <a:t>                                      </a:t>
            </a:r>
            <a:r>
              <a:rPr dirty="0" sz="1100" spc="425">
                <a:latin typeface="PMingLiU"/>
                <a:cs typeface="PMingLiU"/>
              </a:rPr>
              <a:t> </a:t>
            </a:r>
            <a:r>
              <a:rPr dirty="0" sz="1000" spc="105">
                <a:solidFill>
                  <a:srgbClr val="0000FF"/>
                </a:solidFill>
                <a:latin typeface="PMingLiU"/>
                <a:cs typeface="PMingLiU"/>
              </a:rPr>
              <a:t>void</a:t>
            </a:r>
            <a:r>
              <a:rPr dirty="0" sz="1000" spc="254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30">
                <a:latin typeface="PMingLiU"/>
                <a:cs typeface="PMingLiU"/>
              </a:rPr>
              <a:t>pangkat(</a:t>
            </a:r>
            <a:r>
              <a:rPr dirty="0" sz="1000" spc="130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6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95">
                <a:latin typeface="PMingLiU"/>
                <a:cs typeface="PMingLiU"/>
              </a:rPr>
              <a:t>a,</a:t>
            </a:r>
            <a:r>
              <a:rPr dirty="0" sz="1000" spc="260">
                <a:latin typeface="PMingLiU"/>
                <a:cs typeface="PMingLiU"/>
              </a:rPr>
              <a:t> </a:t>
            </a:r>
            <a:r>
              <a:rPr dirty="0" sz="1000" spc="190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54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70">
                <a:latin typeface="PMingLiU"/>
                <a:cs typeface="PMingLiU"/>
              </a:rPr>
              <a:t>b,</a:t>
            </a:r>
            <a:r>
              <a:rPr dirty="0" sz="1000" spc="260">
                <a:latin typeface="PMingLiU"/>
                <a:cs typeface="PMingLiU"/>
              </a:rPr>
              <a:t> </a:t>
            </a:r>
            <a:r>
              <a:rPr dirty="0" sz="1000" spc="190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6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20">
                <a:latin typeface="PMingLiU"/>
                <a:cs typeface="PMingLiU"/>
              </a:rPr>
              <a:t>&amp;hasil)</a:t>
            </a:r>
            <a:r>
              <a:rPr dirty="0" sz="1000" spc="260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</a:t>
            </a:r>
            <a:endParaRPr sz="1000">
              <a:latin typeface="PMingLiU"/>
              <a:cs typeface="PMingLiU"/>
            </a:endParaRPr>
          </a:p>
          <a:p>
            <a:pPr marL="170815">
              <a:lnSpc>
                <a:spcPts val="775"/>
              </a:lnSpc>
            </a:pPr>
            <a:r>
              <a:rPr dirty="0" sz="1000" spc="165">
                <a:latin typeface="PMingLiU"/>
                <a:cs typeface="PMingLiU"/>
              </a:rPr>
              <a:t>hasil</a:t>
            </a:r>
            <a:r>
              <a:rPr dirty="0" sz="1000" spc="229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 spc="229">
                <a:latin typeface="PMingLiU"/>
                <a:cs typeface="PMingLiU"/>
              </a:rPr>
              <a:t> </a:t>
            </a:r>
            <a:r>
              <a:rPr dirty="0" sz="1000" spc="155">
                <a:latin typeface="PMingLiU"/>
                <a:cs typeface="PMingLiU"/>
              </a:rPr>
              <a:t>1;</a:t>
            </a:r>
            <a:endParaRPr sz="1000">
              <a:latin typeface="PMingLiU"/>
              <a:cs typeface="PMingLiU"/>
            </a:endParaRPr>
          </a:p>
          <a:p>
            <a:pPr marL="303530" marR="1859280" indent="-133350">
              <a:lnSpc>
                <a:spcPct val="74700"/>
              </a:lnSpc>
              <a:spcBef>
                <a:spcPts val="180"/>
              </a:spcBef>
            </a:pPr>
            <a:r>
              <a:rPr dirty="0" sz="1000" spc="155">
                <a:solidFill>
                  <a:srgbClr val="0000FF"/>
                </a:solidFill>
                <a:latin typeface="PMingLiU"/>
                <a:cs typeface="PMingLiU"/>
              </a:rPr>
              <a:t>for</a:t>
            </a:r>
            <a:r>
              <a:rPr dirty="0" sz="1000" spc="25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95">
                <a:latin typeface="PMingLiU"/>
                <a:cs typeface="PMingLiU"/>
              </a:rPr>
              <a:t>(</a:t>
            </a:r>
            <a:r>
              <a:rPr dirty="0" sz="1000" spc="195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54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260">
                <a:latin typeface="PMingLiU"/>
                <a:cs typeface="PMingLiU"/>
              </a:rPr>
              <a:t>i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 spc="10">
                <a:latin typeface="PMingLiU"/>
                <a:cs typeface="PMingLiU"/>
              </a:rPr>
              <a:t> </a:t>
            </a:r>
            <a:r>
              <a:rPr dirty="0" sz="1000" spc="155">
                <a:latin typeface="PMingLiU"/>
                <a:cs typeface="PMingLiU"/>
              </a:rPr>
              <a:t>0;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260">
                <a:latin typeface="PMingLiU"/>
                <a:cs typeface="PMingLiU"/>
              </a:rPr>
              <a:t>i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&lt;</a:t>
            </a:r>
            <a:r>
              <a:rPr dirty="0" sz="1000" spc="10">
                <a:latin typeface="PMingLiU"/>
                <a:cs typeface="PMingLiU"/>
              </a:rPr>
              <a:t> </a:t>
            </a:r>
            <a:r>
              <a:rPr dirty="0" sz="1000" spc="155">
                <a:latin typeface="PMingLiU"/>
                <a:cs typeface="PMingLiU"/>
              </a:rPr>
              <a:t>b;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110">
                <a:latin typeface="PMingLiU"/>
                <a:cs typeface="PMingLiU"/>
              </a:rPr>
              <a:t>i++)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 </a:t>
            </a:r>
            <a:r>
              <a:rPr dirty="0" sz="1000" spc="-245">
                <a:latin typeface="PMingLiU"/>
                <a:cs typeface="PMingLiU"/>
              </a:rPr>
              <a:t> </a:t>
            </a:r>
            <a:r>
              <a:rPr dirty="0" sz="1000" spc="165">
                <a:latin typeface="PMingLiU"/>
                <a:cs typeface="PMingLiU"/>
              </a:rPr>
              <a:t>hasil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20">
                <a:latin typeface="PMingLiU"/>
                <a:cs typeface="PMingLiU"/>
              </a:rPr>
              <a:t>*=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180">
                <a:latin typeface="PMingLiU"/>
                <a:cs typeface="PMingLiU"/>
              </a:rPr>
              <a:t>a;</a:t>
            </a:r>
            <a:endParaRPr sz="1000">
              <a:latin typeface="PMingLiU"/>
              <a:cs typeface="PMingLiU"/>
            </a:endParaRPr>
          </a:p>
          <a:p>
            <a:pPr marL="170815">
              <a:lnSpc>
                <a:spcPts val="84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  <a:p>
            <a:pPr marL="38100">
              <a:lnSpc>
                <a:spcPts val="108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994" y="2141309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 h="0">
                <a:moveTo>
                  <a:pt x="0" y="0"/>
                </a:moveTo>
                <a:lnTo>
                  <a:pt x="388800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5"/>
              <a:t>10</a:t>
            </a:fld>
            <a:r>
              <a:rPr dirty="0" spc="5"/>
              <a:t>/42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7735" y="221828"/>
            <a:ext cx="275336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/>
              <a:t>Mengembalikan</a:t>
            </a:r>
            <a:r>
              <a:rPr dirty="0" spc="120"/>
              <a:t> </a:t>
            </a:r>
            <a:r>
              <a:rPr dirty="0" spc="-15"/>
              <a:t>Nilai</a:t>
            </a:r>
            <a:r>
              <a:rPr dirty="0" spc="125"/>
              <a:t> </a:t>
            </a:r>
            <a:r>
              <a:rPr dirty="0" spc="5"/>
              <a:t>atau</a:t>
            </a:r>
            <a:r>
              <a:rPr dirty="0" spc="125"/>
              <a:t> </a:t>
            </a:r>
            <a:r>
              <a:rPr dirty="0"/>
              <a:t>Tidak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1277236"/>
            <a:ext cx="3615690" cy="44577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44780" indent="-132715">
              <a:lnSpc>
                <a:spcPct val="100000"/>
              </a:lnSpc>
              <a:spcBef>
                <a:spcPts val="434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</a:tabLst>
            </a:pPr>
            <a:r>
              <a:rPr dirty="0" sz="1100">
                <a:latin typeface="Tahoma"/>
                <a:cs typeface="Tahoma"/>
              </a:rPr>
              <a:t>Baik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dengan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kedua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cara,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kita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bisa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mencapai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hal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sama.</a:t>
            </a:r>
            <a:endParaRPr sz="1100">
              <a:latin typeface="Tahoma"/>
              <a:cs typeface="Tahoma"/>
            </a:endParaRPr>
          </a:p>
          <a:p>
            <a:pPr marL="144780" indent="-132715">
              <a:lnSpc>
                <a:spcPct val="100000"/>
              </a:lnSpc>
              <a:spcBef>
                <a:spcPts val="334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</a:tabLst>
            </a:pPr>
            <a:r>
              <a:rPr dirty="0" sz="1100" spc="-45">
                <a:latin typeface="Tahoma"/>
                <a:cs typeface="Tahoma"/>
              </a:rPr>
              <a:t>Pertanyaannya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adalah:</a:t>
            </a:r>
            <a:r>
              <a:rPr dirty="0" sz="1100" spc="135">
                <a:latin typeface="Tahoma"/>
                <a:cs typeface="Tahoma"/>
              </a:rPr>
              <a:t> </a:t>
            </a:r>
            <a:r>
              <a:rPr dirty="0" sz="1100" spc="-55">
                <a:solidFill>
                  <a:srgbClr val="FF0000"/>
                </a:solidFill>
                <a:latin typeface="Tahoma"/>
                <a:cs typeface="Tahoma"/>
              </a:rPr>
              <a:t>mana</a:t>
            </a:r>
            <a:r>
              <a:rPr dirty="0" sz="1100" spc="1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100" spc="-65">
                <a:solidFill>
                  <a:srgbClr val="FF0000"/>
                </a:solidFill>
                <a:latin typeface="Tahoma"/>
                <a:cs typeface="Tahoma"/>
              </a:rPr>
              <a:t>yang</a:t>
            </a:r>
            <a:r>
              <a:rPr dirty="0" sz="1100" spc="1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100" spc="-35">
                <a:solidFill>
                  <a:srgbClr val="FF0000"/>
                </a:solidFill>
                <a:latin typeface="Tahoma"/>
                <a:cs typeface="Tahoma"/>
              </a:rPr>
              <a:t>lebih</a:t>
            </a:r>
            <a:r>
              <a:rPr dirty="0" sz="1100" spc="1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100" spc="-25">
                <a:solidFill>
                  <a:srgbClr val="FF0000"/>
                </a:solidFill>
                <a:latin typeface="Tahoma"/>
                <a:cs typeface="Tahoma"/>
              </a:rPr>
              <a:t>tepat</a:t>
            </a:r>
            <a:r>
              <a:rPr dirty="0" sz="1100" spc="-25">
                <a:latin typeface="Tahoma"/>
                <a:cs typeface="Tahoma"/>
              </a:rPr>
              <a:t>?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5"/>
              <a:t>10</a:t>
            </a:fld>
            <a:r>
              <a:rPr dirty="0" spc="5"/>
              <a:t>/42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0257" y="221828"/>
            <a:ext cx="3329304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/>
              <a:t>Mengembalikan</a:t>
            </a:r>
            <a:r>
              <a:rPr dirty="0" spc="130"/>
              <a:t> </a:t>
            </a:r>
            <a:r>
              <a:rPr dirty="0" spc="-15"/>
              <a:t>Nilai</a:t>
            </a:r>
            <a:r>
              <a:rPr dirty="0" spc="130"/>
              <a:t> </a:t>
            </a:r>
            <a:r>
              <a:rPr dirty="0" spc="5"/>
              <a:t>atau</a:t>
            </a:r>
            <a:r>
              <a:rPr dirty="0" spc="130"/>
              <a:t> </a:t>
            </a:r>
            <a:r>
              <a:rPr dirty="0"/>
              <a:t>Tidak</a:t>
            </a:r>
            <a:r>
              <a:rPr dirty="0" spc="130"/>
              <a:t> </a:t>
            </a:r>
            <a:r>
              <a:rPr dirty="0" spc="30"/>
              <a:t>(lanj.)</a:t>
            </a:r>
          </a:p>
        </p:txBody>
      </p:sp>
      <p:sp>
        <p:nvSpPr>
          <p:cNvPr id="3" name="object 3"/>
          <p:cNvSpPr/>
          <p:nvPr/>
        </p:nvSpPr>
        <p:spPr>
          <a:xfrm>
            <a:off x="637095" y="1318971"/>
            <a:ext cx="3611245" cy="0"/>
          </a:xfrm>
          <a:custGeom>
            <a:avLst/>
            <a:gdLst/>
            <a:ahLst/>
            <a:cxnLst/>
            <a:rect l="l" t="t" r="r" b="b"/>
            <a:pathLst>
              <a:path w="3611245" h="0">
                <a:moveTo>
                  <a:pt x="0" y="0"/>
                </a:moveTo>
                <a:lnTo>
                  <a:pt x="361091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37095" y="1521968"/>
            <a:ext cx="3611245" cy="0"/>
          </a:xfrm>
          <a:custGeom>
            <a:avLst/>
            <a:gdLst/>
            <a:ahLst/>
            <a:cxnLst/>
            <a:rect l="l" t="t" r="r" b="b"/>
            <a:pathLst>
              <a:path w="3611245" h="0">
                <a:moveTo>
                  <a:pt x="0" y="0"/>
                </a:moveTo>
                <a:lnTo>
                  <a:pt x="361091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37095" y="1706702"/>
            <a:ext cx="3611245" cy="0"/>
          </a:xfrm>
          <a:custGeom>
            <a:avLst/>
            <a:gdLst/>
            <a:ahLst/>
            <a:cxnLst/>
            <a:rect l="l" t="t" r="r" b="b"/>
            <a:pathLst>
              <a:path w="3611245" h="0">
                <a:moveTo>
                  <a:pt x="0" y="0"/>
                </a:moveTo>
                <a:lnTo>
                  <a:pt x="361091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37095" y="2023579"/>
            <a:ext cx="3611245" cy="0"/>
          </a:xfrm>
          <a:custGeom>
            <a:avLst/>
            <a:gdLst/>
            <a:ahLst/>
            <a:cxnLst/>
            <a:rect l="l" t="t" r="r" b="b"/>
            <a:pathLst>
              <a:path w="3611245" h="0">
                <a:moveTo>
                  <a:pt x="0" y="0"/>
                </a:moveTo>
                <a:lnTo>
                  <a:pt x="361091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02958" y="980464"/>
            <a:ext cx="3547745" cy="125349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233679" marR="93980" indent="-132715">
              <a:lnSpc>
                <a:spcPct val="102600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234315" algn="l"/>
              </a:tabLst>
            </a:pPr>
            <a:r>
              <a:rPr dirty="0" sz="1100" spc="-50">
                <a:latin typeface="Tahoma"/>
                <a:cs typeface="Tahoma"/>
              </a:rPr>
              <a:t>Dengan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mengembalikan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nilai,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menghitung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50" i="1">
                <a:latin typeface="Arial"/>
                <a:cs typeface="Arial"/>
              </a:rPr>
              <a:t>y</a:t>
            </a:r>
            <a:r>
              <a:rPr dirty="0" sz="1100" spc="120" i="1">
                <a:latin typeface="Arial"/>
                <a:cs typeface="Arial"/>
              </a:rPr>
              <a:t> </a:t>
            </a:r>
            <a:r>
              <a:rPr dirty="0" sz="1100" spc="45">
                <a:latin typeface="Tahoma"/>
                <a:cs typeface="Tahoma"/>
              </a:rPr>
              <a:t>=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3</a:t>
            </a:r>
            <a:r>
              <a:rPr dirty="0" sz="1100" spc="-55" i="1">
                <a:latin typeface="Arial"/>
                <a:cs typeface="Arial"/>
              </a:rPr>
              <a:t>x</a:t>
            </a:r>
            <a:r>
              <a:rPr dirty="0" sz="1100" spc="-204" i="1">
                <a:latin typeface="Arial"/>
                <a:cs typeface="Arial"/>
              </a:rPr>
              <a:t> </a:t>
            </a:r>
            <a:r>
              <a:rPr dirty="0" baseline="27777" sz="1200" spc="-22">
                <a:latin typeface="Tahoma"/>
                <a:cs typeface="Tahoma"/>
              </a:rPr>
              <a:t>5</a:t>
            </a:r>
            <a:r>
              <a:rPr dirty="0" baseline="27777" sz="1200" spc="247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bisa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dilakukan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dengan:</a:t>
            </a:r>
            <a:endParaRPr sz="1100">
              <a:latin typeface="Tahoma"/>
              <a:cs typeface="Tahoma"/>
            </a:endParaRPr>
          </a:p>
          <a:p>
            <a:pPr marL="233679">
              <a:lnSpc>
                <a:spcPts val="1110"/>
              </a:lnSpc>
            </a:pPr>
            <a:r>
              <a:rPr dirty="0" sz="1000" spc="50">
                <a:latin typeface="PMingLiU"/>
                <a:cs typeface="PMingLiU"/>
              </a:rPr>
              <a:t>y</a:t>
            </a:r>
            <a:r>
              <a:rPr dirty="0" sz="1000" spc="250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 spc="250">
                <a:latin typeface="PMingLiU"/>
                <a:cs typeface="PMingLiU"/>
              </a:rPr>
              <a:t> </a:t>
            </a:r>
            <a:r>
              <a:rPr dirty="0" sz="1000" spc="50">
                <a:latin typeface="PMingLiU"/>
                <a:cs typeface="PMingLiU"/>
              </a:rPr>
              <a:t>3</a:t>
            </a:r>
            <a:r>
              <a:rPr dirty="0" sz="1000" spc="250">
                <a:latin typeface="PMingLiU"/>
                <a:cs typeface="PMingLiU"/>
              </a:rPr>
              <a:t> </a:t>
            </a:r>
            <a:r>
              <a:rPr dirty="0" sz="1000" spc="50">
                <a:latin typeface="PMingLiU"/>
                <a:cs typeface="PMingLiU"/>
              </a:rPr>
              <a:t>*</a:t>
            </a:r>
            <a:r>
              <a:rPr dirty="0" sz="1000" spc="250">
                <a:latin typeface="PMingLiU"/>
                <a:cs typeface="PMingLiU"/>
              </a:rPr>
              <a:t> </a:t>
            </a:r>
            <a:r>
              <a:rPr dirty="0" sz="1000" spc="120">
                <a:latin typeface="PMingLiU"/>
                <a:cs typeface="PMingLiU"/>
              </a:rPr>
              <a:t>pangkat(x,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175">
                <a:latin typeface="PMingLiU"/>
                <a:cs typeface="PMingLiU"/>
              </a:rPr>
              <a:t>5);</a:t>
            </a:r>
            <a:endParaRPr sz="1000">
              <a:latin typeface="PMingLiU"/>
              <a:cs typeface="PMingLiU"/>
            </a:endParaRPr>
          </a:p>
          <a:p>
            <a:pPr marL="233679" indent="-132715">
              <a:lnSpc>
                <a:spcPts val="1275"/>
              </a:lnSpc>
              <a:spcBef>
                <a:spcPts val="625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234315" algn="l"/>
              </a:tabLst>
            </a:pPr>
            <a:r>
              <a:rPr dirty="0" sz="1100" spc="-40">
                <a:latin typeface="Tahoma"/>
                <a:cs typeface="Tahoma"/>
              </a:rPr>
              <a:t>Tanpa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mengembalikan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nilai,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sedikit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lebih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rumit:</a:t>
            </a:r>
            <a:endParaRPr sz="1100">
              <a:latin typeface="Tahoma"/>
              <a:cs typeface="Tahoma"/>
            </a:endParaRPr>
          </a:p>
          <a:p>
            <a:pPr marL="233679" marR="2176145">
              <a:lnSpc>
                <a:spcPct val="74700"/>
              </a:lnSpc>
              <a:spcBef>
                <a:spcPts val="254"/>
              </a:spcBef>
            </a:pPr>
            <a:r>
              <a:rPr dirty="0" sz="1000" spc="120">
                <a:latin typeface="PMingLiU"/>
                <a:cs typeface="PMingLiU"/>
              </a:rPr>
              <a:t>pangkat(x,</a:t>
            </a:r>
            <a:r>
              <a:rPr dirty="0" sz="1000" spc="229">
                <a:latin typeface="PMingLiU"/>
                <a:cs typeface="PMingLiU"/>
              </a:rPr>
              <a:t> </a:t>
            </a:r>
            <a:r>
              <a:rPr dirty="0" sz="1000" spc="170">
                <a:latin typeface="PMingLiU"/>
                <a:cs typeface="PMingLiU"/>
              </a:rPr>
              <a:t>5,</a:t>
            </a:r>
            <a:r>
              <a:rPr dirty="0" sz="1000" spc="229">
                <a:latin typeface="PMingLiU"/>
                <a:cs typeface="PMingLiU"/>
              </a:rPr>
              <a:t> </a:t>
            </a:r>
            <a:r>
              <a:rPr dirty="0" sz="1000" spc="175">
                <a:latin typeface="PMingLiU"/>
                <a:cs typeface="PMingLiU"/>
              </a:rPr>
              <a:t>y); </a:t>
            </a:r>
            <a:r>
              <a:rPr dirty="0" sz="1000" spc="-245">
                <a:latin typeface="PMingLiU"/>
                <a:cs typeface="PMingLiU"/>
              </a:rPr>
              <a:t> </a:t>
            </a:r>
            <a:r>
              <a:rPr dirty="0" sz="1000" spc="50">
                <a:latin typeface="PMingLiU"/>
                <a:cs typeface="PMingLiU"/>
              </a:rPr>
              <a:t>y</a:t>
            </a:r>
            <a:r>
              <a:rPr dirty="0" sz="1000" spc="250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 spc="5">
                <a:latin typeface="PMingLiU"/>
                <a:cs typeface="PMingLiU"/>
              </a:rPr>
              <a:t> </a:t>
            </a:r>
            <a:r>
              <a:rPr dirty="0" sz="1000" spc="50">
                <a:latin typeface="PMingLiU"/>
                <a:cs typeface="PMingLiU"/>
              </a:rPr>
              <a:t>3</a:t>
            </a:r>
            <a:r>
              <a:rPr dirty="0" sz="1000" spc="250">
                <a:latin typeface="PMingLiU"/>
                <a:cs typeface="PMingLiU"/>
              </a:rPr>
              <a:t> </a:t>
            </a:r>
            <a:r>
              <a:rPr dirty="0" sz="1000" spc="50">
                <a:latin typeface="PMingLiU"/>
                <a:cs typeface="PMingLiU"/>
              </a:rPr>
              <a:t>*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155">
                <a:latin typeface="PMingLiU"/>
                <a:cs typeface="PMingLiU"/>
              </a:rPr>
              <a:t>y;</a:t>
            </a:r>
            <a:endParaRPr sz="1000">
              <a:latin typeface="PMingLiU"/>
              <a:cs typeface="PMingLiU"/>
            </a:endParaRPr>
          </a:p>
          <a:p>
            <a:pPr marL="233679" indent="-132715">
              <a:lnSpc>
                <a:spcPct val="100000"/>
              </a:lnSpc>
              <a:spcBef>
                <a:spcPts val="625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234315" algn="l"/>
              </a:tabLst>
            </a:pPr>
            <a:r>
              <a:rPr dirty="0" sz="1100" spc="-15">
                <a:latin typeface="Tahoma"/>
                <a:cs typeface="Tahoma"/>
              </a:rPr>
              <a:t>Untuk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kasus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ini,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solidFill>
                  <a:srgbClr val="FF0000"/>
                </a:solidFill>
                <a:latin typeface="Tahoma"/>
                <a:cs typeface="Tahoma"/>
              </a:rPr>
              <a:t>mengembalikan</a:t>
            </a:r>
            <a:r>
              <a:rPr dirty="0" sz="1100" spc="2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100" spc="-20">
                <a:solidFill>
                  <a:srgbClr val="FF0000"/>
                </a:solidFill>
                <a:latin typeface="Tahoma"/>
                <a:cs typeface="Tahoma"/>
              </a:rPr>
              <a:t>nilai</a:t>
            </a:r>
            <a:r>
              <a:rPr dirty="0" sz="1100" spc="2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100" spc="-35">
                <a:solidFill>
                  <a:srgbClr val="FF0000"/>
                </a:solidFill>
                <a:latin typeface="Tahoma"/>
                <a:cs typeface="Tahoma"/>
              </a:rPr>
              <a:t>lebih</a:t>
            </a:r>
            <a:r>
              <a:rPr dirty="0" sz="1100" spc="2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100" spc="-30">
                <a:solidFill>
                  <a:srgbClr val="FF0000"/>
                </a:solidFill>
                <a:latin typeface="Tahoma"/>
                <a:cs typeface="Tahoma"/>
              </a:rPr>
              <a:t>tepat</a:t>
            </a:r>
            <a:r>
              <a:rPr dirty="0" sz="1100" spc="-3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5"/>
              <a:t>10</a:t>
            </a:fld>
            <a:r>
              <a:rPr dirty="0" spc="5"/>
              <a:t>/42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5973" y="221828"/>
            <a:ext cx="147764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20"/>
              <a:t>Motivasi-1</a:t>
            </a:r>
            <a:r>
              <a:rPr dirty="0" spc="60"/>
              <a:t> </a:t>
            </a:r>
            <a:r>
              <a:rPr dirty="0" spc="30"/>
              <a:t>(lanj.)</a:t>
            </a:r>
          </a:p>
        </p:txBody>
      </p:sp>
      <p:sp>
        <p:nvSpPr>
          <p:cNvPr id="3" name="object 3"/>
          <p:cNvSpPr/>
          <p:nvPr/>
        </p:nvSpPr>
        <p:spPr>
          <a:xfrm>
            <a:off x="637095" y="1997125"/>
            <a:ext cx="3611245" cy="0"/>
          </a:xfrm>
          <a:custGeom>
            <a:avLst/>
            <a:gdLst/>
            <a:ahLst/>
            <a:cxnLst/>
            <a:rect l="l" t="t" r="r" b="b"/>
            <a:pathLst>
              <a:path w="3611245" h="0">
                <a:moveTo>
                  <a:pt x="0" y="0"/>
                </a:moveTo>
                <a:lnTo>
                  <a:pt x="361091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91858" y="522426"/>
            <a:ext cx="3769360" cy="239331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44780" marR="111760" indent="-132715">
              <a:lnSpc>
                <a:spcPct val="102600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</a:tabLst>
            </a:pPr>
            <a:r>
              <a:rPr dirty="0" sz="1100" spc="20">
                <a:latin typeface="Tahoma"/>
                <a:cs typeface="Tahoma"/>
              </a:rPr>
              <a:t>Kita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perlu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menghitung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jarak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antar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titik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terlebih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dahulu,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baru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bisa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menghitung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luasnya.</a:t>
            </a:r>
            <a:endParaRPr sz="1100">
              <a:latin typeface="Tahoma"/>
              <a:cs typeface="Tahoma"/>
            </a:endParaRPr>
          </a:p>
          <a:p>
            <a:pPr marL="144780" indent="-132715">
              <a:lnSpc>
                <a:spcPts val="1275"/>
              </a:lnSpc>
              <a:spcBef>
                <a:spcPts val="265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  <a:tab pos="3756025" algn="l"/>
              </a:tabLst>
            </a:pPr>
            <a:r>
              <a:rPr dirty="0" u="sng" sz="1100" spc="2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Kita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3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dapat</a:t>
            </a:r>
            <a:r>
              <a:rPr dirty="0" u="sng" sz="1100" spc="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5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menuliskannya:	</a:t>
            </a:r>
            <a:endParaRPr sz="1100">
              <a:latin typeface="Tahoma"/>
              <a:cs typeface="Tahoma"/>
            </a:endParaRPr>
          </a:p>
          <a:p>
            <a:pPr marL="144780" marR="227965">
              <a:lnSpc>
                <a:spcPts val="960"/>
              </a:lnSpc>
              <a:spcBef>
                <a:spcPts val="185"/>
              </a:spcBef>
            </a:pPr>
            <a:r>
              <a:rPr dirty="0" sz="1000" spc="260">
                <a:solidFill>
                  <a:srgbClr val="009900"/>
                </a:solidFill>
                <a:latin typeface="PMingLiU"/>
                <a:cs typeface="PMingLiU"/>
              </a:rPr>
              <a:t>// </a:t>
            </a:r>
            <a:r>
              <a:rPr dirty="0" sz="1000" spc="130">
                <a:solidFill>
                  <a:srgbClr val="009900"/>
                </a:solidFill>
                <a:latin typeface="PMingLiU"/>
                <a:cs typeface="PMingLiU"/>
              </a:rPr>
              <a:t>tA,</a:t>
            </a:r>
            <a:r>
              <a:rPr dirty="0" sz="1000" spc="260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145">
                <a:solidFill>
                  <a:srgbClr val="009900"/>
                </a:solidFill>
                <a:latin typeface="PMingLiU"/>
                <a:cs typeface="PMingLiU"/>
              </a:rPr>
              <a:t>tB,</a:t>
            </a:r>
            <a:r>
              <a:rPr dirty="0" sz="1000" spc="260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75">
                <a:solidFill>
                  <a:srgbClr val="009900"/>
                </a:solidFill>
                <a:latin typeface="PMingLiU"/>
                <a:cs typeface="PMingLiU"/>
              </a:rPr>
              <a:t>tC</a:t>
            </a:r>
            <a:r>
              <a:rPr dirty="0" sz="1000" spc="265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55">
                <a:solidFill>
                  <a:srgbClr val="009900"/>
                </a:solidFill>
                <a:latin typeface="PMingLiU"/>
                <a:cs typeface="PMingLiU"/>
              </a:rPr>
              <a:t>merupakan</a:t>
            </a:r>
            <a:r>
              <a:rPr dirty="0" sz="1000" spc="260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140">
                <a:solidFill>
                  <a:srgbClr val="009900"/>
                </a:solidFill>
                <a:latin typeface="PMingLiU"/>
                <a:cs typeface="PMingLiU"/>
              </a:rPr>
              <a:t>ketiga</a:t>
            </a:r>
            <a:r>
              <a:rPr dirty="0" sz="1000" spc="260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220">
                <a:solidFill>
                  <a:srgbClr val="009900"/>
                </a:solidFill>
                <a:latin typeface="PMingLiU"/>
                <a:cs typeface="PMingLiU"/>
              </a:rPr>
              <a:t>titik</a:t>
            </a:r>
            <a:r>
              <a:rPr dirty="0" sz="1000" spc="260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65">
                <a:solidFill>
                  <a:srgbClr val="009900"/>
                </a:solidFill>
                <a:latin typeface="PMingLiU"/>
                <a:cs typeface="PMingLiU"/>
              </a:rPr>
              <a:t>yang</a:t>
            </a:r>
            <a:r>
              <a:rPr dirty="0" sz="1000" spc="265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125">
                <a:solidFill>
                  <a:srgbClr val="009900"/>
                </a:solidFill>
                <a:latin typeface="PMingLiU"/>
                <a:cs typeface="PMingLiU"/>
              </a:rPr>
              <a:t>diberikan </a:t>
            </a:r>
            <a:r>
              <a:rPr dirty="0" sz="1000" spc="-245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105">
                <a:latin typeface="PMingLiU"/>
                <a:cs typeface="PMingLiU"/>
              </a:rPr>
              <a:t>a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 spc="10">
                <a:latin typeface="PMingLiU"/>
                <a:cs typeface="PMingLiU"/>
              </a:rPr>
              <a:t> </a:t>
            </a:r>
            <a:r>
              <a:rPr dirty="0" sz="1000" spc="155">
                <a:latin typeface="PMingLiU"/>
                <a:cs typeface="PMingLiU"/>
              </a:rPr>
              <a:t>sqrt((tA.x</a:t>
            </a:r>
            <a:r>
              <a:rPr dirty="0" sz="1000" spc="260">
                <a:latin typeface="PMingLiU"/>
                <a:cs typeface="PMingLiU"/>
              </a:rPr>
              <a:t> </a:t>
            </a:r>
            <a:r>
              <a:rPr dirty="0" sz="1000" spc="204">
                <a:latin typeface="PMingLiU"/>
                <a:cs typeface="PMingLiU"/>
              </a:rPr>
              <a:t>-</a:t>
            </a:r>
            <a:r>
              <a:rPr dirty="0" sz="1000" spc="260">
                <a:latin typeface="PMingLiU"/>
                <a:cs typeface="PMingLiU"/>
              </a:rPr>
              <a:t> </a:t>
            </a:r>
            <a:r>
              <a:rPr dirty="0" sz="1000" spc="125">
                <a:latin typeface="PMingLiU"/>
                <a:cs typeface="PMingLiU"/>
              </a:rPr>
              <a:t>tB.x)*(tA.x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204">
                <a:latin typeface="PMingLiU"/>
                <a:cs typeface="PMingLiU"/>
              </a:rPr>
              <a:t>-</a:t>
            </a:r>
            <a:r>
              <a:rPr dirty="0" sz="1000" spc="260">
                <a:latin typeface="PMingLiU"/>
                <a:cs typeface="PMingLiU"/>
              </a:rPr>
              <a:t> </a:t>
            </a:r>
            <a:r>
              <a:rPr dirty="0" sz="1000" spc="140">
                <a:latin typeface="PMingLiU"/>
                <a:cs typeface="PMingLiU"/>
              </a:rPr>
              <a:t>tB.x)</a:t>
            </a:r>
            <a:r>
              <a:rPr dirty="0" sz="1000" spc="260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+</a:t>
            </a:r>
            <a:r>
              <a:rPr dirty="0" sz="1000" spc="10">
                <a:latin typeface="PMingLiU"/>
                <a:cs typeface="PMingLiU"/>
              </a:rPr>
              <a:t> </a:t>
            </a:r>
            <a:r>
              <a:rPr dirty="0" sz="1000" spc="130">
                <a:latin typeface="PMingLiU"/>
                <a:cs typeface="PMingLiU"/>
              </a:rPr>
              <a:t>(tA.y</a:t>
            </a:r>
            <a:r>
              <a:rPr dirty="0" sz="1000" spc="260">
                <a:latin typeface="PMingLiU"/>
                <a:cs typeface="PMingLiU"/>
              </a:rPr>
              <a:t> </a:t>
            </a:r>
            <a:r>
              <a:rPr dirty="0" sz="1000" spc="204">
                <a:latin typeface="PMingLiU"/>
                <a:cs typeface="PMingLiU"/>
              </a:rPr>
              <a:t>-</a:t>
            </a:r>
            <a:endParaRPr sz="1000">
              <a:latin typeface="PMingLiU"/>
              <a:cs typeface="PMingLiU"/>
            </a:endParaRPr>
          </a:p>
          <a:p>
            <a:pPr marL="398145">
              <a:lnSpc>
                <a:spcPts val="850"/>
              </a:lnSpc>
            </a:pPr>
            <a:r>
              <a:rPr dirty="0" sz="1000" spc="125">
                <a:latin typeface="PMingLiU"/>
                <a:cs typeface="PMingLiU"/>
              </a:rPr>
              <a:t>tB.y)*(tA.y</a:t>
            </a:r>
            <a:r>
              <a:rPr dirty="0" sz="1000" spc="245">
                <a:latin typeface="PMingLiU"/>
                <a:cs typeface="PMingLiU"/>
              </a:rPr>
              <a:t> </a:t>
            </a:r>
            <a:r>
              <a:rPr dirty="0" sz="1000" spc="204">
                <a:latin typeface="PMingLiU"/>
                <a:cs typeface="PMingLiU"/>
              </a:rPr>
              <a:t>-</a:t>
            </a:r>
            <a:r>
              <a:rPr dirty="0" sz="1000" spc="250">
                <a:latin typeface="PMingLiU"/>
                <a:cs typeface="PMingLiU"/>
              </a:rPr>
              <a:t> </a:t>
            </a:r>
            <a:r>
              <a:rPr dirty="0" sz="1000" spc="165">
                <a:latin typeface="PMingLiU"/>
                <a:cs typeface="PMingLiU"/>
              </a:rPr>
              <a:t>tB.y));</a:t>
            </a:r>
            <a:endParaRPr sz="1000">
              <a:latin typeface="PMingLiU"/>
              <a:cs typeface="PMingLiU"/>
            </a:endParaRPr>
          </a:p>
          <a:p>
            <a:pPr marL="398145" marR="560070" indent="-253365">
              <a:lnSpc>
                <a:spcPts val="960"/>
              </a:lnSpc>
              <a:spcBef>
                <a:spcPts val="115"/>
              </a:spcBef>
            </a:pPr>
            <a:r>
              <a:rPr dirty="0" sz="1000" spc="50">
                <a:latin typeface="PMingLiU"/>
                <a:cs typeface="PMingLiU"/>
              </a:rPr>
              <a:t>b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 spc="15">
                <a:latin typeface="PMingLiU"/>
                <a:cs typeface="PMingLiU"/>
              </a:rPr>
              <a:t> </a:t>
            </a:r>
            <a:r>
              <a:rPr dirty="0" sz="1000" spc="155">
                <a:latin typeface="PMingLiU"/>
                <a:cs typeface="PMingLiU"/>
              </a:rPr>
              <a:t>sqrt((tA.x</a:t>
            </a:r>
            <a:r>
              <a:rPr dirty="0" sz="1000" spc="260">
                <a:latin typeface="PMingLiU"/>
                <a:cs typeface="PMingLiU"/>
              </a:rPr>
              <a:t> </a:t>
            </a:r>
            <a:r>
              <a:rPr dirty="0" sz="1000" spc="204">
                <a:latin typeface="PMingLiU"/>
                <a:cs typeface="PMingLiU"/>
              </a:rPr>
              <a:t>-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125">
                <a:latin typeface="PMingLiU"/>
                <a:cs typeface="PMingLiU"/>
              </a:rPr>
              <a:t>tC.x)*(tA.x</a:t>
            </a:r>
            <a:r>
              <a:rPr dirty="0" sz="1000" spc="260">
                <a:latin typeface="PMingLiU"/>
                <a:cs typeface="PMingLiU"/>
              </a:rPr>
              <a:t> </a:t>
            </a:r>
            <a:r>
              <a:rPr dirty="0" sz="1000" spc="204">
                <a:latin typeface="PMingLiU"/>
                <a:cs typeface="PMingLiU"/>
              </a:rPr>
              <a:t>-</a:t>
            </a:r>
            <a:r>
              <a:rPr dirty="0" sz="1000" spc="260">
                <a:latin typeface="PMingLiU"/>
                <a:cs typeface="PMingLiU"/>
              </a:rPr>
              <a:t> </a:t>
            </a:r>
            <a:r>
              <a:rPr dirty="0" sz="1000" spc="140">
                <a:latin typeface="PMingLiU"/>
                <a:cs typeface="PMingLiU"/>
              </a:rPr>
              <a:t>tC.x)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+</a:t>
            </a:r>
            <a:r>
              <a:rPr dirty="0" sz="1000" spc="10">
                <a:latin typeface="PMingLiU"/>
                <a:cs typeface="PMingLiU"/>
              </a:rPr>
              <a:t> </a:t>
            </a:r>
            <a:r>
              <a:rPr dirty="0" sz="1000" spc="130">
                <a:latin typeface="PMingLiU"/>
                <a:cs typeface="PMingLiU"/>
              </a:rPr>
              <a:t>(tA.y</a:t>
            </a:r>
            <a:r>
              <a:rPr dirty="0" sz="1000" spc="260">
                <a:latin typeface="PMingLiU"/>
                <a:cs typeface="PMingLiU"/>
              </a:rPr>
              <a:t> </a:t>
            </a:r>
            <a:r>
              <a:rPr dirty="0" sz="1000" spc="204">
                <a:latin typeface="PMingLiU"/>
                <a:cs typeface="PMingLiU"/>
              </a:rPr>
              <a:t>- </a:t>
            </a:r>
            <a:r>
              <a:rPr dirty="0" sz="1000" spc="-245">
                <a:latin typeface="PMingLiU"/>
                <a:cs typeface="PMingLiU"/>
              </a:rPr>
              <a:t> </a:t>
            </a:r>
            <a:r>
              <a:rPr dirty="0" sz="1000" spc="125">
                <a:latin typeface="PMingLiU"/>
                <a:cs typeface="PMingLiU"/>
              </a:rPr>
              <a:t>tC.y)*(tA.y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204">
                <a:latin typeface="PMingLiU"/>
                <a:cs typeface="PMingLiU"/>
              </a:rPr>
              <a:t>-</a:t>
            </a:r>
            <a:r>
              <a:rPr dirty="0" sz="1000" spc="260">
                <a:latin typeface="PMingLiU"/>
                <a:cs typeface="PMingLiU"/>
              </a:rPr>
              <a:t> </a:t>
            </a:r>
            <a:r>
              <a:rPr dirty="0" sz="1000" spc="165">
                <a:latin typeface="PMingLiU"/>
                <a:cs typeface="PMingLiU"/>
              </a:rPr>
              <a:t>tC.y));</a:t>
            </a:r>
            <a:endParaRPr sz="1000">
              <a:latin typeface="PMingLiU"/>
              <a:cs typeface="PMingLiU"/>
            </a:endParaRPr>
          </a:p>
          <a:p>
            <a:pPr marL="398145" marR="560070" indent="-253365">
              <a:lnSpc>
                <a:spcPts val="960"/>
              </a:lnSpc>
            </a:pPr>
            <a:r>
              <a:rPr dirty="0" sz="1000" spc="105">
                <a:latin typeface="PMingLiU"/>
                <a:cs typeface="PMingLiU"/>
              </a:rPr>
              <a:t>c</a:t>
            </a:r>
            <a:r>
              <a:rPr dirty="0" sz="1000" spc="110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 spc="-5">
                <a:latin typeface="PMingLiU"/>
                <a:cs typeface="PMingLiU"/>
              </a:rPr>
              <a:t> </a:t>
            </a:r>
            <a:r>
              <a:rPr dirty="0" sz="1000" spc="160">
                <a:latin typeface="PMingLiU"/>
                <a:cs typeface="PMingLiU"/>
              </a:rPr>
              <a:t>sqrt((tB.x </a:t>
            </a:r>
            <a:r>
              <a:rPr dirty="0" sz="1000" spc="204">
                <a:latin typeface="PMingLiU"/>
                <a:cs typeface="PMingLiU"/>
              </a:rPr>
              <a:t>- </a:t>
            </a:r>
            <a:r>
              <a:rPr dirty="0" sz="1000" spc="130">
                <a:latin typeface="PMingLiU"/>
                <a:cs typeface="PMingLiU"/>
              </a:rPr>
              <a:t>tC.x)*(tB.x</a:t>
            </a:r>
            <a:r>
              <a:rPr dirty="0" sz="1000" spc="135">
                <a:latin typeface="PMingLiU"/>
                <a:cs typeface="PMingLiU"/>
              </a:rPr>
              <a:t> </a:t>
            </a:r>
            <a:r>
              <a:rPr dirty="0" sz="1000" spc="204">
                <a:latin typeface="PMingLiU"/>
                <a:cs typeface="PMingLiU"/>
              </a:rPr>
              <a:t>- </a:t>
            </a:r>
            <a:r>
              <a:rPr dirty="0" sz="1000" spc="140">
                <a:latin typeface="PMingLiU"/>
                <a:cs typeface="PMingLiU"/>
              </a:rPr>
              <a:t>tC.x) </a:t>
            </a:r>
            <a:r>
              <a:rPr dirty="0" sz="1000" spc="-10">
                <a:latin typeface="PMingLiU"/>
                <a:cs typeface="PMingLiU"/>
              </a:rPr>
              <a:t>+</a:t>
            </a:r>
            <a:r>
              <a:rPr dirty="0" sz="1000" spc="-5">
                <a:latin typeface="PMingLiU"/>
                <a:cs typeface="PMingLiU"/>
              </a:rPr>
              <a:t> </a:t>
            </a:r>
            <a:r>
              <a:rPr dirty="0" sz="1000" spc="140">
                <a:latin typeface="PMingLiU"/>
                <a:cs typeface="PMingLiU"/>
              </a:rPr>
              <a:t>(tB.y </a:t>
            </a:r>
            <a:r>
              <a:rPr dirty="0" sz="1000" spc="204">
                <a:latin typeface="PMingLiU"/>
                <a:cs typeface="PMingLiU"/>
              </a:rPr>
              <a:t>- </a:t>
            </a:r>
            <a:r>
              <a:rPr dirty="0" sz="1000" spc="-245">
                <a:latin typeface="PMingLiU"/>
                <a:cs typeface="PMingLiU"/>
              </a:rPr>
              <a:t> </a:t>
            </a:r>
            <a:r>
              <a:rPr dirty="0" sz="1000" spc="130">
                <a:latin typeface="PMingLiU"/>
                <a:cs typeface="PMingLiU"/>
              </a:rPr>
              <a:t>tC.y)*(tB.y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204">
                <a:latin typeface="PMingLiU"/>
                <a:cs typeface="PMingLiU"/>
              </a:rPr>
              <a:t>-</a:t>
            </a:r>
            <a:r>
              <a:rPr dirty="0" sz="1000" spc="260">
                <a:latin typeface="PMingLiU"/>
                <a:cs typeface="PMingLiU"/>
              </a:rPr>
              <a:t> </a:t>
            </a:r>
            <a:r>
              <a:rPr dirty="0" sz="1000" spc="165">
                <a:latin typeface="PMingLiU"/>
                <a:cs typeface="PMingLiU"/>
              </a:rPr>
              <a:t>tC.y));</a:t>
            </a:r>
            <a:endParaRPr sz="1000">
              <a:latin typeface="PMingLiU"/>
              <a:cs typeface="PMingLiU"/>
            </a:endParaRPr>
          </a:p>
          <a:p>
            <a:pPr algn="just" marL="144780" marR="292735" indent="-132715">
              <a:lnSpc>
                <a:spcPct val="102600"/>
              </a:lnSpc>
              <a:spcBef>
                <a:spcPts val="525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</a:tabLst>
            </a:pPr>
            <a:r>
              <a:rPr dirty="0" sz="1100" spc="-30">
                <a:latin typeface="Tahoma"/>
                <a:cs typeface="Tahoma"/>
              </a:rPr>
              <a:t>Perhatikan </a:t>
            </a:r>
            <a:r>
              <a:rPr dirty="0" sz="1100" spc="-65">
                <a:latin typeface="Tahoma"/>
                <a:cs typeface="Tahoma"/>
              </a:rPr>
              <a:t>bahwa </a:t>
            </a:r>
            <a:r>
              <a:rPr dirty="0" sz="1100" spc="-35">
                <a:latin typeface="Tahoma"/>
                <a:cs typeface="Tahoma"/>
              </a:rPr>
              <a:t>hal </a:t>
            </a:r>
            <a:r>
              <a:rPr dirty="0" sz="1100" spc="-65">
                <a:latin typeface="Tahoma"/>
                <a:cs typeface="Tahoma"/>
              </a:rPr>
              <a:t>yang </a:t>
            </a:r>
            <a:r>
              <a:rPr dirty="0" sz="1100" spc="-55">
                <a:latin typeface="Tahoma"/>
                <a:cs typeface="Tahoma"/>
              </a:rPr>
              <a:t>sama, </a:t>
            </a:r>
            <a:r>
              <a:rPr dirty="0" sz="1100" spc="-30">
                <a:latin typeface="Tahoma"/>
                <a:cs typeface="Tahoma"/>
              </a:rPr>
              <a:t>yaitu </a:t>
            </a:r>
            <a:r>
              <a:rPr dirty="0" sz="1100" spc="-45">
                <a:latin typeface="Tahoma"/>
                <a:cs typeface="Tahoma"/>
              </a:rPr>
              <a:t>menghitung </a:t>
            </a:r>
            <a:r>
              <a:rPr dirty="0" sz="1100" spc="-40">
                <a:latin typeface="Tahoma"/>
                <a:cs typeface="Tahoma"/>
              </a:rPr>
              <a:t>jarak 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titik,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dituliskan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secara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berulang-ulang.</a:t>
            </a:r>
            <a:endParaRPr sz="1100">
              <a:latin typeface="Tahoma"/>
              <a:cs typeface="Tahoma"/>
            </a:endParaRPr>
          </a:p>
          <a:p>
            <a:pPr algn="just" marL="144780" marR="412750" indent="-132715">
              <a:lnSpc>
                <a:spcPct val="102600"/>
              </a:lnSpc>
              <a:spcBef>
                <a:spcPts val="229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</a:tabLst>
            </a:pPr>
            <a:r>
              <a:rPr dirty="0" sz="1100" spc="-35">
                <a:latin typeface="Tahoma"/>
                <a:cs typeface="Tahoma"/>
              </a:rPr>
              <a:t>Bagaimana </a:t>
            </a:r>
            <a:r>
              <a:rPr dirty="0" sz="1100" spc="-30">
                <a:latin typeface="Tahoma"/>
                <a:cs typeface="Tahoma"/>
              </a:rPr>
              <a:t>jika </a:t>
            </a:r>
            <a:r>
              <a:rPr dirty="0" sz="1100" spc="-55">
                <a:latin typeface="Tahoma"/>
                <a:cs typeface="Tahoma"/>
              </a:rPr>
              <a:t>pada </a:t>
            </a:r>
            <a:r>
              <a:rPr dirty="0" sz="1100" spc="-45">
                <a:latin typeface="Tahoma"/>
                <a:cs typeface="Tahoma"/>
              </a:rPr>
              <a:t>salah </a:t>
            </a:r>
            <a:r>
              <a:rPr dirty="0" sz="1100" spc="-50">
                <a:latin typeface="Tahoma"/>
                <a:cs typeface="Tahoma"/>
              </a:rPr>
              <a:t>satunya </a:t>
            </a:r>
            <a:r>
              <a:rPr dirty="0" sz="1100" spc="-35">
                <a:latin typeface="Tahoma"/>
                <a:cs typeface="Tahoma"/>
              </a:rPr>
              <a:t>terdapat </a:t>
            </a:r>
            <a:r>
              <a:rPr dirty="0" sz="1100" spc="-55">
                <a:latin typeface="Tahoma"/>
                <a:cs typeface="Tahoma"/>
              </a:rPr>
              <a:t>kesalahan 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pengetikan? </a:t>
            </a:r>
            <a:r>
              <a:rPr dirty="0" sz="1100" spc="-15">
                <a:latin typeface="Tahoma"/>
                <a:cs typeface="Tahoma"/>
              </a:rPr>
              <a:t>Atau </a:t>
            </a:r>
            <a:r>
              <a:rPr dirty="0" sz="1100" spc="-45">
                <a:latin typeface="Tahoma"/>
                <a:cs typeface="Tahoma"/>
              </a:rPr>
              <a:t>suatu </a:t>
            </a:r>
            <a:r>
              <a:rPr dirty="0" sz="1100" spc="-35">
                <a:latin typeface="Tahoma"/>
                <a:cs typeface="Tahoma"/>
              </a:rPr>
              <a:t>ketika </a:t>
            </a:r>
            <a:r>
              <a:rPr dirty="0" sz="1100" spc="-55">
                <a:latin typeface="Tahoma"/>
                <a:cs typeface="Tahoma"/>
              </a:rPr>
              <a:t>rumusnya </a:t>
            </a:r>
            <a:r>
              <a:rPr dirty="0" sz="1100" spc="-40">
                <a:latin typeface="Tahoma"/>
                <a:cs typeface="Tahoma"/>
              </a:rPr>
              <a:t>perlu </a:t>
            </a:r>
            <a:r>
              <a:rPr dirty="0" sz="1100" spc="-35">
                <a:latin typeface="Tahoma"/>
                <a:cs typeface="Tahoma"/>
              </a:rPr>
              <a:t>diubah? 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Sungguh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merepotkan!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9458" y="3025495"/>
              <a:ext cx="552937" cy="3317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5"/>
              <a:t>10</a:t>
            </a:fld>
            <a:r>
              <a:rPr dirty="0" spc="5"/>
              <a:t>/42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0843" y="221828"/>
            <a:ext cx="208661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5"/>
              <a:t>Kilas</a:t>
            </a:r>
            <a:r>
              <a:rPr dirty="0" spc="114"/>
              <a:t> </a:t>
            </a:r>
            <a:r>
              <a:rPr dirty="0" spc="15"/>
              <a:t>Balik:</a:t>
            </a:r>
            <a:r>
              <a:rPr dirty="0" spc="290"/>
              <a:t> </a:t>
            </a:r>
            <a:r>
              <a:rPr dirty="0" spc="-5"/>
              <a:t>Fungsi</a:t>
            </a:r>
            <a:r>
              <a:rPr dirty="0" spc="114"/>
              <a:t> </a:t>
            </a:r>
            <a:r>
              <a:rPr dirty="0" spc="-40"/>
              <a:t>tukar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1030514"/>
            <a:ext cx="3766820" cy="11283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44780" marR="205104" indent="-132715">
              <a:lnSpc>
                <a:spcPct val="102600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</a:tabLst>
            </a:pPr>
            <a:r>
              <a:rPr dirty="0" sz="1100" spc="-55">
                <a:latin typeface="Tahoma"/>
                <a:cs typeface="Tahoma"/>
              </a:rPr>
              <a:t>Sekarang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coba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ingat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kembali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fungsi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145">
                <a:latin typeface="PMingLiU"/>
                <a:cs typeface="PMingLiU"/>
              </a:rPr>
              <a:t>tukar</a:t>
            </a:r>
            <a:r>
              <a:rPr dirty="0" sz="1100" spc="80">
                <a:latin typeface="PMingLiU"/>
                <a:cs typeface="PMingLiU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kita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bahas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sebelumnya.</a:t>
            </a:r>
            <a:endParaRPr sz="1100">
              <a:latin typeface="Tahoma"/>
              <a:cs typeface="Tahoma"/>
            </a:endParaRPr>
          </a:p>
          <a:p>
            <a:pPr marL="144780" marR="5080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</a:tabLst>
            </a:pPr>
            <a:r>
              <a:rPr dirty="0" sz="1100" spc="-25">
                <a:latin typeface="Tahoma"/>
                <a:cs typeface="Tahoma"/>
              </a:rPr>
              <a:t>Kurang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masuk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akal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apabila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kita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menggunakan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mengembalikan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nilai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saat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melakukan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penukaran.</a:t>
            </a:r>
            <a:endParaRPr sz="1100">
              <a:latin typeface="Tahoma"/>
              <a:cs typeface="Tahoma"/>
            </a:endParaRPr>
          </a:p>
          <a:p>
            <a:pPr marL="144780" marR="655955" indent="-132715">
              <a:lnSpc>
                <a:spcPct val="102699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</a:tabLst>
            </a:pPr>
            <a:r>
              <a:rPr dirty="0" sz="1100" spc="-50">
                <a:latin typeface="Tahoma"/>
                <a:cs typeface="Tahoma"/>
              </a:rPr>
              <a:t>Sehingga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untuk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kasus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penukaran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isi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variabel,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solidFill>
                  <a:srgbClr val="FF0000"/>
                </a:solidFill>
                <a:latin typeface="Tahoma"/>
                <a:cs typeface="Tahoma"/>
              </a:rPr>
              <a:t>tanpa </a:t>
            </a:r>
            <a:r>
              <a:rPr dirty="0" sz="1100" spc="-33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100" spc="-55">
                <a:solidFill>
                  <a:srgbClr val="FF0000"/>
                </a:solidFill>
                <a:latin typeface="Tahoma"/>
                <a:cs typeface="Tahoma"/>
              </a:rPr>
              <a:t>mengembalikan</a:t>
            </a:r>
            <a:r>
              <a:rPr dirty="0" sz="1100" spc="1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100" spc="-20">
                <a:solidFill>
                  <a:srgbClr val="FF0000"/>
                </a:solidFill>
                <a:latin typeface="Tahoma"/>
                <a:cs typeface="Tahoma"/>
              </a:rPr>
              <a:t>nilai</a:t>
            </a:r>
            <a:r>
              <a:rPr dirty="0" sz="1100" spc="2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100" spc="-35">
                <a:solidFill>
                  <a:srgbClr val="FF0000"/>
                </a:solidFill>
                <a:latin typeface="Tahoma"/>
                <a:cs typeface="Tahoma"/>
              </a:rPr>
              <a:t>lebih</a:t>
            </a:r>
            <a:r>
              <a:rPr dirty="0" sz="1100" spc="2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100" spc="-30">
                <a:solidFill>
                  <a:srgbClr val="FF0000"/>
                </a:solidFill>
                <a:latin typeface="Tahoma"/>
                <a:cs typeface="Tahoma"/>
              </a:rPr>
              <a:t>tepat</a:t>
            </a:r>
            <a:r>
              <a:rPr dirty="0" sz="1100" spc="-3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5"/>
              <a:t>10</a:t>
            </a:fld>
            <a:r>
              <a:rPr dirty="0" spc="5"/>
              <a:t>/42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8727" y="221828"/>
            <a:ext cx="211074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Penggunaan</a:t>
            </a:r>
            <a:r>
              <a:rPr dirty="0" spc="95"/>
              <a:t> </a:t>
            </a:r>
            <a:r>
              <a:rPr dirty="0" spc="-35"/>
              <a:t>Subprogram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739938"/>
            <a:ext cx="3768090" cy="185483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44780" marR="111125" indent="-132715">
              <a:lnSpc>
                <a:spcPct val="102600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</a:tabLst>
            </a:pPr>
            <a:r>
              <a:rPr dirty="0" sz="1100" spc="-20">
                <a:latin typeface="Tahoma"/>
                <a:cs typeface="Tahoma"/>
              </a:rPr>
              <a:t>Dari </a:t>
            </a:r>
            <a:r>
              <a:rPr dirty="0" sz="1100" spc="-30">
                <a:latin typeface="Tahoma"/>
                <a:cs typeface="Tahoma"/>
              </a:rPr>
              <a:t>sini </a:t>
            </a:r>
            <a:r>
              <a:rPr dirty="0" sz="1100" spc="-10">
                <a:latin typeface="Tahoma"/>
                <a:cs typeface="Tahoma"/>
              </a:rPr>
              <a:t>kita </a:t>
            </a:r>
            <a:r>
              <a:rPr dirty="0" sz="1100" spc="-45">
                <a:latin typeface="Tahoma"/>
                <a:cs typeface="Tahoma"/>
              </a:rPr>
              <a:t>mempelajari </a:t>
            </a:r>
            <a:r>
              <a:rPr dirty="0" sz="1100" spc="-65">
                <a:latin typeface="Tahoma"/>
                <a:cs typeface="Tahoma"/>
              </a:rPr>
              <a:t>bahwa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ada subprogram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lebih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cocok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diimplementasikan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mengembalikan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nilai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atau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tidak.</a:t>
            </a:r>
            <a:endParaRPr sz="1100">
              <a:latin typeface="Tahoma"/>
              <a:cs typeface="Tahoma"/>
            </a:endParaRPr>
          </a:p>
          <a:p>
            <a:pPr marL="144780" indent="-132715">
              <a:lnSpc>
                <a:spcPct val="100000"/>
              </a:lnSpc>
              <a:spcBef>
                <a:spcPts val="175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</a:tabLst>
            </a:pPr>
            <a:r>
              <a:rPr dirty="0" sz="1100" spc="-35">
                <a:latin typeface="Tahoma"/>
                <a:cs typeface="Tahoma"/>
              </a:rPr>
              <a:t>Biasanya,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mengembalikan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nilai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bersifat:</a:t>
            </a:r>
            <a:endParaRPr sz="1100">
              <a:latin typeface="Tahoma"/>
              <a:cs typeface="Tahoma"/>
            </a:endParaRPr>
          </a:p>
          <a:p>
            <a:pPr lvl="1" marL="422275" indent="-128905">
              <a:lnSpc>
                <a:spcPts val="1200"/>
              </a:lnSpc>
              <a:spcBef>
                <a:spcPts val="175"/>
              </a:spcBef>
              <a:buClr>
                <a:srgbClr val="335F9E"/>
              </a:buClr>
              <a:buSzPct val="90000"/>
              <a:buFont typeface="Arial"/>
              <a:buChar char="•"/>
              <a:tabLst>
                <a:tab pos="422909" algn="l"/>
              </a:tabLst>
            </a:pPr>
            <a:r>
              <a:rPr dirty="0" sz="1000" spc="-30">
                <a:latin typeface="Tahoma"/>
                <a:cs typeface="Tahoma"/>
              </a:rPr>
              <a:t>Menghasilkan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suatu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15">
                <a:latin typeface="Tahoma"/>
                <a:cs typeface="Tahoma"/>
              </a:rPr>
              <a:t>nilai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berdasarkan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parameter.</a:t>
            </a:r>
            <a:endParaRPr sz="1000">
              <a:latin typeface="Tahoma"/>
              <a:cs typeface="Tahoma"/>
            </a:endParaRPr>
          </a:p>
          <a:p>
            <a:pPr lvl="1" marL="422275" marR="168910" indent="-128270">
              <a:lnSpc>
                <a:spcPts val="1200"/>
              </a:lnSpc>
              <a:spcBef>
                <a:spcPts val="35"/>
              </a:spcBef>
              <a:buClr>
                <a:srgbClr val="335F9E"/>
              </a:buClr>
              <a:buSzPct val="90000"/>
              <a:buFont typeface="Arial"/>
              <a:buChar char="•"/>
              <a:tabLst>
                <a:tab pos="422909" algn="l"/>
              </a:tabLst>
            </a:pPr>
            <a:r>
              <a:rPr dirty="0" sz="1000">
                <a:latin typeface="Tahoma"/>
                <a:cs typeface="Tahoma"/>
              </a:rPr>
              <a:t>Tidak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mengakibatkan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efek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samping,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misalnya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adanya </a:t>
            </a:r>
            <a:r>
              <a:rPr dirty="0" sz="1000" spc="-45">
                <a:latin typeface="Tahoma"/>
                <a:cs typeface="Tahoma"/>
              </a:rPr>
              <a:t> perubahan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15">
                <a:latin typeface="Tahoma"/>
                <a:cs typeface="Tahoma"/>
              </a:rPr>
              <a:t>nilai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pada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parameter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yang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diberikan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seperti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pada </a:t>
            </a:r>
            <a:r>
              <a:rPr dirty="0" sz="1000" spc="-29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fungsi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105">
                <a:latin typeface="PMingLiU"/>
                <a:cs typeface="PMingLiU"/>
              </a:rPr>
              <a:t>tukar</a:t>
            </a:r>
            <a:r>
              <a:rPr dirty="0" sz="1000" spc="105">
                <a:latin typeface="Tahoma"/>
                <a:cs typeface="Tahoma"/>
              </a:rPr>
              <a:t>.</a:t>
            </a:r>
            <a:endParaRPr sz="1000">
              <a:latin typeface="Tahoma"/>
              <a:cs typeface="Tahoma"/>
            </a:endParaRPr>
          </a:p>
          <a:p>
            <a:pPr marL="144780" indent="-132715">
              <a:lnSpc>
                <a:spcPct val="100000"/>
              </a:lnSpc>
              <a:spcBef>
                <a:spcPts val="145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</a:tabLst>
            </a:pPr>
            <a:r>
              <a:rPr dirty="0" sz="1100" spc="-50">
                <a:latin typeface="Tahoma"/>
                <a:cs typeface="Tahoma"/>
              </a:rPr>
              <a:t>Sementara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tidak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mengembalikan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nilai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bersifat:</a:t>
            </a:r>
            <a:endParaRPr sz="1100">
              <a:latin typeface="Tahoma"/>
              <a:cs typeface="Tahoma"/>
            </a:endParaRPr>
          </a:p>
          <a:p>
            <a:pPr lvl="1" marL="422275" indent="-128905">
              <a:lnSpc>
                <a:spcPts val="1200"/>
              </a:lnSpc>
              <a:spcBef>
                <a:spcPts val="175"/>
              </a:spcBef>
              <a:buClr>
                <a:srgbClr val="335F9E"/>
              </a:buClr>
              <a:buSzPct val="90000"/>
              <a:buFont typeface="Arial"/>
              <a:buChar char="•"/>
              <a:tabLst>
                <a:tab pos="422909" algn="l"/>
              </a:tabLst>
            </a:pPr>
            <a:r>
              <a:rPr dirty="0" sz="1000">
                <a:latin typeface="Tahoma"/>
                <a:cs typeface="Tahoma"/>
              </a:rPr>
              <a:t>Tidak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menghasilkan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suatu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15">
                <a:latin typeface="Tahoma"/>
                <a:cs typeface="Tahoma"/>
              </a:rPr>
              <a:t>nilai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berdasarkan</a:t>
            </a:r>
            <a:r>
              <a:rPr dirty="0" sz="1000" spc="3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parameter.</a:t>
            </a:r>
            <a:endParaRPr sz="1000">
              <a:latin typeface="Tahoma"/>
              <a:cs typeface="Tahoma"/>
            </a:endParaRPr>
          </a:p>
          <a:p>
            <a:pPr lvl="1" marL="422275" marR="5080" indent="-128270">
              <a:lnSpc>
                <a:spcPts val="1200"/>
              </a:lnSpc>
              <a:spcBef>
                <a:spcPts val="40"/>
              </a:spcBef>
              <a:buClr>
                <a:srgbClr val="335F9E"/>
              </a:buClr>
              <a:buSzPct val="90000"/>
              <a:buFont typeface="Arial"/>
              <a:buChar char="•"/>
              <a:tabLst>
                <a:tab pos="422909" algn="l"/>
              </a:tabLst>
            </a:pPr>
            <a:r>
              <a:rPr dirty="0" sz="1000" spc="-20">
                <a:latin typeface="Tahoma"/>
                <a:cs typeface="Tahoma"/>
              </a:rPr>
              <a:t>Boleh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jadi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mengakibatkan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perubahan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pada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variabel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global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atau </a:t>
            </a:r>
            <a:r>
              <a:rPr dirty="0" sz="1000" spc="-29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parameter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yang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dikirimkan.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5"/>
              <a:t>10</a:t>
            </a:fld>
            <a:r>
              <a:rPr dirty="0" spc="5"/>
              <a:t>/42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5750" y="221828"/>
            <a:ext cx="179768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35"/>
              <a:t>Manfaat</a:t>
            </a:r>
            <a:r>
              <a:rPr dirty="0" spc="70"/>
              <a:t> </a:t>
            </a:r>
            <a:r>
              <a:rPr dirty="0" spc="-35"/>
              <a:t>Subprogram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752562"/>
            <a:ext cx="3722370" cy="18319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44780" indent="-132715">
              <a:lnSpc>
                <a:spcPct val="100000"/>
              </a:lnSpc>
              <a:spcBef>
                <a:spcPts val="90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</a:tabLst>
            </a:pPr>
            <a:r>
              <a:rPr dirty="0" sz="1100" spc="-35">
                <a:latin typeface="Tahoma"/>
                <a:cs typeface="Tahoma"/>
              </a:rPr>
              <a:t>Meningkatkan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daya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daur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ulang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kode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(</a:t>
            </a:r>
            <a:r>
              <a:rPr dirty="0" sz="1100" spc="-35" i="1">
                <a:latin typeface="Arial"/>
                <a:cs typeface="Arial"/>
              </a:rPr>
              <a:t>reusability</a:t>
            </a:r>
            <a:r>
              <a:rPr dirty="0" sz="1100" spc="-185" i="1">
                <a:latin typeface="Arial"/>
                <a:cs typeface="Arial"/>
              </a:rPr>
              <a:t> </a:t>
            </a:r>
            <a:r>
              <a:rPr dirty="0" sz="1100" spc="-15">
                <a:latin typeface="Tahoma"/>
                <a:cs typeface="Tahoma"/>
              </a:rPr>
              <a:t>).</a:t>
            </a:r>
            <a:endParaRPr sz="1100">
              <a:latin typeface="Tahoma"/>
              <a:cs typeface="Tahoma"/>
            </a:endParaRPr>
          </a:p>
          <a:p>
            <a:pPr marL="144780" marR="5080">
              <a:lnSpc>
                <a:spcPct val="102600"/>
              </a:lnSpc>
            </a:pPr>
            <a:r>
              <a:rPr dirty="0" sz="1100" spc="-25">
                <a:latin typeface="Tahoma"/>
                <a:cs typeface="Tahoma"/>
              </a:rPr>
              <a:t>Satu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kali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saja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kita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mendefinisikan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subprogram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untuk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menukar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isi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variabel,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berapa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kali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pun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penukaran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isi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variabel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bisa 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dilakukan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tanpa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perlu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menuliskan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algoritma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penukaran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lagi.</a:t>
            </a:r>
            <a:endParaRPr sz="1100">
              <a:latin typeface="Tahoma"/>
              <a:cs typeface="Tahoma"/>
            </a:endParaRPr>
          </a:p>
          <a:p>
            <a:pPr marL="144780" marR="70485" indent="-132715">
              <a:lnSpc>
                <a:spcPts val="1200"/>
              </a:lnSpc>
              <a:spcBef>
                <a:spcPts val="315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</a:tabLst>
            </a:pPr>
            <a:r>
              <a:rPr dirty="0" sz="1100" spc="-40">
                <a:latin typeface="Tahoma"/>
                <a:cs typeface="Tahoma"/>
              </a:rPr>
              <a:t>Memecah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program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menjadi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beberapa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subprogram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lebih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kecil.</a:t>
            </a:r>
            <a:endParaRPr sz="1100">
              <a:latin typeface="Tahoma"/>
              <a:cs typeface="Tahoma"/>
            </a:endParaRPr>
          </a:p>
          <a:p>
            <a:pPr marL="144780">
              <a:lnSpc>
                <a:spcPts val="1110"/>
              </a:lnSpc>
            </a:pPr>
            <a:r>
              <a:rPr dirty="0" sz="1100" spc="-40">
                <a:latin typeface="Tahoma"/>
                <a:cs typeface="Tahoma"/>
              </a:rPr>
              <a:t>Keuntungannya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adalah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didapatkan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kumpulan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subprogram</a:t>
            </a:r>
            <a:endParaRPr sz="1100">
              <a:latin typeface="Tahoma"/>
              <a:cs typeface="Tahoma"/>
            </a:endParaRPr>
          </a:p>
          <a:p>
            <a:pPr marL="144780">
              <a:lnSpc>
                <a:spcPts val="1260"/>
              </a:lnSpc>
            </a:pPr>
            <a:r>
              <a:rPr dirty="0" sz="1100" spc="-70">
                <a:latin typeface="Tahoma"/>
                <a:cs typeface="Tahoma"/>
              </a:rPr>
              <a:t>yang:</a:t>
            </a:r>
            <a:endParaRPr sz="1100">
              <a:latin typeface="Tahoma"/>
              <a:cs typeface="Tahoma"/>
            </a:endParaRPr>
          </a:p>
          <a:p>
            <a:pPr lvl="1" marL="422275" indent="-128905">
              <a:lnSpc>
                <a:spcPts val="1200"/>
              </a:lnSpc>
              <a:spcBef>
                <a:spcPts val="175"/>
              </a:spcBef>
              <a:buClr>
                <a:srgbClr val="335F9E"/>
              </a:buClr>
              <a:buSzPct val="90000"/>
              <a:buFont typeface="Arial"/>
              <a:buChar char="•"/>
              <a:tabLst>
                <a:tab pos="422909" algn="l"/>
              </a:tabLst>
            </a:pPr>
            <a:r>
              <a:rPr dirty="0" sz="1000" spc="-30">
                <a:latin typeface="Tahoma"/>
                <a:cs typeface="Tahoma"/>
              </a:rPr>
              <a:t>Fokus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pada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suatu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tujuan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tertentu.</a:t>
            </a:r>
            <a:endParaRPr sz="1000">
              <a:latin typeface="Tahoma"/>
              <a:cs typeface="Tahoma"/>
            </a:endParaRPr>
          </a:p>
          <a:p>
            <a:pPr lvl="1" marL="422275" indent="-128905">
              <a:lnSpc>
                <a:spcPts val="1195"/>
              </a:lnSpc>
              <a:buClr>
                <a:srgbClr val="335F9E"/>
              </a:buClr>
              <a:buSzPct val="90000"/>
              <a:buFont typeface="Arial"/>
              <a:buChar char="•"/>
              <a:tabLst>
                <a:tab pos="422909" algn="l"/>
              </a:tabLst>
            </a:pPr>
            <a:r>
              <a:rPr dirty="0" sz="1000" spc="-45">
                <a:latin typeface="Tahoma"/>
                <a:cs typeface="Tahoma"/>
              </a:rPr>
              <a:t>Tersusun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atas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kode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yang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cenderung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pendek.</a:t>
            </a:r>
            <a:endParaRPr sz="1000">
              <a:latin typeface="Tahoma"/>
              <a:cs typeface="Tahoma"/>
            </a:endParaRPr>
          </a:p>
          <a:p>
            <a:pPr lvl="1" marL="422275" indent="-128905">
              <a:lnSpc>
                <a:spcPts val="1200"/>
              </a:lnSpc>
              <a:buClr>
                <a:srgbClr val="335F9E"/>
              </a:buClr>
              <a:buSzPct val="90000"/>
              <a:buFont typeface="Arial"/>
              <a:buChar char="•"/>
              <a:tabLst>
                <a:tab pos="422909" algn="l"/>
              </a:tabLst>
            </a:pPr>
            <a:r>
              <a:rPr dirty="0" sz="1000" spc="-30">
                <a:latin typeface="Tahoma"/>
                <a:cs typeface="Tahoma"/>
              </a:rPr>
              <a:t>Karena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kedua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hal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15">
                <a:latin typeface="Tahoma"/>
                <a:cs typeface="Tahoma"/>
              </a:rPr>
              <a:t>di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atas,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lebih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mudah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dibaca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dan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ditelusuri.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5"/>
              <a:t>10</a:t>
            </a:fld>
            <a:r>
              <a:rPr dirty="0" spc="5"/>
              <a:t>/42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3450" y="221828"/>
            <a:ext cx="90233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20"/>
              <a:t>Motivasi-2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507059"/>
            <a:ext cx="3769360" cy="237109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just" marL="144780" marR="29209" indent="-132715">
              <a:lnSpc>
                <a:spcPct val="102600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</a:tabLst>
            </a:pPr>
            <a:r>
              <a:rPr dirty="0" sz="1100" spc="-35">
                <a:latin typeface="Tahoma"/>
                <a:cs typeface="Tahoma"/>
              </a:rPr>
              <a:t>Seringkali ketika </a:t>
            </a:r>
            <a:r>
              <a:rPr dirty="0" sz="1100" spc="-10">
                <a:latin typeface="Tahoma"/>
                <a:cs typeface="Tahoma"/>
              </a:rPr>
              <a:t>kita </a:t>
            </a:r>
            <a:r>
              <a:rPr dirty="0" sz="1100" spc="-45">
                <a:latin typeface="Tahoma"/>
                <a:cs typeface="Tahoma"/>
              </a:rPr>
              <a:t>menulis </a:t>
            </a:r>
            <a:r>
              <a:rPr dirty="0" sz="1100" spc="-50">
                <a:latin typeface="Tahoma"/>
                <a:cs typeface="Tahoma"/>
              </a:rPr>
              <a:t>program </a:t>
            </a:r>
            <a:r>
              <a:rPr dirty="0" sz="1100" spc="-65">
                <a:latin typeface="Tahoma"/>
                <a:cs typeface="Tahoma"/>
              </a:rPr>
              <a:t>yang </a:t>
            </a:r>
            <a:r>
              <a:rPr dirty="0" sz="1100" spc="-50">
                <a:latin typeface="Tahoma"/>
                <a:cs typeface="Tahoma"/>
              </a:rPr>
              <a:t>panjang, program </a:t>
            </a:r>
            <a:r>
              <a:rPr dirty="0" sz="1100" spc="-45">
                <a:latin typeface="Tahoma"/>
                <a:cs typeface="Tahoma"/>
              </a:rPr>
              <a:t> menjadi </a:t>
            </a:r>
            <a:r>
              <a:rPr dirty="0" sz="1100" spc="-35">
                <a:latin typeface="Tahoma"/>
                <a:cs typeface="Tahoma"/>
              </a:rPr>
              <a:t>lebih </a:t>
            </a:r>
            <a:r>
              <a:rPr dirty="0" sz="1100" spc="-20">
                <a:latin typeface="Tahoma"/>
                <a:cs typeface="Tahoma"/>
              </a:rPr>
              <a:t>sulit </a:t>
            </a:r>
            <a:r>
              <a:rPr dirty="0" sz="1100" spc="-40">
                <a:latin typeface="Tahoma"/>
                <a:cs typeface="Tahoma"/>
              </a:rPr>
              <a:t>dipahami, </a:t>
            </a:r>
            <a:r>
              <a:rPr dirty="0" sz="1100" spc="-50">
                <a:latin typeface="Tahoma"/>
                <a:cs typeface="Tahoma"/>
              </a:rPr>
              <a:t>meskipun </a:t>
            </a:r>
            <a:r>
              <a:rPr dirty="0" sz="1100" spc="-35">
                <a:latin typeface="Tahoma"/>
                <a:cs typeface="Tahoma"/>
              </a:rPr>
              <a:t>telah </a:t>
            </a:r>
            <a:r>
              <a:rPr dirty="0" sz="1100" spc="-20">
                <a:latin typeface="Tahoma"/>
                <a:cs typeface="Tahoma"/>
              </a:rPr>
              <a:t>ditulis </a:t>
            </a:r>
            <a:r>
              <a:rPr dirty="0" sz="1100" spc="-50">
                <a:latin typeface="Tahoma"/>
                <a:cs typeface="Tahoma"/>
              </a:rPr>
              <a:t>komentar </a:t>
            </a:r>
            <a:r>
              <a:rPr dirty="0" sz="1100" spc="-45">
                <a:latin typeface="Tahoma"/>
                <a:cs typeface="Tahoma"/>
              </a:rPr>
              <a:t> sekalipun.</a:t>
            </a:r>
            <a:endParaRPr sz="1100">
              <a:latin typeface="Tahoma"/>
              <a:cs typeface="Tahoma"/>
            </a:endParaRPr>
          </a:p>
          <a:p>
            <a:pPr marL="144780" marR="5080" indent="-132715">
              <a:lnSpc>
                <a:spcPct val="97800"/>
              </a:lnSpc>
              <a:spcBef>
                <a:spcPts val="190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</a:tabLst>
            </a:pPr>
            <a:r>
              <a:rPr dirty="0" sz="1100" spc="-35">
                <a:latin typeface="Tahoma"/>
                <a:cs typeface="Tahoma"/>
              </a:rPr>
              <a:t>Alangkah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baiknya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jika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kita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bisa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membuat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subprogram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untuk 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u="sng" sz="1100" spc="-4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suatu</a:t>
            </a:r>
            <a:r>
              <a:rPr dirty="0" u="sng" sz="1100" spc="2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2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rutinitas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3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tertentu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5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dan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5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menyatukannya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2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di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3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akhir,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4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seperti: 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000" spc="70">
                <a:latin typeface="PMingLiU"/>
                <a:cs typeface="PMingLiU"/>
              </a:rPr>
              <a:t>bacaMasukan(N);</a:t>
            </a:r>
            <a:endParaRPr sz="1000">
              <a:latin typeface="PMingLiU"/>
              <a:cs typeface="PMingLiU"/>
            </a:endParaRPr>
          </a:p>
          <a:p>
            <a:pPr marL="144780" marR="1955164">
              <a:lnSpc>
                <a:spcPct val="77400"/>
              </a:lnSpc>
              <a:spcBef>
                <a:spcPts val="30"/>
              </a:spcBef>
            </a:pPr>
            <a:r>
              <a:rPr dirty="0" sz="1000" spc="100">
                <a:latin typeface="PMingLiU"/>
                <a:cs typeface="PMingLiU"/>
              </a:rPr>
              <a:t>cariPrimaSampai(N); </a:t>
            </a:r>
            <a:r>
              <a:rPr dirty="0" sz="1000" spc="105">
                <a:latin typeface="PMingLiU"/>
                <a:cs typeface="PMingLiU"/>
              </a:rPr>
              <a:t> </a:t>
            </a:r>
            <a:r>
              <a:rPr dirty="0" sz="1000" spc="180">
                <a:latin typeface="PMingLiU"/>
                <a:cs typeface="PMingLiU"/>
              </a:rPr>
              <a:t>printf(</a:t>
            </a:r>
            <a:r>
              <a:rPr dirty="0" sz="1000" spc="140">
                <a:solidFill>
                  <a:srgbClr val="9300D1"/>
                </a:solidFill>
                <a:latin typeface="PMingLiU"/>
                <a:cs typeface="PMingLiU"/>
              </a:rPr>
              <a:t>"</a:t>
            </a:r>
            <a:r>
              <a:rPr dirty="0" sz="1000" spc="165">
                <a:solidFill>
                  <a:srgbClr val="9300D1"/>
                </a:solidFill>
                <a:latin typeface="PMingLiU"/>
                <a:cs typeface="PMingLiU"/>
              </a:rPr>
              <a:t>faktorisasi</a:t>
            </a:r>
            <a:r>
              <a:rPr dirty="0" sz="1000" spc="260">
                <a:solidFill>
                  <a:srgbClr val="9300D1"/>
                </a:solidFill>
                <a:latin typeface="PMingLiU"/>
                <a:cs typeface="PMingLiU"/>
              </a:rPr>
              <a:t>:\</a:t>
            </a:r>
            <a:r>
              <a:rPr dirty="0" sz="1000" spc="50">
                <a:solidFill>
                  <a:srgbClr val="9300D1"/>
                </a:solidFill>
                <a:latin typeface="PMingLiU"/>
                <a:cs typeface="PMingLiU"/>
              </a:rPr>
              <a:t>n</a:t>
            </a:r>
            <a:r>
              <a:rPr dirty="0" sz="1000" spc="140">
                <a:solidFill>
                  <a:srgbClr val="9300D1"/>
                </a:solidFill>
                <a:latin typeface="PMingLiU"/>
                <a:cs typeface="PMingLiU"/>
              </a:rPr>
              <a:t>"</a:t>
            </a:r>
            <a:r>
              <a:rPr dirty="0" sz="1000" spc="220">
                <a:latin typeface="PMingLiU"/>
                <a:cs typeface="PMingLiU"/>
              </a:rPr>
              <a:t>);  </a:t>
            </a:r>
            <a:r>
              <a:rPr dirty="0" sz="1000" spc="50">
                <a:latin typeface="PMingLiU"/>
                <a:cs typeface="PMingLiU"/>
              </a:rPr>
              <a:t>temp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 spc="10">
                <a:latin typeface="PMingLiU"/>
                <a:cs typeface="PMingLiU"/>
              </a:rPr>
              <a:t> </a:t>
            </a:r>
            <a:r>
              <a:rPr dirty="0" sz="1000" spc="50">
                <a:latin typeface="PMingLiU"/>
                <a:cs typeface="PMingLiU"/>
              </a:rPr>
              <a:t>N;</a:t>
            </a:r>
            <a:endParaRPr sz="1000">
              <a:latin typeface="PMingLiU"/>
              <a:cs typeface="PMingLiU"/>
            </a:endParaRPr>
          </a:p>
          <a:p>
            <a:pPr marL="144780">
              <a:lnSpc>
                <a:spcPts val="840"/>
              </a:lnSpc>
            </a:pPr>
            <a:r>
              <a:rPr dirty="0" sz="1000" spc="105">
                <a:solidFill>
                  <a:srgbClr val="0000FF"/>
                </a:solidFill>
                <a:latin typeface="PMingLiU"/>
                <a:cs typeface="PMingLiU"/>
              </a:rPr>
              <a:t>while</a:t>
            </a:r>
            <a:r>
              <a:rPr dirty="0" sz="1000" spc="229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10">
                <a:latin typeface="PMingLiU"/>
                <a:cs typeface="PMingLiU"/>
              </a:rPr>
              <a:t>(!cekPrima(temp))</a:t>
            </a:r>
            <a:r>
              <a:rPr dirty="0" sz="1000" spc="235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</a:t>
            </a:r>
            <a:endParaRPr sz="1000">
              <a:latin typeface="PMingLiU"/>
              <a:cs typeface="PMingLiU"/>
            </a:endParaRPr>
          </a:p>
          <a:p>
            <a:pPr marL="277495" marR="1490345">
              <a:lnSpc>
                <a:spcPts val="960"/>
              </a:lnSpc>
              <a:spcBef>
                <a:spcPts val="115"/>
              </a:spcBef>
            </a:pPr>
            <a:r>
              <a:rPr dirty="0" sz="1000" spc="50">
                <a:latin typeface="PMingLiU"/>
                <a:cs typeface="PMingLiU"/>
              </a:rPr>
              <a:t>d</a:t>
            </a:r>
            <a:r>
              <a:rPr dirty="0" sz="1000" spc="220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 spc="220">
                <a:latin typeface="PMingLiU"/>
                <a:cs typeface="PMingLiU"/>
              </a:rPr>
              <a:t> </a:t>
            </a:r>
            <a:r>
              <a:rPr dirty="0" sz="1000" spc="114">
                <a:latin typeface="PMingLiU"/>
                <a:cs typeface="PMingLiU"/>
              </a:rPr>
              <a:t>cariPembagiTerkecil(temp); </a:t>
            </a:r>
            <a:r>
              <a:rPr dirty="0" sz="1000" spc="-245">
                <a:latin typeface="PMingLiU"/>
                <a:cs typeface="PMingLiU"/>
              </a:rPr>
              <a:t> </a:t>
            </a:r>
            <a:r>
              <a:rPr dirty="0" sz="1000" spc="50">
                <a:latin typeface="PMingLiU"/>
                <a:cs typeface="PMingLiU"/>
              </a:rPr>
              <a:t>temp</a:t>
            </a:r>
            <a:r>
              <a:rPr dirty="0" sz="1000" spc="55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 spc="-5">
                <a:latin typeface="PMingLiU"/>
                <a:cs typeface="PMingLiU"/>
              </a:rPr>
              <a:t> </a:t>
            </a:r>
            <a:r>
              <a:rPr dirty="0" sz="1000" spc="50">
                <a:latin typeface="PMingLiU"/>
                <a:cs typeface="PMingLiU"/>
              </a:rPr>
              <a:t>temp  </a:t>
            </a:r>
            <a:r>
              <a:rPr dirty="0" sz="1000" spc="260">
                <a:latin typeface="PMingLiU"/>
                <a:cs typeface="PMingLiU"/>
              </a:rPr>
              <a:t>/ </a:t>
            </a:r>
            <a:r>
              <a:rPr dirty="0" sz="1000" spc="155">
                <a:latin typeface="PMingLiU"/>
                <a:cs typeface="PMingLiU"/>
              </a:rPr>
              <a:t>d; </a:t>
            </a:r>
            <a:r>
              <a:rPr dirty="0" sz="1000" spc="160">
                <a:latin typeface="PMingLiU"/>
                <a:cs typeface="PMingLiU"/>
              </a:rPr>
              <a:t> </a:t>
            </a:r>
            <a:r>
              <a:rPr dirty="0" sz="1000" spc="135">
                <a:latin typeface="PMingLiU"/>
                <a:cs typeface="PMingLiU"/>
              </a:rPr>
              <a:t>printf(</a:t>
            </a:r>
            <a:r>
              <a:rPr dirty="0" sz="1000" spc="135">
                <a:solidFill>
                  <a:srgbClr val="9300D1"/>
                </a:solidFill>
                <a:latin typeface="PMingLiU"/>
                <a:cs typeface="PMingLiU"/>
              </a:rPr>
              <a:t>"%d\n"</a:t>
            </a:r>
            <a:r>
              <a:rPr dirty="0" sz="1000" spc="135">
                <a:latin typeface="PMingLiU"/>
                <a:cs typeface="PMingLiU"/>
              </a:rPr>
              <a:t>,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175">
                <a:latin typeface="PMingLiU"/>
                <a:cs typeface="PMingLiU"/>
              </a:rPr>
              <a:t>d);</a:t>
            </a:r>
            <a:endParaRPr sz="1000">
              <a:latin typeface="PMingLiU"/>
              <a:cs typeface="PMingLiU"/>
            </a:endParaRPr>
          </a:p>
          <a:p>
            <a:pPr marL="144780">
              <a:lnSpc>
                <a:spcPts val="85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  <a:p>
            <a:pPr marL="277495" marR="2087880" indent="-133350">
              <a:lnSpc>
                <a:spcPts val="960"/>
              </a:lnSpc>
              <a:spcBef>
                <a:spcPts val="110"/>
              </a:spcBef>
            </a:pPr>
            <a:r>
              <a:rPr dirty="0" sz="1000" spc="235">
                <a:solidFill>
                  <a:srgbClr val="0000FF"/>
                </a:solidFill>
                <a:latin typeface="PMingLiU"/>
                <a:cs typeface="PMingLiU"/>
              </a:rPr>
              <a:t>if </a:t>
            </a:r>
            <a:r>
              <a:rPr dirty="0" sz="1000" spc="80">
                <a:latin typeface="PMingLiU"/>
                <a:cs typeface="PMingLiU"/>
              </a:rPr>
              <a:t>(temp</a:t>
            </a:r>
            <a:r>
              <a:rPr dirty="0" sz="1000" spc="85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&gt;</a:t>
            </a:r>
            <a:r>
              <a:rPr dirty="0" sz="1000" spc="-5">
                <a:latin typeface="PMingLiU"/>
                <a:cs typeface="PMingLiU"/>
              </a:rPr>
              <a:t> </a:t>
            </a:r>
            <a:r>
              <a:rPr dirty="0" sz="1000" spc="130">
                <a:latin typeface="PMingLiU"/>
                <a:cs typeface="PMingLiU"/>
              </a:rPr>
              <a:t>1) </a:t>
            </a:r>
            <a:r>
              <a:rPr dirty="0" sz="1000" spc="70">
                <a:latin typeface="PMingLiU"/>
                <a:cs typeface="PMingLiU"/>
              </a:rPr>
              <a:t>{ </a:t>
            </a:r>
            <a:r>
              <a:rPr dirty="0" sz="1000" spc="75">
                <a:latin typeface="PMingLiU"/>
                <a:cs typeface="PMingLiU"/>
              </a:rPr>
              <a:t> </a:t>
            </a:r>
            <a:r>
              <a:rPr dirty="0" sz="1000" spc="135">
                <a:latin typeface="PMingLiU"/>
                <a:cs typeface="PMingLiU"/>
              </a:rPr>
              <a:t>printf(</a:t>
            </a:r>
            <a:r>
              <a:rPr dirty="0" sz="1000" spc="135">
                <a:solidFill>
                  <a:srgbClr val="9300D1"/>
                </a:solidFill>
                <a:latin typeface="PMingLiU"/>
                <a:cs typeface="PMingLiU"/>
              </a:rPr>
              <a:t>"%d\n"</a:t>
            </a:r>
            <a:r>
              <a:rPr dirty="0" sz="1000" spc="135">
                <a:latin typeface="PMingLiU"/>
                <a:cs typeface="PMingLiU"/>
              </a:rPr>
              <a:t>,</a:t>
            </a:r>
            <a:r>
              <a:rPr dirty="0" sz="1000" spc="229">
                <a:latin typeface="PMingLiU"/>
                <a:cs typeface="PMingLiU"/>
              </a:rPr>
              <a:t> </a:t>
            </a:r>
            <a:r>
              <a:rPr dirty="0" sz="1000" spc="110">
                <a:latin typeface="PMingLiU"/>
                <a:cs typeface="PMingLiU"/>
              </a:rPr>
              <a:t>temp);</a:t>
            </a:r>
            <a:endParaRPr sz="1000">
              <a:latin typeface="PMingLiU"/>
              <a:cs typeface="PMingLiU"/>
            </a:endParaRPr>
          </a:p>
          <a:p>
            <a:pPr marL="144780">
              <a:lnSpc>
                <a:spcPts val="969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7095" y="2914713"/>
            <a:ext cx="3611245" cy="0"/>
          </a:xfrm>
          <a:custGeom>
            <a:avLst/>
            <a:gdLst/>
            <a:ahLst/>
            <a:cxnLst/>
            <a:rect l="l" t="t" r="r" b="b"/>
            <a:pathLst>
              <a:path w="3611245" h="0">
                <a:moveTo>
                  <a:pt x="0" y="0"/>
                </a:moveTo>
                <a:lnTo>
                  <a:pt x="361091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9458" y="3025495"/>
              <a:ext cx="552937" cy="3317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5"/>
              <a:t>10</a:t>
            </a:fld>
            <a:r>
              <a:rPr dirty="0" spc="5"/>
              <a:t>/42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9958" y="834374"/>
            <a:ext cx="1708785" cy="7092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dirty="0" sz="1400" spc="30">
                <a:latin typeface="Calibri"/>
                <a:cs typeface="Calibri"/>
              </a:rPr>
              <a:t>Bagian</a:t>
            </a:r>
            <a:r>
              <a:rPr dirty="0" sz="1400" spc="7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1400" spc="-5" b="1">
                <a:solidFill>
                  <a:srgbClr val="335F9E"/>
                </a:solidFill>
                <a:latin typeface="Gill Sans MT"/>
                <a:cs typeface="Gill Sans MT"/>
                <a:hlinkClick r:id="rId2" action="ppaction://hlinksldjump"/>
              </a:rPr>
              <a:t>Konsep</a:t>
            </a:r>
            <a:r>
              <a:rPr dirty="0" sz="1400" spc="85" b="1">
                <a:solidFill>
                  <a:srgbClr val="335F9E"/>
                </a:solidFill>
                <a:latin typeface="Gill Sans MT"/>
                <a:cs typeface="Gill Sans MT"/>
                <a:hlinkClick r:id="rId2" action="ppaction://hlinksldjump"/>
              </a:rPr>
              <a:t> </a:t>
            </a:r>
            <a:r>
              <a:rPr dirty="0" sz="1400" spc="-35" b="1">
                <a:solidFill>
                  <a:srgbClr val="335F9E"/>
                </a:solidFill>
                <a:latin typeface="Gill Sans MT"/>
                <a:cs typeface="Gill Sans MT"/>
                <a:hlinkClick r:id="rId2" action="ppaction://hlinksldjump"/>
              </a:rPr>
              <a:t>Subprogram</a:t>
            </a:r>
            <a:endParaRPr sz="1400">
              <a:latin typeface="Gill Sans MT"/>
              <a:cs typeface="Gill Sans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49458" y="3025495"/>
              <a:ext cx="552937" cy="33176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5"/>
              <a:t>10</a:t>
            </a:fld>
            <a:r>
              <a:rPr dirty="0" spc="5"/>
              <a:t>/42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9958" y="221828"/>
            <a:ext cx="170878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"/>
              <a:t>Konsep</a:t>
            </a:r>
            <a:r>
              <a:rPr dirty="0" spc="75"/>
              <a:t> </a:t>
            </a:r>
            <a:r>
              <a:rPr dirty="0" spc="-35"/>
              <a:t>Subprogram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877670"/>
            <a:ext cx="3728085" cy="151066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44780" marR="327660" indent="-132715">
              <a:lnSpc>
                <a:spcPct val="102600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</a:tabLst>
            </a:pPr>
            <a:r>
              <a:rPr dirty="0" sz="1100" spc="-50">
                <a:latin typeface="Tahoma"/>
                <a:cs typeface="Tahoma"/>
              </a:rPr>
              <a:t>Sesuai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dengan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namanya,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subprogram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adalah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bagian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dari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program.</a:t>
            </a:r>
            <a:endParaRPr sz="1100">
              <a:latin typeface="Tahoma"/>
              <a:cs typeface="Tahoma"/>
            </a:endParaRPr>
          </a:p>
          <a:p>
            <a:pPr marL="144780" marR="16510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</a:tabLst>
            </a:pPr>
            <a:r>
              <a:rPr dirty="0" sz="1100" spc="-10">
                <a:latin typeface="Tahoma"/>
                <a:cs typeface="Tahoma"/>
              </a:rPr>
              <a:t>Jika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program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merupakan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serangkaian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instruksi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untuk 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mencapai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suatu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tujuan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tertentu,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maka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subprogram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bisa 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dianggap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sebagai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serangkaian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instruksi</a:t>
            </a:r>
            <a:r>
              <a:rPr dirty="0" sz="1100" spc="3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untuk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mencapai</a:t>
            </a:r>
            <a:r>
              <a:rPr dirty="0" sz="1100" spc="3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suatu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tujuan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tertentu,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solidFill>
                  <a:srgbClr val="FF0000"/>
                </a:solidFill>
                <a:latin typeface="Tahoma"/>
                <a:cs typeface="Tahoma"/>
              </a:rPr>
              <a:t>sebagai</a:t>
            </a:r>
            <a:r>
              <a:rPr dirty="0" sz="1100" spc="2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100" spc="-45">
                <a:solidFill>
                  <a:srgbClr val="FF0000"/>
                </a:solidFill>
                <a:latin typeface="Tahoma"/>
                <a:cs typeface="Tahoma"/>
              </a:rPr>
              <a:t>bagian</a:t>
            </a:r>
            <a:r>
              <a:rPr dirty="0" sz="1100" spc="1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100" spc="-40">
                <a:solidFill>
                  <a:srgbClr val="FF0000"/>
                </a:solidFill>
                <a:latin typeface="Tahoma"/>
                <a:cs typeface="Tahoma"/>
              </a:rPr>
              <a:t>dari</a:t>
            </a:r>
            <a:r>
              <a:rPr dirty="0" sz="1100" spc="2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100" spc="-35">
                <a:solidFill>
                  <a:srgbClr val="FF0000"/>
                </a:solidFill>
                <a:latin typeface="Tahoma"/>
                <a:cs typeface="Tahoma"/>
              </a:rPr>
              <a:t>tujuan</a:t>
            </a:r>
            <a:r>
              <a:rPr dirty="0" sz="1100" spc="2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100" spc="-50">
                <a:solidFill>
                  <a:srgbClr val="FF0000"/>
                </a:solidFill>
                <a:latin typeface="Tahoma"/>
                <a:cs typeface="Tahoma"/>
              </a:rPr>
              <a:t>program</a:t>
            </a:r>
            <a:r>
              <a:rPr dirty="0" sz="1100" spc="-5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144780" indent="-132715">
              <a:lnSpc>
                <a:spcPct val="100000"/>
              </a:lnSpc>
              <a:spcBef>
                <a:spcPts val="334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</a:tabLst>
            </a:pPr>
            <a:r>
              <a:rPr dirty="0" sz="1100" spc="-50">
                <a:latin typeface="Tahoma"/>
                <a:cs typeface="Tahoma"/>
              </a:rPr>
              <a:t>Subprogram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bisa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dipanggil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di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bagian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manapun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pada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program.</a:t>
            </a:r>
            <a:endParaRPr sz="1100">
              <a:latin typeface="Tahoma"/>
              <a:cs typeface="Tahoma"/>
            </a:endParaRPr>
          </a:p>
          <a:p>
            <a:pPr marL="144780" indent="-132715">
              <a:lnSpc>
                <a:spcPct val="100000"/>
              </a:lnSpc>
              <a:spcBef>
                <a:spcPts val="330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</a:tabLst>
            </a:pPr>
            <a:r>
              <a:rPr dirty="0" sz="1100" spc="-25">
                <a:latin typeface="Tahoma"/>
                <a:cs typeface="Tahoma"/>
              </a:rPr>
              <a:t>Pada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20">
                <a:latin typeface="Tahoma"/>
                <a:cs typeface="Tahoma"/>
              </a:rPr>
              <a:t>C++,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subprogram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disebut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dengan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0">
                <a:solidFill>
                  <a:srgbClr val="FF0000"/>
                </a:solidFill>
                <a:latin typeface="Tahoma"/>
                <a:cs typeface="Tahoma"/>
              </a:rPr>
              <a:t>fungsi</a:t>
            </a:r>
            <a:r>
              <a:rPr dirty="0" sz="1100" spc="-4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9458" y="3025495"/>
              <a:ext cx="552937" cy="3317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5"/>
              <a:t>10</a:t>
            </a:fld>
            <a:r>
              <a:rPr dirty="0" spc="5"/>
              <a:t>/42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3565" y="221828"/>
            <a:ext cx="1701164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/>
              <a:t>Contoh</a:t>
            </a:r>
            <a:r>
              <a:rPr dirty="0" spc="75"/>
              <a:t> </a:t>
            </a:r>
            <a:r>
              <a:rPr dirty="0" spc="-35"/>
              <a:t>Subprogram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488631"/>
            <a:ext cx="3769360" cy="280860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44780" marR="282575" indent="-132715">
              <a:lnSpc>
                <a:spcPct val="102699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</a:tabLst>
            </a:pPr>
            <a:r>
              <a:rPr dirty="0" sz="1100" spc="20">
                <a:latin typeface="Tahoma"/>
                <a:cs typeface="Tahoma"/>
              </a:rPr>
              <a:t>Kita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bisa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memindahkan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serangkaian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kode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menjadi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sebuah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fungsi,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lalu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memanggilnya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pada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program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utama.</a:t>
            </a:r>
            <a:endParaRPr sz="1100">
              <a:latin typeface="Tahoma"/>
              <a:cs typeface="Tahoma"/>
            </a:endParaRPr>
          </a:p>
          <a:p>
            <a:pPr marL="144780" indent="-132715">
              <a:lnSpc>
                <a:spcPts val="1245"/>
              </a:lnSpc>
              <a:spcBef>
                <a:spcPts val="35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  <a:tab pos="3756025" algn="l"/>
              </a:tabLst>
            </a:pPr>
            <a:r>
              <a:rPr dirty="0" u="sng" sz="1100" spc="-3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Perhatikan</a:t>
            </a:r>
            <a:r>
              <a:rPr dirty="0" u="sng" sz="1100" spc="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3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contoh</a:t>
            </a:r>
            <a:r>
              <a:rPr dirty="0" u="sng" sz="1100" spc="1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5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pesan.cpp</a:t>
            </a:r>
            <a:r>
              <a:rPr dirty="0" u="sng" sz="1100" spc="1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2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berikut!	</a:t>
            </a:r>
            <a:endParaRPr sz="1100">
              <a:latin typeface="Tahoma"/>
              <a:cs typeface="Tahoma"/>
            </a:endParaRPr>
          </a:p>
          <a:p>
            <a:pPr marL="144780" marR="2287270">
              <a:lnSpc>
                <a:spcPct val="74700"/>
              </a:lnSpc>
              <a:spcBef>
                <a:spcPts val="225"/>
              </a:spcBef>
            </a:pPr>
            <a:r>
              <a:rPr dirty="0" sz="1000" spc="114">
                <a:solidFill>
                  <a:srgbClr val="0000FF"/>
                </a:solidFill>
                <a:latin typeface="PMingLiU"/>
                <a:cs typeface="PMingLiU"/>
              </a:rPr>
              <a:t>#include</a:t>
            </a:r>
            <a:r>
              <a:rPr dirty="0" sz="1000" spc="12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10">
                <a:latin typeface="PMingLiU"/>
                <a:cs typeface="PMingLiU"/>
              </a:rPr>
              <a:t>&lt;cstdio&gt; </a:t>
            </a:r>
            <a:r>
              <a:rPr dirty="0" sz="1000" spc="114">
                <a:latin typeface="PMingLiU"/>
                <a:cs typeface="PMingLiU"/>
              </a:rPr>
              <a:t> </a:t>
            </a:r>
            <a:r>
              <a:rPr dirty="0" sz="1000" spc="114">
                <a:solidFill>
                  <a:srgbClr val="0000FF"/>
                </a:solidFill>
                <a:latin typeface="PMingLiU"/>
                <a:cs typeface="PMingLiU"/>
              </a:rPr>
              <a:t>#include</a:t>
            </a:r>
            <a:r>
              <a:rPr dirty="0" sz="1000" spc="12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20">
                <a:latin typeface="PMingLiU"/>
                <a:cs typeface="PMingLiU"/>
              </a:rPr>
              <a:t>&lt;string&gt; </a:t>
            </a:r>
            <a:r>
              <a:rPr dirty="0" sz="1000" spc="125">
                <a:latin typeface="PMingLiU"/>
                <a:cs typeface="PMingLiU"/>
              </a:rPr>
              <a:t> </a:t>
            </a:r>
            <a:r>
              <a:rPr dirty="0" sz="1000" spc="114">
                <a:solidFill>
                  <a:srgbClr val="0000FF"/>
                </a:solidFill>
                <a:latin typeface="PMingLiU"/>
                <a:cs typeface="PMingLiU"/>
              </a:rPr>
              <a:t>using</a:t>
            </a:r>
            <a:r>
              <a:rPr dirty="0" sz="1000" spc="22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65">
                <a:solidFill>
                  <a:srgbClr val="0000FF"/>
                </a:solidFill>
                <a:latin typeface="PMingLiU"/>
                <a:cs typeface="PMingLiU"/>
              </a:rPr>
              <a:t>namespace</a:t>
            </a:r>
            <a:r>
              <a:rPr dirty="0" sz="1000" spc="22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80">
                <a:latin typeface="PMingLiU"/>
                <a:cs typeface="PMingLiU"/>
              </a:rPr>
              <a:t>std;</a:t>
            </a:r>
            <a:endParaRPr sz="100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650">
              <a:latin typeface="PMingLiU"/>
              <a:cs typeface="PMingLiU"/>
            </a:endParaRPr>
          </a:p>
          <a:p>
            <a:pPr marL="144780" marR="2552700">
              <a:lnSpc>
                <a:spcPct val="74700"/>
              </a:lnSpc>
            </a:pPr>
            <a:r>
              <a:rPr dirty="0" sz="1000" spc="114">
                <a:solidFill>
                  <a:srgbClr val="0000FF"/>
                </a:solidFill>
                <a:latin typeface="PMingLiU"/>
                <a:cs typeface="PMingLiU"/>
              </a:rPr>
              <a:t>char</a:t>
            </a:r>
            <a:r>
              <a:rPr dirty="0" sz="1000" spc="22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25">
                <a:latin typeface="PMingLiU"/>
                <a:cs typeface="PMingLiU"/>
              </a:rPr>
              <a:t>buff[1001]; </a:t>
            </a:r>
            <a:r>
              <a:rPr dirty="0" sz="1000" spc="-245">
                <a:latin typeface="PMingLiU"/>
                <a:cs typeface="PMingLiU"/>
              </a:rPr>
              <a:t> </a:t>
            </a:r>
            <a:r>
              <a:rPr dirty="0" sz="1000" spc="165">
                <a:latin typeface="PMingLiU"/>
                <a:cs typeface="PMingLiU"/>
              </a:rPr>
              <a:t>string</a:t>
            </a:r>
            <a:r>
              <a:rPr dirty="0" sz="1000" spc="240">
                <a:latin typeface="PMingLiU"/>
                <a:cs typeface="PMingLiU"/>
              </a:rPr>
              <a:t> </a:t>
            </a:r>
            <a:r>
              <a:rPr dirty="0" sz="1000" spc="120">
                <a:latin typeface="PMingLiU"/>
                <a:cs typeface="PMingLiU"/>
              </a:rPr>
              <a:t>pesan;</a:t>
            </a:r>
            <a:endParaRPr sz="1000">
              <a:latin typeface="PMingLiU"/>
              <a:cs typeface="PMingLiU"/>
            </a:endParaRPr>
          </a:p>
          <a:p>
            <a:pPr marL="144780">
              <a:lnSpc>
                <a:spcPts val="1080"/>
              </a:lnSpc>
              <a:spcBef>
                <a:spcPts val="660"/>
              </a:spcBef>
            </a:pPr>
            <a:r>
              <a:rPr dirty="0" sz="1000" spc="260">
                <a:solidFill>
                  <a:srgbClr val="009900"/>
                </a:solidFill>
                <a:latin typeface="PMingLiU"/>
                <a:cs typeface="PMingLiU"/>
              </a:rPr>
              <a:t>//</a:t>
            </a:r>
            <a:r>
              <a:rPr dirty="0" sz="1000" spc="195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55">
                <a:solidFill>
                  <a:srgbClr val="009900"/>
                </a:solidFill>
                <a:latin typeface="PMingLiU"/>
                <a:cs typeface="PMingLiU"/>
              </a:rPr>
              <a:t>Subprogram</a:t>
            </a:r>
            <a:endParaRPr sz="1000">
              <a:latin typeface="PMingLiU"/>
              <a:cs typeface="PMingLiU"/>
            </a:endParaRPr>
          </a:p>
          <a:p>
            <a:pPr marL="277495" marR="1556385" indent="-133350">
              <a:lnSpc>
                <a:spcPts val="960"/>
              </a:lnSpc>
              <a:spcBef>
                <a:spcPts val="110"/>
              </a:spcBef>
            </a:pPr>
            <a:r>
              <a:rPr dirty="0" sz="1000" spc="105">
                <a:solidFill>
                  <a:srgbClr val="0000FF"/>
                </a:solidFill>
                <a:latin typeface="PMingLiU"/>
                <a:cs typeface="PMingLiU"/>
              </a:rPr>
              <a:t>void</a:t>
            </a:r>
            <a:r>
              <a:rPr dirty="0" sz="1000" spc="11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10">
                <a:latin typeface="PMingLiU"/>
                <a:cs typeface="PMingLiU"/>
              </a:rPr>
              <a:t>bacaPesan()</a:t>
            </a:r>
            <a:r>
              <a:rPr dirty="0" sz="1000" spc="114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 </a:t>
            </a:r>
            <a:r>
              <a:rPr dirty="0" sz="1000" spc="75">
                <a:latin typeface="PMingLiU"/>
                <a:cs typeface="PMingLiU"/>
              </a:rPr>
              <a:t> </a:t>
            </a:r>
            <a:r>
              <a:rPr dirty="0" sz="1000" spc="110">
                <a:latin typeface="PMingLiU"/>
                <a:cs typeface="PMingLiU"/>
              </a:rPr>
              <a:t>printf(</a:t>
            </a:r>
            <a:r>
              <a:rPr dirty="0" sz="1000" spc="110">
                <a:solidFill>
                  <a:srgbClr val="9300D1"/>
                </a:solidFill>
                <a:latin typeface="PMingLiU"/>
                <a:cs typeface="PMingLiU"/>
              </a:rPr>
              <a:t>"masukkan</a:t>
            </a:r>
            <a:r>
              <a:rPr dirty="0" sz="1000" spc="225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120">
                <a:solidFill>
                  <a:srgbClr val="9300D1"/>
                </a:solidFill>
                <a:latin typeface="PMingLiU"/>
                <a:cs typeface="PMingLiU"/>
              </a:rPr>
              <a:t>pesan:</a:t>
            </a:r>
            <a:r>
              <a:rPr dirty="0" sz="1000" spc="229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185">
                <a:solidFill>
                  <a:srgbClr val="9300D1"/>
                </a:solidFill>
                <a:latin typeface="PMingLiU"/>
                <a:cs typeface="PMingLiU"/>
              </a:rPr>
              <a:t>\n"</a:t>
            </a:r>
            <a:r>
              <a:rPr dirty="0" sz="1000" spc="185">
                <a:latin typeface="PMingLiU"/>
                <a:cs typeface="PMingLiU"/>
              </a:rPr>
              <a:t>); </a:t>
            </a:r>
            <a:r>
              <a:rPr dirty="0" sz="1000" spc="-245">
                <a:latin typeface="PMingLiU"/>
                <a:cs typeface="PMingLiU"/>
              </a:rPr>
              <a:t> </a:t>
            </a:r>
            <a:r>
              <a:rPr dirty="0" sz="1000" spc="114">
                <a:latin typeface="PMingLiU"/>
                <a:cs typeface="PMingLiU"/>
              </a:rPr>
              <a:t>scanf(</a:t>
            </a:r>
            <a:r>
              <a:rPr dirty="0" sz="1000" spc="114">
                <a:solidFill>
                  <a:srgbClr val="9300D1"/>
                </a:solidFill>
                <a:latin typeface="PMingLiU"/>
                <a:cs typeface="PMingLiU"/>
              </a:rPr>
              <a:t>"%s"</a:t>
            </a:r>
            <a:r>
              <a:rPr dirty="0" sz="1000" spc="114">
                <a:latin typeface="PMingLiU"/>
                <a:cs typeface="PMingLiU"/>
              </a:rPr>
              <a:t>,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165">
                <a:latin typeface="PMingLiU"/>
                <a:cs typeface="PMingLiU"/>
              </a:rPr>
              <a:t>buff);</a:t>
            </a:r>
            <a:endParaRPr sz="1000">
              <a:latin typeface="PMingLiU"/>
              <a:cs typeface="PMingLiU"/>
            </a:endParaRPr>
          </a:p>
          <a:p>
            <a:pPr marL="277495">
              <a:lnSpc>
                <a:spcPts val="785"/>
              </a:lnSpc>
            </a:pPr>
            <a:r>
              <a:rPr dirty="0" sz="1000" spc="95">
                <a:latin typeface="PMingLiU"/>
                <a:cs typeface="PMingLiU"/>
              </a:rPr>
              <a:t>pesan</a:t>
            </a:r>
            <a:r>
              <a:rPr dirty="0" sz="1000" spc="225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 spc="229">
                <a:latin typeface="PMingLiU"/>
                <a:cs typeface="PMingLiU"/>
              </a:rPr>
              <a:t> </a:t>
            </a:r>
            <a:r>
              <a:rPr dirty="0" sz="1000" spc="155">
                <a:latin typeface="PMingLiU"/>
                <a:cs typeface="PMingLiU"/>
              </a:rPr>
              <a:t>buff;</a:t>
            </a:r>
            <a:endParaRPr sz="1000">
              <a:latin typeface="PMingLiU"/>
              <a:cs typeface="PMingLiU"/>
            </a:endParaRPr>
          </a:p>
          <a:p>
            <a:pPr marL="144780">
              <a:lnSpc>
                <a:spcPts val="108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  <a:p>
            <a:pPr marL="144780" marR="2552700">
              <a:lnSpc>
                <a:spcPts val="960"/>
              </a:lnSpc>
              <a:spcBef>
                <a:spcPts val="890"/>
              </a:spcBef>
            </a:pPr>
            <a:r>
              <a:rPr dirty="0" sz="1000" spc="260">
                <a:solidFill>
                  <a:srgbClr val="009900"/>
                </a:solidFill>
                <a:latin typeface="PMingLiU"/>
                <a:cs typeface="PMingLiU"/>
              </a:rPr>
              <a:t>//</a:t>
            </a:r>
            <a:r>
              <a:rPr dirty="0" sz="1000" spc="220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60">
                <a:solidFill>
                  <a:srgbClr val="009900"/>
                </a:solidFill>
                <a:latin typeface="PMingLiU"/>
                <a:cs typeface="PMingLiU"/>
              </a:rPr>
              <a:t>Program</a:t>
            </a:r>
            <a:r>
              <a:rPr dirty="0" sz="1000" spc="225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60">
                <a:solidFill>
                  <a:srgbClr val="009900"/>
                </a:solidFill>
                <a:latin typeface="PMingLiU"/>
                <a:cs typeface="PMingLiU"/>
              </a:rPr>
              <a:t>utama </a:t>
            </a:r>
            <a:r>
              <a:rPr dirty="0" sz="1000" spc="-245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190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45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05">
                <a:latin typeface="PMingLiU"/>
                <a:cs typeface="PMingLiU"/>
              </a:rPr>
              <a:t>main()</a:t>
            </a:r>
            <a:r>
              <a:rPr dirty="0" sz="1000" spc="245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</a:t>
            </a:r>
            <a:endParaRPr sz="1000">
              <a:latin typeface="PMingLiU"/>
              <a:cs typeface="PMingLiU"/>
            </a:endParaRPr>
          </a:p>
          <a:p>
            <a:pPr marL="277495">
              <a:lnSpc>
                <a:spcPts val="850"/>
              </a:lnSpc>
            </a:pPr>
            <a:r>
              <a:rPr dirty="0" sz="1000" spc="120">
                <a:latin typeface="PMingLiU"/>
                <a:cs typeface="PMingLiU"/>
              </a:rPr>
              <a:t>bacaPesan();</a:t>
            </a:r>
            <a:endParaRPr sz="1000">
              <a:latin typeface="PMingLiU"/>
              <a:cs typeface="PMingLiU"/>
            </a:endParaRPr>
          </a:p>
          <a:p>
            <a:pPr marL="277495">
              <a:lnSpc>
                <a:spcPts val="960"/>
              </a:lnSpc>
            </a:pPr>
            <a:r>
              <a:rPr dirty="0" sz="1000" spc="140">
                <a:latin typeface="PMingLiU"/>
                <a:cs typeface="PMingLiU"/>
              </a:rPr>
              <a:t>printf(</a:t>
            </a:r>
            <a:r>
              <a:rPr dirty="0" sz="1000" spc="140">
                <a:solidFill>
                  <a:srgbClr val="9300D1"/>
                </a:solidFill>
                <a:latin typeface="PMingLiU"/>
                <a:cs typeface="PMingLiU"/>
              </a:rPr>
              <a:t>"pesan</a:t>
            </a:r>
            <a:r>
              <a:rPr dirty="0" sz="1000" spc="260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-10">
                <a:solidFill>
                  <a:srgbClr val="9300D1"/>
                </a:solidFill>
                <a:latin typeface="PMingLiU"/>
                <a:cs typeface="PMingLiU"/>
              </a:rPr>
              <a:t>=</a:t>
            </a:r>
            <a:r>
              <a:rPr dirty="0" sz="1000" spc="265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105">
                <a:solidFill>
                  <a:srgbClr val="9300D1"/>
                </a:solidFill>
                <a:latin typeface="PMingLiU"/>
                <a:cs typeface="PMingLiU"/>
              </a:rPr>
              <a:t>%s\n"</a:t>
            </a:r>
            <a:r>
              <a:rPr dirty="0" sz="1000" spc="105">
                <a:latin typeface="PMingLiU"/>
                <a:cs typeface="PMingLiU"/>
              </a:rPr>
              <a:t>,</a:t>
            </a:r>
            <a:r>
              <a:rPr dirty="0" sz="1000" spc="265">
                <a:latin typeface="PMingLiU"/>
                <a:cs typeface="PMingLiU"/>
              </a:rPr>
              <a:t> </a:t>
            </a:r>
            <a:r>
              <a:rPr dirty="0" sz="1000" spc="160">
                <a:latin typeface="PMingLiU"/>
                <a:cs typeface="PMingLiU"/>
              </a:rPr>
              <a:t>pesan.c_str());</a:t>
            </a:r>
            <a:endParaRPr sz="1000">
              <a:latin typeface="PMingLiU"/>
              <a:cs typeface="PMingLiU"/>
            </a:endParaRPr>
          </a:p>
          <a:p>
            <a:pPr marL="144780">
              <a:lnSpc>
                <a:spcPts val="108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sp>
          <p:nvSpPr>
            <p:cNvPr id="5" name="object 5"/>
            <p:cNvSpPr/>
            <p:nvPr/>
          </p:nvSpPr>
          <p:spPr>
            <a:xfrm>
              <a:off x="637095" y="3333470"/>
              <a:ext cx="3611245" cy="0"/>
            </a:xfrm>
            <a:custGeom>
              <a:avLst/>
              <a:gdLst/>
              <a:ahLst/>
              <a:cxnLst/>
              <a:rect l="l" t="t" r="r" b="b"/>
              <a:pathLst>
                <a:path w="3611245" h="0">
                  <a:moveTo>
                    <a:pt x="0" y="0"/>
                  </a:moveTo>
                  <a:lnTo>
                    <a:pt x="36109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9458" y="3025495"/>
              <a:ext cx="552937" cy="3317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5"/>
              <a:t>10</a:t>
            </a:fld>
            <a:r>
              <a:rPr dirty="0" spc="5"/>
              <a:t>/42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1291" y="221828"/>
            <a:ext cx="90551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"/>
              <a:t>Penjelasan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86233" rIns="0" bIns="0" rtlCol="0" vert="horz">
            <a:spAutoFit/>
          </a:bodyPr>
          <a:lstStyle/>
          <a:p>
            <a:pPr marL="287655" indent="-132715">
              <a:lnSpc>
                <a:spcPct val="100000"/>
              </a:lnSpc>
              <a:spcBef>
                <a:spcPts val="90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288290" algn="l"/>
              </a:tabLst>
            </a:pPr>
            <a:r>
              <a:rPr dirty="0" sz="1100" spc="-25"/>
              <a:t>Pada</a:t>
            </a:r>
            <a:r>
              <a:rPr dirty="0" sz="1100" spc="25"/>
              <a:t> </a:t>
            </a:r>
            <a:r>
              <a:rPr dirty="0" sz="1100" spc="-50"/>
              <a:t>pesan.cpp,</a:t>
            </a:r>
            <a:r>
              <a:rPr dirty="0" sz="1100" spc="25"/>
              <a:t> </a:t>
            </a:r>
            <a:r>
              <a:rPr dirty="0" sz="1100" spc="-35"/>
              <a:t>terdapat</a:t>
            </a:r>
            <a:r>
              <a:rPr dirty="0" sz="1100" spc="30"/>
              <a:t> </a:t>
            </a:r>
            <a:r>
              <a:rPr dirty="0" sz="1100" spc="-65"/>
              <a:t>sebuah</a:t>
            </a:r>
            <a:r>
              <a:rPr dirty="0" sz="1100" spc="20"/>
              <a:t> </a:t>
            </a:r>
            <a:r>
              <a:rPr dirty="0" sz="1100" spc="-45"/>
              <a:t>fungsi</a:t>
            </a:r>
            <a:r>
              <a:rPr dirty="0" sz="1100" spc="25"/>
              <a:t> </a:t>
            </a:r>
            <a:r>
              <a:rPr dirty="0" sz="1100" spc="-50"/>
              <a:t>bernama</a:t>
            </a:r>
            <a:r>
              <a:rPr dirty="0" sz="1100" spc="35"/>
              <a:t> </a:t>
            </a:r>
            <a:r>
              <a:rPr dirty="0" sz="1100" spc="90">
                <a:latin typeface="PMingLiU"/>
                <a:cs typeface="PMingLiU"/>
              </a:rPr>
              <a:t>bacaPesan</a:t>
            </a:r>
            <a:endParaRPr sz="1100">
              <a:latin typeface="PMingLiU"/>
              <a:cs typeface="PMingLiU"/>
            </a:endParaRPr>
          </a:p>
          <a:p>
            <a:pPr marL="287655">
              <a:lnSpc>
                <a:spcPct val="100000"/>
              </a:lnSpc>
              <a:spcBef>
                <a:spcPts val="35"/>
              </a:spcBef>
            </a:pPr>
            <a:r>
              <a:rPr dirty="0" spc="-65"/>
              <a:t>yang</a:t>
            </a:r>
            <a:r>
              <a:rPr dirty="0" spc="25"/>
              <a:t> </a:t>
            </a:r>
            <a:r>
              <a:rPr dirty="0" spc="-50"/>
              <a:t>melakukan</a:t>
            </a:r>
            <a:r>
              <a:rPr dirty="0" spc="25"/>
              <a:t> </a:t>
            </a:r>
            <a:r>
              <a:rPr dirty="0" spc="-35"/>
              <a:t>perintah</a:t>
            </a:r>
            <a:r>
              <a:rPr dirty="0" spc="30"/>
              <a:t> </a:t>
            </a:r>
            <a:r>
              <a:rPr dirty="0" spc="-30"/>
              <a:t>untuk</a:t>
            </a:r>
            <a:r>
              <a:rPr dirty="0" spc="25"/>
              <a:t> </a:t>
            </a:r>
            <a:r>
              <a:rPr dirty="0" spc="-60"/>
              <a:t>membaca</a:t>
            </a:r>
            <a:r>
              <a:rPr dirty="0" spc="25"/>
              <a:t> </a:t>
            </a:r>
            <a:r>
              <a:rPr dirty="0" spc="-55"/>
              <a:t>masukan.</a:t>
            </a:r>
          </a:p>
          <a:p>
            <a:pPr marL="287655" marR="103505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288290" algn="l"/>
              </a:tabLst>
            </a:pPr>
            <a:r>
              <a:rPr dirty="0" sz="1100" spc="-10"/>
              <a:t>Ketika</a:t>
            </a:r>
            <a:r>
              <a:rPr dirty="0" sz="1100" spc="20"/>
              <a:t> </a:t>
            </a:r>
            <a:r>
              <a:rPr dirty="0" sz="1100" spc="90">
                <a:latin typeface="PMingLiU"/>
                <a:cs typeface="PMingLiU"/>
              </a:rPr>
              <a:t>bacaPesan</a:t>
            </a:r>
            <a:r>
              <a:rPr dirty="0" sz="1100" spc="80">
                <a:latin typeface="PMingLiU"/>
                <a:cs typeface="PMingLiU"/>
              </a:rPr>
              <a:t> </a:t>
            </a:r>
            <a:r>
              <a:rPr dirty="0" sz="1100" spc="-35"/>
              <a:t>dipanggil</a:t>
            </a:r>
            <a:r>
              <a:rPr dirty="0" sz="1100" spc="20"/>
              <a:t> </a:t>
            </a:r>
            <a:r>
              <a:rPr dirty="0" sz="1100" spc="-50"/>
              <a:t>pada</a:t>
            </a:r>
            <a:r>
              <a:rPr dirty="0" sz="1100" spc="25"/>
              <a:t> </a:t>
            </a:r>
            <a:r>
              <a:rPr dirty="0" sz="1100" spc="-55"/>
              <a:t>program</a:t>
            </a:r>
            <a:r>
              <a:rPr dirty="0" sz="1100" spc="20"/>
              <a:t> </a:t>
            </a:r>
            <a:r>
              <a:rPr dirty="0" sz="1100" spc="-40"/>
              <a:t>utama,</a:t>
            </a:r>
            <a:r>
              <a:rPr dirty="0" sz="1100" spc="25"/>
              <a:t> </a:t>
            </a:r>
            <a:r>
              <a:rPr dirty="0" sz="1100" spc="-45"/>
              <a:t>bisa </a:t>
            </a:r>
            <a:r>
              <a:rPr dirty="0" sz="1100" spc="-40"/>
              <a:t> </a:t>
            </a:r>
            <a:r>
              <a:rPr dirty="0" sz="1100" spc="-50"/>
              <a:t>dianggap</a:t>
            </a:r>
            <a:r>
              <a:rPr dirty="0" sz="1100" spc="25"/>
              <a:t> </a:t>
            </a:r>
            <a:r>
              <a:rPr dirty="0" sz="1100" spc="-50"/>
              <a:t>seluruh</a:t>
            </a:r>
            <a:r>
              <a:rPr dirty="0" sz="1100" spc="25"/>
              <a:t> </a:t>
            </a:r>
            <a:r>
              <a:rPr dirty="0" sz="1100" spc="-30"/>
              <a:t>instruksi</a:t>
            </a:r>
            <a:r>
              <a:rPr dirty="0" sz="1100" spc="30"/>
              <a:t> </a:t>
            </a:r>
            <a:r>
              <a:rPr dirty="0" sz="1100" spc="-65"/>
              <a:t>yang</a:t>
            </a:r>
            <a:r>
              <a:rPr dirty="0" sz="1100" spc="30"/>
              <a:t> </a:t>
            </a:r>
            <a:r>
              <a:rPr dirty="0" sz="1100" spc="-55"/>
              <a:t>ada</a:t>
            </a:r>
            <a:r>
              <a:rPr dirty="0" sz="1100" spc="30"/>
              <a:t> </a:t>
            </a:r>
            <a:r>
              <a:rPr dirty="0" sz="1100" spc="-20"/>
              <a:t>di</a:t>
            </a:r>
            <a:r>
              <a:rPr dirty="0" sz="1100" spc="30"/>
              <a:t> </a:t>
            </a:r>
            <a:r>
              <a:rPr dirty="0" sz="1100" spc="-45"/>
              <a:t>dalam</a:t>
            </a:r>
            <a:r>
              <a:rPr dirty="0" sz="1100" spc="30"/>
              <a:t> </a:t>
            </a:r>
            <a:r>
              <a:rPr dirty="0" sz="1100" spc="-45"/>
              <a:t>fungsi</a:t>
            </a:r>
            <a:r>
              <a:rPr dirty="0" sz="1100" spc="30"/>
              <a:t> </a:t>
            </a:r>
            <a:r>
              <a:rPr dirty="0" sz="1100" spc="-45"/>
              <a:t>tersebut </a:t>
            </a:r>
            <a:r>
              <a:rPr dirty="0" sz="1100" spc="-325"/>
              <a:t> </a:t>
            </a:r>
            <a:r>
              <a:rPr dirty="0" sz="1100" spc="-40"/>
              <a:t>dipindahkan</a:t>
            </a:r>
            <a:r>
              <a:rPr dirty="0" sz="1100" spc="15"/>
              <a:t> </a:t>
            </a:r>
            <a:r>
              <a:rPr dirty="0" sz="1100" spc="-75"/>
              <a:t>ke</a:t>
            </a:r>
            <a:r>
              <a:rPr dirty="0" sz="1100" spc="20"/>
              <a:t> </a:t>
            </a:r>
            <a:r>
              <a:rPr dirty="0" sz="1100" spc="-50"/>
              <a:t>program</a:t>
            </a:r>
            <a:r>
              <a:rPr dirty="0" sz="1100" spc="15"/>
              <a:t> </a:t>
            </a:r>
            <a:r>
              <a:rPr dirty="0" sz="1100" spc="-40"/>
              <a:t>utama</a:t>
            </a:r>
            <a:r>
              <a:rPr dirty="0" sz="1100" spc="20"/>
              <a:t> </a:t>
            </a:r>
            <a:r>
              <a:rPr dirty="0" sz="1100" spc="-65"/>
              <a:t>yang</a:t>
            </a:r>
            <a:r>
              <a:rPr dirty="0" sz="1100" spc="15"/>
              <a:t> </a:t>
            </a:r>
            <a:r>
              <a:rPr dirty="0" sz="1100" spc="-50"/>
              <a:t>memanggilnya.</a:t>
            </a:r>
            <a:endParaRPr sz="1100">
              <a:latin typeface="PMingLiU"/>
              <a:cs typeface="PMingLiU"/>
            </a:endParaRPr>
          </a:p>
          <a:p>
            <a:pPr marL="287655" indent="-132715">
              <a:lnSpc>
                <a:spcPts val="1275"/>
              </a:lnSpc>
              <a:spcBef>
                <a:spcPts val="334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288290" algn="l"/>
                <a:tab pos="3898900" algn="l"/>
              </a:tabLst>
            </a:pPr>
            <a:r>
              <a:rPr dirty="0" u="sng" sz="1100" spc="-45">
                <a:uFill>
                  <a:solidFill>
                    <a:srgbClr val="000000"/>
                  </a:solidFill>
                </a:uFill>
              </a:rPr>
              <a:t>Sehingga,</a:t>
            </a:r>
            <a:r>
              <a:rPr dirty="0" u="sng" sz="1100" spc="1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-50">
                <a:uFill>
                  <a:solidFill>
                    <a:srgbClr val="000000"/>
                  </a:solidFill>
                </a:uFill>
              </a:rPr>
              <a:t>program</a:t>
            </a:r>
            <a:r>
              <a:rPr dirty="0" u="sng" sz="1100" spc="20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-40">
                <a:uFill>
                  <a:solidFill>
                    <a:srgbClr val="000000"/>
                  </a:solidFill>
                </a:uFill>
              </a:rPr>
              <a:t>utama</a:t>
            </a:r>
            <a:r>
              <a:rPr dirty="0" u="sng" sz="1100" spc="1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-60">
                <a:uFill>
                  <a:solidFill>
                    <a:srgbClr val="000000"/>
                  </a:solidFill>
                </a:uFill>
              </a:rPr>
              <a:t>seakan-akan</a:t>
            </a:r>
            <a:r>
              <a:rPr dirty="0" u="sng" sz="1100" spc="20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-55">
                <a:uFill>
                  <a:solidFill>
                    <a:srgbClr val="000000"/>
                  </a:solidFill>
                </a:uFill>
              </a:rPr>
              <a:t>menjadi:	</a:t>
            </a:r>
            <a:endParaRPr sz="1100"/>
          </a:p>
          <a:p>
            <a:pPr marL="287655">
              <a:lnSpc>
                <a:spcPts val="1035"/>
              </a:lnSpc>
            </a:pPr>
            <a:r>
              <a:rPr dirty="0" sz="1000" spc="190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25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05">
                <a:latin typeface="PMingLiU"/>
                <a:cs typeface="PMingLiU"/>
              </a:rPr>
              <a:t>main()</a:t>
            </a:r>
            <a:r>
              <a:rPr dirty="0" sz="1000" spc="225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</a:t>
            </a:r>
            <a:endParaRPr sz="1000">
              <a:latin typeface="PMingLiU"/>
              <a:cs typeface="PMingLiU"/>
            </a:endParaRPr>
          </a:p>
          <a:p>
            <a:pPr marL="420370" marR="1556385">
              <a:lnSpc>
                <a:spcPts val="960"/>
              </a:lnSpc>
              <a:spcBef>
                <a:spcPts val="110"/>
              </a:spcBef>
            </a:pPr>
            <a:r>
              <a:rPr dirty="0" sz="1000" spc="110">
                <a:latin typeface="PMingLiU"/>
                <a:cs typeface="PMingLiU"/>
              </a:rPr>
              <a:t>printf(</a:t>
            </a:r>
            <a:r>
              <a:rPr dirty="0" sz="1000" spc="110">
                <a:solidFill>
                  <a:srgbClr val="9300D1"/>
                </a:solidFill>
                <a:latin typeface="PMingLiU"/>
                <a:cs typeface="PMingLiU"/>
              </a:rPr>
              <a:t>"masukkan</a:t>
            </a:r>
            <a:r>
              <a:rPr dirty="0" sz="1000" spc="225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120">
                <a:solidFill>
                  <a:srgbClr val="9300D1"/>
                </a:solidFill>
                <a:latin typeface="PMingLiU"/>
                <a:cs typeface="PMingLiU"/>
              </a:rPr>
              <a:t>pesan:</a:t>
            </a:r>
            <a:r>
              <a:rPr dirty="0" sz="1000" spc="229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185">
                <a:solidFill>
                  <a:srgbClr val="9300D1"/>
                </a:solidFill>
                <a:latin typeface="PMingLiU"/>
                <a:cs typeface="PMingLiU"/>
              </a:rPr>
              <a:t>\n"</a:t>
            </a:r>
            <a:r>
              <a:rPr dirty="0" sz="1000" spc="185">
                <a:latin typeface="PMingLiU"/>
                <a:cs typeface="PMingLiU"/>
              </a:rPr>
              <a:t>); </a:t>
            </a:r>
            <a:r>
              <a:rPr dirty="0" sz="1000" spc="-245">
                <a:latin typeface="PMingLiU"/>
                <a:cs typeface="PMingLiU"/>
              </a:rPr>
              <a:t> </a:t>
            </a:r>
            <a:r>
              <a:rPr dirty="0" sz="1000" spc="114">
                <a:latin typeface="PMingLiU"/>
                <a:cs typeface="PMingLiU"/>
              </a:rPr>
              <a:t>scanf(</a:t>
            </a:r>
            <a:r>
              <a:rPr dirty="0" sz="1000" spc="114">
                <a:solidFill>
                  <a:srgbClr val="9300D1"/>
                </a:solidFill>
                <a:latin typeface="PMingLiU"/>
                <a:cs typeface="PMingLiU"/>
              </a:rPr>
              <a:t>"%s"</a:t>
            </a:r>
            <a:r>
              <a:rPr dirty="0" sz="1000" spc="114">
                <a:latin typeface="PMingLiU"/>
                <a:cs typeface="PMingLiU"/>
              </a:rPr>
              <a:t>,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165">
                <a:latin typeface="PMingLiU"/>
                <a:cs typeface="PMingLiU"/>
              </a:rPr>
              <a:t>buff);</a:t>
            </a:r>
            <a:endParaRPr sz="1000">
              <a:latin typeface="PMingLiU"/>
              <a:cs typeface="PMingLiU"/>
            </a:endParaRPr>
          </a:p>
          <a:p>
            <a:pPr marL="420370">
              <a:lnSpc>
                <a:spcPts val="785"/>
              </a:lnSpc>
            </a:pPr>
            <a:r>
              <a:rPr dirty="0" sz="1000" spc="95">
                <a:latin typeface="PMingLiU"/>
                <a:cs typeface="PMingLiU"/>
              </a:rPr>
              <a:t>pesan</a:t>
            </a:r>
            <a:r>
              <a:rPr dirty="0" sz="1000" spc="225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 spc="229">
                <a:latin typeface="PMingLiU"/>
                <a:cs typeface="PMingLiU"/>
              </a:rPr>
              <a:t> </a:t>
            </a:r>
            <a:r>
              <a:rPr dirty="0" sz="1000" spc="155">
                <a:latin typeface="PMingLiU"/>
                <a:cs typeface="PMingLiU"/>
              </a:rPr>
              <a:t>buff;</a:t>
            </a:r>
            <a:endParaRPr sz="1000">
              <a:latin typeface="PMingLiU"/>
              <a:cs typeface="PMingLiU"/>
            </a:endParaRPr>
          </a:p>
          <a:p>
            <a:pPr marL="420370">
              <a:lnSpc>
                <a:spcPts val="960"/>
              </a:lnSpc>
            </a:pPr>
            <a:r>
              <a:rPr dirty="0" sz="1000" spc="140">
                <a:latin typeface="PMingLiU"/>
                <a:cs typeface="PMingLiU"/>
              </a:rPr>
              <a:t>printf(</a:t>
            </a:r>
            <a:r>
              <a:rPr dirty="0" sz="1000" spc="140">
                <a:solidFill>
                  <a:srgbClr val="9300D1"/>
                </a:solidFill>
                <a:latin typeface="PMingLiU"/>
                <a:cs typeface="PMingLiU"/>
              </a:rPr>
              <a:t>"pesan</a:t>
            </a:r>
            <a:r>
              <a:rPr dirty="0" sz="1000" spc="260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-10">
                <a:solidFill>
                  <a:srgbClr val="9300D1"/>
                </a:solidFill>
                <a:latin typeface="PMingLiU"/>
                <a:cs typeface="PMingLiU"/>
              </a:rPr>
              <a:t>=</a:t>
            </a:r>
            <a:r>
              <a:rPr dirty="0" sz="1000" spc="265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105">
                <a:solidFill>
                  <a:srgbClr val="9300D1"/>
                </a:solidFill>
                <a:latin typeface="PMingLiU"/>
                <a:cs typeface="PMingLiU"/>
              </a:rPr>
              <a:t>%s\n"</a:t>
            </a:r>
            <a:r>
              <a:rPr dirty="0" sz="1000" spc="105">
                <a:latin typeface="PMingLiU"/>
                <a:cs typeface="PMingLiU"/>
              </a:rPr>
              <a:t>,</a:t>
            </a:r>
            <a:r>
              <a:rPr dirty="0" sz="1000" spc="265">
                <a:latin typeface="PMingLiU"/>
                <a:cs typeface="PMingLiU"/>
              </a:rPr>
              <a:t> </a:t>
            </a:r>
            <a:r>
              <a:rPr dirty="0" sz="1000" spc="160">
                <a:latin typeface="PMingLiU"/>
                <a:cs typeface="PMingLiU"/>
              </a:rPr>
              <a:t>pesan.c_str());</a:t>
            </a:r>
            <a:endParaRPr sz="1000">
              <a:latin typeface="PMingLiU"/>
              <a:cs typeface="PMingLiU"/>
            </a:endParaRPr>
          </a:p>
          <a:p>
            <a:pPr marL="287655">
              <a:lnSpc>
                <a:spcPts val="108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7095" y="2619908"/>
            <a:ext cx="3611245" cy="0"/>
          </a:xfrm>
          <a:custGeom>
            <a:avLst/>
            <a:gdLst/>
            <a:ahLst/>
            <a:cxnLst/>
            <a:rect l="l" t="t" r="r" b="b"/>
            <a:pathLst>
              <a:path w="3611245" h="0">
                <a:moveTo>
                  <a:pt x="0" y="0"/>
                </a:moveTo>
                <a:lnTo>
                  <a:pt x="361091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9458" y="3025495"/>
              <a:ext cx="552937" cy="3317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5"/>
              <a:t>10</a:t>
            </a:fld>
            <a:r>
              <a:rPr dirty="0" spc="5"/>
              <a:t>/42</a:t>
            </a: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35F9E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Tim Olimpiade Komputer Indonesia</dc:creator>
  <dc:title>Subprogram</dc:title>
  <dcterms:created xsi:type="dcterms:W3CDTF">2021-02-25T19:57:04Z</dcterms:created>
  <dcterms:modified xsi:type="dcterms:W3CDTF">2021-02-25T19:57:04Z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