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4610100" cy="3460750"/>
  <p:notesSz cx="4610100" cy="3460750"/>
  <p:embeddedFontLst>
    <p:embeddedFont>
      <p:font typeface="Arial" panose="00000000000000000000" pitchFamily="34" charset="1"/>
      <p:italic r:id="rId37"/>
    </p:embeddedFont>
    <p:embeddedFont>
      <p:font typeface="Calibri" panose="00000000000000000000" pitchFamily="34" charset="1"/>
      <p:regular r:id="rId34"/>
      <p:italic r:id="rId36"/>
    </p:embeddedFont>
    <p:embeddedFont>
      <p:font typeface="Garamond" panose="00000000000000000000" pitchFamily="18" charset="1"/>
      <p:italic r:id="rId35"/>
    </p:embeddedFont>
    <p:embeddedFont>
      <p:font typeface="Tahoma" panose="00000000000000000000" pitchFamily="34" charset="1"/>
      <p:regular r:id="rId31"/>
      <p:bold r:id="rId32"/>
    </p:embeddedFont>
    <p:embeddedFont>
      <p:font typeface="Times New Roman" panose="00000000000000000000" pitchFamily="18" charset="1"/>
      <p:regular r:id="rId30"/>
    </p:embeddedFont>
    <p:embeddedFont>
      <p:font typeface="Trebuchet MS" panose="00000000000000000000" pitchFamily="34" charset="1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font" Target="fonts/font1.fntdata"/><Relationship Id="rId31" Type="http://schemas.openxmlformats.org/officeDocument/2006/relationships/font" Target="fonts/font2.fntdata"/><Relationship Id="rId32" Type="http://schemas.openxmlformats.org/officeDocument/2006/relationships/font" Target="fonts/font3.fntdata"/><Relationship Id="rId33" Type="http://schemas.openxmlformats.org/officeDocument/2006/relationships/font" Target="fonts/font4.fntdata"/><Relationship Id="rId34" Type="http://schemas.openxmlformats.org/officeDocument/2006/relationships/font" Target="fonts/font5.fntdata"/><Relationship Id="rId35" Type="http://schemas.openxmlformats.org/officeDocument/2006/relationships/font" Target="fonts/font6.fntdata"/><Relationship Id="rId36" Type="http://schemas.openxmlformats.org/officeDocument/2006/relationships/font" Target="fonts/font7.fntdata"/><Relationship Id="rId37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47871"/>
            <a:ext cx="4608195" cy="2608580"/>
          </a:xfrm>
          <a:custGeom>
            <a:avLst/>
            <a:gdLst/>
            <a:ahLst/>
            <a:cxnLst/>
            <a:rect l="l" t="t" r="r" b="b"/>
            <a:pathLst>
              <a:path w="4608195" h="2608579">
                <a:moveTo>
                  <a:pt x="0" y="2608129"/>
                </a:moveTo>
                <a:lnTo>
                  <a:pt x="4608004" y="2608129"/>
                </a:lnTo>
                <a:lnTo>
                  <a:pt x="4608004" y="0"/>
                </a:lnTo>
                <a:lnTo>
                  <a:pt x="0" y="0"/>
                </a:lnTo>
                <a:lnTo>
                  <a:pt x="0" y="260812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4608195" cy="848360"/>
          </a:xfrm>
          <a:custGeom>
            <a:avLst/>
            <a:gdLst/>
            <a:ahLst/>
            <a:cxnLst/>
            <a:rect l="l" t="t" r="r" b="b"/>
            <a:pathLst>
              <a:path w="4608195" h="848360">
                <a:moveTo>
                  <a:pt x="4608004" y="0"/>
                </a:moveTo>
                <a:lnTo>
                  <a:pt x="0" y="0"/>
                </a:lnTo>
                <a:lnTo>
                  <a:pt x="0" y="847870"/>
                </a:lnTo>
                <a:lnTo>
                  <a:pt x="4608004" y="84787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5F9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8000" y="87538"/>
            <a:ext cx="1152000" cy="69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0" cy="7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0136" y="1101354"/>
            <a:ext cx="1609826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5F9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69363"/>
            <a:ext cx="3913504" cy="134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969" y="3279191"/>
            <a:ext cx="290829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/24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505459" marR="5080" indent="-493395">
              <a:lnSpc>
                <a:spcPct val="106700"/>
              </a:lnSpc>
              <a:spcBef>
                <a:spcPts val="20"/>
              </a:spcBef>
            </a:pPr>
            <a:r>
              <a:rPr dirty="0" spc="-75"/>
              <a:t>Pendalaman</a:t>
            </a:r>
            <a:r>
              <a:rPr dirty="0" spc="50"/>
              <a:t> </a:t>
            </a:r>
            <a:r>
              <a:rPr dirty="0" spc="-55"/>
              <a:t>String </a:t>
            </a:r>
            <a:r>
              <a:rPr dirty="0" spc="-395"/>
              <a:t> </a:t>
            </a:r>
            <a:r>
              <a:rPr dirty="0" spc="35"/>
              <a:t>(C++)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4709" y="1868156"/>
            <a:ext cx="2098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Tim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Olimpiade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Komputer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Indonesia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6239"/>
            <a:ext cx="4608000" cy="7976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669" y="221828"/>
            <a:ext cx="15697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Penggunaan</a:t>
            </a:r>
            <a:r>
              <a:rPr dirty="0" spc="60"/>
              <a:t> </a:t>
            </a:r>
            <a:r>
              <a:rPr dirty="0" spc="-75"/>
              <a:t>strlen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8631"/>
            <a:ext cx="3913504" cy="2659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15557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strlen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kompleksitas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O(N),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masukan.</a:t>
            </a:r>
            <a:endParaRPr sz="1100">
              <a:latin typeface="Tahoma"/>
              <a:cs typeface="Tahoma"/>
            </a:endParaRPr>
          </a:p>
          <a:p>
            <a:pPr marL="289560" marR="355600" indent="-132715">
              <a:lnSpc>
                <a:spcPct val="1026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Penyebabnya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strlen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sebenarnya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keberapakah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 i="1">
                <a:latin typeface="Garamond"/>
                <a:cs typeface="Garamond"/>
              </a:rPr>
              <a:t>\</a:t>
            </a:r>
            <a:r>
              <a:rPr dirty="0" sz="1100" spc="-30">
                <a:latin typeface="Tahoma"/>
                <a:cs typeface="Tahoma"/>
              </a:rPr>
              <a:t>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berada.</a:t>
            </a:r>
            <a:endParaRPr sz="1100">
              <a:latin typeface="Tahoma"/>
              <a:cs typeface="Tahoma"/>
            </a:endParaRPr>
          </a:p>
          <a:p>
            <a:pPr marL="289560" marR="233045" indent="-132715">
              <a:lnSpc>
                <a:spcPct val="1026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20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hendak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perulangan,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simpan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dulu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panjangnya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dalam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variabel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menghindari </a:t>
            </a:r>
            <a:r>
              <a:rPr dirty="0" sz="1100" spc="-45">
                <a:latin typeface="Tahoma"/>
                <a:cs typeface="Tahoma"/>
              </a:rPr>
              <a:t> pemanggilan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berulang-ulang.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75"/>
              </a:lnSpc>
              <a:spcBef>
                <a:spcPts val="285"/>
              </a:spcBef>
              <a:tabLst>
                <a:tab pos="39001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35"/>
              </a:lnSpc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9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0">
                <a:solidFill>
                  <a:srgbClr val="009900"/>
                </a:solidFill>
                <a:latin typeface="PMingLiU"/>
                <a:cs typeface="PMingLiU"/>
              </a:rPr>
              <a:t>Buruk,</a:t>
            </a:r>
            <a:r>
              <a:rPr dirty="0" sz="1000" spc="229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40">
                <a:solidFill>
                  <a:srgbClr val="009900"/>
                </a:solidFill>
                <a:latin typeface="PMingLiU"/>
                <a:cs typeface="PMingLiU"/>
              </a:rPr>
              <a:t>O(N^2)</a:t>
            </a:r>
            <a:endParaRPr sz="1000">
              <a:latin typeface="PMingLiU"/>
              <a:cs typeface="PMingLiU"/>
            </a:endParaRPr>
          </a:p>
          <a:p>
            <a:pPr marL="145415" marR="1435100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strlen(s);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"%c"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15">
                <a:latin typeface="PMingLiU"/>
                <a:cs typeface="PMingLiU"/>
              </a:rPr>
              <a:t>s[i]);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660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solidFill>
                  <a:srgbClr val="009900"/>
                </a:solidFill>
                <a:latin typeface="PMingLiU"/>
                <a:cs typeface="PMingLiU"/>
              </a:rPr>
              <a:t>Baik,</a:t>
            </a:r>
            <a:r>
              <a:rPr dirty="0" sz="1000" spc="229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solidFill>
                  <a:srgbClr val="009900"/>
                </a:solidFill>
                <a:latin typeface="PMingLiU"/>
                <a:cs typeface="PMingLiU"/>
              </a:rPr>
              <a:t>O(N)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0"/>
              </a:lnSpc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len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strlen(s);</a:t>
            </a:r>
            <a:endParaRPr sz="1000">
              <a:latin typeface="PMingLiU"/>
              <a:cs typeface="PMingLiU"/>
            </a:endParaRPr>
          </a:p>
          <a:p>
            <a:pPr marL="145415" marR="1833880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len;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"%c"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15">
                <a:latin typeface="PMingLiU"/>
                <a:cs typeface="PMingLiU"/>
              </a:rPr>
              <a:t>s[i]);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359994" y="3184309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955" y="221828"/>
            <a:ext cx="2019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Membandingkan</a:t>
            </a:r>
            <a:r>
              <a:rPr dirty="0" spc="95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8631"/>
            <a:ext cx="3913504" cy="27260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55244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membandingkan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170">
                <a:latin typeface="PMingLiU"/>
                <a:cs typeface="PMingLiU"/>
              </a:rPr>
              <a:t>s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t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leksikografis,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0">
                <a:latin typeface="PMingLiU"/>
                <a:cs typeface="PMingLiU"/>
              </a:rPr>
              <a:t>strcmp(s,t)</a:t>
            </a:r>
            <a:r>
              <a:rPr dirty="0" sz="1100" spc="1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ts val="1185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kembaliannya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sebagai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berikut:</a:t>
            </a:r>
            <a:endParaRPr sz="1100">
              <a:latin typeface="Tahoma"/>
              <a:cs typeface="Tahoma"/>
            </a:endParaRPr>
          </a:p>
          <a:p>
            <a:pPr lvl="1" marL="566420" indent="-128270">
              <a:lnSpc>
                <a:spcPts val="118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dirty="0" sz="1000" spc="-20">
                <a:latin typeface="Tahoma"/>
                <a:cs typeface="Tahoma"/>
              </a:rPr>
              <a:t>Negatif,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artinya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65">
                <a:latin typeface="PMingLiU"/>
                <a:cs typeface="PMingLiU"/>
              </a:rPr>
              <a:t> </a:t>
            </a:r>
            <a:r>
              <a:rPr dirty="0" sz="1000" spc="-30">
                <a:latin typeface="Tahoma"/>
                <a:cs typeface="Tahoma"/>
              </a:rPr>
              <a:t>lebih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awal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114">
                <a:latin typeface="PMingLiU"/>
                <a:cs typeface="PMingLiU"/>
              </a:rPr>
              <a:t>t</a:t>
            </a:r>
            <a:r>
              <a:rPr dirty="0" sz="1000" spc="114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lvl="1" marL="566420" indent="-128270">
              <a:lnSpc>
                <a:spcPts val="1195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dirty="0" sz="1000" spc="-10">
                <a:latin typeface="Tahoma"/>
                <a:cs typeface="Tahoma"/>
              </a:rPr>
              <a:t>Nol,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artinya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65">
                <a:latin typeface="PMingLiU"/>
                <a:cs typeface="PMingLiU"/>
              </a:rPr>
              <a:t> </a:t>
            </a:r>
            <a:r>
              <a:rPr dirty="0" sz="1000" spc="-55">
                <a:latin typeface="Tahoma"/>
                <a:cs typeface="Tahoma"/>
              </a:rPr>
              <a:t>sama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dengan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14">
                <a:latin typeface="PMingLiU"/>
                <a:cs typeface="PMingLiU"/>
              </a:rPr>
              <a:t>t</a:t>
            </a:r>
            <a:r>
              <a:rPr dirty="0" sz="1000" spc="114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lvl="1" marL="566420" indent="-128270">
              <a:lnSpc>
                <a:spcPts val="1200"/>
              </a:lnSpc>
              <a:buClr>
                <a:srgbClr val="335F9E"/>
              </a:buClr>
              <a:buSzPct val="90000"/>
              <a:buFont typeface="Arial"/>
              <a:buChar char="•"/>
              <a:tabLst>
                <a:tab pos="567055" algn="l"/>
              </a:tabLst>
            </a:pPr>
            <a:r>
              <a:rPr dirty="0" sz="1000" spc="-10">
                <a:latin typeface="Tahoma"/>
                <a:cs typeface="Tahoma"/>
              </a:rPr>
              <a:t>Positif,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artinya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70">
                <a:latin typeface="PMingLiU"/>
                <a:cs typeface="PMingLiU"/>
              </a:rPr>
              <a:t> </a:t>
            </a:r>
            <a:r>
              <a:rPr dirty="0" sz="1000" spc="-30">
                <a:latin typeface="Tahoma"/>
                <a:cs typeface="Tahoma"/>
              </a:rPr>
              <a:t>lebih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akhir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dari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114">
                <a:latin typeface="PMingLiU"/>
                <a:cs typeface="PMingLiU"/>
              </a:rPr>
              <a:t>t</a:t>
            </a:r>
            <a:r>
              <a:rPr dirty="0" sz="1000" spc="114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 marR="259079" indent="-132715">
              <a:lnSpc>
                <a:spcPct val="102699"/>
              </a:lnSpc>
              <a:spcBef>
                <a:spcPts val="2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Kompleksitasnnya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 i="1">
                <a:latin typeface="Calibri"/>
                <a:cs typeface="Calibri"/>
              </a:rPr>
              <a:t>O</a:t>
            </a:r>
            <a:r>
              <a:rPr dirty="0" sz="1100" spc="55">
                <a:latin typeface="Tahoma"/>
                <a:cs typeface="Tahoma"/>
              </a:rPr>
              <a:t>(</a:t>
            </a:r>
            <a:r>
              <a:rPr dirty="0" sz="1100" spc="55" i="1">
                <a:latin typeface="Calibri"/>
                <a:cs typeface="Calibri"/>
              </a:rPr>
              <a:t>N</a:t>
            </a:r>
            <a:r>
              <a:rPr dirty="0" sz="1100" spc="55">
                <a:latin typeface="Tahoma"/>
                <a:cs typeface="Tahoma"/>
              </a:rPr>
              <a:t>),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60" i="1">
                <a:latin typeface="Calibri"/>
                <a:cs typeface="Calibri"/>
              </a:rPr>
              <a:t>N</a:t>
            </a:r>
            <a:r>
              <a:rPr dirty="0" sz="1100" spc="190" i="1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terkecil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dibandingkan.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  <a:spcBef>
                <a:spcPts val="280"/>
              </a:spcBef>
              <a:tabLst>
                <a:tab pos="3900170" algn="l"/>
              </a:tabLst>
            </a:pP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6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penggunaan:	</a:t>
            </a:r>
            <a:endParaRPr sz="1100">
              <a:latin typeface="Tahoma"/>
              <a:cs typeface="Tahoma"/>
            </a:endParaRPr>
          </a:p>
          <a:p>
            <a:pPr marL="12700" marR="2696845">
              <a:lnSpc>
                <a:spcPct val="74700"/>
              </a:lnSpc>
              <a:spcBef>
                <a:spcPts val="229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0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&lt;cstring&gt;</a:t>
            </a:r>
            <a:endParaRPr sz="1000">
              <a:latin typeface="PMingLiU"/>
              <a:cs typeface="PMingLiU"/>
            </a:endParaRPr>
          </a:p>
          <a:p>
            <a:pPr marL="12700" marR="3028950">
              <a:lnSpc>
                <a:spcPts val="960"/>
              </a:lnSpc>
              <a:spcBef>
                <a:spcPts val="89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s[1001]; </a:t>
            </a:r>
            <a:r>
              <a:rPr dirty="0" sz="1000" spc="-240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21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latin typeface="PMingLiU"/>
                <a:cs typeface="PMingLiU"/>
              </a:rPr>
              <a:t>t[1001];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66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95">
                <a:latin typeface="PMingLiU"/>
                <a:cs typeface="PMingLiU"/>
              </a:rPr>
              <a:t>scanf(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"%s</a:t>
            </a:r>
            <a:r>
              <a:rPr dirty="0" sz="1000" spc="24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0">
                <a:solidFill>
                  <a:srgbClr val="9300D1"/>
                </a:solidFill>
                <a:latin typeface="PMingLiU"/>
                <a:cs typeface="PMingLiU"/>
              </a:rPr>
              <a:t>%s"</a:t>
            </a:r>
            <a:r>
              <a:rPr dirty="0" sz="1000" spc="80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20">
                <a:latin typeface="PMingLiU"/>
                <a:cs typeface="PMingLiU"/>
              </a:rPr>
              <a:t>s,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t);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strcmp(s,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35">
                <a:latin typeface="PMingLiU"/>
                <a:cs typeface="PMingLiU"/>
              </a:rPr>
              <a:t>t));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359994" y="3250946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855" y="221828"/>
            <a:ext cx="11874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Mengisi</a:t>
            </a:r>
            <a:r>
              <a:rPr dirty="0" spc="55"/>
              <a:t> </a:t>
            </a:r>
            <a:r>
              <a:rPr dirty="0" spc="-55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8631"/>
            <a:ext cx="3913504" cy="25850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1955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185">
                <a:latin typeface="PMingLiU"/>
                <a:cs typeface="PMingLiU"/>
              </a:rPr>
              <a:t>arr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PMingLiU"/>
                <a:cs typeface="PMingLiU"/>
              </a:rPr>
              <a:t>x</a:t>
            </a:r>
            <a:r>
              <a:rPr dirty="0" sz="1100" spc="1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0">
                <a:latin typeface="PMingLiU"/>
                <a:cs typeface="PMingLiU"/>
              </a:rPr>
              <a:t>memset(arr, </a:t>
            </a:r>
            <a:r>
              <a:rPr dirty="0" sz="1100" spc="-270">
                <a:latin typeface="PMingLiU"/>
                <a:cs typeface="PMingLiU"/>
              </a:rPr>
              <a:t> </a:t>
            </a:r>
            <a:r>
              <a:rPr dirty="0" sz="1100" spc="180">
                <a:latin typeface="PMingLiU"/>
                <a:cs typeface="PMingLiU"/>
              </a:rPr>
              <a:t>x,</a:t>
            </a:r>
            <a:r>
              <a:rPr dirty="0" sz="1100" spc="280">
                <a:latin typeface="PMingLiU"/>
                <a:cs typeface="PMingLiU"/>
              </a:rPr>
              <a:t> </a:t>
            </a:r>
            <a:r>
              <a:rPr dirty="0" sz="1100" spc="165">
                <a:latin typeface="PMingLiU"/>
                <a:cs typeface="PMingLiU"/>
              </a:rPr>
              <a:t>sizeof(arr))</a:t>
            </a:r>
            <a:r>
              <a:rPr dirty="0" sz="1100" spc="16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>
                <a:latin typeface="Tahoma"/>
                <a:cs typeface="Tahoma"/>
              </a:rPr>
              <a:t>Nilai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x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0">
                <a:latin typeface="Tahoma"/>
                <a:cs typeface="Tahoma"/>
              </a:rPr>
              <a:t>terbatas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95">
                <a:latin typeface="PMingLiU"/>
                <a:cs typeface="PMingLiU"/>
              </a:rPr>
              <a:t>char</a:t>
            </a:r>
            <a:r>
              <a:rPr dirty="0" sz="1100" spc="9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angka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antara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Tahoma"/>
                <a:cs typeface="Tahoma"/>
              </a:rPr>
              <a:t>-128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127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  <a:p>
            <a:pPr marL="289560" marR="105410" indent="-132715">
              <a:lnSpc>
                <a:spcPct val="1026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biasanya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juga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dimanfaatkan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menginisialisasi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bilangan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-1.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  <a:spcBef>
                <a:spcPts val="284"/>
              </a:spcBef>
              <a:tabLst>
                <a:tab pos="39001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 marR="2696845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0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&lt;cstring&gt;</a:t>
            </a:r>
            <a:endParaRPr sz="1000">
              <a:latin typeface="PMingLiU"/>
              <a:cs typeface="PMingLiU"/>
            </a:endParaRPr>
          </a:p>
          <a:p>
            <a:pPr marL="12700" marR="3028950">
              <a:lnSpc>
                <a:spcPts val="960"/>
              </a:lnSpc>
              <a:spcBef>
                <a:spcPts val="890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s[1001]; </a:t>
            </a:r>
            <a:r>
              <a:rPr dirty="0" sz="1000" spc="-24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50">
                <a:latin typeface="PMingLiU"/>
                <a:cs typeface="PMingLiU"/>
              </a:rPr>
              <a:t>arr[101];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  <a:spcBef>
                <a:spcPts val="66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1634489">
              <a:lnSpc>
                <a:spcPts val="960"/>
              </a:lnSpc>
              <a:spcBef>
                <a:spcPts val="115"/>
              </a:spcBef>
            </a:pPr>
            <a:r>
              <a:rPr dirty="0" sz="1000" spc="95">
                <a:latin typeface="PMingLiU"/>
                <a:cs typeface="PMingLiU"/>
              </a:rPr>
              <a:t>memset(s,</a:t>
            </a:r>
            <a:r>
              <a:rPr dirty="0" sz="1000" spc="100">
                <a:latin typeface="PMingLiU"/>
                <a:cs typeface="PMingLiU"/>
              </a:rPr>
              <a:t> </a:t>
            </a:r>
            <a:r>
              <a:rPr dirty="0" sz="1000" spc="-155">
                <a:solidFill>
                  <a:srgbClr val="9300D1"/>
                </a:solidFill>
                <a:latin typeface="PMingLiU"/>
                <a:cs typeface="PMingLiU"/>
              </a:rPr>
              <a:t>’x’</a:t>
            </a:r>
            <a:r>
              <a:rPr dirty="0" sz="1000" spc="-155">
                <a:latin typeface="PMingLiU"/>
                <a:cs typeface="PMingLiU"/>
              </a:rPr>
              <a:t>,</a:t>
            </a:r>
            <a:r>
              <a:rPr dirty="0" sz="1000" spc="-150">
                <a:latin typeface="PMingLiU"/>
                <a:cs typeface="PMingLiU"/>
              </a:rPr>
              <a:t>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sizeof</a:t>
            </a:r>
            <a:r>
              <a:rPr dirty="0" sz="1000" spc="175">
                <a:latin typeface="PMingLiU"/>
                <a:cs typeface="PMingLiU"/>
              </a:rPr>
              <a:t>(s)); </a:t>
            </a:r>
            <a:r>
              <a:rPr dirty="0" sz="1000" spc="18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memset(arr,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-1, </a:t>
            </a:r>
            <a:r>
              <a:rPr dirty="0" sz="1000" spc="175">
                <a:solidFill>
                  <a:srgbClr val="0000FF"/>
                </a:solidFill>
                <a:latin typeface="PMingLiU"/>
                <a:cs typeface="PMingLiU"/>
              </a:rPr>
              <a:t>sizeof</a:t>
            </a:r>
            <a:r>
              <a:rPr dirty="0" sz="1000" spc="175">
                <a:latin typeface="PMingLiU"/>
                <a:cs typeface="PMingLiU"/>
              </a:rPr>
              <a:t>(arr)); </a:t>
            </a:r>
            <a:r>
              <a:rPr dirty="0" sz="1000" spc="180"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printf(</a:t>
            </a:r>
            <a:r>
              <a:rPr dirty="0" sz="1000" spc="120">
                <a:solidFill>
                  <a:srgbClr val="9300D1"/>
                </a:solidFill>
                <a:latin typeface="PMingLiU"/>
                <a:cs typeface="PMingLiU"/>
              </a:rPr>
              <a:t>"%c</a:t>
            </a:r>
            <a:r>
              <a:rPr dirty="0" sz="1000" spc="265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%d\n"</a:t>
            </a:r>
            <a:r>
              <a:rPr dirty="0" sz="1000" spc="85">
                <a:latin typeface="PMingLiU"/>
                <a:cs typeface="PMingLiU"/>
              </a:rPr>
              <a:t>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s[0],</a:t>
            </a:r>
            <a:r>
              <a:rPr dirty="0" sz="1000" spc="270"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arr[0]);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359994" y="3109798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570" y="221828"/>
            <a:ext cx="1884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Fungsi</a:t>
            </a:r>
            <a:r>
              <a:rPr dirty="0" spc="90"/>
              <a:t> </a:t>
            </a:r>
            <a:r>
              <a:rPr dirty="0" spc="-70"/>
              <a:t>cstring</a:t>
            </a:r>
            <a:r>
              <a:rPr dirty="0" spc="90"/>
              <a:t> </a:t>
            </a:r>
            <a:r>
              <a:rPr dirty="0" spc="-75"/>
              <a:t>Lainnya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96262"/>
            <a:ext cx="3524250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26162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Terdapat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beberapa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PMingLiU"/>
                <a:cs typeface="PMingLiU"/>
              </a:rPr>
              <a:t>strcpy</a:t>
            </a:r>
            <a:r>
              <a:rPr dirty="0" sz="1100" spc="125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114">
                <a:latin typeface="PMingLiU"/>
                <a:cs typeface="PMingLiU"/>
              </a:rPr>
              <a:t>strncpy</a:t>
            </a:r>
            <a:r>
              <a:rPr dirty="0" sz="1100" spc="114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90">
                <a:latin typeface="PMingLiU"/>
                <a:cs typeface="PMingLiU"/>
              </a:rPr>
              <a:t>strstr</a:t>
            </a:r>
            <a:r>
              <a:rPr dirty="0" sz="1100" spc="19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Fungsi-fungsi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tersebut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dibahas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materi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mempelajarinya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dokumentasi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C/C++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lanjut,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seperti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2"/>
              </a:rPr>
              <a:t>http://www.cplusplus.com.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7900" y="834374"/>
            <a:ext cx="81343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6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std</a:t>
            </a:r>
            <a:r>
              <a:rPr dirty="0" sz="1400" spc="4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7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string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2435" y="221828"/>
            <a:ext cx="16040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/>
              <a:t>Representasi</a:t>
            </a:r>
            <a:r>
              <a:rPr dirty="0" spc="90"/>
              <a:t> </a:t>
            </a:r>
            <a:r>
              <a:rPr dirty="0" spc="-7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46504"/>
            <a:ext cx="3500120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direpresentasikan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struktur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dinamis.</a:t>
            </a:r>
            <a:endParaRPr sz="1100">
              <a:latin typeface="Tahoma"/>
              <a:cs typeface="Tahoma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0">
                <a:latin typeface="Tahoma"/>
                <a:cs typeface="Tahoma"/>
              </a:rPr>
              <a:t>Ukurannya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berubah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sesuai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44780" marR="1968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Oleh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sebab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itu,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perlu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mendeklarasikan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terbesar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mungkin.</a:t>
            </a:r>
            <a:endParaRPr sz="1100">
              <a:latin typeface="Tahoma"/>
              <a:cs typeface="Tahoma"/>
            </a:endParaRPr>
          </a:p>
          <a:p>
            <a:pPr marL="144780" marR="5778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mengakses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nilai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independen.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031" y="221828"/>
            <a:ext cx="19646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Mencari</a:t>
            </a:r>
            <a:r>
              <a:rPr dirty="0" spc="95"/>
              <a:t> </a:t>
            </a:r>
            <a:r>
              <a:rPr dirty="0" spc="-75"/>
              <a:t>Panjang</a:t>
            </a:r>
            <a:r>
              <a:rPr dirty="0" spc="90"/>
              <a:t> </a:t>
            </a:r>
            <a:r>
              <a:rPr dirty="0" spc="-7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8241"/>
            <a:ext cx="3913504" cy="1156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9560" indent="-133350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70">
                <a:latin typeface="PMingLiU"/>
                <a:cs typeface="PMingLiU"/>
              </a:rPr>
              <a:t>s</a:t>
            </a:r>
            <a:r>
              <a:rPr dirty="0" sz="1100" spc="7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panggil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PMingLiU"/>
                <a:cs typeface="PMingLiU"/>
              </a:rPr>
              <a:t>s.length()</a:t>
            </a:r>
            <a:r>
              <a:rPr dirty="0" sz="1100" spc="1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tabLst>
                <a:tab pos="3900170" algn="l"/>
              </a:tabLst>
            </a:pP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777" sz="1500" spc="-172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209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•</a:t>
            </a:r>
            <a:r>
              <a:rPr dirty="0" u="sng" baseline="2777" sz="1500" spc="450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Kompleksitas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pemanggilannya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adalah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O(1).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80"/>
              </a:lnSpc>
              <a:spcBef>
                <a:spcPts val="505"/>
              </a:spcBef>
            </a:pP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0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25">
                <a:solidFill>
                  <a:srgbClr val="009900"/>
                </a:solidFill>
                <a:latin typeface="PMingLiU"/>
                <a:cs typeface="PMingLiU"/>
              </a:rPr>
              <a:t>O(N)</a:t>
            </a:r>
            <a:endParaRPr sz="1000">
              <a:latin typeface="PMingLiU"/>
              <a:cs typeface="PMingLiU"/>
            </a:endParaRPr>
          </a:p>
          <a:p>
            <a:pPr marL="145415" marR="1368425" indent="-133350">
              <a:lnSpc>
                <a:spcPts val="960"/>
              </a:lnSpc>
              <a:spcBef>
                <a:spcPts val="114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60">
                <a:latin typeface="PMingLiU"/>
                <a:cs typeface="PMingLiU"/>
              </a:rPr>
              <a:t> i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s.length();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"%c"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15">
                <a:latin typeface="PMingLiU"/>
                <a:cs typeface="PMingLiU"/>
              </a:rPr>
              <a:t>s[i]);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22177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826" y="221828"/>
            <a:ext cx="1543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Mencari</a:t>
            </a:r>
            <a:r>
              <a:rPr dirty="0" spc="55"/>
              <a:t> </a:t>
            </a:r>
            <a:r>
              <a:rPr dirty="0" spc="-70"/>
              <a:t>Substring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84668"/>
            <a:ext cx="3736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posisi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substring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t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70">
                <a:latin typeface="PMingLiU"/>
                <a:cs typeface="PMingLiU"/>
              </a:rPr>
              <a:t>s</a:t>
            </a:r>
            <a:r>
              <a:rPr dirty="0" sz="1100" spc="7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75028"/>
            <a:ext cx="3913504" cy="8826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z="1100" spc="180">
                <a:latin typeface="PMingLiU"/>
                <a:cs typeface="PMingLiU"/>
              </a:rPr>
              <a:t>s.find(t)</a:t>
            </a:r>
            <a:r>
              <a:rPr dirty="0" sz="1100" spc="18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15788"/>
            <a:ext cx="3413125" cy="1235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50"/>
              </a:lnSpc>
              <a:spcBef>
                <a:spcPts val="9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868044">
              <a:lnSpc>
                <a:spcPct val="74700"/>
              </a:lnSpc>
              <a:spcBef>
                <a:spcPts val="150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9300D1"/>
                </a:solidFill>
                <a:latin typeface="PMingLiU"/>
                <a:cs typeface="PMingLiU"/>
              </a:rPr>
              <a:t>"Pak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9300D1"/>
                </a:solidFill>
                <a:latin typeface="PMingLiU"/>
                <a:cs typeface="PMingLiU"/>
              </a:rPr>
              <a:t>Dengklek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berternak"</a:t>
            </a:r>
            <a:r>
              <a:rPr dirty="0" sz="1000" spc="14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t1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"Dengklek"</a:t>
            </a:r>
            <a:r>
              <a:rPr dirty="0" sz="1000" spc="9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 marR="1997710">
              <a:lnSpc>
                <a:spcPct val="74700"/>
              </a:lnSpc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t2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9300D1"/>
                </a:solidFill>
                <a:latin typeface="PMingLiU"/>
                <a:cs typeface="PMingLiU"/>
              </a:rPr>
              <a:t>"pak"</a:t>
            </a:r>
            <a:r>
              <a:rPr dirty="0" sz="1000" spc="125">
                <a:latin typeface="PMingLiU"/>
                <a:cs typeface="PMingLiU"/>
              </a:rPr>
              <a:t>; </a:t>
            </a:r>
            <a:r>
              <a:rPr dirty="0" sz="1000" spc="130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t3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35">
                <a:latin typeface="PMingLiU"/>
                <a:cs typeface="PMingLiU"/>
              </a:rPr>
              <a:t> 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"klek"</a:t>
            </a:r>
            <a:r>
              <a:rPr dirty="0" sz="1000" spc="14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660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s.find(t1));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4</a:t>
            </a:r>
            <a:endParaRPr sz="1000">
              <a:latin typeface="PMingLiU"/>
              <a:cs typeface="PMingLiU"/>
            </a:endParaRPr>
          </a:p>
          <a:p>
            <a:pPr marL="145415" marR="5080">
              <a:lnSpc>
                <a:spcPts val="960"/>
              </a:lnSpc>
              <a:spcBef>
                <a:spcPts val="110"/>
              </a:spcBef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s.find(t2));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009900"/>
                </a:solidFill>
                <a:latin typeface="PMingLiU"/>
                <a:cs typeface="PMingLiU"/>
              </a:rPr>
              <a:t>-1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55">
                <a:solidFill>
                  <a:srgbClr val="009900"/>
                </a:solidFill>
                <a:latin typeface="PMingLiU"/>
                <a:cs typeface="PMingLiU"/>
              </a:rPr>
              <a:t>(tak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009900"/>
                </a:solidFill>
                <a:latin typeface="PMingLiU"/>
                <a:cs typeface="PMingLiU"/>
              </a:rPr>
              <a:t>ditemukan)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s.find(t3));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8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887141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039" y="221828"/>
            <a:ext cx="17989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Mengambil</a:t>
            </a:r>
            <a:r>
              <a:rPr dirty="0" spc="75"/>
              <a:t> </a:t>
            </a:r>
            <a:r>
              <a:rPr dirty="0" spc="-70"/>
              <a:t>Substring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70126"/>
            <a:ext cx="37363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mengambil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substring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sebanyak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4467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pc="-40"/>
              <a:t>dari</a:t>
            </a:r>
            <a:r>
              <a:rPr dirty="0" spc="10"/>
              <a:t> </a:t>
            </a:r>
            <a:r>
              <a:rPr dirty="0" spc="-30"/>
              <a:t>string</a:t>
            </a:r>
            <a:r>
              <a:rPr dirty="0" spc="30"/>
              <a:t> </a:t>
            </a:r>
            <a:r>
              <a:rPr dirty="0" spc="70">
                <a:latin typeface="PMingLiU"/>
                <a:cs typeface="PMingLiU"/>
              </a:rPr>
              <a:t>s</a:t>
            </a:r>
            <a:r>
              <a:rPr dirty="0" spc="70"/>
              <a:t>,</a:t>
            </a:r>
            <a:r>
              <a:rPr dirty="0" spc="15"/>
              <a:t> </a:t>
            </a:r>
            <a:r>
              <a:rPr dirty="0" spc="-55"/>
              <a:t>gunakan</a:t>
            </a:r>
            <a:r>
              <a:rPr dirty="0" spc="15"/>
              <a:t> </a:t>
            </a:r>
            <a:r>
              <a:rPr dirty="0" spc="204">
                <a:latin typeface="PMingLiU"/>
                <a:cs typeface="PMingLiU"/>
              </a:rPr>
              <a:t>s.substr(i,</a:t>
            </a:r>
            <a:r>
              <a:rPr dirty="0" spc="280">
                <a:latin typeface="PMingLiU"/>
                <a:cs typeface="PMingLiU"/>
              </a:rPr>
              <a:t> </a:t>
            </a:r>
            <a:r>
              <a:rPr dirty="0" spc="80">
                <a:latin typeface="PMingLiU"/>
                <a:cs typeface="PMingLiU"/>
              </a:rPr>
              <a:t>n)</a:t>
            </a:r>
            <a:r>
              <a:rPr dirty="0" spc="80"/>
              <a:t>.</a:t>
            </a: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pc="-40">
                <a:uFill>
                  <a:solidFill>
                    <a:srgbClr val="000000"/>
                  </a:solidFill>
                </a:uFill>
              </a:rPr>
              <a:t>Contoh:	</a:t>
            </a: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50"/>
              </a:lnSpc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9300D1"/>
                </a:solidFill>
                <a:latin typeface="PMingLiU"/>
                <a:cs typeface="PMingLiU"/>
              </a:rPr>
              <a:t>"Pak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9300D1"/>
                </a:solidFill>
                <a:latin typeface="PMingLiU"/>
                <a:cs typeface="PMingLiU"/>
              </a:rPr>
              <a:t>Dengklek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berternak"</a:t>
            </a:r>
            <a:r>
              <a:rPr dirty="0" sz="1000" spc="14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51016"/>
            <a:ext cx="3413125" cy="4216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5415" marR="5080">
              <a:lnSpc>
                <a:spcPts val="960"/>
              </a:lnSpc>
              <a:spcBef>
                <a:spcPts val="325"/>
              </a:spcBef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s.substr(0,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6).c_str());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Pak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PMingLiU"/>
                <a:cs typeface="PMingLiU"/>
              </a:rPr>
              <a:t>De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70">
                <a:latin typeface="PMingLiU"/>
                <a:cs typeface="PMingLiU"/>
              </a:rPr>
              <a:t>s.substr(2,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85">
                <a:latin typeface="PMingLiU"/>
                <a:cs typeface="PMingLiU"/>
              </a:rPr>
              <a:t>1).c_str());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4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k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9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60894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900" y="221828"/>
            <a:ext cx="18294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Menghapus</a:t>
            </a:r>
            <a:r>
              <a:rPr dirty="0" spc="75"/>
              <a:t> </a:t>
            </a:r>
            <a:r>
              <a:rPr dirty="0" spc="-70"/>
              <a:t>Substring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70126"/>
            <a:ext cx="3756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menghapus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substring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i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sebanyak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PMingLiU"/>
                <a:cs typeface="PMingLiU"/>
              </a:rPr>
              <a:t>n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60486"/>
            <a:ext cx="3913504" cy="171196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70">
                <a:latin typeface="PMingLiU"/>
                <a:cs typeface="PMingLiU"/>
              </a:rPr>
              <a:t>s</a:t>
            </a:r>
            <a:r>
              <a:rPr dirty="0" sz="1100" spc="70">
                <a:latin typeface="Tahoma"/>
                <a:cs typeface="Tahoma"/>
              </a:rPr>
              <a:t>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PMingLiU"/>
                <a:cs typeface="PMingLiU"/>
              </a:rPr>
              <a:t>s.erase(i,</a:t>
            </a:r>
            <a:r>
              <a:rPr dirty="0" sz="1100" spc="270">
                <a:latin typeface="PMingLiU"/>
                <a:cs typeface="PMingLiU"/>
              </a:rPr>
              <a:t> </a:t>
            </a:r>
            <a:r>
              <a:rPr dirty="0" sz="1100" spc="80">
                <a:latin typeface="PMingLiU"/>
                <a:cs typeface="PMingLiU"/>
              </a:rPr>
              <a:t>n)</a:t>
            </a:r>
            <a:r>
              <a:rPr dirty="0" sz="1100" spc="8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1368425">
              <a:lnSpc>
                <a:spcPts val="960"/>
              </a:lnSpc>
              <a:spcBef>
                <a:spcPts val="80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9300D1"/>
                </a:solidFill>
                <a:latin typeface="PMingLiU"/>
                <a:cs typeface="PMingLiU"/>
              </a:rPr>
              <a:t>"Pak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9300D1"/>
                </a:solidFill>
                <a:latin typeface="PMingLiU"/>
                <a:cs typeface="PMingLiU"/>
              </a:rPr>
              <a:t>Dengklek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berternak"</a:t>
            </a:r>
            <a:r>
              <a:rPr dirty="0" sz="1000" spc="14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s.erase(1,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75">
                <a:latin typeface="PMingLiU"/>
                <a:cs typeface="PMingLiU"/>
              </a:rPr>
              <a:t>3);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665"/>
              </a:spcBef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s.c_str());</a:t>
            </a:r>
            <a:r>
              <a:rPr dirty="0" sz="1000" spc="265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PDengklek</a:t>
            </a:r>
            <a:r>
              <a:rPr dirty="0" sz="1000" spc="26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009900"/>
                </a:solidFill>
                <a:latin typeface="PMingLiU"/>
                <a:cs typeface="PMingLiU"/>
              </a:rPr>
              <a:t>berternak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608948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05" y="834374"/>
            <a:ext cx="1554480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 spc="-7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Pengolahan</a:t>
            </a:r>
            <a:r>
              <a:rPr dirty="0" sz="1400" spc="6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55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String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116" y="221828"/>
            <a:ext cx="1620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Menyisipkan</a:t>
            </a:r>
            <a:r>
              <a:rPr dirty="0" spc="60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79029"/>
            <a:ext cx="3639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menyisipkan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285">
                <a:latin typeface="PMingLiU"/>
                <a:cs typeface="PMingLiU"/>
              </a:rPr>
              <a:t>t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170">
                <a:latin typeface="PMingLiU"/>
                <a:cs typeface="PMingLiU"/>
              </a:rPr>
              <a:t>s</a:t>
            </a:r>
            <a:r>
              <a:rPr dirty="0" sz="1100" spc="80">
                <a:latin typeface="PMingLiU"/>
                <a:cs typeface="PMingLiU"/>
              </a:rPr>
              <a:t> </a:t>
            </a:r>
            <a:r>
              <a:rPr dirty="0" sz="1100" spc="-45">
                <a:latin typeface="Tahoma"/>
                <a:cs typeface="Tahoma"/>
              </a:rPr>
              <a:t>bermula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indeks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PMingLiU"/>
                <a:cs typeface="PMingLiU"/>
              </a:rPr>
              <a:t>i</a:t>
            </a:r>
            <a:r>
              <a:rPr dirty="0" sz="1100" spc="125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pc="-55"/>
              <a:t>gunakan</a:t>
            </a:r>
            <a:r>
              <a:rPr dirty="0" spc="5"/>
              <a:t> </a:t>
            </a:r>
            <a:r>
              <a:rPr dirty="0" spc="220">
                <a:latin typeface="PMingLiU"/>
                <a:cs typeface="PMingLiU"/>
              </a:rPr>
              <a:t>s.insert(i,</a:t>
            </a:r>
            <a:r>
              <a:rPr dirty="0" spc="270">
                <a:latin typeface="PMingLiU"/>
                <a:cs typeface="PMingLiU"/>
              </a:rPr>
              <a:t> </a:t>
            </a:r>
            <a:r>
              <a:rPr dirty="0" spc="155">
                <a:latin typeface="PMingLiU"/>
                <a:cs typeface="PMingLiU"/>
              </a:rPr>
              <a:t>t)</a:t>
            </a:r>
            <a:r>
              <a:rPr dirty="0" spc="155"/>
              <a:t>.</a:t>
            </a: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pc="-40">
                <a:uFill>
                  <a:solidFill>
                    <a:srgbClr val="000000"/>
                  </a:solidFill>
                </a:uFill>
              </a:rPr>
              <a:t>Contoh:	</a:t>
            </a: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1368425">
              <a:lnSpc>
                <a:spcPct val="74700"/>
              </a:lnSpc>
              <a:spcBef>
                <a:spcPts val="150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75">
                <a:solidFill>
                  <a:srgbClr val="9300D1"/>
                </a:solidFill>
                <a:latin typeface="PMingLiU"/>
                <a:cs typeface="PMingLiU"/>
              </a:rPr>
              <a:t>"Pak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9300D1"/>
                </a:solidFill>
                <a:latin typeface="PMingLiU"/>
                <a:cs typeface="PMingLiU"/>
              </a:rPr>
              <a:t>Dengklek</a:t>
            </a:r>
            <a:r>
              <a:rPr dirty="0" sz="1000" spc="25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140">
                <a:solidFill>
                  <a:srgbClr val="9300D1"/>
                </a:solidFill>
                <a:latin typeface="PMingLiU"/>
                <a:cs typeface="PMingLiU"/>
              </a:rPr>
              <a:t>berternak"</a:t>
            </a:r>
            <a:r>
              <a:rPr dirty="0" sz="1000" spc="14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t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85">
                <a:solidFill>
                  <a:srgbClr val="9300D1"/>
                </a:solidFill>
                <a:latin typeface="PMingLiU"/>
                <a:cs typeface="PMingLiU"/>
              </a:rPr>
              <a:t>"dan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-30">
                <a:solidFill>
                  <a:srgbClr val="9300D1"/>
                </a:solidFill>
                <a:latin typeface="PMingLiU"/>
                <a:cs typeface="PMingLiU"/>
              </a:rPr>
              <a:t>Bu</a:t>
            </a:r>
            <a:r>
              <a:rPr dirty="0" sz="1000" spc="3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00">
                <a:solidFill>
                  <a:srgbClr val="9300D1"/>
                </a:solidFill>
                <a:latin typeface="PMingLiU"/>
                <a:cs typeface="PMingLiU"/>
              </a:rPr>
              <a:t>"</a:t>
            </a:r>
            <a:r>
              <a:rPr dirty="0" sz="1000" spc="20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73788"/>
            <a:ext cx="3413125" cy="535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5415">
              <a:lnSpc>
                <a:spcPts val="1080"/>
              </a:lnSpc>
              <a:spcBef>
                <a:spcPts val="95"/>
              </a:spcBef>
            </a:pPr>
            <a:r>
              <a:rPr dirty="0" sz="1000" spc="185">
                <a:latin typeface="PMingLiU"/>
                <a:cs typeface="PMingLiU"/>
              </a:rPr>
              <a:t>s.insert(4,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40">
                <a:latin typeface="PMingLiU"/>
                <a:cs typeface="PMingLiU"/>
              </a:rPr>
              <a:t>t);</a:t>
            </a:r>
            <a:endParaRPr sz="1000">
              <a:latin typeface="PMingLiU"/>
              <a:cs typeface="PMingLiU"/>
            </a:endParaRPr>
          </a:p>
          <a:p>
            <a:pPr marL="265430" marR="5080" indent="-120650">
              <a:lnSpc>
                <a:spcPct val="74700"/>
              </a:lnSpc>
              <a:spcBef>
                <a:spcPts val="185"/>
              </a:spcBef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 </a:t>
            </a:r>
            <a:r>
              <a:rPr dirty="0" sz="1000" spc="190">
                <a:latin typeface="PMingLiU"/>
                <a:cs typeface="PMingLiU"/>
              </a:rPr>
              <a:t>s.c_str());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 </a:t>
            </a:r>
            <a:r>
              <a:rPr dirty="0" sz="1000" spc="50">
                <a:solidFill>
                  <a:srgbClr val="009900"/>
                </a:solidFill>
                <a:latin typeface="PMingLiU"/>
                <a:cs typeface="PMingLiU"/>
              </a:rPr>
              <a:t>Pak</a:t>
            </a:r>
            <a:r>
              <a:rPr dirty="0" sz="1000" spc="5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dan</a:t>
            </a:r>
            <a:r>
              <a:rPr dirty="0" sz="1000" spc="7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30">
                <a:solidFill>
                  <a:srgbClr val="009900"/>
                </a:solidFill>
                <a:latin typeface="PMingLiU"/>
                <a:cs typeface="PMingLiU"/>
              </a:rPr>
              <a:t>Bu</a:t>
            </a:r>
            <a:r>
              <a:rPr dirty="0" sz="1000" spc="-2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9900"/>
                </a:solidFill>
                <a:latin typeface="PMingLiU"/>
                <a:cs typeface="PMingLiU"/>
              </a:rPr>
              <a:t>Dengklek </a:t>
            </a:r>
            <a:r>
              <a:rPr dirty="0" sz="1000" spc="-245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125">
                <a:solidFill>
                  <a:srgbClr val="009900"/>
                </a:solidFill>
                <a:latin typeface="PMingLiU"/>
                <a:cs typeface="PMingLiU"/>
              </a:rPr>
              <a:t>berternak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96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74560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97" y="221828"/>
            <a:ext cx="33204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Operasi</a:t>
            </a:r>
            <a:r>
              <a:rPr dirty="0" spc="105"/>
              <a:t> </a:t>
            </a:r>
            <a:r>
              <a:rPr dirty="0" spc="-70"/>
              <a:t>Tambahan:</a:t>
            </a:r>
            <a:r>
              <a:rPr dirty="0" spc="280"/>
              <a:t> </a:t>
            </a:r>
            <a:r>
              <a:rPr dirty="0" spc="-75"/>
              <a:t>Penempelan</a:t>
            </a:r>
            <a:r>
              <a:rPr dirty="0" spc="105"/>
              <a:t> </a:t>
            </a:r>
            <a:r>
              <a:rPr dirty="0" spc="-5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27848"/>
            <a:ext cx="37439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dilakukan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2164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735"/>
              </a:spcBef>
            </a:pPr>
            <a:r>
              <a:rPr dirty="0" spc="35"/>
              <a:t>’+’,</a:t>
            </a:r>
            <a:r>
              <a:rPr dirty="0"/>
              <a:t> </a:t>
            </a:r>
            <a:r>
              <a:rPr dirty="0" spc="-50"/>
              <a:t>layaknya</a:t>
            </a:r>
            <a:r>
              <a:rPr dirty="0" spc="5"/>
              <a:t> </a:t>
            </a:r>
            <a:r>
              <a:rPr dirty="0" spc="-45"/>
              <a:t>operasi</a:t>
            </a:r>
            <a:r>
              <a:rPr dirty="0"/>
              <a:t> </a:t>
            </a:r>
            <a:r>
              <a:rPr dirty="0" spc="-40"/>
              <a:t>numerik.</a:t>
            </a: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pc="-40">
                <a:uFill>
                  <a:solidFill>
                    <a:srgbClr val="000000"/>
                  </a:solidFill>
                </a:uFill>
              </a:rPr>
              <a:t>Contoh:	</a:t>
            </a: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758955"/>
            <a:ext cx="3214370" cy="876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050"/>
              </a:lnSpc>
              <a:spcBef>
                <a:spcPts val="95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1598930">
              <a:lnSpc>
                <a:spcPct val="74700"/>
              </a:lnSpc>
              <a:spcBef>
                <a:spcPts val="150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"Pak"</a:t>
            </a:r>
            <a:r>
              <a:rPr dirty="0" sz="1000" spc="114">
                <a:latin typeface="PMingLiU"/>
                <a:cs typeface="PMingLiU"/>
              </a:rPr>
              <a:t>; </a:t>
            </a:r>
            <a:r>
              <a:rPr dirty="0" sz="1000" spc="120">
                <a:latin typeface="PMingLiU"/>
                <a:cs typeface="PMingLiU"/>
              </a:rPr>
              <a:t> </a:t>
            </a: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t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95">
                <a:solidFill>
                  <a:srgbClr val="9300D1"/>
                </a:solidFill>
                <a:latin typeface="PMingLiU"/>
                <a:cs typeface="PMingLiU"/>
              </a:rPr>
              <a:t>"Dengklek"</a:t>
            </a:r>
            <a:r>
              <a:rPr dirty="0" sz="1000" spc="9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1080"/>
              </a:lnSpc>
              <a:spcBef>
                <a:spcPts val="595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60">
                <a:latin typeface="PMingLiU"/>
                <a:cs typeface="PMingLiU"/>
              </a:rPr>
              <a:t>gabung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t;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145">
                <a:latin typeface="PMingLiU"/>
                <a:cs typeface="PMingLiU"/>
              </a:rPr>
              <a:t>gabung.c_str());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60">
                <a:solidFill>
                  <a:srgbClr val="009900"/>
                </a:solidFill>
                <a:latin typeface="PMingLiU"/>
                <a:cs typeface="PMingLiU"/>
              </a:rPr>
              <a:t>PakDengklek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67238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45" y="221828"/>
            <a:ext cx="1113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Operasi</a:t>
            </a:r>
            <a:r>
              <a:rPr dirty="0" spc="55"/>
              <a:t> </a:t>
            </a:r>
            <a:r>
              <a:rPr dirty="0" spc="-60"/>
              <a:t>Char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34046"/>
            <a:ext cx="2832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Setiap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tipe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95">
                <a:latin typeface="PMingLiU"/>
                <a:cs typeface="PMingLiU"/>
              </a:rPr>
              <a:t>char</a:t>
            </a:r>
            <a:r>
              <a:rPr dirty="0" sz="1100" spc="9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844078"/>
            <a:ext cx="3756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20">
                <a:latin typeface="Tahoma"/>
                <a:cs typeface="Tahoma"/>
              </a:rPr>
              <a:t>Kita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melakukan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operasi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penambahan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atau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pengurangan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34412"/>
            <a:ext cx="3913504" cy="184213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735"/>
              </a:spcBef>
            </a:pP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dioperasikan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kode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ASCII-nya.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ts val="1245"/>
              </a:lnSpc>
              <a:spcBef>
                <a:spcPts val="630"/>
              </a:spcBef>
              <a:tabLst>
                <a:tab pos="38874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 marR="2564130">
              <a:lnSpc>
                <a:spcPct val="74700"/>
              </a:lnSpc>
              <a:spcBef>
                <a:spcPts val="22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 marR="2630805">
              <a:lnSpc>
                <a:spcPts val="960"/>
              </a:lnSpc>
              <a:spcBef>
                <a:spcPts val="80"/>
              </a:spcBef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-5">
                <a:latin typeface="PMingLiU"/>
                <a:cs typeface="PMingLiU"/>
              </a:rPr>
              <a:t> </a:t>
            </a:r>
            <a:r>
              <a:rPr dirty="0" sz="1000" spc="130">
                <a:solidFill>
                  <a:srgbClr val="9300D1"/>
                </a:solidFill>
                <a:latin typeface="PMingLiU"/>
                <a:cs typeface="PMingLiU"/>
              </a:rPr>
              <a:t>"abc"</a:t>
            </a:r>
            <a:r>
              <a:rPr dirty="0" sz="1000" spc="130">
                <a:latin typeface="PMingLiU"/>
                <a:cs typeface="PMingLiU"/>
              </a:rPr>
              <a:t>;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125">
                <a:latin typeface="PMingLiU"/>
                <a:cs typeface="PMingLiU"/>
              </a:rPr>
              <a:t>s[0]++;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50"/>
              </a:lnSpc>
            </a:pPr>
            <a:r>
              <a:rPr dirty="0" sz="1000" spc="155">
                <a:latin typeface="PMingLiU"/>
                <a:cs typeface="PMingLiU"/>
              </a:rPr>
              <a:t>s[1]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+=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55">
                <a:latin typeface="PMingLiU"/>
                <a:cs typeface="PMingLiU"/>
              </a:rPr>
              <a:t>s[2]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-=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2;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s.c_str());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70">
                <a:solidFill>
                  <a:srgbClr val="009900"/>
                </a:solidFill>
                <a:latin typeface="PMingLiU"/>
                <a:cs typeface="PMingLiU"/>
              </a:rPr>
              <a:t>bda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8130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080" y="221828"/>
            <a:ext cx="16884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Operasi</a:t>
            </a:r>
            <a:r>
              <a:rPr dirty="0" spc="85"/>
              <a:t> </a:t>
            </a:r>
            <a:r>
              <a:rPr dirty="0" spc="-60"/>
              <a:t>Char</a:t>
            </a:r>
            <a:r>
              <a:rPr dirty="0" spc="85"/>
              <a:t> </a:t>
            </a:r>
            <a:r>
              <a:rPr dirty="0" spc="-55"/>
              <a:t>(lanj.)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8631"/>
            <a:ext cx="3913504" cy="27489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9779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289560" marR="103505" indent="-132715">
              <a:lnSpc>
                <a:spcPct val="102600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Operasi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umum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adalah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 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besar,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cara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mengurangkan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selisih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antara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ASCII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’a’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’A’.</a:t>
            </a:r>
            <a:endParaRPr sz="1100">
              <a:latin typeface="Tahoma"/>
              <a:cs typeface="Tahoma"/>
            </a:endParaRPr>
          </a:p>
          <a:p>
            <a:pPr marL="289560" marR="285115" indent="-132715">
              <a:lnSpc>
                <a:spcPct val="102699"/>
              </a:lnSpc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Cara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sebaliknya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besar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ke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huruf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kecil.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900170" algn="l"/>
              </a:tabLst>
            </a:pP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-7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baseline="2777" sz="1500" spc="-172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777" sz="1500" spc="209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•</a:t>
            </a:r>
            <a:r>
              <a:rPr dirty="0" u="sng" baseline="2777" sz="1500" spc="442" i="1">
                <a:solidFill>
                  <a:srgbClr val="335F9E"/>
                </a:solidFill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Hafalkan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ASCII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’a’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adalah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97,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dan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’A’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adalan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65.	</a:t>
            </a:r>
            <a:endParaRPr sz="1100">
              <a:latin typeface="Tahoma"/>
              <a:cs typeface="Tahoma"/>
            </a:endParaRPr>
          </a:p>
          <a:p>
            <a:pPr marL="12700" marR="2564130">
              <a:lnSpc>
                <a:spcPct val="74700"/>
              </a:lnSpc>
              <a:spcBef>
                <a:spcPts val="39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1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&lt;string&gt; </a:t>
            </a:r>
            <a:r>
              <a:rPr dirty="0" sz="1000" spc="125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using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65">
                <a:solidFill>
                  <a:srgbClr val="0000FF"/>
                </a:solidFill>
                <a:latin typeface="PMingLiU"/>
                <a:cs typeface="PMingLiU"/>
              </a:rPr>
              <a:t>namespace</a:t>
            </a:r>
            <a:r>
              <a:rPr dirty="0" sz="1000" spc="22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80">
                <a:latin typeface="PMingLiU"/>
                <a:cs typeface="PMingLiU"/>
              </a:rPr>
              <a:t>std;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50"/>
              </a:lnSpc>
              <a:spcBef>
                <a:spcPts val="66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5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30"/>
              </a:lnSpc>
            </a:pPr>
            <a:r>
              <a:rPr dirty="0" sz="1000" spc="165">
                <a:latin typeface="PMingLiU"/>
                <a:cs typeface="PMingLiU"/>
              </a:rPr>
              <a:t>string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s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240">
                <a:latin typeface="PMingLiU"/>
                <a:cs typeface="PMingLiU"/>
              </a:rPr>
              <a:t> </a:t>
            </a:r>
            <a:r>
              <a:rPr dirty="0" sz="1000" spc="165">
                <a:solidFill>
                  <a:srgbClr val="9300D1"/>
                </a:solidFill>
                <a:latin typeface="PMingLiU"/>
                <a:cs typeface="PMingLiU"/>
              </a:rPr>
              <a:t>"toki"</a:t>
            </a:r>
            <a:r>
              <a:rPr dirty="0" sz="1000" spc="16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278130" marR="1368425" indent="-133350">
              <a:lnSpc>
                <a:spcPts val="960"/>
              </a:lnSpc>
              <a:spcBef>
                <a:spcPts val="110"/>
              </a:spcBef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&lt;</a:t>
            </a:r>
            <a:r>
              <a:rPr dirty="0" sz="1000" spc="5"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s.size();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s[i]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-=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8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260">
                <a:solidFill>
                  <a:srgbClr val="9300D1"/>
                </a:solidFill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-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215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215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45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s.c_str());</a:t>
            </a:r>
            <a:r>
              <a:rPr dirty="0" sz="1000" spc="250">
                <a:latin typeface="PMingLiU"/>
                <a:cs typeface="PMingLiU"/>
              </a:rPr>
              <a:t> </a:t>
            </a:r>
            <a:r>
              <a:rPr dirty="0" sz="1000" spc="260">
                <a:solidFill>
                  <a:srgbClr val="009900"/>
                </a:solidFill>
                <a:latin typeface="PMingLiU"/>
                <a:cs typeface="PMingLiU"/>
              </a:rPr>
              <a:t>//</a:t>
            </a:r>
            <a:r>
              <a:rPr dirty="0" sz="1000" spc="250">
                <a:solidFill>
                  <a:srgbClr val="009900"/>
                </a:solidFill>
                <a:latin typeface="PMingLiU"/>
                <a:cs typeface="PMingLiU"/>
              </a:rPr>
              <a:t> </a:t>
            </a:r>
            <a:r>
              <a:rPr dirty="0" sz="1000" spc="-40">
                <a:solidFill>
                  <a:srgbClr val="009900"/>
                </a:solidFill>
                <a:latin typeface="PMingLiU"/>
                <a:cs typeface="PMingLiU"/>
              </a:rPr>
              <a:t>TOKI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sp>
          <p:nvSpPr>
            <p:cNvPr id="5" name="object 5"/>
            <p:cNvSpPr/>
            <p:nvPr/>
          </p:nvSpPr>
          <p:spPr>
            <a:xfrm>
              <a:off x="359994" y="3273729"/>
              <a:ext cx="3888104" cy="0"/>
            </a:xfrm>
            <a:custGeom>
              <a:avLst/>
              <a:gdLst/>
              <a:ahLst/>
              <a:cxnLst/>
              <a:rect l="l" t="t" r="r" b="b"/>
              <a:pathLst>
                <a:path w="3888104" h="0">
                  <a:moveTo>
                    <a:pt x="0" y="0"/>
                  </a:moveTo>
                  <a:lnTo>
                    <a:pt x="38880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631" y="221828"/>
            <a:ext cx="1152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"/>
              <a:t>Selanjutnya...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3359"/>
            <a:ext cx="3751579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828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45">
                <a:latin typeface="Tahoma"/>
                <a:cs typeface="Tahoma"/>
              </a:rPr>
              <a:t>Pembelajaran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kalian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tentang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cukup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bisa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menuliskan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algoritma-algoritma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kompleks.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Berikutnya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mempelajari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hal-hal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berkaitan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algoritma</a:t>
            </a:r>
            <a:r>
              <a:rPr dirty="0" sz="1100" spc="-7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bukan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sekedar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belajar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123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800" y="221828"/>
            <a:ext cx="1496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String</a:t>
            </a:r>
            <a:r>
              <a:rPr dirty="0" spc="80"/>
              <a:t> </a:t>
            </a:r>
            <a:r>
              <a:rPr dirty="0" spc="-85"/>
              <a:t>pada</a:t>
            </a:r>
            <a:r>
              <a:rPr dirty="0" spc="85"/>
              <a:t> </a:t>
            </a:r>
            <a:r>
              <a:rPr dirty="0" spc="7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00149"/>
            <a:ext cx="3773170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Seperti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disinggung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dua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macam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marL="289560" marR="521334" indent="-17716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AutoNum type="arabicPeriod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cstring: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diwariskan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bahasa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merupakan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leluhur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C++.</a:t>
            </a:r>
            <a:endParaRPr sz="1100">
              <a:latin typeface="Tahoma"/>
              <a:cs typeface="Tahoma"/>
            </a:endParaRPr>
          </a:p>
          <a:p>
            <a:pPr marL="12700" marR="1061085" indent="99695">
              <a:lnSpc>
                <a:spcPct val="125299"/>
              </a:lnSpc>
              <a:buClr>
                <a:srgbClr val="335F9E"/>
              </a:buClr>
              <a:buAutoNum type="arabicPeriod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std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string: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dimiliki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membahasnya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satu.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1019" y="834374"/>
            <a:ext cx="686435" cy="709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latin typeface="Calibri"/>
                <a:cs typeface="Calibri"/>
              </a:rPr>
              <a:t>Bagian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dirty="0" sz="1400" spc="-70" b="1">
                <a:solidFill>
                  <a:srgbClr val="335F9E"/>
                </a:solidFill>
                <a:latin typeface="Tahoma"/>
                <a:cs typeface="Tahoma"/>
                <a:hlinkClick r:id="rId2" action="ppaction://hlinksldjump"/>
              </a:rPr>
              <a:t>cstring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2968" y="221828"/>
            <a:ext cx="16027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Pengenalan</a:t>
            </a:r>
            <a:r>
              <a:rPr dirty="0" spc="50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9650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689938"/>
            <a:ext cx="3907790" cy="200278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25">
                <a:latin typeface="Tahoma"/>
                <a:cs typeface="Tahoma"/>
              </a:rPr>
              <a:t>Dalam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20">
                <a:latin typeface="Tahoma"/>
                <a:cs typeface="Tahoma"/>
              </a:rPr>
              <a:t> C++,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”</a:t>
            </a:r>
            <a:r>
              <a:rPr dirty="0" sz="1100" spc="20" i="1">
                <a:latin typeface="Calibri"/>
                <a:cs typeface="Calibri"/>
              </a:rPr>
              <a:t>null </a:t>
            </a:r>
            <a:r>
              <a:rPr dirty="0" sz="1100" spc="-235" i="1">
                <a:latin typeface="Calibri"/>
                <a:cs typeface="Calibri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terminated</a:t>
            </a:r>
            <a:r>
              <a:rPr dirty="0" sz="1100" spc="105" i="1">
                <a:latin typeface="Calibri"/>
                <a:cs typeface="Calibri"/>
              </a:rPr>
              <a:t> </a:t>
            </a:r>
            <a:r>
              <a:rPr dirty="0" sz="1100" spc="-30" i="1">
                <a:latin typeface="Calibri"/>
                <a:cs typeface="Calibri"/>
              </a:rPr>
              <a:t>array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of</a:t>
            </a:r>
            <a:r>
              <a:rPr dirty="0" sz="1100" spc="110" i="1">
                <a:latin typeface="Calibri"/>
                <a:cs typeface="Calibri"/>
              </a:rPr>
              <a:t> </a:t>
            </a:r>
            <a:r>
              <a:rPr dirty="0" sz="1100" spc="-15" i="1">
                <a:latin typeface="Calibri"/>
                <a:cs typeface="Calibri"/>
              </a:rPr>
              <a:t>char</a:t>
            </a:r>
            <a:r>
              <a:rPr dirty="0" sz="1100" spc="-125" i="1">
                <a:latin typeface="Calibri"/>
                <a:cs typeface="Calibri"/>
              </a:rPr>
              <a:t> </a:t>
            </a:r>
            <a:r>
              <a:rPr dirty="0" sz="1100" spc="35">
                <a:latin typeface="Tahoma"/>
                <a:cs typeface="Tahoma"/>
              </a:rPr>
              <a:t>”.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55">
                <a:latin typeface="Tahoma"/>
                <a:cs typeface="Tahoma"/>
              </a:rPr>
              <a:t>Penggunaannya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sesederhana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membuat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95">
                <a:latin typeface="PMingLiU"/>
                <a:cs typeface="PMingLiU"/>
              </a:rPr>
              <a:t>char</a:t>
            </a:r>
            <a:r>
              <a:rPr dirty="0" sz="1100" spc="9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89560" marR="358775" indent="-132715">
              <a:lnSpc>
                <a:spcPct val="102699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5">
                <a:latin typeface="Tahoma"/>
                <a:cs typeface="Tahoma"/>
              </a:rPr>
              <a:t>Karena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berasal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bahasa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berinteraksi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35">
                <a:latin typeface="PMingLiU"/>
                <a:cs typeface="PMingLiU"/>
              </a:rPr>
              <a:t>scanf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50">
                <a:latin typeface="Tahoma"/>
                <a:cs typeface="Tahoma"/>
              </a:rPr>
              <a:t>dan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PMingLiU"/>
                <a:cs typeface="PMingLiU"/>
              </a:rPr>
              <a:t>printf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langsung.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1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</a:t>
            </a:r>
            <a:endParaRPr sz="1000">
              <a:latin typeface="PMingLiU"/>
              <a:cs typeface="PMingLiU"/>
            </a:endParaRPr>
          </a:p>
          <a:p>
            <a:pPr marL="12700" marR="3024505">
              <a:lnSpc>
                <a:spcPct val="154800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s[1001]; </a:t>
            </a:r>
            <a:r>
              <a:rPr dirty="0" sz="1000" spc="85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14">
                <a:latin typeface="PMingLiU"/>
                <a:cs typeface="PMingLiU"/>
              </a:rPr>
              <a:t>scanf(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"%s"</a:t>
            </a:r>
            <a:r>
              <a:rPr dirty="0" sz="1000" spc="114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72923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896" y="221828"/>
            <a:ext cx="16935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/>
              <a:t>Representasi</a:t>
            </a:r>
            <a:r>
              <a:rPr dirty="0" spc="85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689024"/>
            <a:ext cx="354711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Misalkan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kita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memasukkan</a:t>
            </a:r>
            <a:r>
              <a:rPr dirty="0" sz="1100" spc="20">
                <a:latin typeface="Tahoma"/>
                <a:cs typeface="Tahoma"/>
              </a:rPr>
              <a:t> ”Pak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Dengklek”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sebelumnya.</a:t>
            </a:r>
            <a:endParaRPr sz="1100">
              <a:latin typeface="Tahoma"/>
              <a:cs typeface="Tahoma"/>
            </a:endParaRPr>
          </a:p>
          <a:p>
            <a:pPr marL="144780" marR="3473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Array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170">
                <a:latin typeface="PMingLiU"/>
                <a:cs typeface="PMingLiU"/>
              </a:rPr>
              <a:t>s</a:t>
            </a:r>
            <a:r>
              <a:rPr dirty="0" sz="1100" spc="70">
                <a:latin typeface="PMingLiU"/>
                <a:cs typeface="PMingLiU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berisi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karakter-karakter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penyusun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”Pak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Dengklek”,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diakhiri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dengan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’</a:t>
            </a:r>
            <a:r>
              <a:rPr dirty="0" sz="1100" spc="10" i="1">
                <a:latin typeface="Garamond"/>
                <a:cs typeface="Garamond"/>
              </a:rPr>
              <a:t>\</a:t>
            </a:r>
            <a:r>
              <a:rPr dirty="0" sz="1100" spc="10">
                <a:latin typeface="Tahoma"/>
                <a:cs typeface="Tahoma"/>
              </a:rPr>
              <a:t>0’.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6" y="1517662"/>
          <a:ext cx="4036695" cy="35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65"/>
                <a:gridCol w="221615"/>
                <a:gridCol w="221614"/>
                <a:gridCol w="221615"/>
                <a:gridCol w="252095"/>
                <a:gridCol w="221615"/>
                <a:gridCol w="224154"/>
                <a:gridCol w="221614"/>
                <a:gridCol w="221614"/>
                <a:gridCol w="221614"/>
                <a:gridCol w="290830"/>
                <a:gridCol w="290830"/>
                <a:gridCol w="337185"/>
                <a:gridCol w="290829"/>
                <a:gridCol w="290829"/>
                <a:gridCol w="267970"/>
              </a:tblGrid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14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...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dirty="0" sz="1100" spc="-5" i="1">
                          <a:latin typeface="Garamond"/>
                          <a:cs typeface="Garamond"/>
                        </a:rPr>
                        <a:t>\</a:t>
                      </a:r>
                      <a:r>
                        <a:rPr dirty="0" sz="1100" spc="35" i="1">
                          <a:latin typeface="Garamond"/>
                          <a:cs typeface="Garamond"/>
                        </a:rPr>
                        <a:t> 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190"/>
                        </a:lnSpc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...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1858" y="1962821"/>
            <a:ext cx="376364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11811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Karakter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’</a:t>
            </a:r>
            <a:r>
              <a:rPr dirty="0" sz="1100" spc="15" i="1">
                <a:latin typeface="Garamond"/>
                <a:cs typeface="Garamond"/>
              </a:rPr>
              <a:t>\</a:t>
            </a:r>
            <a:r>
              <a:rPr dirty="0" sz="1100" spc="15">
                <a:latin typeface="Tahoma"/>
                <a:cs typeface="Tahoma"/>
              </a:rPr>
              <a:t>0’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digunakan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C/C++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menandai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akhir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15">
                <a:latin typeface="Tahoma"/>
                <a:cs typeface="Tahoma"/>
              </a:rPr>
              <a:t>Jadi,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meskipun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terdapat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70">
                <a:latin typeface="PMingLiU"/>
                <a:cs typeface="PMingLiU"/>
              </a:rPr>
              <a:t>s</a:t>
            </a:r>
            <a:r>
              <a:rPr dirty="0" sz="1100" spc="7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C/C++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tahu </a:t>
            </a:r>
            <a:r>
              <a:rPr dirty="0" sz="1100" spc="-30">
                <a:latin typeface="Tahoma"/>
                <a:cs typeface="Tahoma"/>
              </a:rPr>
              <a:t> 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direpresentasikan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sampai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ke-11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saja.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896" y="221828"/>
            <a:ext cx="16935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/>
              <a:t>Representasi</a:t>
            </a:r>
            <a:r>
              <a:rPr dirty="0" spc="85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08836"/>
            <a:ext cx="3743325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44780" marR="93980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Perhatikan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bahwa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70">
                <a:latin typeface="PMingLiU"/>
                <a:cs typeface="PMingLiU"/>
              </a:rPr>
              <a:t>s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60">
                <a:latin typeface="Tahoma"/>
                <a:cs typeface="Tahoma"/>
              </a:rPr>
              <a:t>hanya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menampung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paling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banyak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1000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karakter.</a:t>
            </a:r>
            <a:endParaRPr sz="1100">
              <a:latin typeface="Tahoma"/>
              <a:cs typeface="Tahoma"/>
            </a:endParaRPr>
          </a:p>
          <a:p>
            <a:pPr marL="144780" marR="436245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30">
                <a:latin typeface="Tahoma"/>
                <a:cs typeface="Tahoma"/>
              </a:rPr>
              <a:t>Meskipun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memiliki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elemen,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sebuah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sudah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dipesan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menempatkan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i="1">
                <a:latin typeface="Garamond"/>
                <a:cs typeface="Garamond"/>
              </a:rPr>
              <a:t>\</a:t>
            </a:r>
            <a:r>
              <a:rPr dirty="0" sz="1100" spc="-3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0">
                <a:latin typeface="Tahoma"/>
                <a:cs typeface="Tahoma"/>
              </a:rPr>
              <a:t>Apabila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dibaca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lebih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1000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mengalami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error</a:t>
            </a:r>
            <a:r>
              <a:rPr dirty="0" sz="1100" spc="-25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Namun,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bekerja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dengan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tidak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terprediksi.</a:t>
            </a:r>
            <a:endParaRPr sz="1100">
              <a:latin typeface="Tahoma"/>
              <a:cs typeface="Tahoma"/>
            </a:endParaRPr>
          </a:p>
          <a:p>
            <a:pPr marL="144780" marR="427355" indent="-132715">
              <a:lnSpc>
                <a:spcPct val="102600"/>
              </a:lnSpc>
              <a:spcBef>
                <a:spcPts val="29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145415" algn="l"/>
              </a:tabLst>
            </a:pPr>
            <a:r>
              <a:rPr dirty="0" sz="1100" spc="-25">
                <a:latin typeface="Tahoma"/>
                <a:cs typeface="Tahoma"/>
              </a:rPr>
              <a:t>Pastikan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dibuat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sebesar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ukuran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maksimal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masukan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mungkin.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425" y="221828"/>
            <a:ext cx="1610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Pengolahan</a:t>
            </a:r>
            <a:r>
              <a:rPr dirty="0" spc="70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0950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812976"/>
            <a:ext cx="3738879" cy="1695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33655" indent="-132715">
              <a:lnSpc>
                <a:spcPct val="102699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30">
                <a:latin typeface="Tahoma"/>
                <a:cs typeface="Tahoma"/>
              </a:rPr>
              <a:t>Seperti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array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pada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umumnya,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dapat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mengolah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elemennya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secara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independen.</a:t>
            </a:r>
            <a:endParaRPr sz="1100">
              <a:latin typeface="Tahoma"/>
              <a:cs typeface="Tahoma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5">
                <a:latin typeface="Tahoma"/>
                <a:cs typeface="Tahoma"/>
              </a:rPr>
              <a:t>Sebagai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contoh,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berikut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mengubah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setiap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karakter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dari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yang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dibaca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menjadi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’a’.</a:t>
            </a:r>
            <a:endParaRPr sz="1100">
              <a:latin typeface="Tahoma"/>
              <a:cs typeface="Tahoma"/>
            </a:endParaRPr>
          </a:p>
          <a:p>
            <a:pPr marL="145415" marR="2588260" indent="-133350">
              <a:lnSpc>
                <a:spcPts val="960"/>
              </a:lnSpc>
              <a:spcBef>
                <a:spcPts val="740"/>
              </a:spcBef>
            </a:pP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11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75">
                <a:latin typeface="PMingLiU"/>
                <a:cs typeface="PMingLiU"/>
              </a:rPr>
              <a:t> </a:t>
            </a:r>
            <a:r>
              <a:rPr dirty="0" sz="1000" spc="114">
                <a:latin typeface="PMingLiU"/>
                <a:cs typeface="PMingLiU"/>
              </a:rPr>
              <a:t>scanf(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"%s"</a:t>
            </a:r>
            <a:r>
              <a:rPr dirty="0" sz="1000" spc="114">
                <a:latin typeface="PMingLiU"/>
                <a:cs typeface="PMingLiU"/>
              </a:rPr>
              <a:t>,</a:t>
            </a:r>
            <a:r>
              <a:rPr dirty="0" sz="1000" spc="220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s);</a:t>
            </a:r>
            <a:endParaRPr sz="1000">
              <a:latin typeface="PMingLiU"/>
              <a:cs typeface="PMingLiU"/>
            </a:endParaRPr>
          </a:p>
          <a:p>
            <a:pPr marL="278130" marR="1193800" indent="-133350">
              <a:lnSpc>
                <a:spcPts val="960"/>
              </a:lnSpc>
            </a:pPr>
            <a:r>
              <a:rPr dirty="0" sz="1000" spc="155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dirty="0" sz="1000" spc="254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95">
                <a:latin typeface="PMingLiU"/>
                <a:cs typeface="PMingLiU"/>
              </a:rPr>
              <a:t>(</a:t>
            </a:r>
            <a:r>
              <a:rPr dirty="0" sz="1000" spc="195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6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260">
                <a:latin typeface="PMingLiU"/>
                <a:cs typeface="PMingLiU"/>
              </a:rPr>
              <a:t>i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155">
                <a:latin typeface="PMingLiU"/>
                <a:cs typeface="PMingLiU"/>
              </a:rPr>
              <a:t>0;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s[i]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100">
                <a:latin typeface="PMingLiU"/>
                <a:cs typeface="PMingLiU"/>
              </a:rPr>
              <a:t>!=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-80">
                <a:solidFill>
                  <a:srgbClr val="9300D1"/>
                </a:solidFill>
                <a:latin typeface="PMingLiU"/>
                <a:cs typeface="PMingLiU"/>
              </a:rPr>
              <a:t>’\0’</a:t>
            </a:r>
            <a:r>
              <a:rPr dirty="0" sz="1000" spc="-80">
                <a:latin typeface="PMingLiU"/>
                <a:cs typeface="PMingLiU"/>
              </a:rPr>
              <a:t>;</a:t>
            </a:r>
            <a:r>
              <a:rPr dirty="0" sz="1000" spc="80"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i++)</a:t>
            </a:r>
            <a:r>
              <a:rPr dirty="0" sz="1000" spc="260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 </a:t>
            </a:r>
            <a:r>
              <a:rPr dirty="0" sz="1000" spc="-24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s[i]</a:t>
            </a:r>
            <a:r>
              <a:rPr dirty="0" sz="1000" spc="254">
                <a:latin typeface="PMingLiU"/>
                <a:cs typeface="PMingLiU"/>
              </a:rPr>
              <a:t> </a:t>
            </a:r>
            <a:r>
              <a:rPr dirty="0" sz="1000" spc="-10">
                <a:latin typeface="PMingLiU"/>
                <a:cs typeface="PMingLiU"/>
              </a:rPr>
              <a:t>=</a:t>
            </a:r>
            <a:r>
              <a:rPr dirty="0" sz="1000" spc="10">
                <a:latin typeface="PMingLiU"/>
                <a:cs typeface="PMingLiU"/>
              </a:rPr>
              <a:t> </a:t>
            </a:r>
            <a:r>
              <a:rPr dirty="0" sz="1000" spc="-150">
                <a:solidFill>
                  <a:srgbClr val="9300D1"/>
                </a:solidFill>
                <a:latin typeface="PMingLiU"/>
                <a:cs typeface="PMingLiU"/>
              </a:rPr>
              <a:t>’a’</a:t>
            </a:r>
            <a:r>
              <a:rPr dirty="0" sz="1000" spc="-150">
                <a:latin typeface="PMingLiU"/>
                <a:cs typeface="PMingLiU"/>
              </a:rPr>
              <a:t>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5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45">
                <a:latin typeface="PMingLiU"/>
                <a:cs typeface="PMingLiU"/>
              </a:rPr>
              <a:t>printf(</a:t>
            </a:r>
            <a:r>
              <a:rPr dirty="0" sz="1000" spc="145">
                <a:solidFill>
                  <a:srgbClr val="9300D1"/>
                </a:solidFill>
                <a:latin typeface="PMingLiU"/>
                <a:cs typeface="PMingLiU"/>
              </a:rPr>
              <a:t>"%s\n"</a:t>
            </a:r>
            <a:r>
              <a:rPr dirty="0" sz="1000" spc="145">
                <a:latin typeface="PMingLiU"/>
                <a:cs typeface="PMingLiU"/>
              </a:rPr>
              <a:t>,</a:t>
            </a:r>
            <a:r>
              <a:rPr dirty="0" sz="1000" spc="215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54467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92" y="221828"/>
            <a:ext cx="20542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Mencari</a:t>
            </a:r>
            <a:r>
              <a:rPr dirty="0" spc="95"/>
              <a:t> </a:t>
            </a:r>
            <a:r>
              <a:rPr dirty="0" spc="-75"/>
              <a:t>Panjang</a:t>
            </a:r>
            <a:r>
              <a:rPr dirty="0" spc="90"/>
              <a:t> </a:t>
            </a:r>
            <a:r>
              <a:rPr dirty="0" spc="-70"/>
              <a:t>cstring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28407"/>
            <a:ext cx="3913504" cy="1906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89560" marR="415290" indent="-132715">
              <a:lnSpc>
                <a:spcPct val="102600"/>
              </a:lnSpc>
              <a:spcBef>
                <a:spcPts val="5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20">
                <a:latin typeface="Tahoma"/>
                <a:cs typeface="Tahoma"/>
              </a:rPr>
              <a:t>Kita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dapat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menggunakan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fungsi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90">
                <a:latin typeface="PMingLiU"/>
                <a:cs typeface="PMingLiU"/>
              </a:rPr>
              <a:t>strlen</a:t>
            </a:r>
            <a:r>
              <a:rPr dirty="0" sz="1100" spc="75">
                <a:latin typeface="PMingLiU"/>
                <a:cs typeface="PMingLiU"/>
              </a:rPr>
              <a:t> </a:t>
            </a:r>
            <a:r>
              <a:rPr dirty="0" sz="1100" spc="-30">
                <a:latin typeface="Tahoma"/>
                <a:cs typeface="Tahoma"/>
              </a:rPr>
              <a:t>untuk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mencari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panjang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suatu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cstring.</a:t>
            </a:r>
            <a:endParaRPr sz="1100">
              <a:latin typeface="Tahoma"/>
              <a:cs typeface="Tahoma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5F9E"/>
              </a:buClr>
              <a:buSzPct val="90909"/>
              <a:buFont typeface="Garamond"/>
              <a:buChar char="•"/>
              <a:tabLst>
                <a:tab pos="290195" algn="l"/>
              </a:tabLst>
            </a:pPr>
            <a:r>
              <a:rPr dirty="0" sz="1100" spc="-40">
                <a:latin typeface="Tahoma"/>
                <a:cs typeface="Tahoma"/>
              </a:rPr>
              <a:t>Fungsi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disediakan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oleh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STL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”cstring”.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45"/>
              </a:lnSpc>
              <a:spcBef>
                <a:spcPts val="630"/>
              </a:spcBef>
              <a:tabLst>
                <a:tab pos="3900170" algn="l"/>
              </a:tabLst>
            </a:pP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Contoh:	</a:t>
            </a:r>
            <a:endParaRPr sz="1100">
              <a:latin typeface="Tahoma"/>
              <a:cs typeface="Tahoma"/>
            </a:endParaRPr>
          </a:p>
          <a:p>
            <a:pPr marL="12700" marR="2696845">
              <a:lnSpc>
                <a:spcPct val="74700"/>
              </a:lnSpc>
              <a:spcBef>
                <a:spcPts val="229"/>
              </a:spcBef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2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10">
                <a:latin typeface="PMingLiU"/>
                <a:cs typeface="PMingLiU"/>
              </a:rPr>
              <a:t>&lt;cstdio&gt; </a:t>
            </a:r>
            <a:r>
              <a:rPr dirty="0" sz="1000" spc="114">
                <a:latin typeface="PMingLiU"/>
                <a:cs typeface="PMingLiU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#include</a:t>
            </a:r>
            <a:r>
              <a:rPr dirty="0" sz="1000" spc="20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20">
                <a:latin typeface="PMingLiU"/>
                <a:cs typeface="PMingLiU"/>
              </a:rPr>
              <a:t>&lt;cstring&gt;</a:t>
            </a:r>
            <a:endParaRPr sz="1000">
              <a:latin typeface="PMingLiU"/>
              <a:cs typeface="PMingLiU"/>
            </a:endParaRPr>
          </a:p>
          <a:p>
            <a:pPr marL="12700" marR="3028950">
              <a:lnSpc>
                <a:spcPct val="154800"/>
              </a:lnSpc>
            </a:pPr>
            <a:r>
              <a:rPr dirty="0" sz="1000" spc="114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dirty="0" sz="1000" spc="185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30">
                <a:latin typeface="PMingLiU"/>
                <a:cs typeface="PMingLiU"/>
              </a:rPr>
              <a:t>s[1001]; </a:t>
            </a:r>
            <a:r>
              <a:rPr dirty="0" sz="1000" spc="-240">
                <a:latin typeface="PMingLiU"/>
                <a:cs typeface="PMingLiU"/>
              </a:rPr>
              <a:t> </a:t>
            </a:r>
            <a:r>
              <a:rPr dirty="0" sz="1000" spc="19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dirty="0" sz="1000" spc="229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dirty="0" sz="1000" spc="105">
                <a:latin typeface="PMingLiU"/>
                <a:cs typeface="PMingLiU"/>
              </a:rPr>
              <a:t>main()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7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840"/>
              </a:lnSpc>
            </a:pPr>
            <a:r>
              <a:rPr dirty="0" sz="1000" spc="114">
                <a:latin typeface="PMingLiU"/>
                <a:cs typeface="PMingLiU"/>
              </a:rPr>
              <a:t>scanf(</a:t>
            </a:r>
            <a:r>
              <a:rPr dirty="0" sz="1000" spc="114">
                <a:solidFill>
                  <a:srgbClr val="9300D1"/>
                </a:solidFill>
                <a:latin typeface="PMingLiU"/>
                <a:cs typeface="PMingLiU"/>
              </a:rPr>
              <a:t>"%s"</a:t>
            </a:r>
            <a:r>
              <a:rPr dirty="0" sz="1000" spc="114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204">
                <a:latin typeface="PMingLiU"/>
                <a:cs typeface="PMingLiU"/>
              </a:rPr>
              <a:t>s);</a:t>
            </a:r>
            <a:endParaRPr sz="1000">
              <a:latin typeface="PMingLiU"/>
              <a:cs typeface="PMingLiU"/>
            </a:endParaRPr>
          </a:p>
          <a:p>
            <a:pPr marL="145415">
              <a:lnSpc>
                <a:spcPts val="960"/>
              </a:lnSpc>
            </a:pPr>
            <a:r>
              <a:rPr dirty="0" sz="1000" spc="135">
                <a:latin typeface="PMingLiU"/>
                <a:cs typeface="PMingLiU"/>
              </a:rPr>
              <a:t>printf(</a:t>
            </a:r>
            <a:r>
              <a:rPr dirty="0" sz="1000" spc="135">
                <a:solidFill>
                  <a:srgbClr val="9300D1"/>
                </a:solidFill>
                <a:latin typeface="PMingLiU"/>
                <a:cs typeface="PMingLiU"/>
              </a:rPr>
              <a:t>"%d\n"</a:t>
            </a:r>
            <a:r>
              <a:rPr dirty="0" sz="1000" spc="135">
                <a:latin typeface="PMingLiU"/>
                <a:cs typeface="PMingLiU"/>
              </a:rPr>
              <a:t>,</a:t>
            </a:r>
            <a:r>
              <a:rPr dirty="0" sz="1000" spc="229">
                <a:latin typeface="PMingLiU"/>
                <a:cs typeface="PMingLiU"/>
              </a:rPr>
              <a:t> </a:t>
            </a:r>
            <a:r>
              <a:rPr dirty="0" sz="1000" spc="190">
                <a:latin typeface="PMingLiU"/>
                <a:cs typeface="PMingLiU"/>
              </a:rPr>
              <a:t>strlen(s));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080"/>
              </a:lnSpc>
            </a:pPr>
            <a:r>
              <a:rPr dirty="0" sz="1000" spc="7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67153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025495"/>
            <a:ext cx="4608195" cy="430530"/>
            <a:chOff x="0" y="3025495"/>
            <a:chExt cx="4608195" cy="430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58" y="3025495"/>
              <a:ext cx="552937" cy="331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6239"/>
              <a:ext cx="4608000" cy="7976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/24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 Olimpiade Komputer Indonesia</dc:creator>
  <dc:title>Pendalaman String (C++)</dc:title>
  <dcterms:created xsi:type="dcterms:W3CDTF">2021-02-06T09:01:06Z</dcterms:created>
  <dcterms:modified xsi:type="dcterms:W3CDTF">2021-02-06T09:01:06Z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