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4610100" cy="3460750"/>
  <p:notesSz cx="4610100" cy="3460750"/>
  <p:embeddedFontLst>
    <p:embeddedFont>
      <p:font typeface="Arial" panose="00000000000000000000" pitchFamily="34" charset="1"/>
      <p:italic r:id="rId35"/>
    </p:embeddedFont>
    <p:embeddedFont>
      <p:font typeface="Gill Sans MT" panose="00000000000000000000" pitchFamily="34" charset="1"/>
      <p:bold r:id="rId33"/>
    </p:embeddedFont>
    <p:embeddedFont>
      <p:font typeface="Tahoma" panose="00000000000000000000" pitchFamily="34" charset="1"/>
      <p:regular r:id="rId31"/>
    </p:embeddedFont>
    <p:embeddedFont>
      <p:font typeface="Times New Roman" panose="00000000000000000000" pitchFamily="18" charset="1"/>
      <p:regular r:id="rId30"/>
    </p:embeddedFont>
    <p:embeddedFont>
      <p:font typeface="Trebuchet MS" panose="00000000000000000000" pitchFamily="34" charset="1"/>
      <p:regular r:id="rId32"/>
    </p:embeddedFont>
    <p:embeddedFont>
      <p:font typeface="Verdana" panose="00000000000000000000" pitchFamily="34" charset="1"/>
      <p:italic r:id="rId34"/>
    </p:embeddedFont>
    <p:embeddedFont>
      <p:font typeface="Verdana Pro Light" panose="00000000000000000000" pitchFamily="34" charset="1"/>
      <p:italic r:id="rId3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font" Target="fonts/font1.fntdata"/><Relationship Id="rId31" Type="http://schemas.openxmlformats.org/officeDocument/2006/relationships/font" Target="fonts/font2.fntdata"/><Relationship Id="rId32" Type="http://schemas.openxmlformats.org/officeDocument/2006/relationships/font" Target="fonts/font3.fntdata"/><Relationship Id="rId33" Type="http://schemas.openxmlformats.org/officeDocument/2006/relationships/font" Target="fonts/font4.fntdata"/><Relationship Id="rId34" Type="http://schemas.openxmlformats.org/officeDocument/2006/relationships/font" Target="fonts/font5.fntdata"/><Relationship Id="rId35" Type="http://schemas.openxmlformats.org/officeDocument/2006/relationships/font" Target="fonts/font6.fntdata"/><Relationship Id="rId36" Type="http://schemas.openxmlformats.org/officeDocument/2006/relationships/font" Target="fonts/font7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00741"/>
            <a:ext cx="4608195" cy="2555875"/>
          </a:xfrm>
          <a:custGeom>
            <a:avLst/>
            <a:gdLst/>
            <a:ahLst/>
            <a:cxnLst/>
            <a:rect l="l" t="t" r="r" b="b"/>
            <a:pathLst>
              <a:path w="4608195" h="2555875">
                <a:moveTo>
                  <a:pt x="0" y="2555259"/>
                </a:moveTo>
                <a:lnTo>
                  <a:pt x="4608004" y="2555259"/>
                </a:lnTo>
                <a:lnTo>
                  <a:pt x="4608004" y="0"/>
                </a:lnTo>
                <a:lnTo>
                  <a:pt x="0" y="0"/>
                </a:lnTo>
                <a:lnTo>
                  <a:pt x="0" y="25552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797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10" y="36729"/>
            <a:ext cx="4608195" cy="864235"/>
          </a:xfrm>
          <a:custGeom>
            <a:avLst/>
            <a:gdLst/>
            <a:ahLst/>
            <a:cxnLst/>
            <a:rect l="l" t="t" r="r" b="b"/>
            <a:pathLst>
              <a:path w="4608195" h="864235">
                <a:moveTo>
                  <a:pt x="4608060" y="0"/>
                </a:moveTo>
                <a:lnTo>
                  <a:pt x="0" y="0"/>
                </a:lnTo>
                <a:lnTo>
                  <a:pt x="0" y="864011"/>
                </a:lnTo>
                <a:lnTo>
                  <a:pt x="4608060" y="864011"/>
                </a:lnTo>
                <a:lnTo>
                  <a:pt x="4608060" y="0"/>
                </a:lnTo>
                <a:close/>
              </a:path>
            </a:pathLst>
          </a:custGeom>
          <a:solidFill>
            <a:srgbClr val="335F9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8000" y="140396"/>
            <a:ext cx="1152000" cy="69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0263" y="221828"/>
            <a:ext cx="1609572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2972" y="1106117"/>
            <a:ext cx="2052320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709" y="1207081"/>
            <a:ext cx="2098675" cy="72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-5" b="1">
                <a:solidFill>
                  <a:srgbClr val="335F9E"/>
                </a:solidFill>
                <a:latin typeface="Gill Sans MT"/>
                <a:cs typeface="Gill Sans MT"/>
              </a:rPr>
              <a:t>Pengenalan</a:t>
            </a:r>
            <a:r>
              <a:rPr dirty="0" sz="1400" spc="10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40" b="1">
                <a:solidFill>
                  <a:srgbClr val="335F9E"/>
                </a:solidFill>
                <a:latin typeface="Gill Sans MT"/>
                <a:cs typeface="Gill Sans MT"/>
              </a:rPr>
              <a:t>rekursi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774" y="221828"/>
            <a:ext cx="18243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14"/>
              <a:t> </a:t>
            </a:r>
            <a:r>
              <a:rPr dirty="0" spc="-10"/>
              <a:t>Rekursif</a:t>
            </a:r>
            <a:r>
              <a:rPr dirty="0" spc="114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99119"/>
            <a:ext cx="3850640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70" i="1">
                <a:latin typeface="Arial"/>
                <a:cs typeface="Arial"/>
              </a:rPr>
              <a:t>Recurrence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-40" i="1">
                <a:latin typeface="Arial"/>
                <a:cs typeface="Arial"/>
              </a:rPr>
              <a:t>Relation</a:t>
            </a:r>
            <a:endParaRPr sz="1100">
              <a:latin typeface="Arial"/>
              <a:cs typeface="Arial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Bagaimana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ji</a:t>
            </a:r>
            <a:r>
              <a:rPr dirty="0" sz="1100" spc="-45">
                <a:latin typeface="Tahoma"/>
                <a:cs typeface="Tahoma"/>
              </a:rPr>
              <a:t>k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10" b="0" i="1">
                <a:latin typeface="Verdana Pro Light"/>
                <a:cs typeface="Verdana Pro Light"/>
              </a:rPr>
              <a:t>&gt;</a:t>
            </a:r>
            <a:r>
              <a:rPr dirty="0" sz="1100" spc="-90" b="0" i="1">
                <a:latin typeface="Verdana Pro Light"/>
                <a:cs typeface="Verdana Pro Light"/>
              </a:rPr>
              <a:t> </a:t>
            </a:r>
            <a:r>
              <a:rPr dirty="0" sz="1100" spc="-35">
                <a:latin typeface="Tahoma"/>
                <a:cs typeface="Tahoma"/>
              </a:rPr>
              <a:t>1?</a:t>
            </a:r>
            <a:endParaRPr sz="1100">
              <a:latin typeface="Tahoma"/>
              <a:cs typeface="Tahoma"/>
            </a:endParaRPr>
          </a:p>
          <a:p>
            <a:pPr marL="289560" marR="633730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menc</a:t>
            </a:r>
            <a:r>
              <a:rPr dirty="0" sz="1100" spc="-85">
                <a:latin typeface="Tahoma"/>
                <a:cs typeface="Tahoma"/>
              </a:rPr>
              <a:t>a</a:t>
            </a:r>
            <a:r>
              <a:rPr dirty="0" sz="1100" spc="-10">
                <a:latin typeface="Tahoma"/>
                <a:cs typeface="Tahoma"/>
              </a:rPr>
              <a:t>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-25">
                <a:latin typeface="Tahoma"/>
                <a:cs typeface="Tahoma"/>
              </a:rPr>
              <a:t>!,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menc</a:t>
            </a:r>
            <a:r>
              <a:rPr dirty="0" sz="1100" spc="-90">
                <a:latin typeface="Tahoma"/>
                <a:cs typeface="Tahoma"/>
              </a:rPr>
              <a:t>a</a:t>
            </a:r>
            <a:r>
              <a:rPr dirty="0" sz="1100" spc="-10">
                <a:latin typeface="Tahoma"/>
                <a:cs typeface="Tahoma"/>
              </a:rPr>
              <a:t>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−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25">
                <a:latin typeface="Tahoma"/>
                <a:cs typeface="Tahoma"/>
              </a:rPr>
              <a:t>1)!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dan  </a:t>
            </a:r>
            <a:r>
              <a:rPr dirty="0" sz="1100" spc="-50">
                <a:latin typeface="Tahoma"/>
                <a:cs typeface="Tahoma"/>
              </a:rPr>
              <a:t>mengalikannya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 marR="14986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10">
                <a:latin typeface="Tahoma"/>
                <a:cs typeface="Tahoma"/>
              </a:rPr>
              <a:t>Jadi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persoalan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N</a:t>
            </a:r>
            <a:r>
              <a:rPr dirty="0" sz="1100" spc="20">
                <a:latin typeface="Tahoma"/>
                <a:cs typeface="Tahoma"/>
              </a:rPr>
              <a:t>!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diselesaikan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mudah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ji</a:t>
            </a:r>
            <a:r>
              <a:rPr dirty="0" sz="1100" spc="-45">
                <a:latin typeface="Tahoma"/>
                <a:cs typeface="Tahoma"/>
              </a:rPr>
              <a:t>k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-55">
                <a:latin typeface="Tahoma"/>
                <a:cs typeface="Tahoma"/>
              </a:rPr>
              <a:t>k</a:t>
            </a:r>
            <a:r>
              <a:rPr dirty="0" sz="1100" spc="-40">
                <a:latin typeface="Tahoma"/>
                <a:cs typeface="Tahoma"/>
              </a:rPr>
              <a:t>etahui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−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30">
                <a:latin typeface="Tahoma"/>
                <a:cs typeface="Tahoma"/>
              </a:rPr>
              <a:t>1)!.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observasi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mengetahui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hubungan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5" i="1">
                <a:latin typeface="Arial"/>
                <a:cs typeface="Arial"/>
              </a:rPr>
              <a:t>N</a:t>
            </a:r>
            <a:r>
              <a:rPr dirty="0" sz="1100" spc="5">
                <a:latin typeface="Tahoma"/>
                <a:cs typeface="Tahoma"/>
              </a:rPr>
              <a:t>!.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9339" y="41418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0" y="0"/>
                </a:moveTo>
                <a:lnTo>
                  <a:pt x="60121" y="0"/>
                </a:lnTo>
              </a:path>
            </a:pathLst>
          </a:custGeom>
          <a:ln w="5054">
            <a:solidFill>
              <a:srgbClr val="335F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4339" y="221828"/>
            <a:ext cx="30391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/>
              <a:t>Solusi:</a:t>
            </a:r>
            <a:r>
              <a:rPr dirty="0" spc="290"/>
              <a:t> </a:t>
            </a:r>
            <a:r>
              <a:rPr dirty="0" spc="-15"/>
              <a:t>faktorial</a:t>
            </a:r>
            <a:r>
              <a:rPr dirty="0" spc="175"/>
              <a:t> </a:t>
            </a:r>
            <a:r>
              <a:rPr dirty="0" spc="-15"/>
              <a:t>rekursif.cpp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022729"/>
            <a:ext cx="3913504" cy="1057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  <a:tabLst>
                <a:tab pos="3900170" algn="l"/>
              </a:tabLst>
            </a:pP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implementasi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pencarian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faktorial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secara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rekursif:	</a:t>
            </a:r>
            <a:endParaRPr sz="1100">
              <a:latin typeface="Tahoma"/>
              <a:cs typeface="Tahoma"/>
            </a:endParaRPr>
          </a:p>
          <a:p>
            <a:pPr marL="145415" marR="2431415" indent="-133350">
              <a:lnSpc>
                <a:spcPts val="960"/>
              </a:lnSpc>
              <a:spcBef>
                <a:spcPts val="18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faktorial(</a:t>
            </a:r>
            <a:r>
              <a:rPr dirty="0" sz="1000" spc="17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x)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1)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785"/>
              </a:lnSpc>
            </a:pPr>
            <a:r>
              <a:rPr dirty="0" sz="1000" spc="145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145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x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*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faktorial(x-1);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11617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874" y="41418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0" y="0"/>
                </a:moveTo>
                <a:lnTo>
                  <a:pt x="60121" y="0"/>
                </a:lnTo>
              </a:path>
            </a:pathLst>
          </a:custGeom>
          <a:ln w="5054">
            <a:solidFill>
              <a:srgbClr val="335F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862" y="221828"/>
            <a:ext cx="361505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/>
              <a:t>Solusi:</a:t>
            </a:r>
            <a:r>
              <a:rPr dirty="0" spc="300"/>
              <a:t> </a:t>
            </a:r>
            <a:r>
              <a:rPr dirty="0" spc="-15"/>
              <a:t>faktorial</a:t>
            </a:r>
            <a:r>
              <a:rPr dirty="0" spc="175"/>
              <a:t> </a:t>
            </a:r>
            <a:r>
              <a:rPr dirty="0" spc="-15"/>
              <a:t>rekursif.cpp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054784"/>
            <a:ext cx="3913504" cy="9772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3900170" algn="l"/>
              </a:tabLst>
            </a:pPr>
            <a:r>
              <a:rPr dirty="0" sz="1100" spc="-40">
                <a:latin typeface="Tahoma"/>
                <a:cs typeface="Tahoma"/>
              </a:rPr>
              <a:t>Pemanggilan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utama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seperti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memanggil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fungsi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biasa:	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045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  <a:spcBef>
                <a:spcPts val="66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165">
                <a:latin typeface="PMingLiU"/>
                <a:cs typeface="PMingLiU"/>
              </a:rPr>
              <a:t>printf(</a:t>
            </a:r>
            <a:r>
              <a:rPr dirty="0" sz="1000" spc="165">
                <a:solidFill>
                  <a:srgbClr val="9300D1"/>
                </a:solidFill>
                <a:latin typeface="PMingLiU"/>
                <a:cs typeface="PMingLiU"/>
              </a:rPr>
              <a:t>"4!</a:t>
            </a:r>
            <a:r>
              <a:rPr dirty="0" sz="1000" spc="24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faktorial(4));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06809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381" y="221828"/>
            <a:ext cx="2005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-10"/>
              <a:t>Eksekusi</a:t>
            </a:r>
            <a:r>
              <a:rPr dirty="0" spc="120"/>
              <a:t> </a:t>
            </a:r>
            <a:r>
              <a:rPr dirty="0" spc="-5"/>
              <a:t>Fungsi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112" y="2044358"/>
            <a:ext cx="1335405" cy="301625"/>
            <a:chOff x="366112" y="2044358"/>
            <a:chExt cx="1335405" cy="301625"/>
          </a:xfrm>
        </p:grpSpPr>
        <p:sp>
          <p:nvSpPr>
            <p:cNvPr id="4" name="object 4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5003" y="1396681"/>
            <a:ext cx="3656965" cy="8686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82775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883410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awalnya,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utama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dijalankan.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Misalkan </a:t>
            </a:r>
            <a:r>
              <a:rPr dirty="0" sz="1100" spc="-55">
                <a:latin typeface="Tahoma"/>
                <a:cs typeface="Tahoma"/>
              </a:rPr>
              <a:t>hendak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dicari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4!.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50" spc="110">
                <a:latin typeface="Cambria"/>
                <a:cs typeface="Cambria"/>
              </a:rPr>
              <a:t>program</a:t>
            </a:r>
            <a:r>
              <a:rPr dirty="0" sz="1150" spc="70">
                <a:latin typeface="Cambria"/>
                <a:cs typeface="Cambria"/>
              </a:rPr>
              <a:t> </a:t>
            </a:r>
            <a:r>
              <a:rPr dirty="0" sz="1150" spc="114">
                <a:latin typeface="Cambria"/>
                <a:cs typeface="Cambria"/>
              </a:rPr>
              <a:t>utama</a:t>
            </a:r>
            <a:endParaRPr sz="115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917" y="221828"/>
            <a:ext cx="258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10"/>
              <a:t>Eksekusi</a:t>
            </a:r>
            <a:r>
              <a:rPr dirty="0" spc="130"/>
              <a:t> </a:t>
            </a:r>
            <a:r>
              <a:rPr dirty="0" spc="-5"/>
              <a:t>Fungsi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112" y="1753424"/>
            <a:ext cx="1335405" cy="592455"/>
            <a:chOff x="366112" y="1753424"/>
            <a:chExt cx="1335405" cy="592455"/>
          </a:xfrm>
        </p:grpSpPr>
        <p:sp>
          <p:nvSpPr>
            <p:cNvPr id="4" name="object 4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20"/>
                  </a:move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55003" y="1702593"/>
            <a:ext cx="1189990" cy="562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48590">
              <a:lnSpc>
                <a:spcPct val="153200"/>
              </a:lnSpc>
              <a:spcBef>
                <a:spcPts val="95"/>
              </a:spcBef>
            </a:pPr>
            <a:r>
              <a:rPr dirty="0" sz="1150" spc="70">
                <a:latin typeface="Cambria"/>
                <a:cs typeface="Cambria"/>
              </a:rPr>
              <a:t>faktorial(4)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110">
                <a:latin typeface="Cambria"/>
                <a:cs typeface="Cambria"/>
              </a:rPr>
              <a:t>program</a:t>
            </a:r>
            <a:r>
              <a:rPr dirty="0" sz="1150" spc="40">
                <a:latin typeface="Cambria"/>
                <a:cs typeface="Cambria"/>
              </a:rPr>
              <a:t> </a:t>
            </a:r>
            <a:r>
              <a:rPr dirty="0" sz="1150" spc="114">
                <a:latin typeface="Cambria"/>
                <a:cs typeface="Cambria"/>
              </a:rPr>
              <a:t>utama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2972" y="1102269"/>
            <a:ext cx="1940560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Dari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utama,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dipanggil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faktorial(4)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status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5509" y="1656447"/>
            <a:ext cx="188658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utama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”tidak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aktif”,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”aktif”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kembali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setelah </a:t>
            </a:r>
            <a:r>
              <a:rPr dirty="0" sz="1100" spc="-45">
                <a:latin typeface="Tahoma"/>
                <a:cs typeface="Tahoma"/>
              </a:rPr>
              <a:t> fungsi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faktorial(4)</a:t>
            </a:r>
            <a:r>
              <a:rPr dirty="0" sz="1100" spc="60" b="1">
                <a:latin typeface="Gill Sans MT"/>
                <a:cs typeface="Gill Sans MT"/>
              </a:rPr>
              <a:t> </a:t>
            </a:r>
            <a:r>
              <a:rPr dirty="0" sz="1100" spc="-55">
                <a:latin typeface="Tahoma"/>
                <a:cs typeface="Tahoma"/>
              </a:rPr>
              <a:t>selesai.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917" y="221828"/>
            <a:ext cx="258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10"/>
              <a:t>Eksekusi</a:t>
            </a:r>
            <a:r>
              <a:rPr dirty="0" spc="130"/>
              <a:t> </a:t>
            </a:r>
            <a:r>
              <a:rPr dirty="0" spc="-5"/>
              <a:t>Fungsi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112" y="1462508"/>
            <a:ext cx="1335405" cy="883285"/>
            <a:chOff x="366112" y="1462508"/>
            <a:chExt cx="1335405" cy="883285"/>
          </a:xfrm>
        </p:grpSpPr>
        <p:sp>
          <p:nvSpPr>
            <p:cNvPr id="4" name="object 4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20"/>
                  </a:move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55003" y="1502981"/>
            <a:ext cx="1189990" cy="7626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10"/>
              </a:spcBef>
            </a:pPr>
            <a:r>
              <a:rPr dirty="0" sz="1150" spc="70">
                <a:latin typeface="Cambria"/>
                <a:cs typeface="Cambria"/>
              </a:rPr>
              <a:t>faktorial(3)</a:t>
            </a:r>
            <a:endParaRPr sz="1150">
              <a:latin typeface="Cambria"/>
              <a:cs typeface="Cambria"/>
            </a:endParaRPr>
          </a:p>
          <a:p>
            <a:pPr marL="12700" marR="5080" indent="148590">
              <a:lnSpc>
                <a:spcPct val="153200"/>
              </a:lnSpc>
              <a:spcBef>
                <a:spcPts val="180"/>
              </a:spcBef>
            </a:pPr>
            <a:r>
              <a:rPr dirty="0" sz="1150" spc="70">
                <a:latin typeface="Cambria"/>
                <a:cs typeface="Cambria"/>
              </a:rPr>
              <a:t>faktorial(4)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110">
                <a:latin typeface="Cambria"/>
                <a:cs typeface="Cambria"/>
              </a:rPr>
              <a:t>program</a:t>
            </a:r>
            <a:r>
              <a:rPr dirty="0" sz="1150" spc="40">
                <a:latin typeface="Cambria"/>
                <a:cs typeface="Cambria"/>
              </a:rPr>
              <a:t> </a:t>
            </a:r>
            <a:r>
              <a:rPr dirty="0" sz="1150" spc="114">
                <a:latin typeface="Cambria"/>
                <a:cs typeface="Cambria"/>
              </a:rPr>
              <a:t>utama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2972" y="911223"/>
            <a:ext cx="1920239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2860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5" b="1">
                <a:latin typeface="Gill Sans MT"/>
                <a:cs typeface="Gill Sans MT"/>
              </a:rPr>
              <a:t>faktorial(4)</a:t>
            </a:r>
            <a:r>
              <a:rPr dirty="0" sz="1100" spc="25" b="1">
                <a:latin typeface="Gill Sans MT"/>
                <a:cs typeface="Gill Sans MT"/>
              </a:rPr>
              <a:t> </a:t>
            </a:r>
            <a:r>
              <a:rPr dirty="0" sz="1100" spc="-60">
                <a:latin typeface="Tahoma"/>
                <a:cs typeface="Tahoma"/>
              </a:rPr>
              <a:t>mengeksekusi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50">
                <a:latin typeface="Tahoma"/>
                <a:cs typeface="Tahoma"/>
              </a:rPr>
              <a:t>”</a:t>
            </a:r>
            <a:r>
              <a:rPr dirty="0" sz="1100" spc="150">
                <a:latin typeface="PMingLiU"/>
                <a:cs typeface="PMingLiU"/>
              </a:rPr>
              <a:t>return</a:t>
            </a:r>
            <a:r>
              <a:rPr dirty="0" sz="1100" spc="275">
                <a:latin typeface="PMingLiU"/>
                <a:cs typeface="PMingLiU"/>
              </a:rPr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r>
              <a:rPr dirty="0" sz="1100" spc="280">
                <a:latin typeface="PMingLiU"/>
                <a:cs typeface="PMingLiU"/>
              </a:rPr>
              <a:t> </a:t>
            </a:r>
            <a:r>
              <a:rPr dirty="0" sz="1100" spc="55">
                <a:latin typeface="PMingLiU"/>
                <a:cs typeface="PMingLiU"/>
              </a:rPr>
              <a:t>*</a:t>
            </a:r>
            <a:endParaRPr sz="1100">
              <a:latin typeface="PMingLiU"/>
              <a:cs typeface="PMingLiU"/>
            </a:endParaRPr>
          </a:p>
          <a:p>
            <a:pPr marL="144780" marR="5080">
              <a:lnSpc>
                <a:spcPct val="102600"/>
              </a:lnSpc>
            </a:pPr>
            <a:r>
              <a:rPr dirty="0" sz="1100" spc="155">
                <a:latin typeface="PMingLiU"/>
                <a:cs typeface="PMingLiU"/>
              </a:rPr>
              <a:t>faktorial(x-1)</a:t>
            </a:r>
            <a:r>
              <a:rPr dirty="0" sz="1100" spc="155">
                <a:latin typeface="Tahoma"/>
                <a:cs typeface="Tahoma"/>
              </a:rPr>
              <a:t>”,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 b="1">
                <a:latin typeface="Gill Sans MT"/>
                <a:cs typeface="Gill Sans MT"/>
              </a:rPr>
              <a:t>x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4.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Akibatnya,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dipanggil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15" b="1">
                <a:latin typeface="Gill Sans MT"/>
                <a:cs typeface="Gill Sans MT"/>
              </a:rPr>
              <a:t>faktorial(3)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15">
                <a:latin typeface="Tahoma"/>
                <a:cs typeface="Tahoma"/>
              </a:rPr>
              <a:t>Kini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”aktif”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15" b="1">
                <a:latin typeface="Gill Sans MT"/>
                <a:cs typeface="Gill Sans MT"/>
              </a:rPr>
              <a:t>faktorial(3)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917" y="221828"/>
            <a:ext cx="258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10"/>
              <a:t>Eksekusi</a:t>
            </a:r>
            <a:r>
              <a:rPr dirty="0" spc="130"/>
              <a:t> </a:t>
            </a:r>
            <a:r>
              <a:rPr dirty="0" spc="-5"/>
              <a:t>Fungsi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112" y="1175235"/>
            <a:ext cx="1335405" cy="1170305"/>
            <a:chOff x="366112" y="1175235"/>
            <a:chExt cx="1335405" cy="1170305"/>
          </a:xfrm>
        </p:grpSpPr>
        <p:sp>
          <p:nvSpPr>
            <p:cNvPr id="4" name="object 4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20"/>
                  </a:move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0727" y="1179850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796"/>
                  </a:moveTo>
                  <a:lnTo>
                    <a:pt x="77506" y="291796"/>
                  </a:lnTo>
                  <a:lnTo>
                    <a:pt x="47278" y="285725"/>
                  </a:lnTo>
                  <a:lnTo>
                    <a:pt x="22648" y="269148"/>
                  </a:lnTo>
                  <a:lnTo>
                    <a:pt x="6071" y="244518"/>
                  </a:lnTo>
                  <a:lnTo>
                    <a:pt x="0" y="214289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89"/>
                  </a:lnTo>
                  <a:lnTo>
                    <a:pt x="1319908" y="244518"/>
                  </a:lnTo>
                  <a:lnTo>
                    <a:pt x="1303326" y="269148"/>
                  </a:lnTo>
                  <a:lnTo>
                    <a:pt x="1278695" y="285725"/>
                  </a:lnTo>
                  <a:lnTo>
                    <a:pt x="1248474" y="2917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0727" y="1179850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89"/>
                  </a:lnTo>
                  <a:lnTo>
                    <a:pt x="1319908" y="244518"/>
                  </a:lnTo>
                  <a:lnTo>
                    <a:pt x="1303326" y="269148"/>
                  </a:lnTo>
                  <a:lnTo>
                    <a:pt x="1278695" y="285725"/>
                  </a:lnTo>
                  <a:lnTo>
                    <a:pt x="1248474" y="291796"/>
                  </a:lnTo>
                  <a:lnTo>
                    <a:pt x="77506" y="291796"/>
                  </a:lnTo>
                  <a:lnTo>
                    <a:pt x="47278" y="285725"/>
                  </a:lnTo>
                  <a:lnTo>
                    <a:pt x="22648" y="269148"/>
                  </a:lnTo>
                  <a:lnTo>
                    <a:pt x="6071" y="244518"/>
                  </a:lnTo>
                  <a:lnTo>
                    <a:pt x="0" y="214289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55003" y="1215709"/>
            <a:ext cx="1189990" cy="1049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5240">
              <a:lnSpc>
                <a:spcPct val="100000"/>
              </a:lnSpc>
              <a:spcBef>
                <a:spcPts val="110"/>
              </a:spcBef>
            </a:pPr>
            <a:r>
              <a:rPr dirty="0" sz="1150" spc="70">
                <a:latin typeface="Cambria"/>
                <a:cs typeface="Cambria"/>
              </a:rPr>
              <a:t>faktorial(2)</a:t>
            </a:r>
            <a:endParaRPr sz="1150">
              <a:latin typeface="Cambria"/>
              <a:cs typeface="Cambria"/>
            </a:endParaRPr>
          </a:p>
          <a:p>
            <a:pPr algn="ctr" marL="12065" marR="5080" indent="-23495">
              <a:lnSpc>
                <a:spcPct val="159600"/>
              </a:lnSpc>
              <a:spcBef>
                <a:spcPts val="60"/>
              </a:spcBef>
            </a:pPr>
            <a:r>
              <a:rPr dirty="0" sz="1150" spc="70">
                <a:latin typeface="Cambria"/>
                <a:cs typeface="Cambria"/>
              </a:rPr>
              <a:t>faktorial(3)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70">
                <a:latin typeface="Cambria"/>
                <a:cs typeface="Cambria"/>
              </a:rPr>
              <a:t>faktorial(4)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110">
                <a:latin typeface="Cambria"/>
                <a:cs typeface="Cambria"/>
              </a:rPr>
              <a:t>program</a:t>
            </a:r>
            <a:r>
              <a:rPr dirty="0" sz="1150" spc="40">
                <a:latin typeface="Cambria"/>
                <a:cs typeface="Cambria"/>
              </a:rPr>
              <a:t> </a:t>
            </a:r>
            <a:r>
              <a:rPr dirty="0" sz="1150" spc="114">
                <a:latin typeface="Cambria"/>
                <a:cs typeface="Cambria"/>
              </a:rPr>
              <a:t>utama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2972" y="1465401"/>
            <a:ext cx="20593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Hal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serupa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terjadi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5509" y="1637473"/>
            <a:ext cx="1058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faktorial(3)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917" y="221828"/>
            <a:ext cx="258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10"/>
              <a:t>Eksekusi</a:t>
            </a:r>
            <a:r>
              <a:rPr dirty="0" spc="130"/>
              <a:t> </a:t>
            </a:r>
            <a:r>
              <a:rPr dirty="0" spc="-5"/>
              <a:t>Fungsi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112" y="884301"/>
            <a:ext cx="1335405" cy="1461135"/>
            <a:chOff x="366112" y="884301"/>
            <a:chExt cx="1335405" cy="1461135"/>
          </a:xfrm>
        </p:grpSpPr>
        <p:sp>
          <p:nvSpPr>
            <p:cNvPr id="4" name="object 4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20"/>
                  </a:move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0727" y="1179850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796"/>
                  </a:moveTo>
                  <a:lnTo>
                    <a:pt x="77506" y="291796"/>
                  </a:lnTo>
                  <a:lnTo>
                    <a:pt x="47278" y="285725"/>
                  </a:lnTo>
                  <a:lnTo>
                    <a:pt x="22648" y="269148"/>
                  </a:lnTo>
                  <a:lnTo>
                    <a:pt x="6071" y="244518"/>
                  </a:lnTo>
                  <a:lnTo>
                    <a:pt x="0" y="214289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89"/>
                  </a:lnTo>
                  <a:lnTo>
                    <a:pt x="1319908" y="244518"/>
                  </a:lnTo>
                  <a:lnTo>
                    <a:pt x="1303326" y="269148"/>
                  </a:lnTo>
                  <a:lnTo>
                    <a:pt x="1278695" y="285725"/>
                  </a:lnTo>
                  <a:lnTo>
                    <a:pt x="1248474" y="291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0727" y="1179850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89"/>
                  </a:lnTo>
                  <a:lnTo>
                    <a:pt x="1319908" y="244518"/>
                  </a:lnTo>
                  <a:lnTo>
                    <a:pt x="1303326" y="269148"/>
                  </a:lnTo>
                  <a:lnTo>
                    <a:pt x="1278695" y="285725"/>
                  </a:lnTo>
                  <a:lnTo>
                    <a:pt x="1248474" y="291796"/>
                  </a:lnTo>
                  <a:lnTo>
                    <a:pt x="77506" y="291796"/>
                  </a:lnTo>
                  <a:lnTo>
                    <a:pt x="47278" y="285725"/>
                  </a:lnTo>
                  <a:lnTo>
                    <a:pt x="22648" y="269148"/>
                  </a:lnTo>
                  <a:lnTo>
                    <a:pt x="6071" y="244518"/>
                  </a:lnTo>
                  <a:lnTo>
                    <a:pt x="0" y="214289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0727" y="888916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15"/>
                  </a:moveTo>
                  <a:lnTo>
                    <a:pt x="77506" y="291815"/>
                  </a:lnTo>
                  <a:lnTo>
                    <a:pt x="47278" y="285741"/>
                  </a:lnTo>
                  <a:lnTo>
                    <a:pt x="22648" y="269157"/>
                  </a:lnTo>
                  <a:lnTo>
                    <a:pt x="6071" y="244521"/>
                  </a:lnTo>
                  <a:lnTo>
                    <a:pt x="0" y="214289"/>
                  </a:lnTo>
                  <a:lnTo>
                    <a:pt x="0" y="77520"/>
                  </a:lnTo>
                  <a:lnTo>
                    <a:pt x="6071" y="47292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2"/>
                  </a:lnTo>
                  <a:lnTo>
                    <a:pt x="1325981" y="77520"/>
                  </a:lnTo>
                  <a:lnTo>
                    <a:pt x="1325981" y="214289"/>
                  </a:lnTo>
                  <a:lnTo>
                    <a:pt x="1319908" y="244521"/>
                  </a:lnTo>
                  <a:lnTo>
                    <a:pt x="1303326" y="269157"/>
                  </a:lnTo>
                  <a:lnTo>
                    <a:pt x="1278695" y="285741"/>
                  </a:lnTo>
                  <a:lnTo>
                    <a:pt x="1248474" y="29181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0727" y="888916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2"/>
                  </a:lnTo>
                  <a:lnTo>
                    <a:pt x="1325981" y="77520"/>
                  </a:lnTo>
                  <a:lnTo>
                    <a:pt x="1325981" y="214289"/>
                  </a:lnTo>
                  <a:lnTo>
                    <a:pt x="1319908" y="244521"/>
                  </a:lnTo>
                  <a:lnTo>
                    <a:pt x="1303326" y="269157"/>
                  </a:lnTo>
                  <a:lnTo>
                    <a:pt x="1278695" y="285741"/>
                  </a:lnTo>
                  <a:lnTo>
                    <a:pt x="1248474" y="291815"/>
                  </a:lnTo>
                  <a:lnTo>
                    <a:pt x="77506" y="291815"/>
                  </a:lnTo>
                  <a:lnTo>
                    <a:pt x="47278" y="285741"/>
                  </a:lnTo>
                  <a:lnTo>
                    <a:pt x="22648" y="269157"/>
                  </a:lnTo>
                  <a:lnTo>
                    <a:pt x="6071" y="244521"/>
                  </a:lnTo>
                  <a:lnTo>
                    <a:pt x="0" y="214289"/>
                  </a:lnTo>
                  <a:lnTo>
                    <a:pt x="0" y="77520"/>
                  </a:lnTo>
                  <a:lnTo>
                    <a:pt x="6071" y="47292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55003" y="924782"/>
            <a:ext cx="1189990" cy="1340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5240">
              <a:lnSpc>
                <a:spcPct val="100000"/>
              </a:lnSpc>
              <a:spcBef>
                <a:spcPts val="110"/>
              </a:spcBef>
            </a:pPr>
            <a:r>
              <a:rPr dirty="0" sz="1150" spc="70">
                <a:latin typeface="Cambria"/>
                <a:cs typeface="Cambria"/>
              </a:rPr>
              <a:t>faktorial(1)</a:t>
            </a:r>
            <a:endParaRPr sz="1150">
              <a:latin typeface="Cambria"/>
              <a:cs typeface="Cambria"/>
            </a:endParaRPr>
          </a:p>
          <a:p>
            <a:pPr algn="ctr" marL="12065" marR="5080" indent="-23495">
              <a:lnSpc>
                <a:spcPct val="161000"/>
              </a:lnSpc>
              <a:spcBef>
                <a:spcPts val="70"/>
              </a:spcBef>
            </a:pPr>
            <a:r>
              <a:rPr dirty="0" sz="1150" spc="70">
                <a:latin typeface="Cambria"/>
                <a:cs typeface="Cambria"/>
              </a:rPr>
              <a:t>faktorial(2)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70">
                <a:latin typeface="Cambria"/>
                <a:cs typeface="Cambria"/>
              </a:rPr>
              <a:t>faktorial(3)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70">
                <a:latin typeface="Cambria"/>
                <a:cs typeface="Cambria"/>
              </a:rPr>
              <a:t>faktorial(4)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110">
                <a:latin typeface="Cambria"/>
                <a:cs typeface="Cambria"/>
              </a:rPr>
              <a:t>program</a:t>
            </a:r>
            <a:r>
              <a:rPr dirty="0" sz="1150" spc="40">
                <a:latin typeface="Cambria"/>
                <a:cs typeface="Cambria"/>
              </a:rPr>
              <a:t> </a:t>
            </a:r>
            <a:r>
              <a:rPr dirty="0" sz="1150" spc="114">
                <a:latin typeface="Cambria"/>
                <a:cs typeface="Cambria"/>
              </a:rPr>
              <a:t>utama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2972" y="1465401"/>
            <a:ext cx="2004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Terjadi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5509" y="1637473"/>
            <a:ext cx="774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 b="1">
                <a:latin typeface="Gill Sans MT"/>
                <a:cs typeface="Gill Sans MT"/>
              </a:rPr>
              <a:t>fakt</a:t>
            </a:r>
            <a:r>
              <a:rPr dirty="0" sz="1100" spc="-55" b="1">
                <a:latin typeface="Gill Sans MT"/>
                <a:cs typeface="Gill Sans MT"/>
              </a:rPr>
              <a:t>o</a:t>
            </a:r>
            <a:r>
              <a:rPr dirty="0" sz="1100" spc="-10" b="1">
                <a:latin typeface="Gill Sans MT"/>
                <a:cs typeface="Gill Sans MT"/>
              </a:rPr>
              <a:t>rial(2)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917" y="221828"/>
            <a:ext cx="258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10"/>
              <a:t>Eksekusi</a:t>
            </a:r>
            <a:r>
              <a:rPr dirty="0" spc="130"/>
              <a:t> </a:t>
            </a:r>
            <a:r>
              <a:rPr dirty="0" spc="-5"/>
              <a:t>Fungsi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112" y="884301"/>
            <a:ext cx="1335405" cy="1461135"/>
            <a:chOff x="366112" y="884301"/>
            <a:chExt cx="1335405" cy="1461135"/>
          </a:xfrm>
        </p:grpSpPr>
        <p:sp>
          <p:nvSpPr>
            <p:cNvPr id="4" name="object 4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20"/>
                  </a:move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0727" y="1179850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796"/>
                  </a:moveTo>
                  <a:lnTo>
                    <a:pt x="77506" y="291796"/>
                  </a:lnTo>
                  <a:lnTo>
                    <a:pt x="47278" y="285725"/>
                  </a:lnTo>
                  <a:lnTo>
                    <a:pt x="22648" y="269148"/>
                  </a:lnTo>
                  <a:lnTo>
                    <a:pt x="6071" y="244518"/>
                  </a:lnTo>
                  <a:lnTo>
                    <a:pt x="0" y="214289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89"/>
                  </a:lnTo>
                  <a:lnTo>
                    <a:pt x="1319908" y="244518"/>
                  </a:lnTo>
                  <a:lnTo>
                    <a:pt x="1303326" y="269148"/>
                  </a:lnTo>
                  <a:lnTo>
                    <a:pt x="1278695" y="285725"/>
                  </a:lnTo>
                  <a:lnTo>
                    <a:pt x="1248474" y="291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0727" y="1179850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89"/>
                  </a:lnTo>
                  <a:lnTo>
                    <a:pt x="1319908" y="244518"/>
                  </a:lnTo>
                  <a:lnTo>
                    <a:pt x="1303326" y="269148"/>
                  </a:lnTo>
                  <a:lnTo>
                    <a:pt x="1278695" y="285725"/>
                  </a:lnTo>
                  <a:lnTo>
                    <a:pt x="1248474" y="291796"/>
                  </a:lnTo>
                  <a:lnTo>
                    <a:pt x="77506" y="291796"/>
                  </a:lnTo>
                  <a:lnTo>
                    <a:pt x="47278" y="285725"/>
                  </a:lnTo>
                  <a:lnTo>
                    <a:pt x="22648" y="269148"/>
                  </a:lnTo>
                  <a:lnTo>
                    <a:pt x="6071" y="244518"/>
                  </a:lnTo>
                  <a:lnTo>
                    <a:pt x="0" y="214289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0727" y="888916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15"/>
                  </a:moveTo>
                  <a:lnTo>
                    <a:pt x="77506" y="291815"/>
                  </a:lnTo>
                  <a:lnTo>
                    <a:pt x="47278" y="285741"/>
                  </a:lnTo>
                  <a:lnTo>
                    <a:pt x="22648" y="269157"/>
                  </a:lnTo>
                  <a:lnTo>
                    <a:pt x="6071" y="244521"/>
                  </a:lnTo>
                  <a:lnTo>
                    <a:pt x="0" y="214289"/>
                  </a:lnTo>
                  <a:lnTo>
                    <a:pt x="0" y="77520"/>
                  </a:lnTo>
                  <a:lnTo>
                    <a:pt x="6071" y="47292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2"/>
                  </a:lnTo>
                  <a:lnTo>
                    <a:pt x="1325981" y="77520"/>
                  </a:lnTo>
                  <a:lnTo>
                    <a:pt x="1325981" y="214289"/>
                  </a:lnTo>
                  <a:lnTo>
                    <a:pt x="1319908" y="244521"/>
                  </a:lnTo>
                  <a:lnTo>
                    <a:pt x="1303326" y="269157"/>
                  </a:lnTo>
                  <a:lnTo>
                    <a:pt x="1278695" y="285741"/>
                  </a:lnTo>
                  <a:lnTo>
                    <a:pt x="1248474" y="29181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0727" y="888916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2"/>
                  </a:lnTo>
                  <a:lnTo>
                    <a:pt x="1325981" y="77520"/>
                  </a:lnTo>
                  <a:lnTo>
                    <a:pt x="1325981" y="214289"/>
                  </a:lnTo>
                  <a:lnTo>
                    <a:pt x="1319908" y="244521"/>
                  </a:lnTo>
                  <a:lnTo>
                    <a:pt x="1303326" y="269157"/>
                  </a:lnTo>
                  <a:lnTo>
                    <a:pt x="1278695" y="285741"/>
                  </a:lnTo>
                  <a:lnTo>
                    <a:pt x="1248474" y="291815"/>
                  </a:lnTo>
                  <a:lnTo>
                    <a:pt x="77506" y="291815"/>
                  </a:lnTo>
                  <a:lnTo>
                    <a:pt x="47278" y="285741"/>
                  </a:lnTo>
                  <a:lnTo>
                    <a:pt x="22648" y="269157"/>
                  </a:lnTo>
                  <a:lnTo>
                    <a:pt x="6071" y="244521"/>
                  </a:lnTo>
                  <a:lnTo>
                    <a:pt x="0" y="214289"/>
                  </a:lnTo>
                  <a:lnTo>
                    <a:pt x="0" y="77520"/>
                  </a:lnTo>
                  <a:lnTo>
                    <a:pt x="6071" y="47292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55003" y="924782"/>
            <a:ext cx="1189990" cy="1340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5240">
              <a:lnSpc>
                <a:spcPct val="100000"/>
              </a:lnSpc>
              <a:spcBef>
                <a:spcPts val="110"/>
              </a:spcBef>
            </a:pPr>
            <a:r>
              <a:rPr dirty="0" sz="1150" spc="70">
                <a:latin typeface="Cambria"/>
                <a:cs typeface="Cambria"/>
              </a:rPr>
              <a:t>faktorial(1)</a:t>
            </a:r>
            <a:endParaRPr sz="1150">
              <a:latin typeface="Cambria"/>
              <a:cs typeface="Cambria"/>
            </a:endParaRPr>
          </a:p>
          <a:p>
            <a:pPr algn="ctr" marL="12065" marR="5080" indent="-23495">
              <a:lnSpc>
                <a:spcPct val="161000"/>
              </a:lnSpc>
              <a:spcBef>
                <a:spcPts val="70"/>
              </a:spcBef>
            </a:pPr>
            <a:r>
              <a:rPr dirty="0" sz="1150" spc="70">
                <a:latin typeface="Cambria"/>
                <a:cs typeface="Cambria"/>
              </a:rPr>
              <a:t>faktorial(2)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70">
                <a:latin typeface="Cambria"/>
                <a:cs typeface="Cambria"/>
              </a:rPr>
              <a:t>faktorial(3)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70">
                <a:latin typeface="Cambria"/>
                <a:cs typeface="Cambria"/>
              </a:rPr>
              <a:t>faktorial(4)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110">
                <a:latin typeface="Cambria"/>
                <a:cs typeface="Cambria"/>
              </a:rPr>
              <a:t>program</a:t>
            </a:r>
            <a:r>
              <a:rPr dirty="0" sz="1150" spc="40">
                <a:latin typeface="Cambria"/>
                <a:cs typeface="Cambria"/>
              </a:rPr>
              <a:t> </a:t>
            </a:r>
            <a:r>
              <a:rPr dirty="0" sz="1150" spc="114">
                <a:latin typeface="Cambria"/>
                <a:cs typeface="Cambria"/>
              </a:rPr>
              <a:t>utama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2972" y="1016240"/>
            <a:ext cx="2054860" cy="1262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faktorial(1)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20">
                <a:latin typeface="Tahoma"/>
                <a:cs typeface="Tahoma"/>
              </a:rPr>
              <a:t>tidak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lagi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pemanggilan </a:t>
            </a:r>
            <a:r>
              <a:rPr dirty="0" sz="1100" spc="-40">
                <a:latin typeface="Tahoma"/>
                <a:cs typeface="Tahoma"/>
              </a:rPr>
              <a:t> rekursif,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berhubung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ditemui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base </a:t>
            </a:r>
            <a:r>
              <a:rPr dirty="0" sz="1100" spc="-290" i="1">
                <a:latin typeface="Arial"/>
                <a:cs typeface="Arial"/>
              </a:rPr>
              <a:t> </a:t>
            </a:r>
            <a:r>
              <a:rPr dirty="0" sz="1100" spc="-90" i="1">
                <a:latin typeface="Arial"/>
                <a:cs typeface="Arial"/>
              </a:rPr>
              <a:t>case</a:t>
            </a:r>
            <a:r>
              <a:rPr dirty="0" sz="1100" spc="-9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28829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Sebaliknya,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langsung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dikembalikan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jawaban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atas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faktorial(1)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917" y="221828"/>
            <a:ext cx="258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10"/>
              <a:t>Eksekusi</a:t>
            </a:r>
            <a:r>
              <a:rPr dirty="0" spc="130"/>
              <a:t> </a:t>
            </a:r>
            <a:r>
              <a:rPr dirty="0" spc="-5"/>
              <a:t>Fungsi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112" y="1175235"/>
            <a:ext cx="1335405" cy="1170305"/>
            <a:chOff x="366112" y="1175235"/>
            <a:chExt cx="1335405" cy="1170305"/>
          </a:xfrm>
        </p:grpSpPr>
        <p:sp>
          <p:nvSpPr>
            <p:cNvPr id="4" name="object 4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20"/>
                  </a:move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0727" y="1179850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796"/>
                  </a:moveTo>
                  <a:lnTo>
                    <a:pt x="77506" y="291796"/>
                  </a:lnTo>
                  <a:lnTo>
                    <a:pt x="47278" y="285725"/>
                  </a:lnTo>
                  <a:lnTo>
                    <a:pt x="22648" y="269148"/>
                  </a:lnTo>
                  <a:lnTo>
                    <a:pt x="6071" y="244518"/>
                  </a:lnTo>
                  <a:lnTo>
                    <a:pt x="0" y="214289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89"/>
                  </a:lnTo>
                  <a:lnTo>
                    <a:pt x="1319908" y="244518"/>
                  </a:lnTo>
                  <a:lnTo>
                    <a:pt x="1303326" y="269148"/>
                  </a:lnTo>
                  <a:lnTo>
                    <a:pt x="1278695" y="285725"/>
                  </a:lnTo>
                  <a:lnTo>
                    <a:pt x="1248474" y="2917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0727" y="1179850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89"/>
                  </a:lnTo>
                  <a:lnTo>
                    <a:pt x="1319908" y="244518"/>
                  </a:lnTo>
                  <a:lnTo>
                    <a:pt x="1303326" y="269148"/>
                  </a:lnTo>
                  <a:lnTo>
                    <a:pt x="1278695" y="285725"/>
                  </a:lnTo>
                  <a:lnTo>
                    <a:pt x="1248474" y="291796"/>
                  </a:lnTo>
                  <a:lnTo>
                    <a:pt x="77506" y="291796"/>
                  </a:lnTo>
                  <a:lnTo>
                    <a:pt x="47278" y="285725"/>
                  </a:lnTo>
                  <a:lnTo>
                    <a:pt x="22648" y="269148"/>
                  </a:lnTo>
                  <a:lnTo>
                    <a:pt x="6071" y="244518"/>
                  </a:lnTo>
                  <a:lnTo>
                    <a:pt x="0" y="214289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55003" y="1215709"/>
            <a:ext cx="1189990" cy="1049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5240">
              <a:lnSpc>
                <a:spcPct val="100000"/>
              </a:lnSpc>
              <a:spcBef>
                <a:spcPts val="110"/>
              </a:spcBef>
            </a:pPr>
            <a:r>
              <a:rPr dirty="0" sz="1150" spc="70">
                <a:latin typeface="Cambria"/>
                <a:cs typeface="Cambria"/>
              </a:rPr>
              <a:t>faktorial(2)</a:t>
            </a:r>
            <a:endParaRPr sz="1150">
              <a:latin typeface="Cambria"/>
              <a:cs typeface="Cambria"/>
            </a:endParaRPr>
          </a:p>
          <a:p>
            <a:pPr algn="ctr" marL="12065" marR="5080" indent="-23495">
              <a:lnSpc>
                <a:spcPct val="159600"/>
              </a:lnSpc>
              <a:spcBef>
                <a:spcPts val="60"/>
              </a:spcBef>
            </a:pPr>
            <a:r>
              <a:rPr dirty="0" sz="1150" spc="70">
                <a:latin typeface="Cambria"/>
                <a:cs typeface="Cambria"/>
              </a:rPr>
              <a:t>faktorial(3)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70">
                <a:latin typeface="Cambria"/>
                <a:cs typeface="Cambria"/>
              </a:rPr>
              <a:t>faktorial(4)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110">
                <a:latin typeface="Cambria"/>
                <a:cs typeface="Cambria"/>
              </a:rPr>
              <a:t>program</a:t>
            </a:r>
            <a:r>
              <a:rPr dirty="0" sz="1150" spc="40">
                <a:latin typeface="Cambria"/>
                <a:cs typeface="Cambria"/>
              </a:rPr>
              <a:t> </a:t>
            </a:r>
            <a:r>
              <a:rPr dirty="0" sz="1150" spc="114">
                <a:latin typeface="Cambria"/>
                <a:cs typeface="Cambria"/>
              </a:rPr>
              <a:t>utama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2972" y="1001101"/>
            <a:ext cx="2115185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6731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5" b="1">
                <a:latin typeface="Gill Sans MT"/>
                <a:cs typeface="Gill Sans MT"/>
              </a:rPr>
              <a:t>faktorial(1)</a:t>
            </a:r>
            <a:r>
              <a:rPr dirty="0" sz="1100" spc="45" b="1">
                <a:latin typeface="Gill Sans MT"/>
                <a:cs typeface="Gill Sans MT"/>
              </a:rPr>
              <a:t> </a:t>
            </a:r>
            <a:r>
              <a:rPr dirty="0" sz="1100" spc="-55">
                <a:latin typeface="Tahoma"/>
                <a:cs typeface="Tahoma"/>
              </a:rPr>
              <a:t>selesai,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kini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kembali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faktorial(2)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>
                <a:latin typeface="Tahoma"/>
                <a:cs typeface="Tahoma"/>
              </a:rPr>
              <a:t>Nilai </a:t>
            </a:r>
            <a:r>
              <a:rPr dirty="0" sz="1100" spc="-15" b="1">
                <a:latin typeface="Gill Sans MT"/>
                <a:cs typeface="Gill Sans MT"/>
              </a:rPr>
              <a:t>faktorial(2)</a:t>
            </a:r>
            <a:r>
              <a:rPr dirty="0" sz="1100" spc="45" b="1">
                <a:latin typeface="Gill Sans MT"/>
                <a:cs typeface="Gill Sans MT"/>
              </a:rPr>
              <a:t> </a:t>
            </a:r>
            <a:r>
              <a:rPr dirty="0" sz="1100" spc="-15">
                <a:latin typeface="Tahoma"/>
                <a:cs typeface="Tahoma"/>
              </a:rPr>
              <a:t>kini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ditemukan,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30" i="1">
                <a:latin typeface="Verdana"/>
                <a:cs typeface="Verdan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faktorial(1)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43815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Fungsi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faktorial(2) </a:t>
            </a:r>
            <a:r>
              <a:rPr dirty="0" sz="1100" spc="-10" b="1">
                <a:latin typeface="Gill Sans MT"/>
                <a:cs typeface="Gill Sans MT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 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pemanggilnya,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selesai.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511" y="221828"/>
            <a:ext cx="16579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Pengenalan</a:t>
            </a:r>
            <a:r>
              <a:rPr dirty="0" spc="65"/>
              <a:t> </a:t>
            </a:r>
            <a:r>
              <a:rPr dirty="0" spc="-15"/>
              <a:t>Rekursi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61680"/>
            <a:ext cx="3663950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Rekursi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keadaan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menyelesaikan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permasalahan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memanggil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diri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sendiri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berulang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kali.</a:t>
            </a:r>
            <a:endParaRPr sz="1100">
              <a:latin typeface="Tahoma"/>
              <a:cs typeface="Tahoma"/>
            </a:endParaRPr>
          </a:p>
          <a:p>
            <a:pPr marL="144780" marR="11811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masalah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kecil,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langsung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jawaban.</a:t>
            </a:r>
            <a:endParaRPr sz="1100">
              <a:latin typeface="Tahoma"/>
              <a:cs typeface="Tahoma"/>
            </a:endParaRPr>
          </a:p>
          <a:p>
            <a:pPr marL="144780" marR="1714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masalah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terlalu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besar,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memanggil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diri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sendiri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cakupan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masalah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kecil.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917" y="221828"/>
            <a:ext cx="258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10"/>
              <a:t>Eksekusi</a:t>
            </a:r>
            <a:r>
              <a:rPr dirty="0" spc="130"/>
              <a:t> </a:t>
            </a:r>
            <a:r>
              <a:rPr dirty="0" spc="-5"/>
              <a:t>Fungsi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112" y="1462508"/>
            <a:ext cx="1335405" cy="883285"/>
            <a:chOff x="366112" y="1462508"/>
            <a:chExt cx="1335405" cy="883285"/>
          </a:xfrm>
        </p:grpSpPr>
        <p:sp>
          <p:nvSpPr>
            <p:cNvPr id="4" name="object 4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20"/>
                  </a:move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727" y="1467124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48"/>
                  </a:lnTo>
                  <a:lnTo>
                    <a:pt x="1319908" y="47278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1"/>
                  </a:lnTo>
                  <a:lnTo>
                    <a:pt x="1303326" y="269151"/>
                  </a:lnTo>
                  <a:lnTo>
                    <a:pt x="1278695" y="285729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29"/>
                  </a:lnTo>
                  <a:lnTo>
                    <a:pt x="22648" y="269151"/>
                  </a:lnTo>
                  <a:lnTo>
                    <a:pt x="6071" y="244521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78"/>
                  </a:lnTo>
                  <a:lnTo>
                    <a:pt x="22648" y="22648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55003" y="1502981"/>
            <a:ext cx="1189990" cy="7626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10"/>
              </a:spcBef>
            </a:pPr>
            <a:r>
              <a:rPr dirty="0" sz="1150" spc="70">
                <a:latin typeface="Cambria"/>
                <a:cs typeface="Cambria"/>
              </a:rPr>
              <a:t>faktorial(3)</a:t>
            </a:r>
            <a:endParaRPr sz="1150">
              <a:latin typeface="Cambria"/>
              <a:cs typeface="Cambria"/>
            </a:endParaRPr>
          </a:p>
          <a:p>
            <a:pPr marL="12700" marR="5080" indent="148590">
              <a:lnSpc>
                <a:spcPct val="153200"/>
              </a:lnSpc>
              <a:spcBef>
                <a:spcPts val="180"/>
              </a:spcBef>
            </a:pPr>
            <a:r>
              <a:rPr dirty="0" sz="1150" spc="70">
                <a:latin typeface="Cambria"/>
                <a:cs typeface="Cambria"/>
              </a:rPr>
              <a:t>faktorial(4)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110">
                <a:latin typeface="Cambria"/>
                <a:cs typeface="Cambria"/>
              </a:rPr>
              <a:t>program</a:t>
            </a:r>
            <a:r>
              <a:rPr dirty="0" sz="1150" spc="40">
                <a:latin typeface="Cambria"/>
                <a:cs typeface="Cambria"/>
              </a:rPr>
              <a:t> </a:t>
            </a:r>
            <a:r>
              <a:rPr dirty="0" sz="1150" spc="114">
                <a:latin typeface="Cambria"/>
                <a:cs typeface="Cambria"/>
              </a:rPr>
              <a:t>utama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2972" y="915071"/>
            <a:ext cx="2094864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Setelah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menerima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kembalian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faktorial(2)</a:t>
            </a:r>
            <a:r>
              <a:rPr dirty="0" sz="1100" spc="-15">
                <a:latin typeface="Tahoma"/>
                <a:cs typeface="Tahoma"/>
              </a:rPr>
              <a:t>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faktorial(3) </a:t>
            </a:r>
            <a:r>
              <a:rPr dirty="0" sz="1100" spc="-10" b="1">
                <a:latin typeface="Gill Sans MT"/>
                <a:cs typeface="Gill Sans MT"/>
              </a:rPr>
              <a:t> </a:t>
            </a:r>
            <a:r>
              <a:rPr dirty="0" sz="1100" spc="-40">
                <a:latin typeface="Tahoma"/>
                <a:cs typeface="Tahoma"/>
              </a:rPr>
              <a:t>kembali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aktif.</a:t>
            </a:r>
            <a:endParaRPr sz="1100">
              <a:latin typeface="Tahoma"/>
              <a:cs typeface="Tahoma"/>
            </a:endParaRPr>
          </a:p>
          <a:p>
            <a:pPr marL="144780" marR="7493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Hasilnya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dapat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ditemukan,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3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30" i="1">
                <a:latin typeface="Verdana"/>
                <a:cs typeface="Verdan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faktorial(2)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41783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Fungsi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faktorial(3) </a:t>
            </a:r>
            <a:r>
              <a:rPr dirty="0" sz="1100" spc="-10" b="1">
                <a:latin typeface="Gill Sans MT"/>
                <a:cs typeface="Gill Sans MT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6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 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pemanggilnya,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selesai.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917" y="221828"/>
            <a:ext cx="258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10"/>
              <a:t>Eksekusi</a:t>
            </a:r>
            <a:r>
              <a:rPr dirty="0" spc="130"/>
              <a:t> </a:t>
            </a:r>
            <a:r>
              <a:rPr dirty="0" spc="-5"/>
              <a:t>Fungsi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112" y="1753424"/>
            <a:ext cx="1335405" cy="592455"/>
            <a:chOff x="366112" y="1753424"/>
            <a:chExt cx="1335405" cy="592455"/>
          </a:xfrm>
        </p:grpSpPr>
        <p:sp>
          <p:nvSpPr>
            <p:cNvPr id="4" name="object 4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20"/>
                  </a:move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0727" y="1758039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3"/>
                  </a:lnTo>
                  <a:lnTo>
                    <a:pt x="1303326" y="22657"/>
                  </a:lnTo>
                  <a:lnTo>
                    <a:pt x="1319908" y="47293"/>
                  </a:lnTo>
                  <a:lnTo>
                    <a:pt x="1325981" y="77525"/>
                  </a:lnTo>
                  <a:lnTo>
                    <a:pt x="1325981" y="214313"/>
                  </a:lnTo>
                  <a:lnTo>
                    <a:pt x="1319908" y="244531"/>
                  </a:lnTo>
                  <a:lnTo>
                    <a:pt x="1303326" y="269162"/>
                  </a:lnTo>
                  <a:lnTo>
                    <a:pt x="1278695" y="285745"/>
                  </a:lnTo>
                  <a:lnTo>
                    <a:pt x="1248474" y="291820"/>
                  </a:lnTo>
                  <a:lnTo>
                    <a:pt x="77506" y="291820"/>
                  </a:lnTo>
                  <a:lnTo>
                    <a:pt x="47278" y="285745"/>
                  </a:lnTo>
                  <a:lnTo>
                    <a:pt x="22648" y="269162"/>
                  </a:lnTo>
                  <a:lnTo>
                    <a:pt x="6071" y="244531"/>
                  </a:lnTo>
                  <a:lnTo>
                    <a:pt x="0" y="214313"/>
                  </a:lnTo>
                  <a:lnTo>
                    <a:pt x="0" y="77525"/>
                  </a:lnTo>
                  <a:lnTo>
                    <a:pt x="6071" y="47293"/>
                  </a:lnTo>
                  <a:lnTo>
                    <a:pt x="22648" y="22657"/>
                  </a:lnTo>
                  <a:lnTo>
                    <a:pt x="47278" y="6073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55003" y="1702593"/>
            <a:ext cx="1189990" cy="562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48590">
              <a:lnSpc>
                <a:spcPct val="153200"/>
              </a:lnSpc>
              <a:spcBef>
                <a:spcPts val="95"/>
              </a:spcBef>
            </a:pPr>
            <a:r>
              <a:rPr dirty="0" sz="1150" spc="70">
                <a:latin typeface="Cambria"/>
                <a:cs typeface="Cambria"/>
              </a:rPr>
              <a:t>faktorial(4) </a:t>
            </a:r>
            <a:r>
              <a:rPr dirty="0" sz="1150" spc="75">
                <a:latin typeface="Cambria"/>
                <a:cs typeface="Cambria"/>
              </a:rPr>
              <a:t> </a:t>
            </a:r>
            <a:r>
              <a:rPr dirty="0" sz="1150" spc="110">
                <a:latin typeface="Cambria"/>
                <a:cs typeface="Cambria"/>
              </a:rPr>
              <a:t>program</a:t>
            </a:r>
            <a:r>
              <a:rPr dirty="0" sz="1150" spc="40">
                <a:latin typeface="Cambria"/>
                <a:cs typeface="Cambria"/>
              </a:rPr>
              <a:t> </a:t>
            </a:r>
            <a:r>
              <a:rPr dirty="0" sz="1150" spc="114">
                <a:latin typeface="Cambria"/>
                <a:cs typeface="Cambria"/>
              </a:rPr>
              <a:t>utama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2972" y="1043366"/>
            <a:ext cx="2025014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15">
                <a:latin typeface="Tahoma"/>
                <a:cs typeface="Tahoma"/>
              </a:rPr>
              <a:t>Kini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faktorial(4)</a:t>
            </a:r>
            <a:r>
              <a:rPr dirty="0" sz="1100" spc="50" b="1">
                <a:latin typeface="Gill Sans MT"/>
                <a:cs typeface="Gill Sans MT"/>
              </a:rPr>
              <a:t> </a:t>
            </a:r>
            <a:r>
              <a:rPr dirty="0" sz="1100" spc="-40">
                <a:latin typeface="Tahoma"/>
                <a:cs typeface="Tahoma"/>
              </a:rPr>
              <a:t>kembali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aktif.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Hasilnya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dapat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ditemukan,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4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30" i="1">
                <a:latin typeface="Verdana"/>
                <a:cs typeface="Verdan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faktorial(3)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2972" y="1679281"/>
            <a:ext cx="1288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Fungsi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faktorial(4)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5509" y="1851354"/>
            <a:ext cx="155575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24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pemanggilnya,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selesai.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917" y="221828"/>
            <a:ext cx="258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10"/>
              <a:t>Eksekusi</a:t>
            </a:r>
            <a:r>
              <a:rPr dirty="0" spc="130"/>
              <a:t> </a:t>
            </a:r>
            <a:r>
              <a:rPr dirty="0" spc="-5"/>
              <a:t>Fungsi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112" y="2044358"/>
            <a:ext cx="1335405" cy="301625"/>
            <a:chOff x="366112" y="2044358"/>
            <a:chExt cx="1335405" cy="301625"/>
          </a:xfrm>
        </p:grpSpPr>
        <p:sp>
          <p:nvSpPr>
            <p:cNvPr id="4" name="object 4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1248474" y="291801"/>
                  </a:move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0727" y="2048973"/>
              <a:ext cx="1326515" cy="292100"/>
            </a:xfrm>
            <a:custGeom>
              <a:avLst/>
              <a:gdLst/>
              <a:ahLst/>
              <a:cxnLst/>
              <a:rect l="l" t="t" r="r" b="b"/>
              <a:pathLst>
                <a:path w="1326514" h="292100">
                  <a:moveTo>
                    <a:pt x="77506" y="0"/>
                  </a:moveTo>
                  <a:lnTo>
                    <a:pt x="1248474" y="0"/>
                  </a:lnTo>
                  <a:lnTo>
                    <a:pt x="1278695" y="6071"/>
                  </a:lnTo>
                  <a:lnTo>
                    <a:pt x="1303326" y="22650"/>
                  </a:lnTo>
                  <a:lnTo>
                    <a:pt x="1319908" y="47280"/>
                  </a:lnTo>
                  <a:lnTo>
                    <a:pt x="1325981" y="77506"/>
                  </a:lnTo>
                  <a:lnTo>
                    <a:pt x="1325981" y="214294"/>
                  </a:lnTo>
                  <a:lnTo>
                    <a:pt x="1319908" y="244523"/>
                  </a:lnTo>
                  <a:lnTo>
                    <a:pt x="1303326" y="269153"/>
                  </a:lnTo>
                  <a:lnTo>
                    <a:pt x="1278695" y="285730"/>
                  </a:lnTo>
                  <a:lnTo>
                    <a:pt x="1248474" y="291801"/>
                  </a:lnTo>
                  <a:lnTo>
                    <a:pt x="77506" y="291801"/>
                  </a:lnTo>
                  <a:lnTo>
                    <a:pt x="47278" y="285730"/>
                  </a:lnTo>
                  <a:lnTo>
                    <a:pt x="22648" y="269153"/>
                  </a:lnTo>
                  <a:lnTo>
                    <a:pt x="6071" y="244523"/>
                  </a:lnTo>
                  <a:lnTo>
                    <a:pt x="0" y="214294"/>
                  </a:lnTo>
                  <a:lnTo>
                    <a:pt x="0" y="77506"/>
                  </a:lnTo>
                  <a:lnTo>
                    <a:pt x="6071" y="47280"/>
                  </a:lnTo>
                  <a:lnTo>
                    <a:pt x="22648" y="22650"/>
                  </a:lnTo>
                  <a:lnTo>
                    <a:pt x="47278" y="6071"/>
                  </a:lnTo>
                  <a:lnTo>
                    <a:pt x="77506" y="0"/>
                  </a:lnTo>
                  <a:close/>
                </a:path>
              </a:pathLst>
            </a:custGeom>
            <a:ln w="9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5003" y="2062456"/>
            <a:ext cx="118999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110">
                <a:latin typeface="Cambria"/>
                <a:cs typeface="Cambria"/>
              </a:rPr>
              <a:t>program</a:t>
            </a:r>
            <a:r>
              <a:rPr dirty="0" sz="1150" spc="55">
                <a:latin typeface="Cambria"/>
                <a:cs typeface="Cambria"/>
              </a:rPr>
              <a:t> </a:t>
            </a:r>
            <a:r>
              <a:rPr dirty="0" sz="1150" spc="114">
                <a:latin typeface="Cambria"/>
                <a:cs typeface="Cambria"/>
              </a:rPr>
              <a:t>utama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/>
              <a:t>Program</a:t>
            </a:r>
            <a:r>
              <a:rPr dirty="0" sz="1100" spc="10"/>
              <a:t> </a:t>
            </a:r>
            <a:r>
              <a:rPr dirty="0" sz="1100" spc="-40"/>
              <a:t>utama</a:t>
            </a:r>
            <a:r>
              <a:rPr dirty="0" sz="1100" spc="10"/>
              <a:t> </a:t>
            </a:r>
            <a:r>
              <a:rPr dirty="0" sz="1100" spc="-65"/>
              <a:t>yang</a:t>
            </a:r>
            <a:r>
              <a:rPr dirty="0" sz="1100" spc="15"/>
              <a:t> </a:t>
            </a:r>
            <a:r>
              <a:rPr dirty="0" sz="1100" spc="-50"/>
              <a:t>memanggil </a:t>
            </a:r>
            <a:r>
              <a:rPr dirty="0" sz="1100" spc="-330"/>
              <a:t> </a:t>
            </a:r>
            <a:r>
              <a:rPr dirty="0" sz="1100" spc="-15" b="1">
                <a:latin typeface="Gill Sans MT"/>
                <a:cs typeface="Gill Sans MT"/>
              </a:rPr>
              <a:t>faktorial(4)</a:t>
            </a:r>
            <a:r>
              <a:rPr dirty="0" sz="1100" spc="50" b="1">
                <a:latin typeface="Gill Sans MT"/>
                <a:cs typeface="Gill Sans MT"/>
              </a:rPr>
              <a:t> </a:t>
            </a:r>
            <a:r>
              <a:rPr dirty="0" sz="1100" spc="-55"/>
              <a:t>menerima</a:t>
            </a:r>
            <a:r>
              <a:rPr dirty="0" sz="1100" spc="15"/>
              <a:t> </a:t>
            </a:r>
            <a:r>
              <a:rPr dirty="0" sz="1100" spc="-20"/>
              <a:t>nilai </a:t>
            </a:r>
            <a:r>
              <a:rPr dirty="0" sz="1100" spc="-15"/>
              <a:t> </a:t>
            </a:r>
            <a:r>
              <a:rPr dirty="0" sz="1100" spc="-50"/>
              <a:t>kembaliannya,</a:t>
            </a:r>
            <a:r>
              <a:rPr dirty="0" sz="1100" spc="15"/>
              <a:t> </a:t>
            </a:r>
            <a:r>
              <a:rPr dirty="0" sz="1100" spc="-30"/>
              <a:t>yaitu</a:t>
            </a:r>
            <a:r>
              <a:rPr dirty="0" sz="1100" spc="15"/>
              <a:t> </a:t>
            </a:r>
            <a:r>
              <a:rPr dirty="0" sz="1100" spc="-50"/>
              <a:t>24.</a:t>
            </a:r>
            <a:endParaRPr sz="1100">
              <a:latin typeface="Gill Sans MT"/>
              <a:cs typeface="Gill Sans MT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/>
              <a:t>Program</a:t>
            </a:r>
            <a:r>
              <a:rPr dirty="0" sz="1100" spc="-5"/>
              <a:t> </a:t>
            </a:r>
            <a:r>
              <a:rPr dirty="0" sz="1100" spc="-40"/>
              <a:t>utama</a:t>
            </a:r>
            <a:r>
              <a:rPr dirty="0" sz="1100"/>
              <a:t> </a:t>
            </a:r>
            <a:r>
              <a:rPr dirty="0" sz="1100" spc="-40"/>
              <a:t>kembali</a:t>
            </a:r>
            <a:endParaRPr sz="1100"/>
          </a:p>
        </p:txBody>
      </p:sp>
      <p:sp>
        <p:nvSpPr>
          <p:cNvPr id="8" name="object 8"/>
          <p:cNvSpPr txBox="1"/>
          <p:nvPr/>
        </p:nvSpPr>
        <p:spPr>
          <a:xfrm>
            <a:off x="2325509" y="1832380"/>
            <a:ext cx="17919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menjalankan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perintah-perintah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berikutnya.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344" y="221828"/>
            <a:ext cx="168211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Kompleksitas</a:t>
            </a:r>
            <a:r>
              <a:rPr dirty="0" spc="75"/>
              <a:t> </a:t>
            </a:r>
            <a:r>
              <a:rPr dirty="0" spc="-10"/>
              <a:t>Solusi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03629"/>
            <a:ext cx="3768090" cy="1472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>
                <a:latin typeface="Tahoma"/>
                <a:cs typeface="Tahoma"/>
              </a:rPr>
              <a:t>Baik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iteratif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maupun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kompleksitasnya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10" i="1">
                <a:latin typeface="Arial"/>
                <a:cs typeface="Arial"/>
              </a:rPr>
              <a:t>O</a:t>
            </a:r>
            <a:r>
              <a:rPr dirty="0" sz="1100" spc="10">
                <a:latin typeface="Tahoma"/>
                <a:cs typeface="Tahoma"/>
              </a:rPr>
              <a:t>(</a:t>
            </a:r>
            <a:r>
              <a:rPr dirty="0" sz="1100" spc="10" i="1">
                <a:latin typeface="Arial"/>
                <a:cs typeface="Arial"/>
              </a:rPr>
              <a:t>N</a:t>
            </a:r>
            <a:r>
              <a:rPr dirty="0" sz="1100" spc="1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Setiap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pemanggilan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membutuhkan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alokasi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memori,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pemanggilannya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semakin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dalam,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semakin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banyak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tambahan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memori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digunakan.</a:t>
            </a:r>
            <a:endParaRPr sz="1100">
              <a:latin typeface="Tahoma"/>
              <a:cs typeface="Tahoma"/>
            </a:endParaRPr>
          </a:p>
          <a:p>
            <a:pPr marL="144780" marR="16827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Waktu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mengalokasikan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memori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menyebabkan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cenderung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bekerja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lambat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dibandingkan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iteratif.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263" y="221828"/>
            <a:ext cx="16084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Materi</a:t>
            </a:r>
            <a:r>
              <a:rPr dirty="0" spc="75"/>
              <a:t> </a:t>
            </a:r>
            <a:r>
              <a:rPr dirty="0" spc="-5"/>
              <a:t>Selanjutnya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30514"/>
            <a:ext cx="3746500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8826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pembelajaran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masih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sangat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sederhana.</a:t>
            </a:r>
            <a:endParaRPr sz="1100">
              <a:latin typeface="Tahoma"/>
              <a:cs typeface="Tahoma"/>
            </a:endParaRPr>
          </a:p>
          <a:p>
            <a:pPr marL="144780" marR="1600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Bahkan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belum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terasa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mudah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pendek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kodenya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dibandingkan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iteratif.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Pembelajaran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selanjutnya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tentang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kompleks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menunjukkan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974" y="221828"/>
            <a:ext cx="23691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Mengapa</a:t>
            </a:r>
            <a:r>
              <a:rPr dirty="0" spc="114"/>
              <a:t> </a:t>
            </a:r>
            <a:r>
              <a:rPr dirty="0" spc="-25"/>
              <a:t>Perlu</a:t>
            </a:r>
            <a:r>
              <a:rPr dirty="0" spc="120"/>
              <a:t> </a:t>
            </a:r>
            <a:r>
              <a:rPr dirty="0" spc="-15"/>
              <a:t>Ada</a:t>
            </a:r>
            <a:r>
              <a:rPr dirty="0" spc="120"/>
              <a:t> </a:t>
            </a:r>
            <a:r>
              <a:rPr dirty="0" spc="-20"/>
              <a:t>Rekursi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77670"/>
            <a:ext cx="3769360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31559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Banyak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permasalahan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mudah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diselesaikan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pendek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kodenya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pendekatan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dasarnya,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strategi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iteratif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(misalnya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for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20" i="1">
                <a:latin typeface="Arial"/>
                <a:cs typeface="Arial"/>
              </a:rPr>
              <a:t>loop</a:t>
            </a:r>
            <a:r>
              <a:rPr dirty="0" sz="1100" spc="-20">
                <a:latin typeface="Tahoma"/>
                <a:cs typeface="Tahoma"/>
              </a:rPr>
              <a:t>)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sama-sama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sesuatu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berulang-ulang.</a:t>
            </a:r>
            <a:endParaRPr sz="1100">
              <a:latin typeface="Tahoma"/>
              <a:cs typeface="Tahoma"/>
            </a:endParaRPr>
          </a:p>
          <a:p>
            <a:pPr marL="144780" marR="80645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Namun,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terkadang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iteratif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masalah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sangat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sulit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dipikirkan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memerlukan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teknik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khusus.</a:t>
            </a:r>
            <a:endParaRPr sz="1100">
              <a:latin typeface="Tahoma"/>
              <a:cs typeface="Tahoma"/>
            </a:endParaRPr>
          </a:p>
          <a:p>
            <a:pPr marL="144780" marR="364490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mungkin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saja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mudah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melihat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merancang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penyelesaiannya.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649" y="221828"/>
            <a:ext cx="1427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Strategi</a:t>
            </a:r>
            <a:r>
              <a:rPr dirty="0" spc="100"/>
              <a:t> </a:t>
            </a:r>
            <a:r>
              <a:rPr dirty="0" spc="-10"/>
              <a:t>Rekursif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31315"/>
            <a:ext cx="3521710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Terdapat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dipikirkan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strategi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rekursif: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90" i="1">
                <a:latin typeface="Arial"/>
                <a:cs typeface="Arial"/>
              </a:rPr>
              <a:t>Base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105" i="1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Tahoma"/>
                <a:cs typeface="Tahoma"/>
              </a:rPr>
              <a:t>Apa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paling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sederhana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permasalahan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ini?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70" i="1">
                <a:latin typeface="Arial"/>
                <a:cs typeface="Arial"/>
              </a:rPr>
              <a:t>Recurrence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30" i="1">
                <a:latin typeface="Arial"/>
                <a:cs typeface="Arial"/>
              </a:rPr>
              <a:t>relation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</a:pPr>
            <a:r>
              <a:rPr dirty="0" sz="1100" spc="-35">
                <a:latin typeface="Tahoma"/>
                <a:cs typeface="Tahoma"/>
              </a:rPr>
              <a:t>Bagaimana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hubungan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persoalan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persoalan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serupa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kecil?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875" y="221828"/>
            <a:ext cx="1919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5"/>
              <a:t>Soal:</a:t>
            </a:r>
            <a:r>
              <a:rPr dirty="0" spc="285"/>
              <a:t> </a:t>
            </a:r>
            <a:r>
              <a:rPr dirty="0" spc="-25"/>
              <a:t>Faktorial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57171"/>
            <a:ext cx="3830320" cy="14198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0">
                <a:latin typeface="Tahoma"/>
                <a:cs typeface="Tahoma"/>
              </a:rPr>
              <a:t>Deskripsi:</a:t>
            </a:r>
            <a:endParaRPr sz="1100">
              <a:latin typeface="Tahoma"/>
              <a:cs typeface="Tahoma"/>
            </a:endParaRPr>
          </a:p>
          <a:p>
            <a:pPr marL="289560" marR="19113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">
                <a:latin typeface="Tahoma"/>
                <a:cs typeface="Tahoma"/>
              </a:rPr>
              <a:t>Pak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Dengklek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baru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mempelajari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konsep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matematika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baru,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faktorial.</a:t>
            </a:r>
            <a:endParaRPr sz="1100">
              <a:latin typeface="Tahoma"/>
              <a:cs typeface="Tahoma"/>
            </a:endParaRPr>
          </a:p>
          <a:p>
            <a:pPr marL="289560" marR="5080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faktorial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ditulis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notasi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" i="1">
                <a:latin typeface="Arial"/>
                <a:cs typeface="Arial"/>
              </a:rPr>
              <a:t>N</a:t>
            </a:r>
            <a:r>
              <a:rPr dirty="0" sz="1100" spc="5">
                <a:latin typeface="Tahoma"/>
                <a:cs typeface="Tahoma"/>
              </a:rPr>
              <a:t>!, 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mengalikan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Contoh</a:t>
            </a:r>
            <a:r>
              <a:rPr dirty="0" sz="1100" spc="-25">
                <a:latin typeface="Tahoma"/>
                <a:cs typeface="Tahoma"/>
              </a:rPr>
              <a:t>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Ji</a:t>
            </a:r>
            <a:r>
              <a:rPr dirty="0" sz="1100" spc="-10">
                <a:latin typeface="Tahoma"/>
                <a:cs typeface="Tahoma"/>
              </a:rPr>
              <a:t>k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4,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</a:t>
            </a:r>
            <a:r>
              <a:rPr dirty="0" sz="1100" spc="-70">
                <a:latin typeface="Tahoma"/>
                <a:cs typeface="Tahoma"/>
              </a:rPr>
              <a:t>k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4!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55">
                <a:latin typeface="Tahoma"/>
                <a:cs typeface="Tahoma"/>
              </a:rPr>
              <a:t>3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55">
                <a:latin typeface="Tahoma"/>
                <a:cs typeface="Tahoma"/>
              </a:rPr>
              <a:t>4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24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30">
                <a:latin typeface="Tahoma"/>
                <a:cs typeface="Tahoma"/>
              </a:rPr>
              <a:t>Diberikan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bantu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Dengklek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hasil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N</a:t>
            </a:r>
            <a:r>
              <a:rPr dirty="0" sz="1100" spc="20">
                <a:latin typeface="Tahoma"/>
                <a:cs typeface="Tahoma"/>
              </a:rPr>
              <a:t>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872" y="221828"/>
            <a:ext cx="24955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5"/>
              <a:t>Soal:</a:t>
            </a:r>
            <a:r>
              <a:rPr dirty="0" spc="295"/>
              <a:t> </a:t>
            </a:r>
            <a:r>
              <a:rPr dirty="0" spc="-25"/>
              <a:t>Faktorial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14067"/>
            <a:ext cx="250253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5">
                <a:latin typeface="Tahoma"/>
                <a:cs typeface="Tahoma"/>
              </a:rPr>
              <a:t>Format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masukan: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5">
                <a:latin typeface="Tahoma"/>
                <a:cs typeface="Tahoma"/>
              </a:rPr>
              <a:t>Sebuah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35">
                <a:latin typeface="Tahoma"/>
                <a:cs typeface="Tahoma"/>
              </a:rPr>
              <a:t>Format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keluaran:</a:t>
            </a:r>
            <a:endParaRPr sz="1100">
              <a:latin typeface="Tahoma"/>
              <a:cs typeface="Tahoma"/>
            </a:endParaRPr>
          </a:p>
          <a:p>
            <a:pPr marL="12700" marR="617220" indent="144145">
              <a:lnSpc>
                <a:spcPct val="125299"/>
              </a:lnSpc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5">
                <a:latin typeface="Tahoma"/>
                <a:cs typeface="Tahoma"/>
              </a:rPr>
              <a:t>Sebuah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hasil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N</a:t>
            </a:r>
            <a:r>
              <a:rPr dirty="0" sz="1100" spc="20">
                <a:latin typeface="Tahoma"/>
                <a:cs typeface="Tahoma"/>
              </a:rPr>
              <a:t>!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Batasan: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55">
                <a:latin typeface="Tahoma"/>
                <a:cs typeface="Tahoma"/>
              </a:rPr>
              <a:t>10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437" y="221828"/>
            <a:ext cx="5092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62976"/>
            <a:ext cx="2123440" cy="75628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28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85">
                <a:latin typeface="Tahoma"/>
                <a:cs typeface="Tahoma"/>
              </a:rPr>
              <a:t>Ide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1: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7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5">
                <a:latin typeface="Tahoma"/>
                <a:cs typeface="Tahoma"/>
              </a:rPr>
              <a:t>Cukup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gunakan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 i="1">
                <a:latin typeface="Arial"/>
                <a:cs typeface="Arial"/>
              </a:rPr>
              <a:t>for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spc="-30" i="1">
                <a:latin typeface="Arial"/>
                <a:cs typeface="Arial"/>
              </a:rPr>
              <a:t>loop</a:t>
            </a:r>
            <a:r>
              <a:rPr dirty="0" sz="1000" spc="80" i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biasa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5">
                <a:latin typeface="Tahoma"/>
                <a:cs typeface="Tahoma"/>
              </a:rPr>
              <a:t>Solusi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ini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bekerja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secara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iteratif.</a:t>
            </a:r>
            <a:endParaRPr sz="10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85">
                <a:latin typeface="Tahoma"/>
                <a:cs typeface="Tahoma"/>
              </a:rPr>
              <a:t>Ide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2: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Rekursi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93" y="221828"/>
            <a:ext cx="1821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-10"/>
              <a:t>Solusi</a:t>
            </a:r>
            <a:r>
              <a:rPr dirty="0" spc="120"/>
              <a:t> </a:t>
            </a:r>
            <a:r>
              <a:rPr dirty="0" spc="-10"/>
              <a:t>Iteratif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29257"/>
            <a:ext cx="3913504" cy="1040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  <a:tabLst>
                <a:tab pos="3900170" algn="l"/>
              </a:tabLst>
            </a:pP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Implementasi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solusi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secara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iteratif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cukup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sederhana:	</a:t>
            </a:r>
            <a:endParaRPr sz="1100">
              <a:latin typeface="Tahoma"/>
              <a:cs typeface="Tahoma"/>
            </a:endParaRPr>
          </a:p>
          <a:p>
            <a:pPr marL="145415" marR="2431415" indent="-133350">
              <a:lnSpc>
                <a:spcPct val="74700"/>
              </a:lnSpc>
              <a:spcBef>
                <a:spcPts val="259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faktorial(</a:t>
            </a:r>
            <a:r>
              <a:rPr dirty="0" sz="1000" spc="17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x)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5">
                <a:latin typeface="PMingLiU"/>
                <a:cs typeface="PMingLiU"/>
              </a:rPr>
              <a:t>jawaban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278130" marR="1767205" indent="-133350">
              <a:lnSpc>
                <a:spcPct val="74700"/>
              </a:lnSpc>
              <a:spcBef>
                <a:spcPts val="65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x;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75">
                <a:latin typeface="PMingLiU"/>
                <a:cs typeface="PMingLiU"/>
              </a:rPr>
              <a:t>jawaban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0">
                <a:latin typeface="PMingLiU"/>
                <a:cs typeface="PMingLiU"/>
              </a:rPr>
              <a:t>*=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1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30"/>
              </a:lnSpc>
            </a:pPr>
            <a:r>
              <a:rPr dirty="0" sz="1000" spc="145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95">
                <a:latin typeface="PMingLiU"/>
                <a:cs typeface="PMingLiU"/>
              </a:rPr>
              <a:t>jawaban;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106384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778" y="221828"/>
            <a:ext cx="12490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90"/>
              <a:t> </a:t>
            </a:r>
            <a:r>
              <a:rPr dirty="0" spc="-10"/>
              <a:t>Rekursif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51964"/>
            <a:ext cx="3756660" cy="12096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90" i="1">
                <a:latin typeface="Arial"/>
                <a:cs typeface="Arial"/>
              </a:rPr>
              <a:t>Base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-120" i="1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batasan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soal,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berkisar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antara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10.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2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batasan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terkecilnya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289560" marR="10604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10">
                <a:latin typeface="Tahoma"/>
                <a:cs typeface="Tahoma"/>
              </a:rPr>
              <a:t>Jadi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base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90" i="1">
                <a:latin typeface="Arial"/>
                <a:cs typeface="Arial"/>
              </a:rPr>
              <a:t>case</a:t>
            </a:r>
            <a:r>
              <a:rPr dirty="0" sz="1100" spc="-9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memang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jelas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diketahui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1!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Pengenalan rekursi</dc:title>
  <dcterms:created xsi:type="dcterms:W3CDTF">2021-02-25T20:41:28Z</dcterms:created>
  <dcterms:modified xsi:type="dcterms:W3CDTF">2021-02-25T20:41:28Z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