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38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b="0" i="0" dirty="0">
                <a:solidFill>
                  <a:srgbClr val="2B2C33"/>
                </a:solidFill>
                <a:effectLst/>
                <a:latin typeface="Raleway"/>
              </a:rPr>
              <a:t>Percabangan Kondisi IF Bersarang dalam Pascal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D376-DDBE-47D6-A80F-3A5C1E40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Konsep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Dasar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Kondisi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IF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Bersarang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(Nested IF)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FF74-82B6-4D18-9546-207DBB5D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40E81-CE80-4157-8DFB-2780C32A6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95059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0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2D111-6355-4C74-A43E-6EF61FFE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id-ID" b="0" i="0" dirty="0">
                <a:solidFill>
                  <a:srgbClr val="2B2C33"/>
                </a:solidFill>
                <a:effectLst/>
                <a:latin typeface="Raleway"/>
              </a:rPr>
              <a:t>Contoh Kode Program Nested IF dalam Pascal</a:t>
            </a:r>
            <a:br>
              <a:rPr lang="id-ID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id-ID" dirty="0"/>
            </a:b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59F92F-2EB3-4E85-86CC-AA701D660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2068" y="2016125"/>
            <a:ext cx="7942189" cy="3449638"/>
          </a:xfrm>
        </p:spPr>
      </p:pic>
    </p:spTree>
    <p:extLst>
      <p:ext uri="{BB962C8B-B14F-4D97-AF65-F5344CB8AC3E}">
        <p14:creationId xmlns:p14="http://schemas.microsoft.com/office/powerpoint/2010/main" val="89230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3BF6-13B7-45C9-994A-D0E7E14F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93C05-83B3-4715-933F-B651D964A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22B2D0-993A-4513-BEFA-F1ECDA763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550" y="1781535"/>
            <a:ext cx="5053983" cy="42719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393B8F-4FEA-4F3A-8ACB-CF08CC22DD4F}"/>
              </a:ext>
            </a:extLst>
          </p:cNvPr>
          <p:cNvSpPr/>
          <p:nvPr/>
        </p:nvSpPr>
        <p:spPr>
          <a:xfrm>
            <a:off x="6880194" y="2006353"/>
            <a:ext cx="4174660" cy="4047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700" dirty="0"/>
              <a:t>program struktur_if_then_else_nested;</a:t>
            </a:r>
          </a:p>
          <a:p>
            <a:pPr algn="ctr"/>
            <a:r>
              <a:rPr lang="id-ID" sz="700" dirty="0"/>
              <a:t>uses crt;</a:t>
            </a:r>
          </a:p>
          <a:p>
            <a:pPr algn="ctr"/>
            <a:r>
              <a:rPr lang="id-ID" sz="700" dirty="0"/>
              <a:t>var</a:t>
            </a:r>
          </a:p>
          <a:p>
            <a:pPr algn="ctr"/>
            <a:r>
              <a:rPr lang="id-ID" sz="700" dirty="0"/>
              <a:t>  angka:integer;</a:t>
            </a:r>
          </a:p>
          <a:p>
            <a:pPr algn="ctr"/>
            <a:r>
              <a:rPr lang="id-ID" sz="700" dirty="0"/>
              <a:t>begin</a:t>
            </a:r>
          </a:p>
          <a:p>
            <a:pPr algn="ctr"/>
            <a:r>
              <a:rPr lang="id-ID" sz="700" dirty="0"/>
              <a:t>  clrscr;</a:t>
            </a:r>
          </a:p>
          <a:p>
            <a:pPr algn="ctr"/>
            <a:r>
              <a:rPr lang="id-ID" sz="700" dirty="0"/>
              <a:t>  write('Masukkan sebuah angka: ');</a:t>
            </a:r>
          </a:p>
          <a:p>
            <a:pPr algn="ctr"/>
            <a:r>
              <a:rPr lang="id-ID" sz="700" dirty="0"/>
              <a:t>  readln(angka);</a:t>
            </a:r>
          </a:p>
          <a:p>
            <a:pPr algn="ctr"/>
            <a:r>
              <a:rPr lang="id-ID" sz="700" dirty="0"/>
              <a:t>  if (angka mod 2 = 0) then</a:t>
            </a:r>
          </a:p>
          <a:p>
            <a:pPr algn="ctr"/>
            <a:r>
              <a:rPr lang="id-ID" sz="700" dirty="0"/>
              <a:t>    begin</a:t>
            </a:r>
          </a:p>
          <a:p>
            <a:pPr algn="ctr"/>
            <a:r>
              <a:rPr lang="id-ID" sz="700" dirty="0"/>
              <a:t>      write('Angka yang anda masukkan merupakan bilangan genap ');</a:t>
            </a:r>
          </a:p>
          <a:p>
            <a:pPr algn="ctr"/>
            <a:r>
              <a:rPr lang="id-ID" sz="700" dirty="0"/>
              <a:t>      if (angka &gt; 10) then</a:t>
            </a:r>
          </a:p>
          <a:p>
            <a:pPr algn="ctr"/>
            <a:r>
              <a:rPr lang="id-ID" sz="700" dirty="0"/>
              <a:t>        begin</a:t>
            </a:r>
          </a:p>
          <a:p>
            <a:pPr algn="ctr"/>
            <a:r>
              <a:rPr lang="id-ID" sz="700" dirty="0"/>
              <a:t>          writeln('dan besar dari 10');</a:t>
            </a:r>
          </a:p>
          <a:p>
            <a:pPr algn="ctr"/>
            <a:r>
              <a:rPr lang="id-ID" sz="700" dirty="0"/>
              <a:t>        end</a:t>
            </a:r>
          </a:p>
          <a:p>
            <a:pPr algn="ctr"/>
            <a:r>
              <a:rPr lang="id-ID" sz="700" dirty="0"/>
              <a:t>      else</a:t>
            </a:r>
          </a:p>
          <a:p>
            <a:pPr algn="ctr"/>
            <a:r>
              <a:rPr lang="id-ID" sz="700" dirty="0"/>
              <a:t>        begin</a:t>
            </a:r>
          </a:p>
          <a:p>
            <a:pPr algn="ctr"/>
            <a:r>
              <a:rPr lang="id-ID" sz="700" dirty="0"/>
              <a:t>          writeln('dan kecil dari 10');</a:t>
            </a:r>
          </a:p>
          <a:p>
            <a:pPr algn="ctr"/>
            <a:r>
              <a:rPr lang="id-ID" sz="700" dirty="0"/>
              <a:t>        end;</a:t>
            </a:r>
          </a:p>
          <a:p>
            <a:pPr algn="ctr"/>
            <a:r>
              <a:rPr lang="id-ID" sz="700" dirty="0"/>
              <a:t>    end</a:t>
            </a:r>
          </a:p>
          <a:p>
            <a:pPr algn="ctr"/>
            <a:r>
              <a:rPr lang="id-ID" sz="700" dirty="0"/>
              <a:t>  else</a:t>
            </a:r>
          </a:p>
          <a:p>
            <a:pPr algn="ctr"/>
            <a:r>
              <a:rPr lang="id-ID" sz="700" dirty="0"/>
              <a:t>    begin</a:t>
            </a:r>
          </a:p>
          <a:p>
            <a:pPr algn="ctr"/>
            <a:r>
              <a:rPr lang="id-ID" sz="700" dirty="0"/>
              <a:t>      write('Angka yang anda masukkan merupakan bilangan ganjil ');</a:t>
            </a:r>
          </a:p>
          <a:p>
            <a:pPr algn="ctr"/>
            <a:r>
              <a:rPr lang="id-ID" sz="700" dirty="0"/>
              <a:t>     if (angka &gt; 10) then</a:t>
            </a:r>
          </a:p>
          <a:p>
            <a:pPr algn="ctr"/>
            <a:r>
              <a:rPr lang="id-ID" sz="700" dirty="0"/>
              <a:t>        begin</a:t>
            </a:r>
          </a:p>
          <a:p>
            <a:pPr algn="ctr"/>
            <a:r>
              <a:rPr lang="id-ID" sz="700" dirty="0"/>
              <a:t>          writeln('dan besar dari 10');</a:t>
            </a:r>
          </a:p>
          <a:p>
            <a:pPr algn="ctr"/>
            <a:r>
              <a:rPr lang="id-ID" sz="700" dirty="0"/>
              <a:t>        end</a:t>
            </a:r>
          </a:p>
          <a:p>
            <a:pPr algn="ctr"/>
            <a:r>
              <a:rPr lang="id-ID" sz="700" dirty="0"/>
              <a:t>      else</a:t>
            </a:r>
          </a:p>
          <a:p>
            <a:pPr algn="ctr"/>
            <a:r>
              <a:rPr lang="id-ID" sz="700" dirty="0"/>
              <a:t>        begin</a:t>
            </a:r>
          </a:p>
          <a:p>
            <a:pPr algn="ctr"/>
            <a:r>
              <a:rPr lang="id-ID" sz="700" dirty="0"/>
              <a:t>          writeln('dan kecil dari 10');</a:t>
            </a:r>
          </a:p>
          <a:p>
            <a:pPr algn="ctr"/>
            <a:r>
              <a:rPr lang="id-ID" sz="700" dirty="0"/>
              <a:t>        end;</a:t>
            </a:r>
          </a:p>
          <a:p>
            <a:pPr algn="ctr"/>
            <a:r>
              <a:rPr lang="id-ID" sz="700" dirty="0"/>
              <a:t>    end;    </a:t>
            </a:r>
          </a:p>
          <a:p>
            <a:pPr algn="ctr"/>
            <a:r>
              <a:rPr lang="id-ID" sz="700" dirty="0"/>
              <a:t>  readln;</a:t>
            </a:r>
          </a:p>
          <a:p>
            <a:pPr algn="ctr"/>
            <a:r>
              <a:rPr lang="id-ID" sz="700" dirty="0"/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33401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2FAF3-8D76-4FFC-BD41-6A1CF183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FBDEA-49F2-4CD3-B130-BAFC2B0A9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BC442-B355-4CDD-90B0-B5F1E8832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243012"/>
            <a:ext cx="94678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7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DC48-F715-459E-94E4-29F13018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D82A7-1D8E-495B-BD25-0CA8D6C7C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A8620-7198-4598-8580-03ADA487E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208" y="461845"/>
            <a:ext cx="7792745" cy="541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7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2F01F-CAD6-4009-95C3-FC67B6B7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A278-596A-4B5C-86C6-851D4EE48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62561-A0D6-432D-A095-270DF65C1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412210"/>
            <a:ext cx="951547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5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6A5A-EA55-4ADB-B0E5-8010B86E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id-ID" b="0" i="0" dirty="0">
                <a:solidFill>
                  <a:srgbClr val="2B2C33"/>
                </a:solidFill>
                <a:effectLst/>
                <a:latin typeface="Raleway"/>
              </a:rPr>
              <a:t>Hati-hati Dengan Kesalahan Logika!</a:t>
            </a:r>
            <a:br>
              <a:rPr lang="id-ID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id-ID" dirty="0"/>
            </a:b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F2EA7-A645-42FD-8500-213E70B7B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fontAlgn="base"/>
            <a:r>
              <a:rPr lang="id-ID" b="0" i="0" dirty="0">
                <a:solidFill>
                  <a:srgbClr val="272727"/>
                </a:solidFill>
                <a:effectLst/>
                <a:latin typeface="Open Sans"/>
              </a:rPr>
              <a:t>Dalam pembuatan kode program, kita sering melakukan kesalahan. Misalnya lupa menambahkan penutup titik koma ‘ ; ‘ diakhir setiap perintah atau salah memberikan tipe data ke sebuah variabel.</a:t>
            </a:r>
          </a:p>
          <a:p>
            <a:pPr algn="l" fontAlgn="base"/>
            <a:br>
              <a:rPr lang="id-ID" b="0" i="0" dirty="0">
                <a:solidFill>
                  <a:srgbClr val="272727"/>
                </a:solidFill>
                <a:effectLst/>
                <a:latin typeface="Open Sans"/>
              </a:rPr>
            </a:br>
            <a:r>
              <a:rPr lang="id-ID" b="0" i="0" dirty="0">
                <a:solidFill>
                  <a:srgbClr val="272727"/>
                </a:solidFill>
                <a:effectLst/>
                <a:latin typeface="Open Sans"/>
              </a:rPr>
              <a:t>Kesalahan seperti ini disebut sebagai </a:t>
            </a:r>
            <a:r>
              <a:rPr lang="id-ID" b="1" i="0" dirty="0">
                <a:solidFill>
                  <a:srgbClr val="272727"/>
                </a:solidFill>
                <a:effectLst/>
                <a:latin typeface="inherit"/>
              </a:rPr>
              <a:t>syntax error</a:t>
            </a:r>
            <a:r>
              <a:rPr lang="id-ID" b="0" i="0" dirty="0">
                <a:solidFill>
                  <a:srgbClr val="272727"/>
                </a:solidFill>
                <a:effectLst/>
                <a:latin typeface="Open Sans"/>
              </a:rPr>
              <a:t>. Meskipun sering terjadi, error seperti ini gampang ditemukan. </a:t>
            </a:r>
            <a:r>
              <a:rPr lang="id-ID" b="1" i="0" dirty="0">
                <a:solidFill>
                  <a:srgbClr val="272727"/>
                </a:solidFill>
                <a:effectLst/>
                <a:latin typeface="inherit"/>
              </a:rPr>
              <a:t>Compiler Pascal</a:t>
            </a:r>
            <a:r>
              <a:rPr lang="id-ID" b="0" i="0" dirty="0">
                <a:solidFill>
                  <a:srgbClr val="272727"/>
                </a:solidFill>
                <a:effectLst/>
                <a:latin typeface="Open Sans"/>
              </a:rPr>
              <a:t> (aplikasi yang menerjemahkan kode program yang kita ketik), akan langsung menampilkan pesan error ini sebagai </a:t>
            </a:r>
            <a:r>
              <a:rPr lang="id-ID" b="1" i="0" dirty="0">
                <a:solidFill>
                  <a:srgbClr val="272727"/>
                </a:solidFill>
                <a:effectLst/>
                <a:latin typeface="inherit"/>
              </a:rPr>
              <a:t>syntax error</a:t>
            </a:r>
            <a:r>
              <a:rPr lang="id-ID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id-ID" b="0" i="0" dirty="0">
                <a:solidFill>
                  <a:srgbClr val="272727"/>
                </a:solidFill>
                <a:effectLst/>
                <a:latin typeface="Open Sans"/>
              </a:rPr>
              <a:t>Jenis error yang kedua adalah kesalahan logika (</a:t>
            </a:r>
            <a:r>
              <a:rPr lang="id-ID" b="1" i="0" dirty="0">
                <a:solidFill>
                  <a:srgbClr val="272727"/>
                </a:solidFill>
                <a:effectLst/>
                <a:latin typeface="inherit"/>
              </a:rPr>
              <a:t>logic error</a:t>
            </a:r>
            <a:r>
              <a:rPr lang="id-ID" b="0" i="0" dirty="0">
                <a:solidFill>
                  <a:srgbClr val="272727"/>
                </a:solidFill>
                <a:effectLst/>
                <a:latin typeface="Open Sans"/>
              </a:rPr>
              <a:t>). Berbeda dengan </a:t>
            </a:r>
            <a:r>
              <a:rPr lang="id-ID" b="0" i="1" dirty="0">
                <a:solidFill>
                  <a:srgbClr val="272727"/>
                </a:solidFill>
                <a:effectLst/>
                <a:latin typeface="inherit"/>
              </a:rPr>
              <a:t>syntax error</a:t>
            </a:r>
            <a:r>
              <a:rPr lang="id-ID" b="0" i="0" dirty="0">
                <a:solidFill>
                  <a:srgbClr val="272727"/>
                </a:solidFill>
                <a:effectLst/>
                <a:latin typeface="Open Sans"/>
              </a:rPr>
              <a:t>, </a:t>
            </a:r>
            <a:r>
              <a:rPr lang="id-ID" b="1" i="0" dirty="0">
                <a:solidFill>
                  <a:srgbClr val="272727"/>
                </a:solidFill>
                <a:effectLst/>
                <a:latin typeface="inherit"/>
              </a:rPr>
              <a:t>logic error</a:t>
            </a:r>
            <a:r>
              <a:rPr lang="id-ID" b="0" i="0" dirty="0">
                <a:solidFill>
                  <a:srgbClr val="272727"/>
                </a:solidFill>
                <a:effectLst/>
                <a:latin typeface="Open Sans"/>
              </a:rPr>
              <a:t> sangat susah ditemukan. Error jenis ini tidak akan “diprotes” oleh compiler pascal, karena penulisan kode programnya memang sudah benar. Kesalahan ini disebabkan dari programmernya sendiri yang kurang hati-hati.</a:t>
            </a:r>
          </a:p>
          <a:p>
            <a:pPr algn="l" fontAlgn="base"/>
            <a:r>
              <a:rPr lang="id-ID" b="0" i="0" dirty="0">
                <a:solidFill>
                  <a:srgbClr val="272727"/>
                </a:solidFill>
                <a:effectLst/>
                <a:latin typeface="Open Sans"/>
              </a:rPr>
              <a:t>Sebagai contoh, 2 kode program yang saya tulis diatas </a:t>
            </a:r>
            <a:r>
              <a:rPr lang="id-ID" b="1" i="0" dirty="0">
                <a:solidFill>
                  <a:srgbClr val="272727"/>
                </a:solidFill>
                <a:effectLst/>
                <a:latin typeface="inherit"/>
              </a:rPr>
              <a:t>mengandung kesalahan logika yang cukup fatal.</a:t>
            </a:r>
            <a:r>
              <a:rPr lang="id-ID" b="0" i="0" dirty="0">
                <a:solidFill>
                  <a:srgbClr val="272727"/>
                </a:solidFill>
                <a:effectLst/>
                <a:latin typeface="Open Sans"/>
              </a:rPr>
              <a:t> Dapatkah anda menemukannya? </a:t>
            </a: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Kode programnya sendiri memang tidak mengandung </a:t>
            </a:r>
            <a:r>
              <a:rPr lang="id-ID" b="0" i="1">
                <a:solidFill>
                  <a:srgbClr val="272727"/>
                </a:solidFill>
                <a:effectLst/>
                <a:latin typeface="inherit"/>
              </a:rPr>
              <a:t>syntax error</a:t>
            </a: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, soalnya kalau ada, program tentu tidak akan bisa jalan.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77140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108</TotalTime>
  <Words>355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Gill Sans MT</vt:lpstr>
      <vt:lpstr>inherit</vt:lpstr>
      <vt:lpstr>Open Sans</vt:lpstr>
      <vt:lpstr>Raleway</vt:lpstr>
      <vt:lpstr>Gallery</vt:lpstr>
      <vt:lpstr>PART 38</vt:lpstr>
      <vt:lpstr>Konsep Dasar Kondisi IF Bersarang (Nested IF)  </vt:lpstr>
      <vt:lpstr>Contoh Kode Program Nested IF dalam Pascal  </vt:lpstr>
      <vt:lpstr>PowerPoint Presentation</vt:lpstr>
      <vt:lpstr>PowerPoint Presentation</vt:lpstr>
      <vt:lpstr>PowerPoint Presentation</vt:lpstr>
      <vt:lpstr>PowerPoint Presentation</vt:lpstr>
      <vt:lpstr>Hati-hati Dengan Kesalahan Logika!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</dc:title>
  <dc:creator>adithairun</dc:creator>
  <cp:lastModifiedBy>Aditya Nugraha</cp:lastModifiedBy>
  <cp:revision>5</cp:revision>
  <dcterms:created xsi:type="dcterms:W3CDTF">2021-03-26T06:53:19Z</dcterms:created>
  <dcterms:modified xsi:type="dcterms:W3CDTF">2021-04-26T15:09:15Z</dcterms:modified>
</cp:coreProperties>
</file>