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4"/>
  </p:normalViewPr>
  <p:slideViewPr>
    <p:cSldViewPr snapToGrid="0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E41-682A-E3C0-B631-2255A903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DD71-E7F7-06DF-8B63-ABFA8BB4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06A7-EB7A-3137-1ECD-D0B9C512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8539-96F2-DBC9-D637-F037FE93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E2A9-4928-1628-3471-59531223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2D4-9B95-0058-E245-E6744BD5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42403-0C70-70E9-AA6B-44275210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C8B5-097D-A1A1-885D-12EA17F3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7DB1-4D17-D05D-F297-A526FB0B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17F8-39A1-17BF-D7A3-F29AADB5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57AD4-D7A7-344D-25B0-6D0A5DCB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AE3CE-6CC3-0D51-792C-DC41BD71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955D-81A6-9C58-678D-ABB5A1B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66FF-AD35-D3DC-7C44-265D5957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D63A-E846-F30A-9D32-EBF33CC3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489-43F7-D454-C06C-D3DA3E7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0C7D-7715-1360-7DB0-B9D4411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8E43-03D8-8068-3E91-27F288FF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5D32-8F27-FA0B-E0F7-7AC55FA1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F7B2-07D1-5DDB-809A-E99C5807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634A-E21E-975A-D022-7AA14E1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629D-BF18-CB75-BD91-0112EF27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3251-B787-CC6D-6DEE-70BA4A66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A68A-8CF2-F852-6AD3-C1E01AFD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B3DA-31A8-67BF-B984-BE5A6FB4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F32B-DA0B-7291-343D-521318F2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F77C-C1FC-AD73-A868-05C91DF2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D389-20BB-B31D-8E7E-9D9739E4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FCFC-2A93-A31B-18FB-2A4FAF49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B20D-4D45-101F-4FB8-8373558A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5C9E3-E8F2-2FE4-ABEA-7573E32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437B-8004-8FCB-8766-6414F492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52B5-B35C-94B0-9B23-EB271EEF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DC83-0BA8-D5AD-CCA6-43088486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1356F-26AA-EC74-B79E-B5EAE4BC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51AD-0CC2-1B48-546A-97E54513B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05FD9-AE8F-C966-7666-11A547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F87D2-57D9-C3DF-0205-7381649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0E411-8E1E-2231-69A7-8C22BA5C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EE22-0639-1403-D7DF-8709097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5926D-E62F-EFEF-895D-2BB00FC3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B528-2ABB-E8CA-BA4C-FE853475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6C51C-66C2-3634-18C7-FF96D797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A9F73-7A34-3474-F5F4-EAE35AFA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5445-7E58-DF02-E3A8-44B82687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189E8-4BC0-0B55-9196-9DA3B337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8867-8082-6418-F9D9-B635EA07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CC41-5216-1992-8E88-0378D984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DF06-5EE5-E2ED-679D-7B87F077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3C625-78F7-45CD-7898-A45F5B39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5F97E-FF62-E2BD-ECE4-FC9E86E8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0F5DF-F165-94C4-E2CB-D45AB72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9B5-AC12-5391-FDAD-5BD54D96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7EBD8-9FC8-02E7-94F5-3B5533A2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5B4A6-8434-04E6-D4D5-098603FB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3159-9E1A-57F9-2E8C-CB133069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C039-B2FA-3B90-3054-AF35B8F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374E-4465-D096-6F24-2BB9CED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B4AB6-9C53-05FD-4453-E0F144E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A3E1-A976-9491-E075-FE1A06D0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6CD5-115C-164F-32CE-8C270F23B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6C819-E73D-0741-A344-4EE3593B9DDD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9600-AE98-DE2F-DD06-6B6373A2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069F-A316-8E2B-8A33-D0F56F9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6DDC9-0400-EE44-89B6-6225645D5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6EE67-F0C8-2F83-E6E7-12B474D5ABF4}"/>
              </a:ext>
            </a:extLst>
          </p:cNvPr>
          <p:cNvSpPr/>
          <p:nvPr/>
        </p:nvSpPr>
        <p:spPr>
          <a:xfrm>
            <a:off x="1080398" y="1116515"/>
            <a:ext cx="1673819" cy="1734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6E706-3BF5-2827-D1DE-5B2CE3DB32CE}"/>
              </a:ext>
            </a:extLst>
          </p:cNvPr>
          <p:cNvSpPr txBox="1"/>
          <p:nvPr/>
        </p:nvSpPr>
        <p:spPr>
          <a:xfrm>
            <a:off x="1080397" y="2883830"/>
            <a:ext cx="167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1F4AB-1468-A472-9282-C1A836B9AA46}"/>
              </a:ext>
            </a:extLst>
          </p:cNvPr>
          <p:cNvSpPr txBox="1"/>
          <p:nvPr/>
        </p:nvSpPr>
        <p:spPr>
          <a:xfrm rot="16200000">
            <a:off x="252632" y="1719913"/>
            <a:ext cx="12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Biological Element (BE)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7C2FA-EBFE-0CBA-FEDA-4B00A74CD3FC}"/>
              </a:ext>
            </a:extLst>
          </p:cNvPr>
          <p:cNvSpPr txBox="1"/>
          <p:nvPr/>
        </p:nvSpPr>
        <p:spPr>
          <a:xfrm>
            <a:off x="1080396" y="835701"/>
            <a:ext cx="167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ROSETTA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977160-9059-C7B9-9FF3-AEE62CDC6544}"/>
              </a:ext>
            </a:extLst>
          </p:cNvPr>
          <p:cNvCxnSpPr>
            <a:cxnSpLocks/>
          </p:cNvCxnSpPr>
          <p:nvPr/>
        </p:nvCxnSpPr>
        <p:spPr>
          <a:xfrm flipH="1">
            <a:off x="2390345" y="1255213"/>
            <a:ext cx="473031" cy="1455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9AD24B-8410-811C-48B1-31C3903259D9}"/>
              </a:ext>
            </a:extLst>
          </p:cNvPr>
          <p:cNvSpPr txBox="1"/>
          <p:nvPr/>
        </p:nvSpPr>
        <p:spPr>
          <a:xfrm>
            <a:off x="2816928" y="951313"/>
            <a:ext cx="1508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baseline="-25000" dirty="0" err="1"/>
              <a:t>i,j</a:t>
            </a:r>
            <a:r>
              <a:rPr lang="en-US" sz="1000" dirty="0"/>
              <a:t> = # of observations of </a:t>
            </a:r>
            <a:r>
              <a:rPr lang="en-US" sz="1000" i="1" dirty="0"/>
              <a:t>i</a:t>
            </a:r>
            <a:r>
              <a:rPr lang="en-US" sz="1000" dirty="0"/>
              <a:t> BE (e.g., KRAS G12C) in ROSETTA Code </a:t>
            </a:r>
            <a:r>
              <a:rPr lang="en-US" sz="1000" i="1" dirty="0"/>
              <a:t>j</a:t>
            </a:r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629FA-112C-694A-CBD5-42E842AD2CBD}"/>
              </a:ext>
            </a:extLst>
          </p:cNvPr>
          <p:cNvSpPr/>
          <p:nvPr/>
        </p:nvSpPr>
        <p:spPr>
          <a:xfrm>
            <a:off x="5930121" y="1105762"/>
            <a:ext cx="1673819" cy="21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72EB9-7A65-4B21-3AC3-E518ADFB3F65}"/>
              </a:ext>
            </a:extLst>
          </p:cNvPr>
          <p:cNvSpPr txBox="1"/>
          <p:nvPr/>
        </p:nvSpPr>
        <p:spPr>
          <a:xfrm>
            <a:off x="5844069" y="826926"/>
            <a:ext cx="167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ROSETTA 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0E6D74-1780-AC74-EA3F-53FA1D2299EF}"/>
              </a:ext>
            </a:extLst>
          </p:cNvPr>
          <p:cNvCxnSpPr>
            <a:cxnSpLocks/>
          </p:cNvCxnSpPr>
          <p:nvPr/>
        </p:nvCxnSpPr>
        <p:spPr>
          <a:xfrm flipV="1">
            <a:off x="5565430" y="1212730"/>
            <a:ext cx="496957" cy="1069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9AA40A-158D-D256-AA89-3A4A33B18231}"/>
              </a:ext>
            </a:extLst>
          </p:cNvPr>
          <p:cNvSpPr txBox="1"/>
          <p:nvPr/>
        </p:nvSpPr>
        <p:spPr>
          <a:xfrm>
            <a:off x="4335501" y="1105762"/>
            <a:ext cx="150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1,j</a:t>
            </a:r>
            <a:r>
              <a:rPr lang="en-US" sz="1000" dirty="0"/>
              <a:t> = # of observations of BE in ROSETTA Code </a:t>
            </a:r>
            <a:r>
              <a:rPr lang="en-US" sz="1000" i="1" dirty="0"/>
              <a:t>j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61CEA4-7F61-69F3-7731-0B7388A6A583}"/>
              </a:ext>
            </a:extLst>
          </p:cNvPr>
          <p:cNvSpPr txBox="1"/>
          <p:nvPr/>
        </p:nvSpPr>
        <p:spPr>
          <a:xfrm>
            <a:off x="5844069" y="1299870"/>
            <a:ext cx="167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BE36E-B495-521C-555A-5E16F770C634}"/>
              </a:ext>
            </a:extLst>
          </p:cNvPr>
          <p:cNvSpPr/>
          <p:nvPr/>
        </p:nvSpPr>
        <p:spPr>
          <a:xfrm>
            <a:off x="5930121" y="2217432"/>
            <a:ext cx="1673819" cy="2139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55D70-B621-6D52-00E9-9249A1CC3222}"/>
              </a:ext>
            </a:extLst>
          </p:cNvPr>
          <p:cNvSpPr txBox="1"/>
          <p:nvPr/>
        </p:nvSpPr>
        <p:spPr>
          <a:xfrm>
            <a:off x="5844069" y="1938596"/>
            <a:ext cx="167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ROSETTA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EEB9F-18B5-CA3B-BC51-C3B361391A77}"/>
              </a:ext>
            </a:extLst>
          </p:cNvPr>
          <p:cNvCxnSpPr>
            <a:cxnSpLocks/>
          </p:cNvCxnSpPr>
          <p:nvPr/>
        </p:nvCxnSpPr>
        <p:spPr>
          <a:xfrm flipV="1">
            <a:off x="5565430" y="2324400"/>
            <a:ext cx="496957" cy="1069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E07356-2D71-C650-FB78-568B592464FF}"/>
              </a:ext>
            </a:extLst>
          </p:cNvPr>
          <p:cNvSpPr txBox="1"/>
          <p:nvPr/>
        </p:nvSpPr>
        <p:spPr>
          <a:xfrm>
            <a:off x="4335501" y="2217432"/>
            <a:ext cx="1508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  <a:r>
              <a:rPr lang="en-US" sz="1000" baseline="-25000" dirty="0"/>
              <a:t>1,j</a:t>
            </a:r>
            <a:r>
              <a:rPr lang="en-US" sz="1000" dirty="0"/>
              <a:t> = Incidence of ROSETTA Code </a:t>
            </a:r>
            <a:r>
              <a:rPr lang="en-US" sz="1000" i="1" dirty="0"/>
              <a:t>j </a:t>
            </a:r>
            <a:r>
              <a:rPr lang="en-US" sz="1000" dirty="0"/>
              <a:t>in the US population in 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F1BE6B-32AE-7394-CA79-F0960A3DC3E1}"/>
              </a:ext>
            </a:extLst>
          </p:cNvPr>
          <p:cNvSpPr txBox="1"/>
          <p:nvPr/>
        </p:nvSpPr>
        <p:spPr>
          <a:xfrm>
            <a:off x="5844069" y="2411540"/>
            <a:ext cx="167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AD3D3C-5DCE-7B71-1E61-7213039577C5}"/>
                  </a:ext>
                </a:extLst>
              </p:cNvPr>
              <p:cNvSpPr txBox="1"/>
              <p:nvPr/>
            </p:nvSpPr>
            <p:spPr>
              <a:xfrm>
                <a:off x="4564214" y="3329102"/>
                <a:ext cx="1501437" cy="612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AD3D3C-5DCE-7B71-1E61-72130395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4" y="3329102"/>
                <a:ext cx="1501437" cy="612284"/>
              </a:xfrm>
              <a:prstGeom prst="rect">
                <a:avLst/>
              </a:prstGeom>
              <a:blipFill>
                <a:blip r:embed="rId2"/>
                <a:stretch>
                  <a:fillRect l="-6723" t="-77551" r="-5882" b="-10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08767E8-B497-DC9D-9E88-3903B729D9D2}"/>
              </a:ext>
            </a:extLst>
          </p:cNvPr>
          <p:cNvSpPr txBox="1"/>
          <p:nvPr/>
        </p:nvSpPr>
        <p:spPr>
          <a:xfrm>
            <a:off x="2754215" y="3329780"/>
            <a:ext cx="184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 rate estimate  for </a:t>
            </a:r>
            <a:r>
              <a:rPr lang="en-US" i="1" dirty="0"/>
              <a:t>i</a:t>
            </a:r>
            <a:r>
              <a:rPr lang="en-US" baseline="30000" dirty="0"/>
              <a:t>th</a:t>
            </a:r>
            <a:r>
              <a:rPr lang="en-US" dirty="0"/>
              <a:t> Biological Element</a:t>
            </a:r>
          </a:p>
        </p:txBody>
      </p:sp>
    </p:spTree>
    <p:extLst>
      <p:ext uri="{BB962C8B-B14F-4D97-AF65-F5344CB8AC3E}">
        <p14:creationId xmlns:p14="http://schemas.microsoft.com/office/powerpoint/2010/main" val="64029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Arun, Adith</dc:creator>
  <cp:lastModifiedBy>Arun, Adith</cp:lastModifiedBy>
  <cp:revision>17</cp:revision>
  <dcterms:created xsi:type="dcterms:W3CDTF">2024-06-06T20:38:57Z</dcterms:created>
  <dcterms:modified xsi:type="dcterms:W3CDTF">2024-06-17T20:18:55Z</dcterms:modified>
</cp:coreProperties>
</file>