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72" r:id="rId3"/>
    <p:sldId id="258" r:id="rId4"/>
    <p:sldId id="259" r:id="rId5"/>
    <p:sldId id="260" r:id="rId6"/>
    <p:sldId id="261" r:id="rId7"/>
    <p:sldId id="264" r:id="rId8"/>
    <p:sldId id="267" r:id="rId9"/>
    <p:sldId id="269" r:id="rId10"/>
    <p:sldId id="270" r:id="rId11"/>
    <p:sldId id="257" r:id="rId12"/>
    <p:sldId id="276" r:id="rId13"/>
    <p:sldId id="274" r:id="rId14"/>
    <p:sldId id="27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18"/>
    <p:restoredTop sz="91459"/>
  </p:normalViewPr>
  <p:slideViewPr>
    <p:cSldViewPr snapToGrid="0">
      <p:cViewPr varScale="1">
        <p:scale>
          <a:sx n="94" d="100"/>
          <a:sy n="94" d="100"/>
        </p:scale>
        <p:origin x="92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4D7647-F8BD-3741-995E-0DF9DE121EEB}" type="datetimeFigureOut">
              <a:rPr lang="en-US" smtClean="0"/>
              <a:t>2/21/24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F9980B-9600-2B41-8311-C19C81D3D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1683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F9980B-9600-2B41-8311-C19C81D3D5B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738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0FAE40-6E4E-9ED4-C310-EEC25AA43B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4958A68-4C00-7218-E8B0-6FDF134AB8A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0F7C378-4B12-2400-5B85-3CCDE3CC1D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5068F2-400A-DD6D-E659-CCD80C703C6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F9980B-9600-2B41-8311-C19C81D3D5B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4235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4FB462-C1CF-2353-67F3-43325CE667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C62800A-E0CA-02A2-6CF1-D5F3D2E8FF7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E72E894-F750-C00B-FD8A-1E6E59E63D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D07E86-703C-95A5-A0E7-ABA26BD7A54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F9980B-9600-2B41-8311-C19C81D3D5B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563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F9980B-9600-2B41-8311-C19C81D3D5B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8366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F9980B-9600-2B41-8311-C19C81D3D5B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5899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F9980B-9600-2B41-8311-C19C81D3D5B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7512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F9980B-9600-2B41-8311-C19C81D3D5B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6843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F9980B-9600-2B41-8311-C19C81D3D5B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458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F9980B-9600-2B41-8311-C19C81D3D5B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7943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F9980B-9600-2B41-8311-C19C81D3D5B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3369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7683D8-3300-BD17-4B11-815EBED0ED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A543B4D-0F8E-378C-18B8-F14840C58F0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0929CEC-E895-DD4E-350B-71DA1F4041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242B49-68BF-9BC8-D7C4-4FDD415C28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F9980B-9600-2B41-8311-C19C81D3D5B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7704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7FFBC-249F-1894-6A17-90053A5A05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10A426-0929-37E4-455A-110E367605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EED74A-93DA-B627-7C2B-79767115E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38F7C-13AD-984A-AF2D-BB0FAE818958}" type="datetimeFigureOut">
              <a:rPr lang="en-US" smtClean="0"/>
              <a:t>2/21/24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FE2921-F1FC-0891-3646-EBD962F60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60F8D4-B1D9-D1EB-0B34-5FC201D6A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D849E-971A-944F-AE17-F3B9AB67F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306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7B674-F974-34F2-5321-FF54E3B1A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4B85BA-AC94-F78A-E085-FA1BA830C9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A4244E-7670-578F-DDA1-17594635F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38F7C-13AD-984A-AF2D-BB0FAE818958}" type="datetimeFigureOut">
              <a:rPr lang="en-US" smtClean="0"/>
              <a:t>2/21/24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597A9C-AFB7-5C85-BD01-0EA42FFBC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7E0188-FC62-A54B-5AE1-55DAF3467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D849E-971A-944F-AE17-F3B9AB67F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581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2F0C7B-6ED1-0161-249B-EFF92AD59E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FBD1FD-F4D8-F0B4-19CC-03367123A0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9AC0E-94EC-6467-7782-57F707F56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38F7C-13AD-984A-AF2D-BB0FAE818958}" type="datetimeFigureOut">
              <a:rPr lang="en-US" smtClean="0"/>
              <a:t>2/21/24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5EB4FF-53CB-67BB-D14A-1B20ED555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7BBBF6-EA97-8C0F-EA48-9AF1D12BA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D849E-971A-944F-AE17-F3B9AB67F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802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C69A3-818E-5B96-C4F9-425A2336A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B1CE2-1313-4703-6C77-D983FAFF05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B602AC-9896-718E-AA4B-62B80B4EF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38F7C-13AD-984A-AF2D-BB0FAE818958}" type="datetimeFigureOut">
              <a:rPr lang="en-US" smtClean="0"/>
              <a:t>2/21/24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CFF95A-D0BB-CE10-A293-ED3C468DB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494E6C-2FFB-B6A2-75E6-951C23877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D849E-971A-944F-AE17-F3B9AB67F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272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4C112-7D42-BECF-614F-E38E1051D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5AC3A1-D869-9064-4FE9-A0F2BB992C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CF9217-F86D-A14D-7DC7-2D3A67F64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38F7C-13AD-984A-AF2D-BB0FAE818958}" type="datetimeFigureOut">
              <a:rPr lang="en-US" smtClean="0"/>
              <a:t>2/21/24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0AB008-D948-09DF-37FD-3DD1DE92D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643C76-0B69-AF56-ADF5-6FA318824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D849E-971A-944F-AE17-F3B9AB67F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306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117E3-41D3-E365-BFAB-0F03FC668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8B4C8-033A-82C8-936E-E0E3654794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BAC837-04AF-389B-3CCD-BAD2BE0A07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918146-07CD-9D29-B59C-53D38FC61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38F7C-13AD-984A-AF2D-BB0FAE818958}" type="datetimeFigureOut">
              <a:rPr lang="en-US" smtClean="0"/>
              <a:t>2/21/24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0F3435-1E01-2CA3-1006-FDB4CCC62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A3CECB-015D-A492-D4CA-9FB179F55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D849E-971A-944F-AE17-F3B9AB67F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871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167CD-B61E-D8E2-39E9-D84864E20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7676D0-A1CB-E7F2-5CDE-F1F2C585AD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BCE833-F2F8-F4C5-3A1D-3F0104D0E0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DE9BBD-0E29-50F1-1E83-8C05D02C6B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61C9DB-EEB9-A11F-E4EB-9D405EAF29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431BA6-8314-D14B-6480-7A44595BF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38F7C-13AD-984A-AF2D-BB0FAE818958}" type="datetimeFigureOut">
              <a:rPr lang="en-US" smtClean="0"/>
              <a:t>2/21/24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6ED0F6-57DF-F81E-AB84-2906638EE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E283A9-B64D-1B57-69E6-5D2F476D7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D849E-971A-944F-AE17-F3B9AB67F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739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DC240-3B23-4736-0646-378C03BA8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9C29B5-DEE4-B2DC-437A-453BA541B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38F7C-13AD-984A-AF2D-BB0FAE818958}" type="datetimeFigureOut">
              <a:rPr lang="en-US" smtClean="0"/>
              <a:t>2/21/24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B9B8D8-7C3A-8027-9530-56FBE8A5E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C9C52F-ADE7-9E76-BD55-8709530A0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D849E-971A-944F-AE17-F3B9AB67F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563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07FAA9-6131-0891-5BC2-131B08E40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38F7C-13AD-984A-AF2D-BB0FAE818958}" type="datetimeFigureOut">
              <a:rPr lang="en-US" smtClean="0"/>
              <a:t>2/21/24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7E586B-5205-2E50-4B1F-6E164F0BD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CAD9AD-89FF-FA4E-E4FF-0BB8F203D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D849E-971A-944F-AE17-F3B9AB67F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607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37DFF-B3DC-7166-FC1C-FE89D5789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BB873-BFCC-E7E6-9622-9B63EC28DF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53E21D-C677-A8A6-6499-5D773EACE0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2952D6-A1E4-5A8F-E231-1713FFAB7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38F7C-13AD-984A-AF2D-BB0FAE818958}" type="datetimeFigureOut">
              <a:rPr lang="en-US" smtClean="0"/>
              <a:t>2/21/24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487AAB-763E-730F-7BE8-4BEE57F48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9AB052-E901-543C-1A68-050A85572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D849E-971A-944F-AE17-F3B9AB67F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059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05589-A61C-7B04-57AC-5A6BEAEC0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FD6E09-4579-82CC-F3BC-D6554E5402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77267D-D271-6F18-08FA-055D641383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A21AEE-59CB-CD12-288D-6080B55A5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38F7C-13AD-984A-AF2D-BB0FAE818958}" type="datetimeFigureOut">
              <a:rPr lang="en-US" smtClean="0"/>
              <a:t>2/21/24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7C9AF9-4E63-952C-4A1F-70736E4B1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56E05D-5113-A42E-295B-3AE686FDC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D849E-971A-944F-AE17-F3B9AB67F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765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D43E7D-CDF7-7EB6-BFE2-315769458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0DF3E8-8305-F08E-36DD-854E89A5A8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C6880C-B94E-4D3C-30E7-232EF346F9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A38F7C-13AD-984A-AF2D-BB0FAE818958}" type="datetimeFigureOut">
              <a:rPr lang="en-US" smtClean="0"/>
              <a:t>2/21/24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CC088D-2077-2856-B319-FDEE7B69B2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77ADE1-043F-D9DA-9EDB-AA7C2489C6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BD849E-971A-944F-AE17-F3B9AB67F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958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onlinelibrary.wiley.com/doi/full/10.1002/oby.23922" TargetMode="Externa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ubmed.ncbi.nlm.nih.gov/36998152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pubmed.ncbi.nlm.nih.gov/38225284/#:~:text=Some%20observational%20studies%20have%20shown,resulted%20in%20significant%20weight%20loss.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cbi.nlm.nih.gov/pmc/articles/PMC3120182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ourworldindata.org/obesity#:~:text=In%20many%20high%2Dincome%20countries,adults%20are%20overweight%20or%20obese.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smbs.org/resources/estimate-of-bariatric-surgery-numbers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link.springer.com/article/10.1007/s11695-019-04206-7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ubmed.ncbi.nlm.nih.gov/37494014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ubmed.ncbi.nlm.nih.gov/36028428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pubmed.ncbi.nlm.nih.gov/37494014/" TargetMode="Externa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pubmed.ncbi.nlm.nih.gov/37494014/" TargetMode="Externa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ncbi.nlm.nih.gov/pmc/articles/PMC9532334/pdf/11695_2022_Article_6211.pdf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onlinelibrary.wiley.com/doi/full/10.1111/cob.12593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6827E-868D-A51F-2F47-2D0338393A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Use of Anti-Obesity Medications in Post-Operative Metabolic and Bariatric Surgery (MBS) Patients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FB3593-6E02-ED21-5FDC-0EA56FA5CA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23678"/>
            <a:ext cx="9144000" cy="1655762"/>
          </a:xfrm>
        </p:spPr>
        <p:txBody>
          <a:bodyPr>
            <a:normAutofit/>
          </a:bodyPr>
          <a:lstStyle/>
          <a:p>
            <a:r>
              <a:rPr lang="en-US" sz="2800" b="1" dirty="0"/>
              <a:t>Adith S. Arun</a:t>
            </a:r>
          </a:p>
          <a:p>
            <a:endParaRPr lang="en-US" sz="2800" dirty="0"/>
          </a:p>
          <a:p>
            <a:r>
              <a:rPr lang="en-US" sz="2800" dirty="0"/>
              <a:t>February 21, 2024</a:t>
            </a:r>
          </a:p>
        </p:txBody>
      </p:sp>
    </p:spTree>
    <p:extLst>
      <p:ext uri="{BB962C8B-B14F-4D97-AF65-F5344CB8AC3E}">
        <p14:creationId xmlns:p14="http://schemas.microsoft.com/office/powerpoint/2010/main" val="30751499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20C23-E01D-EF13-04AC-0A4256C2F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" y="78735"/>
            <a:ext cx="12054840" cy="1325563"/>
          </a:xfrm>
        </p:spPr>
        <p:txBody>
          <a:bodyPr>
            <a:noAutofit/>
          </a:bodyPr>
          <a:lstStyle/>
          <a:p>
            <a:pPr algn="ctr"/>
            <a:r>
              <a:rPr lang="en-US" sz="3500" b="0" i="0" dirty="0">
                <a:solidFill>
                  <a:srgbClr val="000000"/>
                </a:solidFill>
                <a:effectLst/>
              </a:rPr>
              <a:t>2.4mg </a:t>
            </a:r>
            <a:r>
              <a:rPr lang="en-US" sz="3500" b="0" i="0" dirty="0" err="1">
                <a:solidFill>
                  <a:srgbClr val="000000"/>
                </a:solidFill>
                <a:effectLst/>
              </a:rPr>
              <a:t>Semaglutide</a:t>
            </a:r>
            <a:r>
              <a:rPr lang="en-US" sz="3500" b="0" i="0" dirty="0">
                <a:solidFill>
                  <a:srgbClr val="000000"/>
                </a:solidFill>
                <a:effectLst/>
              </a:rPr>
              <a:t> in weight recurrent post-MBS patients results in 9.8% weight loss in 6 months; similar to non-MBS individuals</a:t>
            </a:r>
            <a:endParaRPr lang="en-US" sz="3500" dirty="0"/>
          </a:p>
        </p:txBody>
      </p:sp>
      <p:pic>
        <p:nvPicPr>
          <p:cNvPr id="7" name="Picture 6" descr="A graph with a line drawn on it&#10;&#10;Description automatically generated">
            <a:extLst>
              <a:ext uri="{FF2B5EF4-FFF2-40B4-BE49-F238E27FC236}">
                <a16:creationId xmlns:a16="http://schemas.microsoft.com/office/drawing/2014/main" id="{CF55E9C7-329B-8745-24C3-88C2D0B86A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0719" y="1620023"/>
            <a:ext cx="6834601" cy="3617954"/>
          </a:xfrm>
          <a:prstGeom prst="rect">
            <a:avLst/>
          </a:prstGeom>
        </p:spPr>
      </p:pic>
      <p:pic>
        <p:nvPicPr>
          <p:cNvPr id="9" name="Picture 8" descr="A flowchart of patients with text&#10;&#10;Description automatically generated">
            <a:extLst>
              <a:ext uri="{FF2B5EF4-FFF2-40B4-BE49-F238E27FC236}">
                <a16:creationId xmlns:a16="http://schemas.microsoft.com/office/drawing/2014/main" id="{74888136-0D22-3E9F-94C8-43A5E78A35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620023"/>
            <a:ext cx="5105229" cy="418354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7B6E330-B966-C7FA-5DA6-D88E04AD79BE}"/>
              </a:ext>
            </a:extLst>
          </p:cNvPr>
          <p:cNvSpPr txBox="1"/>
          <p:nvPr/>
        </p:nvSpPr>
        <p:spPr>
          <a:xfrm>
            <a:off x="5250547" y="5373470"/>
            <a:ext cx="683460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The %EWL was calculated as ((pre-surgery weight − follow-up weight)/(operative excess weight)) × 100</a:t>
            </a:r>
          </a:p>
          <a:p>
            <a:endParaRPr lang="en-US" dirty="0">
              <a:solidFill>
                <a:srgbClr val="212121"/>
              </a:solidFill>
              <a:latin typeface="Cambria" panose="02040503050406030204" pitchFamily="18" charset="0"/>
            </a:endParaRPr>
          </a:p>
          <a:p>
            <a:r>
              <a:rPr lang="en-US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Operative excess weight = (pre-surgery weight − ideal weight)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F618768-06BF-9A51-B129-A7D9271D8085}"/>
              </a:ext>
            </a:extLst>
          </p:cNvPr>
          <p:cNvSpPr txBox="1"/>
          <p:nvPr/>
        </p:nvSpPr>
        <p:spPr>
          <a:xfrm>
            <a:off x="0" y="6448307"/>
            <a:ext cx="3520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5"/>
              </a:rPr>
              <a:t>Bonnet et al 2023, Obesity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7814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graph of a patient's growth&#10;&#10;Description automatically generated with medium confidence">
            <a:extLst>
              <a:ext uri="{FF2B5EF4-FFF2-40B4-BE49-F238E27FC236}">
                <a16:creationId xmlns:a16="http://schemas.microsoft.com/office/drawing/2014/main" id="{6D17562F-4D5B-82A8-F6D5-D360987A86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058542" y="1391783"/>
            <a:ext cx="6074915" cy="4534995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EA002AB-319D-A3B3-884C-AB5269B01FA3}"/>
              </a:ext>
            </a:extLst>
          </p:cNvPr>
          <p:cNvSpPr txBox="1"/>
          <p:nvPr/>
        </p:nvSpPr>
        <p:spPr>
          <a:xfrm>
            <a:off x="0" y="140344"/>
            <a:ext cx="121920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dirty="0" err="1">
                <a:latin typeface="+mj-lt"/>
              </a:rPr>
              <a:t>Semaglutide</a:t>
            </a:r>
            <a:r>
              <a:rPr lang="en-US" sz="3500" dirty="0">
                <a:latin typeface="+mj-lt"/>
              </a:rPr>
              <a:t> 1mg/week results in significantly greater weight loss than Liraglutide 3mg/day  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1E96CF-8279-8087-9B46-B4C4E0224210}"/>
              </a:ext>
            </a:extLst>
          </p:cNvPr>
          <p:cNvSpPr txBox="1"/>
          <p:nvPr/>
        </p:nvSpPr>
        <p:spPr>
          <a:xfrm>
            <a:off x="2874572" y="5934670"/>
            <a:ext cx="64428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Retrospective 207 adult, </a:t>
            </a:r>
            <a:r>
              <a:rPr lang="en-US" dirty="0" err="1"/>
              <a:t>Semaglutide</a:t>
            </a:r>
            <a:r>
              <a:rPr lang="en-US" dirty="0"/>
              <a:t> (n = 115), Liraglutide (n = 92)</a:t>
            </a:r>
          </a:p>
          <a:p>
            <a:r>
              <a:rPr lang="en-US" dirty="0"/>
              <a:t>-12.92% weight loss at 12 months vs -8.77%, respectively</a:t>
            </a:r>
          </a:p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43C198-4CF8-C31E-0E66-D62B2544DFF7}"/>
              </a:ext>
            </a:extLst>
          </p:cNvPr>
          <p:cNvSpPr txBox="1"/>
          <p:nvPr/>
        </p:nvSpPr>
        <p:spPr>
          <a:xfrm>
            <a:off x="0" y="6488668"/>
            <a:ext cx="77343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u="none" strike="noStrike" dirty="0">
                <a:solidFill>
                  <a:srgbClr val="0071BC"/>
                </a:solidFill>
                <a:effectLst/>
                <a:latin typeface="system-ui"/>
                <a:hlinkClick r:id="rId4"/>
              </a:rPr>
              <a:t>Murvelashvili et al 2023, Obesity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26345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72BD3A-2473-E1EA-1933-89A4FA96AB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7BE7B78-4463-F64C-80A3-CC815441C788}"/>
              </a:ext>
            </a:extLst>
          </p:cNvPr>
          <p:cNvSpPr txBox="1"/>
          <p:nvPr/>
        </p:nvSpPr>
        <p:spPr>
          <a:xfrm>
            <a:off x="0" y="140344"/>
            <a:ext cx="121920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dirty="0">
                <a:latin typeface="+mj-lt"/>
              </a:rPr>
              <a:t>GLP-1 drugs can help weight recurrent post-MBS patients consistently lose weight (5-10% in 6 months)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BE515BF-9CF3-E8F2-6751-6B22B14AF81B}"/>
              </a:ext>
            </a:extLst>
          </p:cNvPr>
          <p:cNvSpPr txBox="1"/>
          <p:nvPr/>
        </p:nvSpPr>
        <p:spPr>
          <a:xfrm>
            <a:off x="0" y="6488668"/>
            <a:ext cx="77343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hlinkClick r:id="rId3"/>
              </a:rPr>
              <a:t>Calik</a:t>
            </a:r>
            <a:r>
              <a:rPr lang="en-US" dirty="0">
                <a:hlinkClick r:id="rId3"/>
              </a:rPr>
              <a:t> et al 2024, Int J </a:t>
            </a:r>
            <a:r>
              <a:rPr lang="en-US" dirty="0" err="1">
                <a:hlinkClick r:id="rId3"/>
              </a:rPr>
              <a:t>Obes</a:t>
            </a:r>
            <a:endParaRPr lang="en-US" dirty="0"/>
          </a:p>
        </p:txBody>
      </p:sp>
      <p:pic>
        <p:nvPicPr>
          <p:cNvPr id="6" name="Content Placeholder 5" descr="A table of medical information&#10;&#10;Description automatically generated">
            <a:extLst>
              <a:ext uri="{FF2B5EF4-FFF2-40B4-BE49-F238E27FC236}">
                <a16:creationId xmlns:a16="http://schemas.microsoft.com/office/drawing/2014/main" id="{EA3A02EB-926A-5003-4386-A6A087F3B1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2293284" y="1323543"/>
            <a:ext cx="7605432" cy="5298791"/>
          </a:xfrm>
        </p:spPr>
      </p:pic>
    </p:spTree>
    <p:extLst>
      <p:ext uri="{BB962C8B-B14F-4D97-AF65-F5344CB8AC3E}">
        <p14:creationId xmlns:p14="http://schemas.microsoft.com/office/powerpoint/2010/main" val="22909517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8A6ECF-71FF-4A4B-FF5C-C0D96DBCF4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C87F549-980B-A00D-BC6B-34C513BFD1EA}"/>
              </a:ext>
            </a:extLst>
          </p:cNvPr>
          <p:cNvSpPr txBox="1"/>
          <p:nvPr/>
        </p:nvSpPr>
        <p:spPr>
          <a:xfrm>
            <a:off x="838200" y="208584"/>
            <a:ext cx="105156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dirty="0">
                <a:latin typeface="+mj-lt"/>
              </a:rPr>
              <a:t>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26BE6E-BFFC-4E1D-3FD9-687F7BAF84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5229356"/>
          </a:xfrm>
        </p:spPr>
        <p:txBody>
          <a:bodyPr>
            <a:normAutofit/>
          </a:bodyPr>
          <a:lstStyle/>
          <a:p>
            <a:r>
              <a:rPr lang="en-US" sz="2400" dirty="0"/>
              <a:t>Poor weight loss and weight regain affect 1 in 4 MBS patients </a:t>
            </a:r>
            <a:r>
              <a:rPr lang="en-US" sz="2400"/>
              <a:t>(~60,000 </a:t>
            </a:r>
            <a:r>
              <a:rPr lang="en-US" sz="2400" dirty="0"/>
              <a:t>patients / year in the US) </a:t>
            </a:r>
          </a:p>
          <a:p>
            <a:r>
              <a:rPr lang="en-US" sz="2400" dirty="0"/>
              <a:t>GLP-1 analogs (liraglutide, </a:t>
            </a:r>
            <a:r>
              <a:rPr lang="en-US" sz="2400" dirty="0" err="1"/>
              <a:t>semaglutide</a:t>
            </a:r>
            <a:r>
              <a:rPr lang="en-US" sz="2400" dirty="0"/>
              <a:t>) may help weight recurrent post-MBS patients lose weight reliably on the order of 10% in 6 months</a:t>
            </a:r>
          </a:p>
          <a:p>
            <a:r>
              <a:rPr lang="en-US" sz="2400" dirty="0">
                <a:hlinkClick r:id="rId3"/>
              </a:rPr>
              <a:t>5% weight loss in obese patients meaningfully reduce cardiovascular risk</a:t>
            </a:r>
            <a:r>
              <a:rPr lang="en-US" sz="2400" dirty="0"/>
              <a:t>, a measure GLP-1 drugs achieve in post-MBS weight recurrent patients</a:t>
            </a:r>
          </a:p>
          <a:p>
            <a:r>
              <a:rPr lang="en-US" sz="2400" dirty="0" err="1"/>
              <a:t>Semaglutide</a:t>
            </a:r>
            <a:r>
              <a:rPr lang="en-US" sz="2400" dirty="0"/>
              <a:t> may be more effective than liraglutide in post-MBS patients (note: data is retrospective) </a:t>
            </a:r>
          </a:p>
          <a:p>
            <a:r>
              <a:rPr lang="en-US" sz="2400" dirty="0"/>
              <a:t>Liraglutide is off patent June 2024 which will make it more accessible for patients</a:t>
            </a:r>
          </a:p>
          <a:p>
            <a:r>
              <a:rPr lang="en-US" sz="2400" b="1" dirty="0"/>
              <a:t>GLP-1 drugs (liraglutide, </a:t>
            </a:r>
            <a:r>
              <a:rPr lang="en-US" sz="2400" b="1" dirty="0" err="1"/>
              <a:t>semaglutide</a:t>
            </a:r>
            <a:r>
              <a:rPr lang="en-US" sz="2400" b="1" dirty="0"/>
              <a:t>, and </a:t>
            </a:r>
            <a:r>
              <a:rPr lang="en-US" sz="2400" b="1" dirty="0" err="1"/>
              <a:t>tirzepatide</a:t>
            </a:r>
            <a:r>
              <a:rPr lang="en-US" sz="2400" b="1" dirty="0"/>
              <a:t>) may be useful as standard therapy in treating weight recurrent post-MBS patients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600782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833071-6F60-6604-B106-D6DC2C4A8C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A432B6-DAA7-BCF8-0E6E-21859A67DDCD}"/>
              </a:ext>
            </a:extLst>
          </p:cNvPr>
          <p:cNvSpPr txBox="1"/>
          <p:nvPr/>
        </p:nvSpPr>
        <p:spPr>
          <a:xfrm>
            <a:off x="838200" y="156264"/>
            <a:ext cx="105156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dirty="0">
                <a:latin typeface="+mj-lt"/>
              </a:rPr>
              <a:t>References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A635B6-49CD-64BE-33D3-C3EB958B62C1}"/>
              </a:ext>
            </a:extLst>
          </p:cNvPr>
          <p:cNvSpPr txBox="1"/>
          <p:nvPr/>
        </p:nvSpPr>
        <p:spPr>
          <a:xfrm>
            <a:off x="838200" y="1072201"/>
            <a:ext cx="10515600" cy="5001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1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Bonnet JB, </a:t>
            </a:r>
            <a:r>
              <a:rPr lang="en-US" sz="11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Tournayre</a:t>
            </a:r>
            <a:r>
              <a:rPr lang="en-US" sz="11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S, </a:t>
            </a:r>
            <a:r>
              <a:rPr lang="en-US" sz="11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Anitcheou</a:t>
            </a:r>
            <a:r>
              <a:rPr lang="en-US" sz="11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J, </a:t>
            </a:r>
            <a:r>
              <a:rPr lang="en-US" sz="11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Faivre</a:t>
            </a:r>
            <a:r>
              <a:rPr lang="en-US" sz="11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M, </a:t>
            </a:r>
            <a:r>
              <a:rPr lang="en-US" sz="11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Boegner</a:t>
            </a:r>
            <a:r>
              <a:rPr lang="en-US" sz="11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C, </a:t>
            </a:r>
            <a:r>
              <a:rPr lang="en-US" sz="11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Jalek</a:t>
            </a:r>
            <a:r>
              <a:rPr lang="en-US" sz="11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A, </a:t>
            </a:r>
            <a:r>
              <a:rPr lang="en-US" sz="11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Jullien</a:t>
            </a:r>
            <a:r>
              <a:rPr lang="en-US" sz="11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D, </a:t>
            </a:r>
            <a:r>
              <a:rPr lang="en-US" sz="11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Attalin</a:t>
            </a:r>
            <a:r>
              <a:rPr lang="en-US" sz="11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V, </a:t>
            </a:r>
            <a:r>
              <a:rPr lang="en-US" sz="11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Myzia</a:t>
            </a:r>
            <a:r>
              <a:rPr lang="en-US" sz="11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J, Marty L, Kemba Y, </a:t>
            </a:r>
            <a:r>
              <a:rPr lang="en-US" sz="11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Nocca</a:t>
            </a:r>
            <a:r>
              <a:rPr lang="en-US" sz="11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D, Sultan A, Avignon A. </a:t>
            </a:r>
            <a:r>
              <a:rPr lang="en-US" sz="11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Semaglutide</a:t>
            </a:r>
            <a:r>
              <a:rPr lang="en-US" sz="11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2.4 mg/</a:t>
            </a:r>
            <a:r>
              <a:rPr lang="en-US" sz="11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wk</a:t>
            </a:r>
            <a:r>
              <a:rPr lang="en-US" sz="11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for weight loss in patients with severe obesity and with or without a history of bariatric surgery. Obesity (Silver Spring). 2024 Jan;32(1):50-58. </a:t>
            </a:r>
            <a:r>
              <a:rPr lang="en-US" sz="11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doi</a:t>
            </a:r>
            <a:r>
              <a:rPr lang="en-US" sz="11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10.1002/oby.23922. </a:t>
            </a:r>
            <a:r>
              <a:rPr lang="en-US" sz="11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Epub</a:t>
            </a:r>
            <a:r>
              <a:rPr lang="en-US" sz="11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2023 Nov 5. PMID: 37927153.</a:t>
            </a:r>
          </a:p>
          <a:p>
            <a:pPr algn="l"/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1100" b="0" i="0" dirty="0" err="1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Çalık</a:t>
            </a:r>
            <a:r>
              <a:rPr lang="en-US" sz="1100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b="0" i="0" dirty="0" err="1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Başaran</a:t>
            </a:r>
            <a:r>
              <a:rPr lang="en-US" sz="1100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N, </a:t>
            </a:r>
            <a:r>
              <a:rPr lang="en-US" sz="1100" b="0" i="0" dirty="0" err="1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Dotan</a:t>
            </a:r>
            <a:r>
              <a:rPr lang="en-US" sz="1100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I, Dicker D. Post metabolic bariatric surgery weight regain: the importance of GLP-1 levels. Int J </a:t>
            </a:r>
            <a:r>
              <a:rPr lang="en-US" sz="1100" b="0" i="0" dirty="0" err="1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Obes</a:t>
            </a:r>
            <a:r>
              <a:rPr lang="en-US" sz="1100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100" b="0" i="0" dirty="0" err="1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Lond</a:t>
            </a:r>
            <a:r>
              <a:rPr lang="en-US" sz="1100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). 2024 Jan 15. </a:t>
            </a:r>
            <a:r>
              <a:rPr lang="en-US" sz="1100" b="0" i="0" dirty="0" err="1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doi</a:t>
            </a:r>
            <a:r>
              <a:rPr lang="en-US" sz="1100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10.1038/s41366-024-01461-2. </a:t>
            </a:r>
            <a:r>
              <a:rPr lang="en-US" sz="1100" b="0" i="0" dirty="0" err="1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Epub</a:t>
            </a:r>
            <a:r>
              <a:rPr lang="en-US" sz="1100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ahead of print. PMID: 38225284.</a:t>
            </a:r>
            <a:endParaRPr lang="en-US" sz="11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11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lang="en-US" sz="11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Sudlow</a:t>
            </a:r>
            <a:r>
              <a:rPr lang="en-US" sz="11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A., W le Roux, C. &amp; J </a:t>
            </a:r>
            <a:r>
              <a:rPr lang="en-US" sz="11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Pournaras</a:t>
            </a:r>
            <a:r>
              <a:rPr lang="en-US" sz="11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D. Review of Advances in Anti-obesity Pharmacotherapy: Implications for a Multimodal Treatment Approach with Metabolic Surgery. </a:t>
            </a:r>
            <a:r>
              <a:rPr lang="en-US" sz="1100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OBES SURG</a:t>
            </a:r>
            <a:r>
              <a:rPr lang="en-US" sz="11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1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29</a:t>
            </a:r>
            <a:r>
              <a:rPr lang="en-US" sz="11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4095–4104 (2019). https://doi.org/10.1007/s11695-019-04206-7</a:t>
            </a:r>
            <a:br>
              <a:rPr lang="en-US" sz="11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1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11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Lautenbach A, </a:t>
            </a:r>
            <a:r>
              <a:rPr lang="en-US" sz="11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Wernecke</a:t>
            </a:r>
            <a:r>
              <a:rPr lang="en-US" sz="11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M, Huber TB, Stoll F, Wagner J, </a:t>
            </a:r>
            <a:r>
              <a:rPr lang="en-US" sz="11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Meyhöfer</a:t>
            </a:r>
            <a:r>
              <a:rPr lang="en-US" sz="11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SM, </a:t>
            </a:r>
            <a:r>
              <a:rPr lang="en-US" sz="11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Meyhöfer</a:t>
            </a:r>
            <a:r>
              <a:rPr lang="en-US" sz="11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S, </a:t>
            </a:r>
            <a:r>
              <a:rPr lang="en-US" sz="11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Aberle</a:t>
            </a:r>
            <a:r>
              <a:rPr lang="en-US" sz="11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J. The Potential of </a:t>
            </a:r>
            <a:r>
              <a:rPr lang="en-US" sz="11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Semaglutide</a:t>
            </a:r>
            <a:r>
              <a:rPr lang="en-US" sz="11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Once-Weekly in Patients Without Type 2 Diabetes with Weight Regain or Insufficient Weight Loss After Bariatric Surgery-a Retrospective Analysis. </a:t>
            </a:r>
            <a:r>
              <a:rPr lang="en-US" sz="11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Obes</a:t>
            </a:r>
            <a:r>
              <a:rPr lang="en-US" sz="11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Surg. 2022 Oct;32(10):3280-3288. </a:t>
            </a:r>
            <a:r>
              <a:rPr lang="en-US" sz="11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doi</a:t>
            </a:r>
            <a:r>
              <a:rPr lang="en-US" sz="11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10.1007/s11695-022-06211-9. </a:t>
            </a:r>
            <a:r>
              <a:rPr lang="en-US" sz="11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Epub</a:t>
            </a:r>
            <a:r>
              <a:rPr lang="en-US" sz="11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2022 Jul 25. PMID: 35879524; PMCID: PMC9532334.</a:t>
            </a:r>
          </a:p>
          <a:p>
            <a:br>
              <a:rPr lang="en-US" sz="11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1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Lautenbach A, </a:t>
            </a:r>
            <a:r>
              <a:rPr lang="en-US" sz="11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Kantowski</a:t>
            </a:r>
            <a:r>
              <a:rPr lang="en-US" sz="11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T, Wagner J, Mann O, Stoll F, </a:t>
            </a:r>
            <a:r>
              <a:rPr lang="en-US" sz="11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Aberle</a:t>
            </a:r>
            <a:r>
              <a:rPr lang="en-US" sz="11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J. Sustained weight loss with </a:t>
            </a:r>
            <a:r>
              <a:rPr lang="en-US" sz="11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semaglutide</a:t>
            </a:r>
            <a:r>
              <a:rPr lang="en-US" sz="11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once weekly in patients without type 2 diabetes and post-bariatric treatment failure. Clin </a:t>
            </a:r>
            <a:r>
              <a:rPr lang="en-US" sz="11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Obes</a:t>
            </a:r>
            <a:r>
              <a:rPr lang="en-US" sz="11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2023 Oct;13(5):e12593. </a:t>
            </a:r>
            <a:r>
              <a:rPr lang="en-US" sz="11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doi</a:t>
            </a:r>
            <a:r>
              <a:rPr lang="en-US" sz="11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10.1111/cob.12593. </a:t>
            </a:r>
            <a:r>
              <a:rPr lang="en-US" sz="11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Epub</a:t>
            </a:r>
            <a:r>
              <a:rPr lang="en-US" sz="11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2023 Jun 26. PMID: 37364260.</a:t>
            </a:r>
          </a:p>
          <a:p>
            <a:pPr algn="l"/>
            <a:endParaRPr lang="en-US" sz="11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11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Mok</a:t>
            </a:r>
            <a:r>
              <a:rPr lang="en-US" sz="11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J, Adeleke MO, Brown A, Magee CG, </a:t>
            </a:r>
            <a:r>
              <a:rPr lang="en-US" sz="11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Firman</a:t>
            </a:r>
            <a:r>
              <a:rPr lang="en-US" sz="11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C, </a:t>
            </a:r>
            <a:r>
              <a:rPr lang="en-US" sz="11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Makahamadze</a:t>
            </a:r>
            <a:r>
              <a:rPr lang="en-US" sz="11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C, </a:t>
            </a:r>
            <a:r>
              <a:rPr lang="en-US" sz="11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Jassil</a:t>
            </a:r>
            <a:r>
              <a:rPr lang="en-US" sz="11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FC, </a:t>
            </a:r>
            <a:r>
              <a:rPr lang="en-US" sz="11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Marvasti</a:t>
            </a:r>
            <a:r>
              <a:rPr lang="en-US" sz="11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P, </a:t>
            </a:r>
            <a:r>
              <a:rPr lang="en-US" sz="11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Carnemolla</a:t>
            </a:r>
            <a:r>
              <a:rPr lang="en-US" sz="11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A, </a:t>
            </a:r>
            <a:r>
              <a:rPr lang="en-US" sz="11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Devalia</a:t>
            </a:r>
            <a:r>
              <a:rPr lang="en-US" sz="11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K, Fakih N, </a:t>
            </a:r>
            <a:r>
              <a:rPr lang="en-US" sz="11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Elkalaawy</a:t>
            </a:r>
            <a:r>
              <a:rPr lang="en-US" sz="11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M, Pucci A, Jenkinson A, Adamo M, Omar RZ, </a:t>
            </a:r>
            <a:r>
              <a:rPr lang="en-US" sz="11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Batterham</a:t>
            </a:r>
            <a:r>
              <a:rPr lang="en-US" sz="11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RL, </a:t>
            </a:r>
            <a:r>
              <a:rPr lang="en-US" sz="11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Makaronidis</a:t>
            </a:r>
            <a:r>
              <a:rPr lang="en-US" sz="11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J. Safety and Efficacy of Liraglutide, 3.0 mg, Once Daily vs Placebo in Patients With Poor Weight Loss Following Metabolic Surgery: The BARI-OPTIMISE Randomized Clinical Trial. JAMA Surg. 2023 Oct 1;158(10):1003-1011. </a:t>
            </a:r>
            <a:r>
              <a:rPr lang="en-US" sz="11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doi</a:t>
            </a:r>
            <a:r>
              <a:rPr lang="en-US" sz="11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10.1001/jamasurg.2023.2930. PMID: 37494014; PMCID: PMC10372755.</a:t>
            </a:r>
          </a:p>
          <a:p>
            <a:pPr algn="l"/>
            <a:endParaRPr lang="en-US" sz="11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Murvelashvili</a:t>
            </a:r>
            <a:r>
              <a:rPr lang="en-US" sz="11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N, </a:t>
            </a:r>
            <a:r>
              <a:rPr lang="en-US" sz="11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Xie</a:t>
            </a:r>
            <a:r>
              <a:rPr lang="en-US" sz="11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L, </a:t>
            </a:r>
            <a:r>
              <a:rPr lang="en-US" sz="11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Schellinger</a:t>
            </a:r>
            <a:r>
              <a:rPr lang="en-US" sz="11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JN, Mathew MS, Marroquin EM, </a:t>
            </a:r>
            <a:r>
              <a:rPr lang="en-US" sz="11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Lingvay</a:t>
            </a:r>
            <a:r>
              <a:rPr lang="en-US" sz="11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I, Messiah SE, </a:t>
            </a:r>
            <a:r>
              <a:rPr lang="en-US" sz="11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Almandoz</a:t>
            </a:r>
            <a:r>
              <a:rPr lang="en-US" sz="11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JP. Effectiveness of </a:t>
            </a:r>
            <a:r>
              <a:rPr lang="en-US" sz="11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semaglutide</a:t>
            </a:r>
            <a:r>
              <a:rPr lang="en-US" sz="11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versus liraglutide for treating post-metabolic and bariatric surgery weight recurrence. Obesity (Silver Spring). 2023 May;31(5):1280-1289. </a:t>
            </a:r>
            <a:r>
              <a:rPr lang="en-US" sz="11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doi</a:t>
            </a:r>
            <a:r>
              <a:rPr lang="en-US" sz="11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10.1002/oby.23736. </a:t>
            </a:r>
            <a:r>
              <a:rPr lang="en-US" sz="11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Epub</a:t>
            </a:r>
            <a:r>
              <a:rPr lang="en-US" sz="11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2023 Mar 30. PMID: 36998152.</a:t>
            </a:r>
          </a:p>
          <a:p>
            <a:pPr algn="l"/>
            <a:endParaRPr lang="en-US" sz="11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11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Vosburg</a:t>
            </a:r>
            <a:r>
              <a:rPr lang="en-US" sz="11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RW, El </a:t>
            </a:r>
            <a:r>
              <a:rPr lang="en-US" sz="11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Chaar</a:t>
            </a:r>
            <a:r>
              <a:rPr lang="en-US" sz="11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M, El </a:t>
            </a:r>
            <a:r>
              <a:rPr lang="en-US" sz="11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Djouzi</a:t>
            </a:r>
            <a:r>
              <a:rPr lang="en-US" sz="11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S, </a:t>
            </a:r>
            <a:r>
              <a:rPr lang="en-US" sz="11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Docimo</a:t>
            </a:r>
            <a:r>
              <a:rPr lang="en-US" sz="11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 Jr, Choi D, </a:t>
            </a:r>
            <a:r>
              <a:rPr lang="en-US" sz="11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LaMasters</a:t>
            </a:r>
            <a:r>
              <a:rPr lang="en-US" sz="11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T, Srivastava G, Shukla AP, Oviedo RJ, Fitch A, </a:t>
            </a:r>
            <a:r>
              <a:rPr lang="en-US" sz="11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Azagury</a:t>
            </a:r>
            <a:r>
              <a:rPr lang="en-US" sz="11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DE; Clinical Issues Committee of the American Society for Metabolic and Bariatric Surgery. Literature review on </a:t>
            </a:r>
            <a:r>
              <a:rPr lang="en-US" sz="11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antiobesity</a:t>
            </a:r>
            <a:r>
              <a:rPr lang="en-US" sz="11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medication use for metabolic and bariatric surgery patients from the American Society for Metabolic and Bariatric Surgery Clinical Issues Committee. Surg </a:t>
            </a:r>
            <a:r>
              <a:rPr lang="en-US" sz="11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Obes</a:t>
            </a:r>
            <a:r>
              <a:rPr lang="en-US" sz="11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Relat</a:t>
            </a:r>
            <a:r>
              <a:rPr lang="en-US" sz="11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Dis. 2022 Sep;18(9):1109-1119. </a:t>
            </a:r>
            <a:r>
              <a:rPr lang="en-US" sz="11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doi</a:t>
            </a:r>
            <a:r>
              <a:rPr lang="en-US" sz="11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10.1016/j.soard.2022.07.002. </a:t>
            </a:r>
            <a:r>
              <a:rPr lang="en-US" sz="11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Epub</a:t>
            </a:r>
            <a:r>
              <a:rPr lang="en-US" sz="11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2022 Jul 14. PMID: 36028428.</a:t>
            </a: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4679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9777E-9861-9C47-FBA0-23EA73573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880" y="83978"/>
            <a:ext cx="10727622" cy="1325563"/>
          </a:xfrm>
        </p:spPr>
        <p:txBody>
          <a:bodyPr>
            <a:normAutofit/>
          </a:bodyPr>
          <a:lstStyle/>
          <a:p>
            <a:pPr algn="ctr"/>
            <a:r>
              <a:rPr lang="en-US" sz="3500" dirty="0"/>
              <a:t>A growing and large proportion of the US population is obese (BMI &gt; 30)</a:t>
            </a:r>
          </a:p>
        </p:txBody>
      </p:sp>
      <p:pic>
        <p:nvPicPr>
          <p:cNvPr id="9" name="Content Placeholder 8" descr="A graph showing the growth of a number of people&#10;&#10;Description automatically generated">
            <a:extLst>
              <a:ext uri="{FF2B5EF4-FFF2-40B4-BE49-F238E27FC236}">
                <a16:creationId xmlns:a16="http://schemas.microsoft.com/office/drawing/2014/main" id="{E2B3501A-0F7D-7F81-8A8A-E5B68561B7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0498" y="1577181"/>
            <a:ext cx="10391004" cy="4359592"/>
          </a:xfr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4352A98-A1D6-CBDE-4700-47BD15E9BC83}"/>
              </a:ext>
            </a:extLst>
          </p:cNvPr>
          <p:cNvSpPr txBox="1"/>
          <p:nvPr/>
        </p:nvSpPr>
        <p:spPr>
          <a:xfrm>
            <a:off x="0" y="6488668"/>
            <a:ext cx="3638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Our World In Data Report on Obesity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108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A32FAC37-AD3B-46D0-13C6-ACB911BB5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4379"/>
            <a:ext cx="12192000" cy="1186810"/>
          </a:xfrm>
        </p:spPr>
        <p:txBody>
          <a:bodyPr>
            <a:normAutofit/>
          </a:bodyPr>
          <a:lstStyle/>
          <a:p>
            <a:pPr algn="ctr"/>
            <a:r>
              <a:rPr lang="en-US" sz="3500" dirty="0"/>
              <a:t>Consistent increases in MBS volume and dominance of sleeve gastrectomy (SG) in the US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8DAC73D-96F8-163D-6C85-3C098A0A0B3F}"/>
              </a:ext>
            </a:extLst>
          </p:cNvPr>
          <p:cNvSpPr txBox="1"/>
          <p:nvPr/>
        </p:nvSpPr>
        <p:spPr>
          <a:xfrm>
            <a:off x="0" y="6490746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ASMBS</a:t>
            </a: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1AA3D5B-5C39-D0A4-22FD-400159F706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2969" y="1317541"/>
            <a:ext cx="8346061" cy="5159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1311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A879B-DAAD-6E15-7652-69E4400A2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6895"/>
            <a:ext cx="12192000" cy="1231523"/>
          </a:xfrm>
        </p:spPr>
        <p:txBody>
          <a:bodyPr>
            <a:normAutofit/>
          </a:bodyPr>
          <a:lstStyle/>
          <a:p>
            <a:pPr algn="ctr"/>
            <a:r>
              <a:rPr lang="en-US" sz="3500" dirty="0"/>
              <a:t>There is an unmet clinical need for effective therapeutics in patients struggling to lose weight post-MBS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70EADC-4C10-DB78-3870-BA4866181F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3440" y="1639793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Data from 22 trials shows bariatric surgery compared with any nonsurgical intervention is more effective in promoting weight loss and improvement in co-morbid outcomes (</a:t>
            </a:r>
            <a:r>
              <a:rPr lang="en-US" sz="2400" dirty="0" err="1">
                <a:hlinkClick r:id="rId3"/>
              </a:rPr>
              <a:t>Sudlow</a:t>
            </a:r>
            <a:r>
              <a:rPr lang="en-US" sz="2400" dirty="0">
                <a:hlinkClick r:id="rId3"/>
              </a:rPr>
              <a:t> et al 2019</a:t>
            </a:r>
            <a:r>
              <a:rPr lang="en-US" sz="2400" dirty="0"/>
              <a:t>)</a:t>
            </a:r>
          </a:p>
          <a:p>
            <a:r>
              <a:rPr lang="en-US" sz="2400" dirty="0"/>
              <a:t>While on a population level metabolic surgery is highly effective, on an individual level the response is highly variable</a:t>
            </a:r>
          </a:p>
          <a:p>
            <a:r>
              <a:rPr lang="en-US" sz="2400" b="1" dirty="0"/>
              <a:t>Poor weight loss or weight regain</a:t>
            </a:r>
            <a:r>
              <a:rPr lang="en-US" sz="2400" dirty="0"/>
              <a:t>, resulting in less than 20% weight loss, </a:t>
            </a:r>
            <a:r>
              <a:rPr lang="en-US" sz="2400" b="1" dirty="0"/>
              <a:t>affect up to 1 in 4 patients </a:t>
            </a:r>
            <a:r>
              <a:rPr lang="en-US" sz="2400" dirty="0"/>
              <a:t>who undergo metabolic surgery (</a:t>
            </a:r>
            <a:r>
              <a:rPr lang="en-US" sz="2400" dirty="0" err="1">
                <a:hlinkClick r:id="rId4"/>
              </a:rPr>
              <a:t>Mok</a:t>
            </a:r>
            <a:r>
              <a:rPr lang="en-US" sz="2400" dirty="0">
                <a:hlinkClick r:id="rId4"/>
              </a:rPr>
              <a:t> et al 2023</a:t>
            </a:r>
            <a:r>
              <a:rPr lang="en-US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71098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CD629-E326-E3A3-611B-DD9F3679E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441" y="67362"/>
            <a:ext cx="11169423" cy="941865"/>
          </a:xfrm>
        </p:spPr>
        <p:txBody>
          <a:bodyPr>
            <a:normAutofit/>
          </a:bodyPr>
          <a:lstStyle/>
          <a:p>
            <a:pPr algn="ctr"/>
            <a:r>
              <a:rPr lang="en-US" sz="3500" dirty="0"/>
              <a:t>Overview of anti-obesity medications</a:t>
            </a:r>
          </a:p>
        </p:txBody>
      </p:sp>
      <p:pic>
        <p:nvPicPr>
          <p:cNvPr id="5" name="Content Placeholder 4" descr="A close-up of a medical information&#10;&#10;Description automatically generated">
            <a:extLst>
              <a:ext uri="{FF2B5EF4-FFF2-40B4-BE49-F238E27FC236}">
                <a16:creationId xmlns:a16="http://schemas.microsoft.com/office/drawing/2014/main" id="{577E8D00-4E28-B0EC-C694-DC81DBF040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73135" y="941865"/>
            <a:ext cx="11615191" cy="5757333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ED2E0F2-8226-0485-D70A-01F815B58031}"/>
              </a:ext>
            </a:extLst>
          </p:cNvPr>
          <p:cNvSpPr txBox="1"/>
          <p:nvPr/>
        </p:nvSpPr>
        <p:spPr>
          <a:xfrm>
            <a:off x="8229600" y="1219200"/>
            <a:ext cx="3589867" cy="406400"/>
          </a:xfrm>
          <a:prstGeom prst="rect">
            <a:avLst/>
          </a:prstGeom>
          <a:noFill/>
          <a:ln w="57150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E2054C-802B-E8C7-03A5-1B8629F20EC3}"/>
              </a:ext>
            </a:extLst>
          </p:cNvPr>
          <p:cNvSpPr txBox="1"/>
          <p:nvPr/>
        </p:nvSpPr>
        <p:spPr>
          <a:xfrm>
            <a:off x="118532" y="6434667"/>
            <a:ext cx="4026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hlinkClick r:id="rId4"/>
              </a:rPr>
              <a:t>Vosburg</a:t>
            </a:r>
            <a:r>
              <a:rPr lang="en-US" dirty="0">
                <a:hlinkClick r:id="rId4"/>
              </a:rPr>
              <a:t> et al 2022, Surg </a:t>
            </a:r>
            <a:r>
              <a:rPr lang="en-US" dirty="0" err="1">
                <a:hlinkClick r:id="rId4"/>
              </a:rPr>
              <a:t>Obes</a:t>
            </a:r>
            <a:r>
              <a:rPr lang="en-US" dirty="0">
                <a:hlinkClick r:id="rId4"/>
              </a:rPr>
              <a:t> </a:t>
            </a:r>
            <a:r>
              <a:rPr lang="en-US" dirty="0" err="1">
                <a:hlinkClick r:id="rId4"/>
              </a:rPr>
              <a:t>Relat</a:t>
            </a:r>
            <a:r>
              <a:rPr lang="en-US" dirty="0">
                <a:hlinkClick r:id="rId4"/>
              </a:rPr>
              <a:t> Dis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1220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40EE1-A5D2-7056-5220-D8F6EDE3D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2725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en-US" sz="3500" dirty="0"/>
              <a:t>BARI-OPTIMISE Trial: Liraglutide 3.0mg against placebo in patients with poor weight loss</a:t>
            </a:r>
          </a:p>
        </p:txBody>
      </p:sp>
      <p:pic>
        <p:nvPicPr>
          <p:cNvPr id="4" name="Content Placeholder 4" descr="A flowchart of a patient&#10;&#10;Description automatically generated">
            <a:extLst>
              <a:ext uri="{FF2B5EF4-FFF2-40B4-BE49-F238E27FC236}">
                <a16:creationId xmlns:a16="http://schemas.microsoft.com/office/drawing/2014/main" id="{3DF028BF-784C-7B88-0DAF-122F68EB6E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053" y="1538288"/>
            <a:ext cx="5182635" cy="4618672"/>
          </a:xfrm>
          <a:prstGeom prst="rect">
            <a:avLst/>
          </a:prstGeom>
        </p:spPr>
      </p:pic>
      <p:pic>
        <p:nvPicPr>
          <p:cNvPr id="5" name="Picture 4" descr="A table of medical data&#10;&#10;Description automatically generated">
            <a:extLst>
              <a:ext uri="{FF2B5EF4-FFF2-40B4-BE49-F238E27FC236}">
                <a16:creationId xmlns:a16="http://schemas.microsoft.com/office/drawing/2014/main" id="{3E43EA8C-CC67-5320-04E8-663A4CF130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7956" y="1356360"/>
            <a:ext cx="3583884" cy="551098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F9021F5-D114-F9C7-9C1D-3EC33B39E1FA}"/>
              </a:ext>
            </a:extLst>
          </p:cNvPr>
          <p:cNvSpPr txBox="1"/>
          <p:nvPr/>
        </p:nvSpPr>
        <p:spPr>
          <a:xfrm>
            <a:off x="-51512" y="6498014"/>
            <a:ext cx="6172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5"/>
              </a:rPr>
              <a:t>Mok et al 2023, JAMA Surgery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091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04509-B66A-A5C2-EEC2-3E3392C32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605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en-US" sz="3500" dirty="0"/>
              <a:t>BARI-OPTIMISE: 8% weight loss with Liraglutide after 24 weeks compared to 0.5% reduction on placebo</a:t>
            </a:r>
          </a:p>
        </p:txBody>
      </p:sp>
      <p:pic>
        <p:nvPicPr>
          <p:cNvPr id="5" name="Content Placeholder 4" descr="A graph of a number of people&#10;&#10;Description automatically generated">
            <a:extLst>
              <a:ext uri="{FF2B5EF4-FFF2-40B4-BE49-F238E27FC236}">
                <a16:creationId xmlns:a16="http://schemas.microsoft.com/office/drawing/2014/main" id="{58F6FDA2-F016-F7E8-236A-195582DECD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271928"/>
            <a:ext cx="5813089" cy="3856672"/>
          </a:xfrm>
        </p:spPr>
      </p:pic>
      <p:pic>
        <p:nvPicPr>
          <p:cNvPr id="7" name="Picture 6" descr="A graph of a patient and a patient&#10;&#10;Description automatically generated">
            <a:extLst>
              <a:ext uri="{FF2B5EF4-FFF2-40B4-BE49-F238E27FC236}">
                <a16:creationId xmlns:a16="http://schemas.microsoft.com/office/drawing/2014/main" id="{F8261916-FE96-D0D4-07A4-F81A55BBF7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2619" y="1340168"/>
            <a:ext cx="4267202" cy="2825773"/>
          </a:xfrm>
          <a:prstGeom prst="rect">
            <a:avLst/>
          </a:prstGeom>
        </p:spPr>
      </p:pic>
      <p:pic>
        <p:nvPicPr>
          <p:cNvPr id="9" name="Picture 8" descr="A graph of a patient&#10;&#10;Description automatically generated">
            <a:extLst>
              <a:ext uri="{FF2B5EF4-FFF2-40B4-BE49-F238E27FC236}">
                <a16:creationId xmlns:a16="http://schemas.microsoft.com/office/drawing/2014/main" id="{1B9F9477-AFB7-B138-541F-DEF719BB64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2619" y="4119763"/>
            <a:ext cx="4267202" cy="273823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19614B0-F8C4-BB33-0F3C-AB07663F60FC}"/>
              </a:ext>
            </a:extLst>
          </p:cNvPr>
          <p:cNvSpPr txBox="1"/>
          <p:nvPr/>
        </p:nvSpPr>
        <p:spPr>
          <a:xfrm>
            <a:off x="0" y="5125643"/>
            <a:ext cx="609600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Notable side-effect differences (Placebo vs. Liraglutide):</a:t>
            </a:r>
          </a:p>
          <a:p>
            <a:r>
              <a:rPr lang="en-US" dirty="0"/>
              <a:t>20% vs 51% nausea</a:t>
            </a:r>
          </a:p>
          <a:p>
            <a:r>
              <a:rPr lang="en-US" dirty="0"/>
              <a:t>6% vs 26% constipation</a:t>
            </a:r>
          </a:p>
          <a:p>
            <a:r>
              <a:rPr lang="en-US" dirty="0"/>
              <a:t>6% vs 14% fatigue</a:t>
            </a:r>
          </a:p>
          <a:p>
            <a:endParaRPr lang="en-US" dirty="0"/>
          </a:p>
          <a:p>
            <a:r>
              <a:rPr lang="en-US" dirty="0" err="1">
                <a:hlinkClick r:id="rId5"/>
              </a:rPr>
              <a:t>Mok</a:t>
            </a:r>
            <a:r>
              <a:rPr lang="en-US" dirty="0">
                <a:hlinkClick r:id="rId5"/>
              </a:rPr>
              <a:t> et al 2023, JAMA Surgery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95556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E5589-2FD0-C31B-4CFE-5EB4ADC3A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6200"/>
            <a:ext cx="12039600" cy="1325563"/>
          </a:xfrm>
        </p:spPr>
        <p:txBody>
          <a:bodyPr>
            <a:normAutofit/>
          </a:bodyPr>
          <a:lstStyle/>
          <a:p>
            <a:pPr algn="ctr"/>
            <a:r>
              <a:rPr lang="en-US" sz="3500" dirty="0"/>
              <a:t>Robust 6-month weight loss (10%) in patients struggling with post-MBS weight loss given </a:t>
            </a:r>
            <a:r>
              <a:rPr lang="en-US" sz="3500" dirty="0" err="1"/>
              <a:t>Semaglutide</a:t>
            </a:r>
            <a:r>
              <a:rPr lang="en-US" sz="3500" dirty="0"/>
              <a:t> once weekly 0.5mg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84C760-595A-CD82-2F97-118B2DC8C9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97105" y="6170922"/>
            <a:ext cx="4997787" cy="8235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Retrospective study with 44 patients, 15 RYGB and 29 SG</a:t>
            </a:r>
          </a:p>
          <a:p>
            <a:endParaRPr lang="en-US" dirty="0"/>
          </a:p>
        </p:txBody>
      </p:sp>
      <p:pic>
        <p:nvPicPr>
          <p:cNvPr id="5" name="Picture 4" descr="A graph with blue lines&#10;&#10;Description automatically generated">
            <a:extLst>
              <a:ext uri="{FF2B5EF4-FFF2-40B4-BE49-F238E27FC236}">
                <a16:creationId xmlns:a16="http://schemas.microsoft.com/office/drawing/2014/main" id="{B91A8BAE-EC55-D2A1-C368-113A01B6DA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7106" y="1367913"/>
            <a:ext cx="4997787" cy="472744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31FDDBC-86F7-0086-2DA9-2AB58B9CBCF4}"/>
              </a:ext>
            </a:extLst>
          </p:cNvPr>
          <p:cNvSpPr txBox="1"/>
          <p:nvPr/>
        </p:nvSpPr>
        <p:spPr>
          <a:xfrm>
            <a:off x="0" y="6416040"/>
            <a:ext cx="3520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4"/>
              </a:rPr>
              <a:t>Lautenbach et al 2022, </a:t>
            </a:r>
            <a:r>
              <a:rPr lang="en-US" dirty="0" err="1">
                <a:hlinkClick r:id="rId4"/>
              </a:rPr>
              <a:t>Obes</a:t>
            </a:r>
            <a:r>
              <a:rPr lang="en-US" dirty="0">
                <a:hlinkClick r:id="rId4"/>
              </a:rPr>
              <a:t>. Surg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78329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39193-BD6D-93AD-25AB-17B6BE664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4598"/>
            <a:ext cx="12192000" cy="1325563"/>
          </a:xfrm>
        </p:spPr>
        <p:txBody>
          <a:bodyPr>
            <a:noAutofit/>
          </a:bodyPr>
          <a:lstStyle/>
          <a:p>
            <a:pPr algn="ctr"/>
            <a:r>
              <a:rPr lang="en-US" sz="3500" b="0" i="0" dirty="0" err="1">
                <a:solidFill>
                  <a:srgbClr val="000000"/>
                </a:solidFill>
                <a:effectLst/>
              </a:rPr>
              <a:t>Semaglutide</a:t>
            </a:r>
            <a:r>
              <a:rPr lang="en-US" sz="3500" b="0" i="0" dirty="0">
                <a:solidFill>
                  <a:srgbClr val="000000"/>
                </a:solidFill>
                <a:effectLst/>
              </a:rPr>
              <a:t> (up to 1mg) in weight recurrent post-MBS patients creates &gt;10% weight loss at 6 months</a:t>
            </a:r>
            <a:endParaRPr lang="en-US" sz="3500" dirty="0"/>
          </a:p>
        </p:txBody>
      </p:sp>
      <p:pic>
        <p:nvPicPr>
          <p:cNvPr id="11" name="Picture 10" descr="A graph with blue lines and numbers&#10;&#10;Description automatically generated">
            <a:extLst>
              <a:ext uri="{FF2B5EF4-FFF2-40B4-BE49-F238E27FC236}">
                <a16:creationId xmlns:a16="http://schemas.microsoft.com/office/drawing/2014/main" id="{9EF85104-F174-F8E5-DFC0-3F0C4AA9E4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2900" y="1317682"/>
            <a:ext cx="6426200" cy="44704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828F370-FFAE-4503-82C5-863593BF65EE}"/>
              </a:ext>
            </a:extLst>
          </p:cNvPr>
          <p:cNvSpPr txBox="1"/>
          <p:nvPr/>
        </p:nvSpPr>
        <p:spPr>
          <a:xfrm>
            <a:off x="2882900" y="5886617"/>
            <a:ext cx="686261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Retrospective study of 29 MBS patients (11 RYGB, 18 SG)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C295296-2E43-A877-35CE-B954F0DD2853}"/>
              </a:ext>
            </a:extLst>
          </p:cNvPr>
          <p:cNvSpPr txBox="1"/>
          <p:nvPr/>
        </p:nvSpPr>
        <p:spPr>
          <a:xfrm>
            <a:off x="0" y="6416040"/>
            <a:ext cx="3520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4"/>
              </a:rPr>
              <a:t>Lautenbach et al 2023, Clin Obesity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2722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2847</TotalTime>
  <Words>1206</Words>
  <Application>Microsoft Macintosh PowerPoint</Application>
  <PresentationFormat>Widescreen</PresentationFormat>
  <Paragraphs>73</Paragraphs>
  <Slides>14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Cambria</vt:lpstr>
      <vt:lpstr>system-ui</vt:lpstr>
      <vt:lpstr>Times New Roman</vt:lpstr>
      <vt:lpstr>Office Theme</vt:lpstr>
      <vt:lpstr>Use of Anti-Obesity Medications in Post-Operative Metabolic and Bariatric Surgery (MBS) Patients</vt:lpstr>
      <vt:lpstr>A growing and large proportion of the US population is obese (BMI &gt; 30)</vt:lpstr>
      <vt:lpstr>Consistent increases in MBS volume and dominance of sleeve gastrectomy (SG) in the US</vt:lpstr>
      <vt:lpstr>There is an unmet clinical need for effective therapeutics in patients struggling to lose weight post-MBS</vt:lpstr>
      <vt:lpstr>Overview of anti-obesity medications</vt:lpstr>
      <vt:lpstr>BARI-OPTIMISE Trial: Liraglutide 3.0mg against placebo in patients with poor weight loss</vt:lpstr>
      <vt:lpstr>BARI-OPTIMISE: 8% weight loss with Liraglutide after 24 weeks compared to 0.5% reduction on placebo</vt:lpstr>
      <vt:lpstr>Robust 6-month weight loss (10%) in patients struggling with post-MBS weight loss given Semaglutide once weekly 0.5mg</vt:lpstr>
      <vt:lpstr>Semaglutide (up to 1mg) in weight recurrent post-MBS patients creates &gt;10% weight loss at 6 months</vt:lpstr>
      <vt:lpstr>2.4mg Semaglutide in weight recurrent post-MBS patients results in 9.8% weight loss in 6 months; similar to non-MBS individuals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 of Anti-Obesity Agonists in Post-Operative Metabolic and Bariatric Surgery Patients</dc:title>
  <dc:creator>Arun, Adith</dc:creator>
  <cp:lastModifiedBy>Arun, Adith</cp:lastModifiedBy>
  <cp:revision>53</cp:revision>
  <dcterms:created xsi:type="dcterms:W3CDTF">2024-02-18T23:53:40Z</dcterms:created>
  <dcterms:modified xsi:type="dcterms:W3CDTF">2024-02-21T22:11:41Z</dcterms:modified>
</cp:coreProperties>
</file>