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791A0-B985-427B-BACC-FCD793CB0E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529DDB0-77A5-40EF-8F6A-7ACE5CA1EA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9466E65-5756-407E-852B-FBA9240F6FCB}"/>
              </a:ext>
            </a:extLst>
          </p:cNvPr>
          <p:cNvSpPr>
            <a:spLocks noGrp="1"/>
          </p:cNvSpPr>
          <p:nvPr>
            <p:ph type="dt" sz="half" idx="10"/>
          </p:nvPr>
        </p:nvSpPr>
        <p:spPr/>
        <p:txBody>
          <a:bodyPr/>
          <a:lstStyle/>
          <a:p>
            <a:fld id="{49FC677F-2EC4-4ED5-AFAC-62A500E0A0A9}" type="datetimeFigureOut">
              <a:rPr lang="en-IN" smtClean="0"/>
              <a:t>15-01-2022</a:t>
            </a:fld>
            <a:endParaRPr lang="en-IN"/>
          </a:p>
        </p:txBody>
      </p:sp>
      <p:sp>
        <p:nvSpPr>
          <p:cNvPr id="5" name="Footer Placeholder 4">
            <a:extLst>
              <a:ext uri="{FF2B5EF4-FFF2-40B4-BE49-F238E27FC236}">
                <a16:creationId xmlns:a16="http://schemas.microsoft.com/office/drawing/2014/main" id="{854A472D-4F6E-4213-8FD7-17FB0B576C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846C9C-7ADE-4964-A889-8323B3D7EFF7}"/>
              </a:ext>
            </a:extLst>
          </p:cNvPr>
          <p:cNvSpPr>
            <a:spLocks noGrp="1"/>
          </p:cNvSpPr>
          <p:nvPr>
            <p:ph type="sldNum" sz="quarter" idx="12"/>
          </p:nvPr>
        </p:nvSpPr>
        <p:spPr/>
        <p:txBody>
          <a:bodyPr/>
          <a:lstStyle/>
          <a:p>
            <a:fld id="{2E83DA60-D9B0-4455-BDF3-38949A5828B3}" type="slidenum">
              <a:rPr lang="en-IN" smtClean="0"/>
              <a:t>‹#›</a:t>
            </a:fld>
            <a:endParaRPr lang="en-IN"/>
          </a:p>
        </p:txBody>
      </p:sp>
    </p:spTree>
    <p:extLst>
      <p:ext uri="{BB962C8B-B14F-4D97-AF65-F5344CB8AC3E}">
        <p14:creationId xmlns:p14="http://schemas.microsoft.com/office/powerpoint/2010/main" val="616795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E2EB9-5A9A-41F3-84CC-CE2A1B815D4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A84821F-4C26-4F7D-B453-7FC7C13017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380805-9DCC-4C70-94C3-350BA8354420}"/>
              </a:ext>
            </a:extLst>
          </p:cNvPr>
          <p:cNvSpPr>
            <a:spLocks noGrp="1"/>
          </p:cNvSpPr>
          <p:nvPr>
            <p:ph type="dt" sz="half" idx="10"/>
          </p:nvPr>
        </p:nvSpPr>
        <p:spPr/>
        <p:txBody>
          <a:bodyPr/>
          <a:lstStyle/>
          <a:p>
            <a:fld id="{49FC677F-2EC4-4ED5-AFAC-62A500E0A0A9}" type="datetimeFigureOut">
              <a:rPr lang="en-IN" smtClean="0"/>
              <a:t>15-01-2022</a:t>
            </a:fld>
            <a:endParaRPr lang="en-IN"/>
          </a:p>
        </p:txBody>
      </p:sp>
      <p:sp>
        <p:nvSpPr>
          <p:cNvPr id="5" name="Footer Placeholder 4">
            <a:extLst>
              <a:ext uri="{FF2B5EF4-FFF2-40B4-BE49-F238E27FC236}">
                <a16:creationId xmlns:a16="http://schemas.microsoft.com/office/drawing/2014/main" id="{02BA998E-CB79-4B49-9AB4-DA08E6759F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47DE9D-26EB-4D0C-86AA-5B7B632265BD}"/>
              </a:ext>
            </a:extLst>
          </p:cNvPr>
          <p:cNvSpPr>
            <a:spLocks noGrp="1"/>
          </p:cNvSpPr>
          <p:nvPr>
            <p:ph type="sldNum" sz="quarter" idx="12"/>
          </p:nvPr>
        </p:nvSpPr>
        <p:spPr/>
        <p:txBody>
          <a:bodyPr/>
          <a:lstStyle/>
          <a:p>
            <a:fld id="{2E83DA60-D9B0-4455-BDF3-38949A5828B3}" type="slidenum">
              <a:rPr lang="en-IN" smtClean="0"/>
              <a:t>‹#›</a:t>
            </a:fld>
            <a:endParaRPr lang="en-IN"/>
          </a:p>
        </p:txBody>
      </p:sp>
    </p:spTree>
    <p:extLst>
      <p:ext uri="{BB962C8B-B14F-4D97-AF65-F5344CB8AC3E}">
        <p14:creationId xmlns:p14="http://schemas.microsoft.com/office/powerpoint/2010/main" val="1092457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A01B6D-FBF6-49A1-B575-09CF917278E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C194522-675C-4033-B23C-627C021669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10C6CA-073F-493F-8C62-66768E03F7D5}"/>
              </a:ext>
            </a:extLst>
          </p:cNvPr>
          <p:cNvSpPr>
            <a:spLocks noGrp="1"/>
          </p:cNvSpPr>
          <p:nvPr>
            <p:ph type="dt" sz="half" idx="10"/>
          </p:nvPr>
        </p:nvSpPr>
        <p:spPr/>
        <p:txBody>
          <a:bodyPr/>
          <a:lstStyle/>
          <a:p>
            <a:fld id="{49FC677F-2EC4-4ED5-AFAC-62A500E0A0A9}" type="datetimeFigureOut">
              <a:rPr lang="en-IN" smtClean="0"/>
              <a:t>15-01-2022</a:t>
            </a:fld>
            <a:endParaRPr lang="en-IN"/>
          </a:p>
        </p:txBody>
      </p:sp>
      <p:sp>
        <p:nvSpPr>
          <p:cNvPr id="5" name="Footer Placeholder 4">
            <a:extLst>
              <a:ext uri="{FF2B5EF4-FFF2-40B4-BE49-F238E27FC236}">
                <a16:creationId xmlns:a16="http://schemas.microsoft.com/office/drawing/2014/main" id="{01ADBD6A-068A-42D6-9F11-51B1723981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CE160D-2353-4C96-A37A-36AD0BAC41B6}"/>
              </a:ext>
            </a:extLst>
          </p:cNvPr>
          <p:cNvSpPr>
            <a:spLocks noGrp="1"/>
          </p:cNvSpPr>
          <p:nvPr>
            <p:ph type="sldNum" sz="quarter" idx="12"/>
          </p:nvPr>
        </p:nvSpPr>
        <p:spPr/>
        <p:txBody>
          <a:bodyPr/>
          <a:lstStyle/>
          <a:p>
            <a:fld id="{2E83DA60-D9B0-4455-BDF3-38949A5828B3}" type="slidenum">
              <a:rPr lang="en-IN" smtClean="0"/>
              <a:t>‹#›</a:t>
            </a:fld>
            <a:endParaRPr lang="en-IN"/>
          </a:p>
        </p:txBody>
      </p:sp>
    </p:spTree>
    <p:extLst>
      <p:ext uri="{BB962C8B-B14F-4D97-AF65-F5344CB8AC3E}">
        <p14:creationId xmlns:p14="http://schemas.microsoft.com/office/powerpoint/2010/main" val="3775974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57225-119C-4B7B-955C-BEECE15790B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0740571-87C8-4F72-8218-091BE1D809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163952-AF44-4A0C-B43D-1ACDC12830E1}"/>
              </a:ext>
            </a:extLst>
          </p:cNvPr>
          <p:cNvSpPr>
            <a:spLocks noGrp="1"/>
          </p:cNvSpPr>
          <p:nvPr>
            <p:ph type="dt" sz="half" idx="10"/>
          </p:nvPr>
        </p:nvSpPr>
        <p:spPr/>
        <p:txBody>
          <a:bodyPr/>
          <a:lstStyle/>
          <a:p>
            <a:fld id="{49FC677F-2EC4-4ED5-AFAC-62A500E0A0A9}" type="datetimeFigureOut">
              <a:rPr lang="en-IN" smtClean="0"/>
              <a:t>15-01-2022</a:t>
            </a:fld>
            <a:endParaRPr lang="en-IN"/>
          </a:p>
        </p:txBody>
      </p:sp>
      <p:sp>
        <p:nvSpPr>
          <p:cNvPr id="5" name="Footer Placeholder 4">
            <a:extLst>
              <a:ext uri="{FF2B5EF4-FFF2-40B4-BE49-F238E27FC236}">
                <a16:creationId xmlns:a16="http://schemas.microsoft.com/office/drawing/2014/main" id="{1CEA2B31-0E23-4BAD-9F6E-30E5522411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6F4078-2975-4236-85A3-5CCC45A89BF7}"/>
              </a:ext>
            </a:extLst>
          </p:cNvPr>
          <p:cNvSpPr>
            <a:spLocks noGrp="1"/>
          </p:cNvSpPr>
          <p:nvPr>
            <p:ph type="sldNum" sz="quarter" idx="12"/>
          </p:nvPr>
        </p:nvSpPr>
        <p:spPr/>
        <p:txBody>
          <a:bodyPr/>
          <a:lstStyle/>
          <a:p>
            <a:fld id="{2E83DA60-D9B0-4455-BDF3-38949A5828B3}" type="slidenum">
              <a:rPr lang="en-IN" smtClean="0"/>
              <a:t>‹#›</a:t>
            </a:fld>
            <a:endParaRPr lang="en-IN"/>
          </a:p>
        </p:txBody>
      </p:sp>
    </p:spTree>
    <p:extLst>
      <p:ext uri="{BB962C8B-B14F-4D97-AF65-F5344CB8AC3E}">
        <p14:creationId xmlns:p14="http://schemas.microsoft.com/office/powerpoint/2010/main" val="1515410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30015-E2C2-4B6D-9DA5-77351F58C2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199DF0F-7C3B-42DC-A99C-39DE665768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C57DE0-0320-43F8-9EF2-A5DE76F4B32F}"/>
              </a:ext>
            </a:extLst>
          </p:cNvPr>
          <p:cNvSpPr>
            <a:spLocks noGrp="1"/>
          </p:cNvSpPr>
          <p:nvPr>
            <p:ph type="dt" sz="half" idx="10"/>
          </p:nvPr>
        </p:nvSpPr>
        <p:spPr/>
        <p:txBody>
          <a:bodyPr/>
          <a:lstStyle/>
          <a:p>
            <a:fld id="{49FC677F-2EC4-4ED5-AFAC-62A500E0A0A9}" type="datetimeFigureOut">
              <a:rPr lang="en-IN" smtClean="0"/>
              <a:t>15-01-2022</a:t>
            </a:fld>
            <a:endParaRPr lang="en-IN"/>
          </a:p>
        </p:txBody>
      </p:sp>
      <p:sp>
        <p:nvSpPr>
          <p:cNvPr id="5" name="Footer Placeholder 4">
            <a:extLst>
              <a:ext uri="{FF2B5EF4-FFF2-40B4-BE49-F238E27FC236}">
                <a16:creationId xmlns:a16="http://schemas.microsoft.com/office/drawing/2014/main" id="{E2F8771A-1BA4-4BEA-AA25-3519C628C3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3FC665-1056-482A-987B-0731C8D7F7B2}"/>
              </a:ext>
            </a:extLst>
          </p:cNvPr>
          <p:cNvSpPr>
            <a:spLocks noGrp="1"/>
          </p:cNvSpPr>
          <p:nvPr>
            <p:ph type="sldNum" sz="quarter" idx="12"/>
          </p:nvPr>
        </p:nvSpPr>
        <p:spPr/>
        <p:txBody>
          <a:bodyPr/>
          <a:lstStyle/>
          <a:p>
            <a:fld id="{2E83DA60-D9B0-4455-BDF3-38949A5828B3}" type="slidenum">
              <a:rPr lang="en-IN" smtClean="0"/>
              <a:t>‹#›</a:t>
            </a:fld>
            <a:endParaRPr lang="en-IN"/>
          </a:p>
        </p:txBody>
      </p:sp>
    </p:spTree>
    <p:extLst>
      <p:ext uri="{BB962C8B-B14F-4D97-AF65-F5344CB8AC3E}">
        <p14:creationId xmlns:p14="http://schemas.microsoft.com/office/powerpoint/2010/main" val="3762014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400D1-D7FE-4117-B0DE-CDF581B344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6CDD188-542C-4FD2-A6B2-0730596EB6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935178A-5F59-464B-A9B4-4B98C7D1CC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F772C11-E077-4A01-9828-CC076222F376}"/>
              </a:ext>
            </a:extLst>
          </p:cNvPr>
          <p:cNvSpPr>
            <a:spLocks noGrp="1"/>
          </p:cNvSpPr>
          <p:nvPr>
            <p:ph type="dt" sz="half" idx="10"/>
          </p:nvPr>
        </p:nvSpPr>
        <p:spPr/>
        <p:txBody>
          <a:bodyPr/>
          <a:lstStyle/>
          <a:p>
            <a:fld id="{49FC677F-2EC4-4ED5-AFAC-62A500E0A0A9}" type="datetimeFigureOut">
              <a:rPr lang="en-IN" smtClean="0"/>
              <a:t>15-01-2022</a:t>
            </a:fld>
            <a:endParaRPr lang="en-IN"/>
          </a:p>
        </p:txBody>
      </p:sp>
      <p:sp>
        <p:nvSpPr>
          <p:cNvPr id="6" name="Footer Placeholder 5">
            <a:extLst>
              <a:ext uri="{FF2B5EF4-FFF2-40B4-BE49-F238E27FC236}">
                <a16:creationId xmlns:a16="http://schemas.microsoft.com/office/drawing/2014/main" id="{FE0A6F6D-4EE1-4962-AF43-2F8463805A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4160A2-F7F3-4EE3-83AE-2FDDF02A5E23}"/>
              </a:ext>
            </a:extLst>
          </p:cNvPr>
          <p:cNvSpPr>
            <a:spLocks noGrp="1"/>
          </p:cNvSpPr>
          <p:nvPr>
            <p:ph type="sldNum" sz="quarter" idx="12"/>
          </p:nvPr>
        </p:nvSpPr>
        <p:spPr/>
        <p:txBody>
          <a:bodyPr/>
          <a:lstStyle/>
          <a:p>
            <a:fld id="{2E83DA60-D9B0-4455-BDF3-38949A5828B3}" type="slidenum">
              <a:rPr lang="en-IN" smtClean="0"/>
              <a:t>‹#›</a:t>
            </a:fld>
            <a:endParaRPr lang="en-IN"/>
          </a:p>
        </p:txBody>
      </p:sp>
    </p:spTree>
    <p:extLst>
      <p:ext uri="{BB962C8B-B14F-4D97-AF65-F5344CB8AC3E}">
        <p14:creationId xmlns:p14="http://schemas.microsoft.com/office/powerpoint/2010/main" val="3151763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B56D0-A6AF-445C-AC99-203C59F73C8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CA81E1E-6332-4013-8C9F-6F44A6B68F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E6B055-0B5A-4599-9C97-885F1A11B4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279529B-C568-4014-AEAA-8E5EAB0BF0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90CF5E-AD10-4D3C-84BE-BF578FCB65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AD725E2-881A-4737-A65C-096D0CC83A3C}"/>
              </a:ext>
            </a:extLst>
          </p:cNvPr>
          <p:cNvSpPr>
            <a:spLocks noGrp="1"/>
          </p:cNvSpPr>
          <p:nvPr>
            <p:ph type="dt" sz="half" idx="10"/>
          </p:nvPr>
        </p:nvSpPr>
        <p:spPr/>
        <p:txBody>
          <a:bodyPr/>
          <a:lstStyle/>
          <a:p>
            <a:fld id="{49FC677F-2EC4-4ED5-AFAC-62A500E0A0A9}" type="datetimeFigureOut">
              <a:rPr lang="en-IN" smtClean="0"/>
              <a:t>15-01-2022</a:t>
            </a:fld>
            <a:endParaRPr lang="en-IN"/>
          </a:p>
        </p:txBody>
      </p:sp>
      <p:sp>
        <p:nvSpPr>
          <p:cNvPr id="8" name="Footer Placeholder 7">
            <a:extLst>
              <a:ext uri="{FF2B5EF4-FFF2-40B4-BE49-F238E27FC236}">
                <a16:creationId xmlns:a16="http://schemas.microsoft.com/office/drawing/2014/main" id="{90EE3DFA-F8FC-4EAA-8956-2CFC0A986CE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E5ECC02-2D4E-46F3-B3E3-151F5EF90FA6}"/>
              </a:ext>
            </a:extLst>
          </p:cNvPr>
          <p:cNvSpPr>
            <a:spLocks noGrp="1"/>
          </p:cNvSpPr>
          <p:nvPr>
            <p:ph type="sldNum" sz="quarter" idx="12"/>
          </p:nvPr>
        </p:nvSpPr>
        <p:spPr/>
        <p:txBody>
          <a:bodyPr/>
          <a:lstStyle/>
          <a:p>
            <a:fld id="{2E83DA60-D9B0-4455-BDF3-38949A5828B3}" type="slidenum">
              <a:rPr lang="en-IN" smtClean="0"/>
              <a:t>‹#›</a:t>
            </a:fld>
            <a:endParaRPr lang="en-IN"/>
          </a:p>
        </p:txBody>
      </p:sp>
    </p:spTree>
    <p:extLst>
      <p:ext uri="{BB962C8B-B14F-4D97-AF65-F5344CB8AC3E}">
        <p14:creationId xmlns:p14="http://schemas.microsoft.com/office/powerpoint/2010/main" val="2223990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82515-290E-4BDC-BDAA-CE752890789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0E57B15-06BF-4BFF-9A9C-6F2AAC2DEC8D}"/>
              </a:ext>
            </a:extLst>
          </p:cNvPr>
          <p:cNvSpPr>
            <a:spLocks noGrp="1"/>
          </p:cNvSpPr>
          <p:nvPr>
            <p:ph type="dt" sz="half" idx="10"/>
          </p:nvPr>
        </p:nvSpPr>
        <p:spPr/>
        <p:txBody>
          <a:bodyPr/>
          <a:lstStyle/>
          <a:p>
            <a:fld id="{49FC677F-2EC4-4ED5-AFAC-62A500E0A0A9}" type="datetimeFigureOut">
              <a:rPr lang="en-IN" smtClean="0"/>
              <a:t>15-01-2022</a:t>
            </a:fld>
            <a:endParaRPr lang="en-IN"/>
          </a:p>
        </p:txBody>
      </p:sp>
      <p:sp>
        <p:nvSpPr>
          <p:cNvPr id="4" name="Footer Placeholder 3">
            <a:extLst>
              <a:ext uri="{FF2B5EF4-FFF2-40B4-BE49-F238E27FC236}">
                <a16:creationId xmlns:a16="http://schemas.microsoft.com/office/drawing/2014/main" id="{ED2D542A-70F3-43B1-B371-496E8A01356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AB317B1-4D43-4655-8B12-0B1E35CEE80C}"/>
              </a:ext>
            </a:extLst>
          </p:cNvPr>
          <p:cNvSpPr>
            <a:spLocks noGrp="1"/>
          </p:cNvSpPr>
          <p:nvPr>
            <p:ph type="sldNum" sz="quarter" idx="12"/>
          </p:nvPr>
        </p:nvSpPr>
        <p:spPr/>
        <p:txBody>
          <a:bodyPr/>
          <a:lstStyle/>
          <a:p>
            <a:fld id="{2E83DA60-D9B0-4455-BDF3-38949A5828B3}" type="slidenum">
              <a:rPr lang="en-IN" smtClean="0"/>
              <a:t>‹#›</a:t>
            </a:fld>
            <a:endParaRPr lang="en-IN"/>
          </a:p>
        </p:txBody>
      </p:sp>
    </p:spTree>
    <p:extLst>
      <p:ext uri="{BB962C8B-B14F-4D97-AF65-F5344CB8AC3E}">
        <p14:creationId xmlns:p14="http://schemas.microsoft.com/office/powerpoint/2010/main" val="2086244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D5A340-D6AD-47E5-B1A7-0929F524653B}"/>
              </a:ext>
            </a:extLst>
          </p:cNvPr>
          <p:cNvSpPr>
            <a:spLocks noGrp="1"/>
          </p:cNvSpPr>
          <p:nvPr>
            <p:ph type="dt" sz="half" idx="10"/>
          </p:nvPr>
        </p:nvSpPr>
        <p:spPr/>
        <p:txBody>
          <a:bodyPr/>
          <a:lstStyle/>
          <a:p>
            <a:fld id="{49FC677F-2EC4-4ED5-AFAC-62A500E0A0A9}" type="datetimeFigureOut">
              <a:rPr lang="en-IN" smtClean="0"/>
              <a:t>15-01-2022</a:t>
            </a:fld>
            <a:endParaRPr lang="en-IN"/>
          </a:p>
        </p:txBody>
      </p:sp>
      <p:sp>
        <p:nvSpPr>
          <p:cNvPr id="3" name="Footer Placeholder 2">
            <a:extLst>
              <a:ext uri="{FF2B5EF4-FFF2-40B4-BE49-F238E27FC236}">
                <a16:creationId xmlns:a16="http://schemas.microsoft.com/office/drawing/2014/main" id="{71B068FA-2F58-4F65-BAEE-8471019CBAA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CD7A949-4794-499B-8F72-EA83F5AD3A92}"/>
              </a:ext>
            </a:extLst>
          </p:cNvPr>
          <p:cNvSpPr>
            <a:spLocks noGrp="1"/>
          </p:cNvSpPr>
          <p:nvPr>
            <p:ph type="sldNum" sz="quarter" idx="12"/>
          </p:nvPr>
        </p:nvSpPr>
        <p:spPr/>
        <p:txBody>
          <a:bodyPr/>
          <a:lstStyle/>
          <a:p>
            <a:fld id="{2E83DA60-D9B0-4455-BDF3-38949A5828B3}" type="slidenum">
              <a:rPr lang="en-IN" smtClean="0"/>
              <a:t>‹#›</a:t>
            </a:fld>
            <a:endParaRPr lang="en-IN"/>
          </a:p>
        </p:txBody>
      </p:sp>
    </p:spTree>
    <p:extLst>
      <p:ext uri="{BB962C8B-B14F-4D97-AF65-F5344CB8AC3E}">
        <p14:creationId xmlns:p14="http://schemas.microsoft.com/office/powerpoint/2010/main" val="3336282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E36D6-18CF-4E39-8578-15F4AE5B1A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BF84BC6-05B8-47BA-A1B9-01BCAC78E9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5FB75AE-0D0B-45B0-B6EC-B2A37329D2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B3D5D5-EDB9-4CF6-94CC-40A1339F1CA8}"/>
              </a:ext>
            </a:extLst>
          </p:cNvPr>
          <p:cNvSpPr>
            <a:spLocks noGrp="1"/>
          </p:cNvSpPr>
          <p:nvPr>
            <p:ph type="dt" sz="half" idx="10"/>
          </p:nvPr>
        </p:nvSpPr>
        <p:spPr/>
        <p:txBody>
          <a:bodyPr/>
          <a:lstStyle/>
          <a:p>
            <a:fld id="{49FC677F-2EC4-4ED5-AFAC-62A500E0A0A9}" type="datetimeFigureOut">
              <a:rPr lang="en-IN" smtClean="0"/>
              <a:t>15-01-2022</a:t>
            </a:fld>
            <a:endParaRPr lang="en-IN"/>
          </a:p>
        </p:txBody>
      </p:sp>
      <p:sp>
        <p:nvSpPr>
          <p:cNvPr id="6" name="Footer Placeholder 5">
            <a:extLst>
              <a:ext uri="{FF2B5EF4-FFF2-40B4-BE49-F238E27FC236}">
                <a16:creationId xmlns:a16="http://schemas.microsoft.com/office/drawing/2014/main" id="{BA965D82-95AC-43F2-BEB7-7601B17970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7CB3B9-727B-4137-8FA7-B7CB0B855111}"/>
              </a:ext>
            </a:extLst>
          </p:cNvPr>
          <p:cNvSpPr>
            <a:spLocks noGrp="1"/>
          </p:cNvSpPr>
          <p:nvPr>
            <p:ph type="sldNum" sz="quarter" idx="12"/>
          </p:nvPr>
        </p:nvSpPr>
        <p:spPr/>
        <p:txBody>
          <a:bodyPr/>
          <a:lstStyle/>
          <a:p>
            <a:fld id="{2E83DA60-D9B0-4455-BDF3-38949A5828B3}" type="slidenum">
              <a:rPr lang="en-IN" smtClean="0"/>
              <a:t>‹#›</a:t>
            </a:fld>
            <a:endParaRPr lang="en-IN"/>
          </a:p>
        </p:txBody>
      </p:sp>
    </p:spTree>
    <p:extLst>
      <p:ext uri="{BB962C8B-B14F-4D97-AF65-F5344CB8AC3E}">
        <p14:creationId xmlns:p14="http://schemas.microsoft.com/office/powerpoint/2010/main" val="398299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D34F3-7053-42FD-B058-530C840C3D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194F165-470F-4911-A4F9-57CB715F84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A47FEF3-26CF-4B91-ABB9-4E7539F8BB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36F7B8-9F8F-457E-BCA0-0A3FAA7588A2}"/>
              </a:ext>
            </a:extLst>
          </p:cNvPr>
          <p:cNvSpPr>
            <a:spLocks noGrp="1"/>
          </p:cNvSpPr>
          <p:nvPr>
            <p:ph type="dt" sz="half" idx="10"/>
          </p:nvPr>
        </p:nvSpPr>
        <p:spPr/>
        <p:txBody>
          <a:bodyPr/>
          <a:lstStyle/>
          <a:p>
            <a:fld id="{49FC677F-2EC4-4ED5-AFAC-62A500E0A0A9}" type="datetimeFigureOut">
              <a:rPr lang="en-IN" smtClean="0"/>
              <a:t>15-01-2022</a:t>
            </a:fld>
            <a:endParaRPr lang="en-IN"/>
          </a:p>
        </p:txBody>
      </p:sp>
      <p:sp>
        <p:nvSpPr>
          <p:cNvPr id="6" name="Footer Placeholder 5">
            <a:extLst>
              <a:ext uri="{FF2B5EF4-FFF2-40B4-BE49-F238E27FC236}">
                <a16:creationId xmlns:a16="http://schemas.microsoft.com/office/drawing/2014/main" id="{5AB7AF88-A417-4E3E-A0B2-67B3EF796A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2B2B21-CF22-4B92-9017-74E34C0CAC9E}"/>
              </a:ext>
            </a:extLst>
          </p:cNvPr>
          <p:cNvSpPr>
            <a:spLocks noGrp="1"/>
          </p:cNvSpPr>
          <p:nvPr>
            <p:ph type="sldNum" sz="quarter" idx="12"/>
          </p:nvPr>
        </p:nvSpPr>
        <p:spPr/>
        <p:txBody>
          <a:bodyPr/>
          <a:lstStyle/>
          <a:p>
            <a:fld id="{2E83DA60-D9B0-4455-BDF3-38949A5828B3}" type="slidenum">
              <a:rPr lang="en-IN" smtClean="0"/>
              <a:t>‹#›</a:t>
            </a:fld>
            <a:endParaRPr lang="en-IN"/>
          </a:p>
        </p:txBody>
      </p:sp>
    </p:spTree>
    <p:extLst>
      <p:ext uri="{BB962C8B-B14F-4D97-AF65-F5344CB8AC3E}">
        <p14:creationId xmlns:p14="http://schemas.microsoft.com/office/powerpoint/2010/main" val="3625497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9ACE0C-5CA9-4664-9204-0D07D4AABC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E7FDA12-0586-4FAA-A9C4-8424678BF1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0B3360-E6DF-48E4-A028-C9760003A5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FC677F-2EC4-4ED5-AFAC-62A500E0A0A9}" type="datetimeFigureOut">
              <a:rPr lang="en-IN" smtClean="0"/>
              <a:t>15-01-2022</a:t>
            </a:fld>
            <a:endParaRPr lang="en-IN"/>
          </a:p>
        </p:txBody>
      </p:sp>
      <p:sp>
        <p:nvSpPr>
          <p:cNvPr id="5" name="Footer Placeholder 4">
            <a:extLst>
              <a:ext uri="{FF2B5EF4-FFF2-40B4-BE49-F238E27FC236}">
                <a16:creationId xmlns:a16="http://schemas.microsoft.com/office/drawing/2014/main" id="{94665B1E-514F-4A55-B280-AE4DF683A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CD9E7EC-96D7-4048-A604-2DB5BFBFB8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83DA60-D9B0-4455-BDF3-38949A5828B3}" type="slidenum">
              <a:rPr lang="en-IN" smtClean="0"/>
              <a:t>‹#›</a:t>
            </a:fld>
            <a:endParaRPr lang="en-IN"/>
          </a:p>
        </p:txBody>
      </p:sp>
    </p:spTree>
    <p:extLst>
      <p:ext uri="{BB962C8B-B14F-4D97-AF65-F5344CB8AC3E}">
        <p14:creationId xmlns:p14="http://schemas.microsoft.com/office/powerpoint/2010/main" val="36808073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worldbank.org/en/who-we-are/ibr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D00C2-579D-49D2-836D-7288AA213BA5}"/>
              </a:ext>
            </a:extLst>
          </p:cNvPr>
          <p:cNvSpPr>
            <a:spLocks noGrp="1"/>
          </p:cNvSpPr>
          <p:nvPr>
            <p:ph type="ctrTitle"/>
          </p:nvPr>
        </p:nvSpPr>
        <p:spPr/>
        <p:txBody>
          <a:bodyPr/>
          <a:lstStyle/>
          <a:p>
            <a:r>
              <a:rPr lang="en-IN" sz="6000" b="1" dirty="0">
                <a:solidFill>
                  <a:schemeClr val="tx1">
                    <a:lumMod val="50000"/>
                  </a:schemeClr>
                </a:solidFill>
              </a:rPr>
              <a:t>Analysis of World Bank IBRD Loans</a:t>
            </a:r>
            <a:endParaRPr lang="en-IN" b="1" dirty="0"/>
          </a:p>
        </p:txBody>
      </p:sp>
    </p:spTree>
    <p:extLst>
      <p:ext uri="{BB962C8B-B14F-4D97-AF65-F5344CB8AC3E}">
        <p14:creationId xmlns:p14="http://schemas.microsoft.com/office/powerpoint/2010/main" val="757019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38466-D857-4D74-B4B9-C2804DA909B2}"/>
              </a:ext>
            </a:extLst>
          </p:cNvPr>
          <p:cNvSpPr>
            <a:spLocks noGrp="1"/>
          </p:cNvSpPr>
          <p:nvPr>
            <p:ph type="title"/>
          </p:nvPr>
        </p:nvSpPr>
        <p:spPr/>
        <p:txBody>
          <a:bodyPr/>
          <a:lstStyle/>
          <a:p>
            <a:r>
              <a:rPr lang="en-US" sz="4400" b="1" dirty="0">
                <a:solidFill>
                  <a:schemeClr val="tx1">
                    <a:lumMod val="50000"/>
                  </a:schemeClr>
                </a:solidFill>
              </a:rPr>
              <a:t>Let’s Discuss the Underlying Problem</a:t>
            </a:r>
            <a:endParaRPr lang="en-IN" dirty="0"/>
          </a:p>
        </p:txBody>
      </p:sp>
      <p:sp>
        <p:nvSpPr>
          <p:cNvPr id="3" name="Content Placeholder 2">
            <a:extLst>
              <a:ext uri="{FF2B5EF4-FFF2-40B4-BE49-F238E27FC236}">
                <a16:creationId xmlns:a16="http://schemas.microsoft.com/office/drawing/2014/main" id="{ABE82090-E0D9-4260-9F62-954AAE914BAA}"/>
              </a:ext>
            </a:extLst>
          </p:cNvPr>
          <p:cNvSpPr>
            <a:spLocks noGrp="1"/>
          </p:cNvSpPr>
          <p:nvPr>
            <p:ph idx="1"/>
          </p:nvPr>
        </p:nvSpPr>
        <p:spPr>
          <a:xfrm>
            <a:off x="838199" y="1815547"/>
            <a:ext cx="6446307" cy="4518992"/>
          </a:xfrm>
        </p:spPr>
        <p:txBody>
          <a:bodyPr>
            <a:normAutofit fontScale="77500" lnSpcReduction="20000"/>
          </a:bodyPr>
          <a:lstStyle/>
          <a:p>
            <a:pPr rtl="0">
              <a:spcBef>
                <a:spcPts val="1200"/>
              </a:spcBef>
              <a:spcAft>
                <a:spcPts val="0"/>
              </a:spcAft>
            </a:pPr>
            <a:r>
              <a:rPr lang="en-IN" b="0" i="0" u="none" strike="noStrike" dirty="0">
                <a:solidFill>
                  <a:srgbClr val="333333"/>
                </a:solidFill>
                <a:effectLst/>
                <a:latin typeface="Calibri Light" panose="020F0302020204030204" pitchFamily="34" charset="0"/>
                <a:cs typeface="Calibri Light" panose="020F0302020204030204" pitchFamily="34" charset="0"/>
              </a:rPr>
              <a:t>The </a:t>
            </a:r>
            <a:r>
              <a:rPr lang="en-IN" b="1" i="0" u="none" strike="noStrike" dirty="0">
                <a:solidFill>
                  <a:srgbClr val="333333"/>
                </a:solidFill>
                <a:effectLst/>
                <a:latin typeface="Calibri Light" panose="020F0302020204030204" pitchFamily="34" charset="0"/>
                <a:cs typeface="Calibri Light" panose="020F0302020204030204" pitchFamily="34" charset="0"/>
              </a:rPr>
              <a:t>International Bank for Reconstruction and Development (</a:t>
            </a:r>
            <a:r>
              <a:rPr lang="en-IN" b="1" i="0" u="none" strike="noStrike" dirty="0">
                <a:solidFill>
                  <a:srgbClr val="4863A0"/>
                </a:solidFill>
                <a:effectLst/>
                <a:latin typeface="Calibri Light" panose="020F0302020204030204" pitchFamily="34" charset="0"/>
                <a:cs typeface="Calibri Light" panose="020F0302020204030204" pitchFamily="34" charset="0"/>
                <a:hlinkClick r:id="rId2"/>
              </a:rPr>
              <a:t>IBRD</a:t>
            </a:r>
            <a:r>
              <a:rPr lang="en-IN" b="1" i="0" u="none" strike="noStrike" dirty="0">
                <a:solidFill>
                  <a:srgbClr val="333333"/>
                </a:solidFill>
                <a:effectLst/>
                <a:latin typeface="Calibri Light" panose="020F0302020204030204" pitchFamily="34" charset="0"/>
                <a:cs typeface="Calibri Light" panose="020F0302020204030204" pitchFamily="34" charset="0"/>
              </a:rPr>
              <a:t>)</a:t>
            </a:r>
            <a:r>
              <a:rPr lang="en-IN" b="0" i="0" u="none" strike="noStrike" dirty="0">
                <a:solidFill>
                  <a:srgbClr val="333333"/>
                </a:solidFill>
                <a:effectLst/>
                <a:latin typeface="Calibri Light" panose="020F0302020204030204" pitchFamily="34" charset="0"/>
                <a:cs typeface="Calibri Light" panose="020F0302020204030204" pitchFamily="34" charset="0"/>
              </a:rPr>
              <a:t> is the world's largest development cooperative working with the World Bank. They provide monetary support and also finance loans to member countries of UN. Most of these loans were disbursed and repaid, </a:t>
            </a:r>
            <a:r>
              <a:rPr lang="en-IN" b="1" i="0" u="none" strike="noStrike" dirty="0">
                <a:solidFill>
                  <a:srgbClr val="333333"/>
                </a:solidFill>
                <a:effectLst/>
                <a:latin typeface="Calibri Light" panose="020F0302020204030204" pitchFamily="34" charset="0"/>
                <a:cs typeface="Calibri Light" panose="020F0302020204030204" pitchFamily="34" charset="0"/>
              </a:rPr>
              <a:t>however, some of them were cancelled</a:t>
            </a:r>
            <a:r>
              <a:rPr lang="en-IN" b="0" i="0" u="none" strike="noStrike" dirty="0">
                <a:solidFill>
                  <a:srgbClr val="333333"/>
                </a:solidFill>
                <a:effectLst/>
                <a:latin typeface="Calibri Light" panose="020F0302020204030204" pitchFamily="34" charset="0"/>
                <a:cs typeface="Calibri Light" panose="020F0302020204030204" pitchFamily="34" charset="0"/>
              </a:rPr>
              <a:t>. </a:t>
            </a:r>
          </a:p>
          <a:p>
            <a:pPr rtl="0">
              <a:spcBef>
                <a:spcPts val="1200"/>
              </a:spcBef>
              <a:spcAft>
                <a:spcPts val="0"/>
              </a:spcAft>
            </a:pPr>
            <a:r>
              <a:rPr lang="en-IN" b="0" i="0" u="none" strike="noStrike" dirty="0">
                <a:solidFill>
                  <a:srgbClr val="333333"/>
                </a:solidFill>
                <a:effectLst/>
                <a:latin typeface="Calibri Light" panose="020F0302020204030204" pitchFamily="34" charset="0"/>
                <a:cs typeface="Calibri Light" panose="020F0302020204030204" pitchFamily="34" charset="0"/>
              </a:rPr>
              <a:t>The loan cancellation is a loan that was ready to begin but withdrawn before disbursement or a disbursing loan getting cancelled midway. </a:t>
            </a:r>
          </a:p>
          <a:p>
            <a:pPr rtl="0">
              <a:spcBef>
                <a:spcPts val="1200"/>
              </a:spcBef>
              <a:spcAft>
                <a:spcPts val="0"/>
              </a:spcAft>
            </a:pPr>
            <a:r>
              <a:rPr lang="en-IN" dirty="0">
                <a:solidFill>
                  <a:srgbClr val="333333"/>
                </a:solidFill>
                <a:latin typeface="Calibri Light" panose="020F0302020204030204" pitchFamily="34" charset="0"/>
                <a:cs typeface="Calibri Light" panose="020F0302020204030204" pitchFamily="34" charset="0"/>
              </a:rPr>
              <a:t>Due to the </a:t>
            </a:r>
            <a:r>
              <a:rPr lang="en-IN" b="0" i="0" u="none" strike="noStrike" dirty="0">
                <a:solidFill>
                  <a:srgbClr val="333333"/>
                </a:solidFill>
                <a:effectLst/>
                <a:latin typeface="Calibri Light" panose="020F0302020204030204" pitchFamily="34" charset="0"/>
                <a:cs typeface="Calibri Light" panose="020F0302020204030204" pitchFamily="34" charset="0"/>
              </a:rPr>
              <a:t>scale of loan amounts and the processes behind them, cancellations cause a tremendous waste of time as well as financial cost. </a:t>
            </a:r>
          </a:p>
          <a:p>
            <a:pPr rtl="0">
              <a:spcBef>
                <a:spcPts val="1200"/>
              </a:spcBef>
              <a:spcAft>
                <a:spcPts val="0"/>
              </a:spcAft>
            </a:pPr>
            <a:r>
              <a:rPr lang="en-IN" dirty="0">
                <a:solidFill>
                  <a:srgbClr val="333333"/>
                </a:solidFill>
                <a:latin typeface="Calibri Light" panose="020F0302020204030204" pitchFamily="34" charset="0"/>
                <a:cs typeface="Calibri Light" panose="020F0302020204030204" pitchFamily="34" charset="0"/>
              </a:rPr>
              <a:t>In order to prevent this</a:t>
            </a:r>
            <a:r>
              <a:rPr lang="en-IN" b="0" i="0" u="none" strike="noStrike" dirty="0">
                <a:solidFill>
                  <a:srgbClr val="333333"/>
                </a:solidFill>
                <a:effectLst/>
                <a:latin typeface="Calibri Light" panose="020F0302020204030204" pitchFamily="34" charset="0"/>
                <a:cs typeface="Calibri Light" panose="020F0302020204030204" pitchFamily="34" charset="0"/>
              </a:rPr>
              <a:t>, the project focuses on </a:t>
            </a:r>
            <a:r>
              <a:rPr lang="en-IN" b="1" i="0" u="none" strike="noStrike" dirty="0">
                <a:solidFill>
                  <a:srgbClr val="333333"/>
                </a:solidFill>
                <a:effectLst/>
                <a:latin typeface="Calibri Light" panose="020F0302020204030204" pitchFamily="34" charset="0"/>
                <a:cs typeface="Calibri Light" panose="020F0302020204030204" pitchFamily="34" charset="0"/>
              </a:rPr>
              <a:t>analysing cancelled loans and finding insights </a:t>
            </a:r>
            <a:r>
              <a:rPr lang="en-IN" b="0" i="0" u="none" strike="noStrike" dirty="0">
                <a:solidFill>
                  <a:srgbClr val="333333"/>
                </a:solidFill>
                <a:effectLst/>
                <a:latin typeface="Calibri Light" panose="020F0302020204030204" pitchFamily="34" charset="0"/>
                <a:cs typeface="Calibri Light" panose="020F0302020204030204" pitchFamily="34" charset="0"/>
              </a:rPr>
              <a:t>to prevent or prepare for such loans.</a:t>
            </a:r>
            <a:br>
              <a:rPr lang="en-IN" sz="1800" b="0" dirty="0">
                <a:effectLst/>
                <a:latin typeface="Calibri Light" panose="020F0302020204030204" pitchFamily="34" charset="0"/>
                <a:cs typeface="Calibri Light" panose="020F0302020204030204" pitchFamily="34" charset="0"/>
              </a:rPr>
            </a:br>
            <a:endParaRPr lang="en-IN" sz="1800" baseline="0" dirty="0">
              <a:latin typeface="Calibri Light" panose="020F0302020204030204" pitchFamily="34" charset="0"/>
              <a:ea typeface="+mj-ea"/>
              <a:cs typeface="Calibri Light" panose="020F0302020204030204" pitchFamily="34" charset="0"/>
            </a:endParaRPr>
          </a:p>
          <a:p>
            <a:endParaRPr lang="en-IN" dirty="0"/>
          </a:p>
        </p:txBody>
      </p:sp>
      <p:sp>
        <p:nvSpPr>
          <p:cNvPr id="5" name="TextBox 4">
            <a:extLst>
              <a:ext uri="{FF2B5EF4-FFF2-40B4-BE49-F238E27FC236}">
                <a16:creationId xmlns:a16="http://schemas.microsoft.com/office/drawing/2014/main" id="{2D58D7EC-6D27-4FD9-A8E8-C4798DED100D}"/>
              </a:ext>
            </a:extLst>
          </p:cNvPr>
          <p:cNvSpPr txBox="1"/>
          <p:nvPr/>
        </p:nvSpPr>
        <p:spPr>
          <a:xfrm>
            <a:off x="7881730" y="2207242"/>
            <a:ext cx="3077817" cy="2031325"/>
          </a:xfrm>
          <a:prstGeom prst="rect">
            <a:avLst/>
          </a:prstGeom>
          <a:noFill/>
        </p:spPr>
        <p:txBody>
          <a:bodyPr wrap="square">
            <a:spAutoFit/>
          </a:bodyPr>
          <a:lstStyle/>
          <a:p>
            <a:pPr rtl="0">
              <a:spcBef>
                <a:spcPts val="1200"/>
              </a:spcBef>
              <a:spcAft>
                <a:spcPts val="0"/>
              </a:spcAft>
            </a:pPr>
            <a:r>
              <a:rPr lang="en-IN" sz="1800" dirty="0">
                <a:solidFill>
                  <a:srgbClr val="333333"/>
                </a:solidFill>
                <a:highlight>
                  <a:srgbClr val="F2F2F2"/>
                </a:highlight>
                <a:latin typeface="Calibri Light" panose="020F0302020204030204" pitchFamily="34" charset="0"/>
                <a:cs typeface="Calibri Light" panose="020F0302020204030204" pitchFamily="34" charset="0"/>
              </a:rPr>
              <a:t>As Big Data Engineers, our aim is to deal with a large amount of data from different data sources and process them for further understanding and visualisation.</a:t>
            </a:r>
            <a:br>
              <a:rPr lang="en-IN" sz="1800" dirty="0">
                <a:highlight>
                  <a:srgbClr val="F2F2F2"/>
                </a:highlight>
              </a:rPr>
            </a:br>
            <a:endParaRPr lang="en-IN" sz="1800" baseline="0" dirty="0">
              <a:highlight>
                <a:srgbClr val="F2F2F2"/>
              </a:highlight>
              <a:ea typeface="+mj-ea"/>
            </a:endParaRPr>
          </a:p>
        </p:txBody>
      </p:sp>
    </p:spTree>
    <p:extLst>
      <p:ext uri="{BB962C8B-B14F-4D97-AF65-F5344CB8AC3E}">
        <p14:creationId xmlns:p14="http://schemas.microsoft.com/office/powerpoint/2010/main" val="822576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607D5-F9A5-4B0E-9FE6-B8F37641D7F2}"/>
              </a:ext>
            </a:extLst>
          </p:cNvPr>
          <p:cNvSpPr>
            <a:spLocks noGrp="1"/>
          </p:cNvSpPr>
          <p:nvPr>
            <p:ph type="title"/>
          </p:nvPr>
        </p:nvSpPr>
        <p:spPr/>
        <p:txBody>
          <a:bodyPr/>
          <a:lstStyle/>
          <a:p>
            <a:r>
              <a:rPr lang="en-US" sz="4400" b="1" dirty="0">
                <a:solidFill>
                  <a:schemeClr val="tx1">
                    <a:lumMod val="50000"/>
                  </a:schemeClr>
                </a:solidFill>
              </a:rPr>
              <a:t>Architecture </a:t>
            </a:r>
            <a:endParaRPr lang="en-IN" dirty="0"/>
          </a:p>
        </p:txBody>
      </p:sp>
      <p:pic>
        <p:nvPicPr>
          <p:cNvPr id="4" name="Picture 2">
            <a:extLst>
              <a:ext uri="{FF2B5EF4-FFF2-40B4-BE49-F238E27FC236}">
                <a16:creationId xmlns:a16="http://schemas.microsoft.com/office/drawing/2014/main" id="{ED890733-EF62-4AEE-9D77-F5A07EBCA7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6513" y="1539399"/>
            <a:ext cx="4844930" cy="495347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806E7F7E-B7A6-4604-8471-BFC34CEAA5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0515" y="1539399"/>
            <a:ext cx="5181598" cy="4757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4822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44D0B-C432-44D6-804A-ACE212A24659}"/>
              </a:ext>
            </a:extLst>
          </p:cNvPr>
          <p:cNvSpPr>
            <a:spLocks noGrp="1"/>
          </p:cNvSpPr>
          <p:nvPr>
            <p:ph type="title"/>
          </p:nvPr>
        </p:nvSpPr>
        <p:spPr/>
        <p:txBody>
          <a:bodyPr/>
          <a:lstStyle/>
          <a:p>
            <a:r>
              <a:rPr lang="en-US" sz="4400" b="1" dirty="0">
                <a:solidFill>
                  <a:schemeClr val="tx1">
                    <a:lumMod val="50000"/>
                  </a:schemeClr>
                </a:solidFill>
              </a:rPr>
              <a:t>Understanding Data</a:t>
            </a:r>
            <a:endParaRPr lang="en-IN" dirty="0"/>
          </a:p>
        </p:txBody>
      </p:sp>
      <p:sp>
        <p:nvSpPr>
          <p:cNvPr id="5" name="TextBox 4">
            <a:extLst>
              <a:ext uri="{FF2B5EF4-FFF2-40B4-BE49-F238E27FC236}">
                <a16:creationId xmlns:a16="http://schemas.microsoft.com/office/drawing/2014/main" id="{BD0BC066-1BDB-45BD-978C-4D9190825083}"/>
              </a:ext>
            </a:extLst>
          </p:cNvPr>
          <p:cNvSpPr txBox="1"/>
          <p:nvPr/>
        </p:nvSpPr>
        <p:spPr>
          <a:xfrm>
            <a:off x="838199" y="1558644"/>
            <a:ext cx="10407117" cy="369332"/>
          </a:xfrm>
          <a:prstGeom prst="rect">
            <a:avLst/>
          </a:prstGeom>
          <a:noFill/>
        </p:spPr>
        <p:txBody>
          <a:bodyPr wrap="square">
            <a:spAutoFit/>
          </a:bodyPr>
          <a:lstStyle/>
          <a:p>
            <a:r>
              <a:rPr lang="en-IN" sz="1800" dirty="0">
                <a:solidFill>
                  <a:srgbClr val="333333"/>
                </a:solidFill>
                <a:highlight>
                  <a:srgbClr val="F2F2F2"/>
                </a:highlight>
                <a:latin typeface="Calibri Light" panose="020F0302020204030204" pitchFamily="34" charset="0"/>
                <a:cs typeface="Calibri Light" panose="020F0302020204030204" pitchFamily="34" charset="0"/>
              </a:rPr>
              <a:t>Q1. Which are the countries with highest total loans with their repayment rate, and cancellation rate?</a:t>
            </a:r>
          </a:p>
        </p:txBody>
      </p:sp>
      <p:pic>
        <p:nvPicPr>
          <p:cNvPr id="6" name="Picture 2">
            <a:extLst>
              <a:ext uri="{FF2B5EF4-FFF2-40B4-BE49-F238E27FC236}">
                <a16:creationId xmlns:a16="http://schemas.microsoft.com/office/drawing/2014/main" id="{D0598C25-E3E8-434C-AD6F-B86F238B36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6683" y="2204975"/>
            <a:ext cx="6620308" cy="391992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D99B795-6AA0-438E-9DA1-B4CE0B3AE10B}"/>
              </a:ext>
            </a:extLst>
          </p:cNvPr>
          <p:cNvSpPr txBox="1"/>
          <p:nvPr/>
        </p:nvSpPr>
        <p:spPr>
          <a:xfrm>
            <a:off x="8957852" y="2767280"/>
            <a:ext cx="1818168" cy="1323439"/>
          </a:xfrm>
          <a:prstGeom prst="rect">
            <a:avLst/>
          </a:prstGeom>
          <a:noFill/>
        </p:spPr>
        <p:txBody>
          <a:bodyPr wrap="square" rtlCol="0">
            <a:spAutoFit/>
          </a:bodyPr>
          <a:lstStyle/>
          <a:p>
            <a:r>
              <a:rPr lang="en-IN" sz="1600" dirty="0">
                <a:solidFill>
                  <a:schemeClr val="tx1">
                    <a:lumMod val="50000"/>
                  </a:schemeClr>
                </a:solidFill>
                <a:latin typeface="Calibri Light"/>
                <a:ea typeface="+mj-ea"/>
                <a:cs typeface="Calibri Light"/>
              </a:rPr>
              <a:t>The repayment rate of Mozambique is 0%. And there cancellation rate is 50%.</a:t>
            </a:r>
          </a:p>
        </p:txBody>
      </p:sp>
    </p:spTree>
    <p:extLst>
      <p:ext uri="{BB962C8B-B14F-4D97-AF65-F5344CB8AC3E}">
        <p14:creationId xmlns:p14="http://schemas.microsoft.com/office/powerpoint/2010/main" val="677959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95792-A3AA-45A2-A3F2-B588A3D7C655}"/>
              </a:ext>
            </a:extLst>
          </p:cNvPr>
          <p:cNvSpPr>
            <a:spLocks noGrp="1"/>
          </p:cNvSpPr>
          <p:nvPr>
            <p:ph type="title"/>
          </p:nvPr>
        </p:nvSpPr>
        <p:spPr/>
        <p:txBody>
          <a:bodyPr/>
          <a:lstStyle/>
          <a:p>
            <a:r>
              <a:rPr lang="en-US" sz="4400" b="1" dirty="0">
                <a:solidFill>
                  <a:schemeClr val="tx1">
                    <a:lumMod val="50000"/>
                  </a:schemeClr>
                </a:solidFill>
              </a:rPr>
              <a:t>Understanding Data</a:t>
            </a:r>
            <a:endParaRPr lang="en-IN" dirty="0"/>
          </a:p>
        </p:txBody>
      </p:sp>
      <p:sp>
        <p:nvSpPr>
          <p:cNvPr id="5" name="TextBox 4">
            <a:extLst>
              <a:ext uri="{FF2B5EF4-FFF2-40B4-BE49-F238E27FC236}">
                <a16:creationId xmlns:a16="http://schemas.microsoft.com/office/drawing/2014/main" id="{3381CD51-A699-4B05-8CF4-1A7A3003C400}"/>
              </a:ext>
            </a:extLst>
          </p:cNvPr>
          <p:cNvSpPr txBox="1"/>
          <p:nvPr/>
        </p:nvSpPr>
        <p:spPr>
          <a:xfrm>
            <a:off x="838199" y="1570639"/>
            <a:ext cx="10942984" cy="1405513"/>
          </a:xfrm>
          <a:prstGeom prst="rect">
            <a:avLst/>
          </a:prstGeom>
          <a:noFill/>
        </p:spPr>
        <p:txBody>
          <a:bodyPr wrap="square">
            <a:spAutoFit/>
          </a:bodyPr>
          <a:lstStyle/>
          <a:p>
            <a:pPr algn="l" rtl="0">
              <a:spcBef>
                <a:spcPts val="0"/>
              </a:spcBef>
              <a:spcAft>
                <a:spcPts val="1600"/>
              </a:spcAft>
            </a:pPr>
            <a:r>
              <a:rPr lang="en-IN" sz="1800" dirty="0">
                <a:solidFill>
                  <a:srgbClr val="333333"/>
                </a:solidFill>
                <a:highlight>
                  <a:srgbClr val="F2F2F2"/>
                </a:highlight>
                <a:latin typeface="Calibri Light" panose="020F0302020204030204" pitchFamily="34" charset="0"/>
                <a:cs typeface="Calibri Light" panose="020F0302020204030204" pitchFamily="34" charset="0"/>
              </a:rPr>
              <a:t>Q2. Finding the maximum, minimum and average interest rate based on the loan status, loan type, for countries of High GDP in comparison with countries of Low GDP:</a:t>
            </a:r>
          </a:p>
          <a:p>
            <a:br>
              <a:rPr lang="en-IN" dirty="0"/>
            </a:br>
            <a:endParaRPr lang="en-IN" baseline="0" dirty="0">
              <a:ea typeface="+mj-ea"/>
            </a:endParaRPr>
          </a:p>
        </p:txBody>
      </p:sp>
      <p:pic>
        <p:nvPicPr>
          <p:cNvPr id="6" name="Picture 2">
            <a:extLst>
              <a:ext uri="{FF2B5EF4-FFF2-40B4-BE49-F238E27FC236}">
                <a16:creationId xmlns:a16="http://schemas.microsoft.com/office/drawing/2014/main" id="{F5B8CDD2-2BA9-49E3-AA76-79B23C3A25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6429" y="2411895"/>
            <a:ext cx="6713571" cy="402516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83F2F91-2B00-49F9-B893-5414DEC2E63D}"/>
              </a:ext>
            </a:extLst>
          </p:cNvPr>
          <p:cNvSpPr txBox="1"/>
          <p:nvPr/>
        </p:nvSpPr>
        <p:spPr>
          <a:xfrm>
            <a:off x="9029353" y="2481580"/>
            <a:ext cx="1743739" cy="2185214"/>
          </a:xfrm>
          <a:prstGeom prst="rect">
            <a:avLst/>
          </a:prstGeom>
          <a:noFill/>
        </p:spPr>
        <p:txBody>
          <a:bodyPr wrap="square" rtlCol="0">
            <a:spAutoFit/>
          </a:bodyPr>
          <a:lstStyle/>
          <a:p>
            <a:pPr rtl="0">
              <a:spcBef>
                <a:spcPts val="1200"/>
              </a:spcBef>
              <a:spcAft>
                <a:spcPts val="0"/>
              </a:spcAft>
            </a:pPr>
            <a:r>
              <a:rPr lang="en-IN" sz="1600" dirty="0">
                <a:solidFill>
                  <a:schemeClr val="tx1">
                    <a:lumMod val="50000"/>
                  </a:schemeClr>
                </a:solidFill>
                <a:latin typeface="Calibri Light"/>
                <a:ea typeface="+mj-ea"/>
                <a:cs typeface="Calibri Light"/>
              </a:rPr>
              <a:t>The countries with high GDP like India and China are given loans with higher interest rates comparatively.</a:t>
            </a:r>
          </a:p>
          <a:p>
            <a:br>
              <a:rPr lang="en-IN" b="0" dirty="0">
                <a:effectLst/>
              </a:rPr>
            </a:br>
            <a:endParaRPr lang="en-IN" baseline="0" dirty="0">
              <a:ea typeface="+mj-ea"/>
            </a:endParaRPr>
          </a:p>
        </p:txBody>
      </p:sp>
    </p:spTree>
    <p:extLst>
      <p:ext uri="{BB962C8B-B14F-4D97-AF65-F5344CB8AC3E}">
        <p14:creationId xmlns:p14="http://schemas.microsoft.com/office/powerpoint/2010/main" val="2619040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284BB-F534-40CC-8AC1-68A02F8F0952}"/>
              </a:ext>
            </a:extLst>
          </p:cNvPr>
          <p:cNvSpPr>
            <a:spLocks noGrp="1"/>
          </p:cNvSpPr>
          <p:nvPr>
            <p:ph type="title"/>
          </p:nvPr>
        </p:nvSpPr>
        <p:spPr/>
        <p:txBody>
          <a:bodyPr/>
          <a:lstStyle/>
          <a:p>
            <a:r>
              <a:rPr lang="en-US" sz="4400" b="1" dirty="0">
                <a:solidFill>
                  <a:schemeClr val="tx1">
                    <a:lumMod val="50000"/>
                  </a:schemeClr>
                </a:solidFill>
              </a:rPr>
              <a:t>Understanding Data</a:t>
            </a:r>
            <a:endParaRPr lang="en-IN" dirty="0"/>
          </a:p>
        </p:txBody>
      </p:sp>
      <p:pic>
        <p:nvPicPr>
          <p:cNvPr id="4" name="Picture 2">
            <a:extLst>
              <a:ext uri="{FF2B5EF4-FFF2-40B4-BE49-F238E27FC236}">
                <a16:creationId xmlns:a16="http://schemas.microsoft.com/office/drawing/2014/main" id="{A02E5377-9E01-4470-8DD5-EB54E3BD35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204876"/>
            <a:ext cx="8199783" cy="402060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6C614B8-866D-49C0-849C-64EAFF4C17BD}"/>
              </a:ext>
            </a:extLst>
          </p:cNvPr>
          <p:cNvSpPr txBox="1"/>
          <p:nvPr/>
        </p:nvSpPr>
        <p:spPr>
          <a:xfrm>
            <a:off x="838200" y="1397341"/>
            <a:ext cx="10770704" cy="646331"/>
          </a:xfrm>
          <a:prstGeom prst="rect">
            <a:avLst/>
          </a:prstGeom>
          <a:noFill/>
        </p:spPr>
        <p:txBody>
          <a:bodyPr wrap="square">
            <a:spAutoFit/>
          </a:bodyPr>
          <a:lstStyle/>
          <a:p>
            <a:pPr algn="l"/>
            <a:r>
              <a:rPr lang="en-IN" sz="1800" dirty="0">
                <a:solidFill>
                  <a:srgbClr val="333333"/>
                </a:solidFill>
                <a:highlight>
                  <a:srgbClr val="F2F2F2"/>
                </a:highlight>
                <a:latin typeface="Calibri Light" panose="020F0302020204030204" pitchFamily="34" charset="0"/>
                <a:cs typeface="Calibri Light" panose="020F0302020204030204" pitchFamily="34" charset="0"/>
              </a:rPr>
              <a:t>Q3. Finding the maximum, minimum and average original principal amount based on the loan status, loan type and region:</a:t>
            </a:r>
          </a:p>
        </p:txBody>
      </p:sp>
    </p:spTree>
    <p:extLst>
      <p:ext uri="{BB962C8B-B14F-4D97-AF65-F5344CB8AC3E}">
        <p14:creationId xmlns:p14="http://schemas.microsoft.com/office/powerpoint/2010/main" val="105978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1AEC3-F5B2-43E1-808E-F016CC2DB6FA}"/>
              </a:ext>
            </a:extLst>
          </p:cNvPr>
          <p:cNvSpPr>
            <a:spLocks noGrp="1"/>
          </p:cNvSpPr>
          <p:nvPr>
            <p:ph type="title"/>
          </p:nvPr>
        </p:nvSpPr>
        <p:spPr/>
        <p:txBody>
          <a:bodyPr/>
          <a:lstStyle/>
          <a:p>
            <a:r>
              <a:rPr lang="en-US" sz="4400" b="1" dirty="0">
                <a:solidFill>
                  <a:schemeClr val="tx1">
                    <a:lumMod val="50000"/>
                  </a:schemeClr>
                </a:solidFill>
              </a:rPr>
              <a:t>Understanding Data</a:t>
            </a:r>
            <a:endParaRPr lang="en-IN" dirty="0"/>
          </a:p>
        </p:txBody>
      </p:sp>
      <p:sp>
        <p:nvSpPr>
          <p:cNvPr id="5" name="TextBox 4">
            <a:extLst>
              <a:ext uri="{FF2B5EF4-FFF2-40B4-BE49-F238E27FC236}">
                <a16:creationId xmlns:a16="http://schemas.microsoft.com/office/drawing/2014/main" id="{62EB7575-DDC3-4BB9-8F79-5049EB4856F7}"/>
              </a:ext>
            </a:extLst>
          </p:cNvPr>
          <p:cNvSpPr txBox="1"/>
          <p:nvPr/>
        </p:nvSpPr>
        <p:spPr>
          <a:xfrm>
            <a:off x="838200" y="1505158"/>
            <a:ext cx="10638183" cy="1200329"/>
          </a:xfrm>
          <a:prstGeom prst="rect">
            <a:avLst/>
          </a:prstGeom>
          <a:noFill/>
        </p:spPr>
        <p:txBody>
          <a:bodyPr wrap="square">
            <a:spAutoFit/>
          </a:bodyPr>
          <a:lstStyle/>
          <a:p>
            <a:pPr algn="l" rtl="0">
              <a:spcBef>
                <a:spcPts val="0"/>
              </a:spcBef>
              <a:spcAft>
                <a:spcPts val="0"/>
              </a:spcAft>
            </a:pPr>
            <a:r>
              <a:rPr lang="en-IN" sz="1800" dirty="0">
                <a:solidFill>
                  <a:srgbClr val="333333"/>
                </a:solidFill>
                <a:highlight>
                  <a:srgbClr val="F2F2F2"/>
                </a:highlight>
                <a:latin typeface="Calibri Light" panose="020F0302020204030204" pitchFamily="34" charset="0"/>
                <a:cs typeface="Calibri Light" panose="020F0302020204030204" pitchFamily="34" charset="0"/>
              </a:rPr>
              <a:t>Q4. Finding the relation between loan approval/ loan cancellation with respect to the difference between agreement signing date and board approval date:</a:t>
            </a:r>
          </a:p>
          <a:p>
            <a:pPr algn="l"/>
            <a:br>
              <a:rPr lang="en-IN" sz="1800" dirty="0">
                <a:solidFill>
                  <a:srgbClr val="333333"/>
                </a:solidFill>
                <a:highlight>
                  <a:srgbClr val="F2F2F2"/>
                </a:highlight>
                <a:latin typeface="Calibri Light" panose="020F0302020204030204" pitchFamily="34" charset="0"/>
                <a:cs typeface="Calibri Light" panose="020F0302020204030204" pitchFamily="34" charset="0"/>
              </a:rPr>
            </a:br>
            <a:endParaRPr lang="en-IN" sz="1800" dirty="0">
              <a:solidFill>
                <a:srgbClr val="333333"/>
              </a:solidFill>
              <a:highlight>
                <a:srgbClr val="F2F2F2"/>
              </a:highlight>
              <a:latin typeface="Calibri Light" panose="020F0302020204030204" pitchFamily="34" charset="0"/>
              <a:cs typeface="Calibri Light" panose="020F0302020204030204" pitchFamily="34" charset="0"/>
            </a:endParaRPr>
          </a:p>
        </p:txBody>
      </p:sp>
      <p:pic>
        <p:nvPicPr>
          <p:cNvPr id="6" name="Picture 5">
            <a:extLst>
              <a:ext uri="{FF2B5EF4-FFF2-40B4-BE49-F238E27FC236}">
                <a16:creationId xmlns:a16="http://schemas.microsoft.com/office/drawing/2014/main" id="{F218CB39-9DDD-4F8B-89A7-6966748445BE}"/>
              </a:ext>
            </a:extLst>
          </p:cNvPr>
          <p:cNvPicPr>
            <a:picLocks noChangeAspect="1"/>
          </p:cNvPicPr>
          <p:nvPr/>
        </p:nvPicPr>
        <p:blipFill>
          <a:blip r:embed="rId2"/>
          <a:stretch>
            <a:fillRect/>
          </a:stretch>
        </p:blipFill>
        <p:spPr>
          <a:xfrm>
            <a:off x="944217" y="2149662"/>
            <a:ext cx="6172201" cy="4583644"/>
          </a:xfrm>
          <a:prstGeom prst="rect">
            <a:avLst/>
          </a:prstGeom>
        </p:spPr>
      </p:pic>
      <p:sp>
        <p:nvSpPr>
          <p:cNvPr id="8" name="TextBox 7">
            <a:extLst>
              <a:ext uri="{FF2B5EF4-FFF2-40B4-BE49-F238E27FC236}">
                <a16:creationId xmlns:a16="http://schemas.microsoft.com/office/drawing/2014/main" id="{DC32A84F-AA9C-4DA7-8086-3F96E31040F6}"/>
              </a:ext>
            </a:extLst>
          </p:cNvPr>
          <p:cNvSpPr txBox="1"/>
          <p:nvPr/>
        </p:nvSpPr>
        <p:spPr>
          <a:xfrm>
            <a:off x="8295862" y="3106856"/>
            <a:ext cx="3273286" cy="1477328"/>
          </a:xfrm>
          <a:prstGeom prst="rect">
            <a:avLst/>
          </a:prstGeom>
          <a:noFill/>
        </p:spPr>
        <p:txBody>
          <a:bodyPr wrap="square">
            <a:spAutoFit/>
          </a:bodyPr>
          <a:lstStyle/>
          <a:p>
            <a:pPr rtl="0">
              <a:spcBef>
                <a:spcPts val="1200"/>
              </a:spcBef>
              <a:spcAft>
                <a:spcPts val="0"/>
              </a:spcAft>
            </a:pPr>
            <a:r>
              <a:rPr lang="en-IN" sz="1800" dirty="0">
                <a:solidFill>
                  <a:schemeClr val="tx1">
                    <a:lumMod val="50000"/>
                  </a:schemeClr>
                </a:solidFill>
                <a:latin typeface="Calibri Light"/>
                <a:ea typeface="+mj-ea"/>
                <a:cs typeface="Calibri Light"/>
              </a:rPr>
              <a:t>A trend was observed that cancelled loans had greater difference in days overall except for some loan types.</a:t>
            </a:r>
            <a:br>
              <a:rPr lang="en-IN" sz="1800" b="0" dirty="0">
                <a:effectLst/>
              </a:rPr>
            </a:br>
            <a:endParaRPr lang="en-IN" sz="1800" baseline="0" dirty="0">
              <a:ea typeface="+mj-ea"/>
            </a:endParaRPr>
          </a:p>
        </p:txBody>
      </p:sp>
    </p:spTree>
    <p:extLst>
      <p:ext uri="{BB962C8B-B14F-4D97-AF65-F5344CB8AC3E}">
        <p14:creationId xmlns:p14="http://schemas.microsoft.com/office/powerpoint/2010/main" val="2666802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991C937-8B27-4DA3-BA45-3F5484C47B9C}"/>
              </a:ext>
            </a:extLst>
          </p:cNvPr>
          <p:cNvSpPr txBox="1"/>
          <p:nvPr/>
        </p:nvSpPr>
        <p:spPr>
          <a:xfrm>
            <a:off x="3975652" y="2598003"/>
            <a:ext cx="6096000" cy="830997"/>
          </a:xfrm>
          <a:prstGeom prst="rect">
            <a:avLst/>
          </a:prstGeom>
          <a:noFill/>
        </p:spPr>
        <p:txBody>
          <a:bodyPr wrap="square">
            <a:spAutoFit/>
          </a:bodyPr>
          <a:lstStyle/>
          <a:p>
            <a:r>
              <a:rPr lang="en-US" sz="4800" b="1" dirty="0">
                <a:solidFill>
                  <a:schemeClr val="tx1">
                    <a:lumMod val="75000"/>
                  </a:schemeClr>
                </a:solidFill>
              </a:rPr>
              <a:t>Thank You.</a:t>
            </a:r>
            <a:endParaRPr lang="en-IN" sz="4800" dirty="0"/>
          </a:p>
        </p:txBody>
      </p:sp>
    </p:spTree>
    <p:extLst>
      <p:ext uri="{BB962C8B-B14F-4D97-AF65-F5344CB8AC3E}">
        <p14:creationId xmlns:p14="http://schemas.microsoft.com/office/powerpoint/2010/main" val="12657815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336</Words>
  <Application>Microsoft Office PowerPoint</Application>
  <PresentationFormat>Widescreen</PresentationFormat>
  <Paragraphs>23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Analysis of World Bank IBRD Loans</vt:lpstr>
      <vt:lpstr>Let’s Discuss the Underlying Problem</vt:lpstr>
      <vt:lpstr>Architecture </vt:lpstr>
      <vt:lpstr>Understanding Data</vt:lpstr>
      <vt:lpstr>Understanding Data</vt:lpstr>
      <vt:lpstr>Understanding Data</vt:lpstr>
      <vt:lpstr>Understanding Data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World Bank IBRD Loans</dc:title>
  <dc:creator>Adith George</dc:creator>
  <cp:lastModifiedBy>Adith George</cp:lastModifiedBy>
  <cp:revision>9</cp:revision>
  <dcterms:created xsi:type="dcterms:W3CDTF">2022-01-15T13:32:48Z</dcterms:created>
  <dcterms:modified xsi:type="dcterms:W3CDTF">2022-01-15T13:44:33Z</dcterms:modified>
</cp:coreProperties>
</file>