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1" r:id="rId4"/>
    <p:sldId id="266" r:id="rId5"/>
    <p:sldId id="256" r:id="rId6"/>
    <p:sldId id="260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5C7F6F-F6F3-48DB-B28F-A8527184CFDE}">
          <p14:sldIdLst>
            <p14:sldId id="265"/>
            <p14:sldId id="259"/>
            <p14:sldId id="261"/>
            <p14:sldId id="266"/>
            <p14:sldId id="256"/>
            <p14:sldId id="260"/>
            <p14:sldId id="262"/>
            <p14:sldId id="263"/>
            <p14:sldId id="264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D45A-8159-9975-1FC2-A7C04A7F5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C5E8A-E0ED-964B-010D-0C82071B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5245-2073-B964-FCD9-DA1570CC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DCBE-7947-4025-83D9-DC673744DBB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60F17-659D-3735-D3A5-BED73A87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2E443-7961-11F6-1591-DFFF04DC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2EB7-B0E1-49EE-B60A-57D798BD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AF75-92BF-FE1E-B361-9B4CAE5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D24AB-ACA5-D1F7-D0C8-76AF79B35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DBC1-4FE7-3D90-43FA-A5612ECB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DCBE-7947-4025-83D9-DC673744DBB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01C71-1528-2DE0-7845-EDB952E7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36F5-63EF-224D-732F-470F429B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2EB7-B0E1-49EE-B60A-57D798BD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7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6D360-7BF0-C240-8086-4BE574AC6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81865-E2F9-98D9-50CF-286356FE4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547B6-BADE-4D62-0CAD-2E428C46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DCBE-7947-4025-83D9-DC673744DBB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ED58-2EDC-C4CF-BFA5-6D602660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5A4C-3548-C2FB-D630-544A4E46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2EB7-B0E1-49EE-B60A-57D798BD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4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39A0-A9FF-6A74-8234-505D3ECB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D667-6E82-1426-A682-6FA5CCA2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638E5-C891-73B1-8F7D-253DE9C8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DCBE-7947-4025-83D9-DC673744DBB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DD7C-52D3-CA84-1C2B-B8F5D24E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D28C3-9AA4-806D-63AC-BFE623F3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2EB7-B0E1-49EE-B60A-57D798BD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F4D8-BCF8-0403-91FA-34C940F6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ADAA-8065-5A51-9852-1013D7FE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A19D-9277-8434-7340-68EFCC4B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DCBE-7947-4025-83D9-DC673744DBB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26AC-BB52-6D0B-E8EC-1F203655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9619-F3AF-5759-EC33-2D367FEB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2EB7-B0E1-49EE-B60A-57D798BD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3C3D-2AC6-05AA-11CC-EAD95814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2661-CDEB-F11F-547D-CAEA5BF65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ECB8F-8B62-7D7A-0282-918F8275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9EEB8-0D21-EEED-F5CC-D7D3573D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DCBE-7947-4025-83D9-DC673744DBB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56B7B-81D3-603C-F1D5-59620E2A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E53E9-BFC8-742E-EF6D-CBC29C3F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2EB7-B0E1-49EE-B60A-57D798BD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B902-E925-926A-C917-1E74CA8F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797C7-D076-82B4-6AF9-0D4916EE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0D44C-02A8-D5AE-0464-BD9689323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3AD4F-923B-4EB4-B726-8FBF60638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2263E-78F2-B856-8FE1-093415CFB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48B86-D925-A854-22B7-29F1CDF2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DCBE-7947-4025-83D9-DC673744DBB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86C0-1B80-B366-A338-EB1CD5E5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1A680-1614-F143-FEDC-A7400795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2EB7-B0E1-49EE-B60A-57D798BD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F169-3A59-0ABD-2BF4-DF5A87DE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6B08A-F5A3-BD1B-BF21-6846491E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DCBE-7947-4025-83D9-DC673744DBB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A6B76-B634-5AFA-051F-EC3872CF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D6F82-949A-BD90-685F-B776FC64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2EB7-B0E1-49EE-B60A-57D798BD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7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69DC1-6BE6-BEDB-AB4D-40E19520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DCBE-7947-4025-83D9-DC673744DBB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394C5-17D5-48DA-723C-EA4DDB10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46C4A-1A9F-9F1D-1862-772B4507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2EB7-B0E1-49EE-B60A-57D798BD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5971-FA14-6563-922A-B52A9D65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BDAF-C0C0-9519-55F9-ACE70422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A6CB2-3250-664A-E6F3-9A32E0FF0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C4CC8-7CDE-3992-3F73-F799604B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DCBE-7947-4025-83D9-DC673744DBB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2A372-9DCD-43FA-F37F-AF4E307D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756B5-30E7-3F02-5230-7D06D178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2EB7-B0E1-49EE-B60A-57D798BD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5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8C85-5F58-1CF4-C2D8-E520E075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53C0F-09A3-92F8-AADA-59C6AF286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1EC17-DA72-0144-0AB3-64D42FE0C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24869-DB2D-1C6F-441E-E295D607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DCBE-7947-4025-83D9-DC673744DBB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B8B6F-947C-25F1-61C0-FAA4097F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6C29E-A8F6-8C43-7F20-51D23E21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2EB7-B0E1-49EE-B60A-57D798BD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2DD13-06C9-3104-3044-3E6A4E86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72D5D-D556-A6FA-CFFA-9250C5A38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CA874-625D-B244-B5B6-928D5AA8A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DCBE-7947-4025-83D9-DC673744DBB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72A53-A705-7821-992E-B8210C1C3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182A2-F272-66E2-F0A0-7A724E101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22EB7-B0E1-49EE-B60A-57D798BD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0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8720-0DDD-2B04-878E-01DB49DE0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761"/>
            <a:ext cx="9144000" cy="144146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EC 498 Major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F35FF3-4F2F-AC1D-8422-3E040889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1055"/>
            <a:ext cx="9144000" cy="2484669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>
                <a:latin typeface="Cambria" panose="02040503050406030204" pitchFamily="18" charset="0"/>
                <a:ea typeface="Cambria" panose="02040503050406030204" pitchFamily="18" charset="0"/>
              </a:rPr>
              <a:t>A 2.4 GHz Delta Sigma based Fractional Phase Locked Loop for Wireless Communication Applications</a:t>
            </a:r>
          </a:p>
          <a:p>
            <a:endParaRPr lang="en-US" sz="5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r>
              <a:rPr lang="en-US" sz="5100" dirty="0">
                <a:latin typeface="Cambria" panose="02040503050406030204" pitchFamily="18" charset="0"/>
                <a:ea typeface="Cambria" panose="02040503050406030204" pitchFamily="18" charset="0"/>
              </a:rPr>
              <a:t>Guide : Prof Laxminidhi T</a:t>
            </a:r>
          </a:p>
          <a:p>
            <a:pPr algn="r"/>
            <a:r>
              <a:rPr lang="en-US" sz="5100" dirty="0">
                <a:latin typeface="Cambria" panose="02040503050406030204" pitchFamily="18" charset="0"/>
                <a:ea typeface="Cambria" panose="02040503050406030204" pitchFamily="18" charset="0"/>
              </a:rPr>
              <a:t>Rohan Mallya – 191EC161</a:t>
            </a:r>
          </a:p>
          <a:p>
            <a:pPr algn="r"/>
            <a:r>
              <a:rPr lang="en-US" sz="5100" dirty="0">
                <a:latin typeface="Cambria" panose="02040503050406030204" pitchFamily="18" charset="0"/>
                <a:ea typeface="Cambria" panose="02040503050406030204" pitchFamily="18" charset="0"/>
              </a:rPr>
              <a:t>Adithi S Upadhya – 191EC101</a:t>
            </a:r>
          </a:p>
          <a:p>
            <a:pPr algn="r"/>
            <a:r>
              <a:rPr lang="en-US" sz="3200" dirty="0">
                <a:latin typeface="Bahnschrift 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74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5920-E302-E450-7D93-8913F925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Comparator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80C9-75C8-B997-95C5-C755F3E7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StrongArm latch followed by an RS Latch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72E0B-DD7E-72A9-7759-25C87CEB5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6096"/>
            <a:ext cx="4838826" cy="3229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EE160-F6EE-219F-F168-7F2154C1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419" y="2561531"/>
            <a:ext cx="3483766" cy="199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0BEF-76CD-FB6F-0E03-F07172F1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order CTDSM : Simulink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70F50-E3CF-7C1B-F3CE-D4F14696F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43" y="2496759"/>
            <a:ext cx="7896225" cy="2867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1BA9B-0D4E-F6B0-1FD1-46E17194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168" y="3429000"/>
            <a:ext cx="3603369" cy="254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9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8524-98D8-8013-F7B1-DC7B7F1E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49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LC VCO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12BBC-5DB2-4273-2868-E77FD6549A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888033"/>
            <a:ext cx="5945079" cy="330071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AD3F2-3BC9-CA9D-E496-7241D40A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635" y="1562470"/>
            <a:ext cx="5181600" cy="4605615"/>
          </a:xfrm>
        </p:spPr>
        <p:txBody>
          <a:bodyPr/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 discrete frequency tuning ranges</a:t>
            </a:r>
          </a:p>
          <a:p>
            <a:r>
              <a:rPr lang="en-US" sz="2000" dirty="0"/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(W/L) Varactor = 30um/0.13um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EE44D-0306-6A7B-E93F-EBF5371E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500" y="249716"/>
            <a:ext cx="5405865" cy="6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1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C1DE-520A-F048-340C-76F6BC01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91726" cy="60254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Poor Phase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9C818-45D4-8699-0FEA-EDAACB364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111" y="3974319"/>
            <a:ext cx="7596194" cy="273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CC445E-ADD9-0D41-2DDA-2AC02072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5" y="967666"/>
            <a:ext cx="9729926" cy="28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1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BDC591-7098-5236-34C0-F293AAFA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Order Analog Delta Sigma Modulator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C5A9B1-8B8F-AE2C-7B4D-7825FD7A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48" y="3429000"/>
            <a:ext cx="5172075" cy="2333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0C8204-7157-38F9-DEE8-CF2361B73B8A}"/>
              </a:ext>
            </a:extLst>
          </p:cNvPr>
          <p:cNvSpPr txBox="1"/>
          <p:nvPr/>
        </p:nvSpPr>
        <p:spPr>
          <a:xfrm>
            <a:off x="3346881" y="5819189"/>
            <a:ext cx="18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Order CTDSM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3F905E7-BDF1-B841-6573-D18A8C58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373" y="1932157"/>
            <a:ext cx="3861047" cy="4351338"/>
          </a:xfrm>
        </p:spPr>
        <p:txBody>
          <a:bodyPr/>
          <a:lstStyle/>
          <a:p>
            <a:r>
              <a:rPr lang="en-US" dirty="0"/>
              <a:t>2 Stage OTA </a:t>
            </a:r>
          </a:p>
          <a:p>
            <a:r>
              <a:rPr lang="en-US" dirty="0"/>
              <a:t>Comparator Design</a:t>
            </a:r>
          </a:p>
          <a:p>
            <a:r>
              <a:rPr lang="en-US" dirty="0"/>
              <a:t>1 bit DAC 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8B818B-472D-2A09-CA4C-65DC2F877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36" y="2055351"/>
            <a:ext cx="5067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9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C0FC-7A29-0392-D1D1-E3C9273A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7" y="81040"/>
            <a:ext cx="6716697" cy="76233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2 stage miller compensated OTA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E55D5C8E-8564-A6B5-2EA6-13159EBF5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483506"/>
              </p:ext>
            </p:extLst>
          </p:nvPr>
        </p:nvGraphicFramePr>
        <p:xfrm>
          <a:off x="6844684" y="1162976"/>
          <a:ext cx="506545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726">
                  <a:extLst>
                    <a:ext uri="{9D8B030D-6E8A-4147-A177-3AD203B41FA5}">
                      <a16:colId xmlns:a16="http://schemas.microsoft.com/office/drawing/2014/main" val="3525786614"/>
                    </a:ext>
                  </a:extLst>
                </a:gridCol>
                <a:gridCol w="2532726">
                  <a:extLst>
                    <a:ext uri="{9D8B030D-6E8A-4147-A177-3AD203B41FA5}">
                      <a16:colId xmlns:a16="http://schemas.microsoft.com/office/drawing/2014/main" val="1484645833"/>
                    </a:ext>
                  </a:extLst>
                </a:gridCol>
              </a:tblGrid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 stage  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74825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65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1201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 min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28288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DC 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50.9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14690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Phase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64 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865443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Unity Gain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82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924287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Load Capacitance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20763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1.2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32716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I/p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0.6V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68216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Reference Current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267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540F218-2F46-7965-D946-C7A6331B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4" y="1162976"/>
            <a:ext cx="5875372" cy="49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9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27FF3-CD74-6E0F-383E-FBCF3ADDA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381" y="145380"/>
            <a:ext cx="6335188" cy="23633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39B01-9537-D44D-4518-2BC53E1FF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31" y="3085784"/>
            <a:ext cx="11727782" cy="26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5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744B-9E2D-A2E1-1732-4CDFF205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327"/>
            <a:ext cx="10862569" cy="6114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 stage fully differential miller compensated OTA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F16E5-DE6C-6BEF-258D-E1926C6C8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1242"/>
            <a:ext cx="10358464" cy="5353743"/>
          </a:xfrm>
        </p:spPr>
      </p:pic>
    </p:spTree>
    <p:extLst>
      <p:ext uri="{BB962C8B-B14F-4D97-AF65-F5344CB8AC3E}">
        <p14:creationId xmlns:p14="http://schemas.microsoft.com/office/powerpoint/2010/main" val="331339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07B38B4-2C87-B0D0-5185-6AD22F8D1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843237"/>
              </p:ext>
            </p:extLst>
          </p:nvPr>
        </p:nvGraphicFramePr>
        <p:xfrm>
          <a:off x="3687561" y="2810180"/>
          <a:ext cx="506545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726">
                  <a:extLst>
                    <a:ext uri="{9D8B030D-6E8A-4147-A177-3AD203B41FA5}">
                      <a16:colId xmlns:a16="http://schemas.microsoft.com/office/drawing/2014/main" val="3525786614"/>
                    </a:ext>
                  </a:extLst>
                </a:gridCol>
                <a:gridCol w="2532726">
                  <a:extLst>
                    <a:ext uri="{9D8B030D-6E8A-4147-A177-3AD203B41FA5}">
                      <a16:colId xmlns:a16="http://schemas.microsoft.com/office/drawing/2014/main" val="1484645833"/>
                    </a:ext>
                  </a:extLst>
                </a:gridCol>
              </a:tblGrid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 stage  fully differential 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74825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65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1201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 min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28288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DC 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51.9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14690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Phase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74 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865443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Unity Gain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37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924287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Load Capacitance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20763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1.2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32716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I/p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0.6V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68216"/>
                  </a:ext>
                </a:extLst>
              </a:tr>
              <a:tr h="31994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Reference Current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267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7F80A03-990D-DF96-05D0-809F38292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115900"/>
            <a:ext cx="12192000" cy="261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9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3743</TotalTime>
  <Words>172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Condensed</vt:lpstr>
      <vt:lpstr>Calibri</vt:lpstr>
      <vt:lpstr>Calibri Light</vt:lpstr>
      <vt:lpstr>Cambria</vt:lpstr>
      <vt:lpstr>Cambria Math</vt:lpstr>
      <vt:lpstr>Office Theme</vt:lpstr>
      <vt:lpstr>EC 498 Major Project</vt:lpstr>
      <vt:lpstr>2nd order CTDSM : Simulink Model</vt:lpstr>
      <vt:lpstr>LC VCO </vt:lpstr>
      <vt:lpstr>Poor Phase Noise</vt:lpstr>
      <vt:lpstr>2nd Order Analog Delta Sigma Modulator</vt:lpstr>
      <vt:lpstr>2 stage miller compensated OTA</vt:lpstr>
      <vt:lpstr>PowerPoint Presentation</vt:lpstr>
      <vt:lpstr>2 stage fully differential miller compensated OTA</vt:lpstr>
      <vt:lpstr>PowerPoint Presentation</vt:lpstr>
      <vt:lpstr>Comparator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Order DSM</dc:title>
  <dc:creator>Arnav Mallya</dc:creator>
  <cp:lastModifiedBy>Arnav Mallya</cp:lastModifiedBy>
  <cp:revision>8</cp:revision>
  <dcterms:created xsi:type="dcterms:W3CDTF">2023-01-25T20:13:22Z</dcterms:created>
  <dcterms:modified xsi:type="dcterms:W3CDTF">2023-01-30T21:47:34Z</dcterms:modified>
</cp:coreProperties>
</file>