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7" r:id="rId5"/>
    <p:sldId id="263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Sheet1!$C$7:$C$9</cx:f>
        <cx:lvl ptCount="3">
          <cx:pt idx="0">Total Annual Ground Water Recharge</cx:pt>
          <cx:pt idx="1">Annual Extractable Ground Water Resources</cx:pt>
          <cx:pt idx="2">Annual Ground Water Extraction</cx:pt>
        </cx:lvl>
      </cx:strDim>
      <cx:numDim type="val">
        <cx:f>Sheet1!$D$7:$D$9</cx:f>
        <cx:lvl ptCount="3" formatCode="General">
          <cx:pt idx="0">449.07999999999998</cx:pt>
          <cx:pt idx="1">407.20999999999998</cx:pt>
          <cx:pt idx="2">241.34</cx:pt>
        </cx:lvl>
      </cx:numDim>
    </cx:data>
  </cx:chartData>
  <cx:chart>
    <cx:title pos="t" align="ctr" overlay="0">
      <cx:tx>
        <cx:txData>
          <cx:v>Ground Water (billion cubic meters) - India (2023)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Ground Water (billion cubic meters) - India (2023)</a:t>
          </a:r>
        </a:p>
      </cx:txPr>
    </cx:title>
    <cx:plotArea>
      <cx:plotAreaRegion>
        <cx:series layoutId="funnel" uniqueId="{53CF23EB-545C-4ABF-A111-748E1AFEF13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en-US" sz="7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DA870-EE25-4479-92BB-ACA682F3A23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B41A7F-0870-4BEA-BF36-654D0C7D81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Inter"/>
            </a:rPr>
            <a:t>Warning System for farmers when Ground water has reached critical threshold. </a:t>
          </a:r>
          <a:endParaRPr lang="en-IN" dirty="0">
            <a:latin typeface="Inter"/>
          </a:endParaRPr>
        </a:p>
      </dgm:t>
    </dgm:pt>
    <dgm:pt modelId="{3F440C07-BFD2-4FA2-8568-F28591F72D23}" type="parTrans" cxnId="{9DF39470-EADF-46BD-98AF-37BBEB429ACE}">
      <dgm:prSet/>
      <dgm:spPr/>
      <dgm:t>
        <a:bodyPr/>
        <a:lstStyle/>
        <a:p>
          <a:endParaRPr lang="en-IN"/>
        </a:p>
      </dgm:t>
    </dgm:pt>
    <dgm:pt modelId="{F3D59EE0-B15E-48A4-A921-4D36B69FA97B}" type="sibTrans" cxnId="{9DF39470-EADF-46BD-98AF-37BBEB429ACE}">
      <dgm:prSet/>
      <dgm:spPr/>
      <dgm:t>
        <a:bodyPr/>
        <a:lstStyle/>
        <a:p>
          <a:endParaRPr lang="en-IN"/>
        </a:p>
      </dgm:t>
    </dgm:pt>
    <dgm:pt modelId="{708885F3-086C-43D6-A3B2-37D7A3A71AC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1AFA3CC-3143-4BB3-AC67-DFCE16B9300F}" type="parTrans" cxnId="{C37F7855-87E6-4286-A7EB-A24A5E1F87A2}">
      <dgm:prSet/>
      <dgm:spPr/>
      <dgm:t>
        <a:bodyPr/>
        <a:lstStyle/>
        <a:p>
          <a:endParaRPr lang="en-IN"/>
        </a:p>
      </dgm:t>
    </dgm:pt>
    <dgm:pt modelId="{D06A4363-42F3-4425-A05A-BB4BB818E7BD}" type="sibTrans" cxnId="{C37F7855-87E6-4286-A7EB-A24A5E1F87A2}">
      <dgm:prSet/>
      <dgm:spPr/>
      <dgm:t>
        <a:bodyPr/>
        <a:lstStyle/>
        <a:p>
          <a:endParaRPr lang="en-IN"/>
        </a:p>
      </dgm:t>
    </dgm:pt>
    <dgm:pt modelId="{46E5C33E-0C97-45E3-999A-9E81741A0E3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Inter"/>
            </a:rPr>
            <a:t>P</a:t>
          </a:r>
          <a:r>
            <a:rPr lang="en-US" b="0" i="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dirty="0">
            <a:solidFill>
              <a:schemeClr val="tx1"/>
            </a:solidFill>
            <a:latin typeface="Inter"/>
          </a:endParaRPr>
        </a:p>
      </dgm:t>
    </dgm:pt>
    <dgm:pt modelId="{29965BF6-6E80-455E-BD81-FDBB1ECBFC97}" type="parTrans" cxnId="{80E63429-15FE-4DAA-A08F-7AE22EFF809A}">
      <dgm:prSet/>
      <dgm:spPr/>
      <dgm:t>
        <a:bodyPr/>
        <a:lstStyle/>
        <a:p>
          <a:endParaRPr lang="en-IN"/>
        </a:p>
      </dgm:t>
    </dgm:pt>
    <dgm:pt modelId="{0A9974EF-8DA2-4124-A26E-05917B5F0D5B}" type="sibTrans" cxnId="{80E63429-15FE-4DAA-A08F-7AE22EFF809A}">
      <dgm:prSet/>
      <dgm:spPr/>
      <dgm:t>
        <a:bodyPr/>
        <a:lstStyle/>
        <a:p>
          <a:endParaRPr lang="en-IN"/>
        </a:p>
      </dgm:t>
    </dgm:pt>
    <dgm:pt modelId="{164ECDB2-A871-4FD5-87C8-E0F614AFAD10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05BEEC80-E060-4BD9-AA60-92CE9F903245}" type="parTrans" cxnId="{B200B016-9A86-4B2B-956F-7B63B5BD5112}">
      <dgm:prSet/>
      <dgm:spPr/>
      <dgm:t>
        <a:bodyPr/>
        <a:lstStyle/>
        <a:p>
          <a:endParaRPr lang="en-IN"/>
        </a:p>
      </dgm:t>
    </dgm:pt>
    <dgm:pt modelId="{A9455C8C-B01D-4718-B221-95613A9EAA04}" type="sibTrans" cxnId="{B200B016-9A86-4B2B-956F-7B63B5BD5112}">
      <dgm:prSet/>
      <dgm:spPr/>
      <dgm:t>
        <a:bodyPr/>
        <a:lstStyle/>
        <a:p>
          <a:endParaRPr lang="en-IN"/>
        </a:p>
      </dgm:t>
    </dgm:pt>
    <dgm:pt modelId="{073B0574-1561-41F4-B737-3AD4B1DF7B1C}">
      <dgm:prSet phldrT="[Text]"/>
      <dgm:spPr/>
      <dgm:t>
        <a:bodyPr/>
        <a:lstStyle/>
        <a:p>
          <a:pPr>
            <a:buNone/>
          </a:pPr>
          <a:r>
            <a:rPr lang="en-US" b="0" i="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dirty="0">
            <a:latin typeface="Inter"/>
          </a:endParaRPr>
        </a:p>
      </dgm:t>
    </dgm:pt>
    <dgm:pt modelId="{A5B023AC-0AAB-4C5A-9889-1EE7ECB795BB}" type="parTrans" cxnId="{0DDD680C-BEF0-4050-8C7F-B70CCCBE8C5A}">
      <dgm:prSet/>
      <dgm:spPr/>
      <dgm:t>
        <a:bodyPr/>
        <a:lstStyle/>
        <a:p>
          <a:endParaRPr lang="en-IN"/>
        </a:p>
      </dgm:t>
    </dgm:pt>
    <dgm:pt modelId="{C8D877AA-4361-4FC3-9537-819D767E9E72}" type="sibTrans" cxnId="{0DDD680C-BEF0-4050-8C7F-B70CCCBE8C5A}">
      <dgm:prSet/>
      <dgm:spPr/>
      <dgm:t>
        <a:bodyPr/>
        <a:lstStyle/>
        <a:p>
          <a:endParaRPr lang="en-IN"/>
        </a:p>
      </dgm:t>
    </dgm:pt>
    <dgm:pt modelId="{35B5F626-3577-41CE-B931-2F139648CF4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2FD2A01-2AEC-4B56-8B5C-17D53275F836}" type="sibTrans" cxnId="{15FA3D4B-E00C-4C0F-842E-3CC21C1C8418}">
      <dgm:prSet/>
      <dgm:spPr/>
      <dgm:t>
        <a:bodyPr/>
        <a:lstStyle/>
        <a:p>
          <a:endParaRPr lang="en-IN"/>
        </a:p>
      </dgm:t>
    </dgm:pt>
    <dgm:pt modelId="{88B70B0C-5E31-4542-9583-377B9E742387}" type="parTrans" cxnId="{15FA3D4B-E00C-4C0F-842E-3CC21C1C8418}">
      <dgm:prSet/>
      <dgm:spPr/>
      <dgm:t>
        <a:bodyPr/>
        <a:lstStyle/>
        <a:p>
          <a:endParaRPr lang="en-IN"/>
        </a:p>
      </dgm:t>
    </dgm:pt>
    <dgm:pt modelId="{DF13124A-3935-4316-BDB7-F8D12D3BEED3}" type="pres">
      <dgm:prSet presAssocID="{DEDDA870-EE25-4479-92BB-ACA682F3A234}" presName="linearFlow" presStyleCnt="0">
        <dgm:presLayoutVars>
          <dgm:dir/>
          <dgm:animLvl val="lvl"/>
          <dgm:resizeHandles val="exact"/>
        </dgm:presLayoutVars>
      </dgm:prSet>
      <dgm:spPr/>
    </dgm:pt>
    <dgm:pt modelId="{0F414931-E59A-4442-8B7E-DB0417BD4CBD}" type="pres">
      <dgm:prSet presAssocID="{35B5F626-3577-41CE-B931-2F139648CF4F}" presName="composite" presStyleCnt="0"/>
      <dgm:spPr/>
    </dgm:pt>
    <dgm:pt modelId="{1D8E8F22-447E-435A-9CC8-EAB46C5BB6F3}" type="pres">
      <dgm:prSet presAssocID="{35B5F626-3577-41CE-B931-2F139648CF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AE0612-F106-4B45-BAEC-AF5D287975B6}" type="pres">
      <dgm:prSet presAssocID="{35B5F626-3577-41CE-B931-2F139648CF4F}" presName="descendantText" presStyleLbl="alignAcc1" presStyleIdx="0" presStyleCnt="3">
        <dgm:presLayoutVars>
          <dgm:bulletEnabled val="1"/>
        </dgm:presLayoutVars>
      </dgm:prSet>
      <dgm:spPr/>
    </dgm:pt>
    <dgm:pt modelId="{1AF9C5FB-865E-4CEB-A790-5F9C2B7E9D5B}" type="pres">
      <dgm:prSet presAssocID="{C2FD2A01-2AEC-4B56-8B5C-17D53275F836}" presName="sp" presStyleCnt="0"/>
      <dgm:spPr/>
    </dgm:pt>
    <dgm:pt modelId="{2FB348B3-BBF0-4099-893C-DD6F6AC0ED9A}" type="pres">
      <dgm:prSet presAssocID="{708885F3-086C-43D6-A3B2-37D7A3A71ACF}" presName="composite" presStyleCnt="0"/>
      <dgm:spPr/>
    </dgm:pt>
    <dgm:pt modelId="{0F9C7EF3-CD53-4015-9D43-470787F77E86}" type="pres">
      <dgm:prSet presAssocID="{708885F3-086C-43D6-A3B2-37D7A3A71A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ED00AE2-0147-4C34-A707-14E11F387306}" type="pres">
      <dgm:prSet presAssocID="{708885F3-086C-43D6-A3B2-37D7A3A71ACF}" presName="descendantText" presStyleLbl="alignAcc1" presStyleIdx="1" presStyleCnt="3">
        <dgm:presLayoutVars>
          <dgm:bulletEnabled val="1"/>
        </dgm:presLayoutVars>
      </dgm:prSet>
      <dgm:spPr/>
    </dgm:pt>
    <dgm:pt modelId="{323E041F-948C-4429-8A45-06D535D85477}" type="pres">
      <dgm:prSet presAssocID="{D06A4363-42F3-4425-A05A-BB4BB818E7BD}" presName="sp" presStyleCnt="0"/>
      <dgm:spPr/>
    </dgm:pt>
    <dgm:pt modelId="{0FE1867C-9DC2-4EF0-A561-3A33200065D9}" type="pres">
      <dgm:prSet presAssocID="{164ECDB2-A871-4FD5-87C8-E0F614AFAD10}" presName="composite" presStyleCnt="0"/>
      <dgm:spPr/>
    </dgm:pt>
    <dgm:pt modelId="{6E0A01D6-61E4-4854-82A0-D0C2A93ACB06}" type="pres">
      <dgm:prSet presAssocID="{164ECDB2-A871-4FD5-87C8-E0F614AFAD1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A143B-45D9-4670-9936-1F8BB02E5099}" type="pres">
      <dgm:prSet presAssocID="{164ECDB2-A871-4FD5-87C8-E0F614AFAD1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DD680C-BEF0-4050-8C7F-B70CCCBE8C5A}" srcId="{164ECDB2-A871-4FD5-87C8-E0F614AFAD10}" destId="{073B0574-1561-41F4-B737-3AD4B1DF7B1C}" srcOrd="0" destOrd="0" parTransId="{A5B023AC-0AAB-4C5A-9889-1EE7ECB795BB}" sibTransId="{C8D877AA-4361-4FC3-9537-819D767E9E72}"/>
    <dgm:cxn modelId="{B200B016-9A86-4B2B-956F-7B63B5BD5112}" srcId="{DEDDA870-EE25-4479-92BB-ACA682F3A234}" destId="{164ECDB2-A871-4FD5-87C8-E0F614AFAD10}" srcOrd="2" destOrd="0" parTransId="{05BEEC80-E060-4BD9-AA60-92CE9F903245}" sibTransId="{A9455C8C-B01D-4718-B221-95613A9EAA04}"/>
    <dgm:cxn modelId="{B83F4026-261E-4F56-B974-9E8C83643F71}" type="presOf" srcId="{35B5F626-3577-41CE-B931-2F139648CF4F}" destId="{1D8E8F22-447E-435A-9CC8-EAB46C5BB6F3}" srcOrd="0" destOrd="0" presId="urn:microsoft.com/office/officeart/2005/8/layout/chevron2"/>
    <dgm:cxn modelId="{80E63429-15FE-4DAA-A08F-7AE22EFF809A}" srcId="{708885F3-086C-43D6-A3B2-37D7A3A71ACF}" destId="{46E5C33E-0C97-45E3-999A-9E81741A0E39}" srcOrd="0" destOrd="0" parTransId="{29965BF6-6E80-455E-BD81-FDBB1ECBFC97}" sibTransId="{0A9974EF-8DA2-4124-A26E-05917B5F0D5B}"/>
    <dgm:cxn modelId="{82476D5D-EEA4-42CA-B753-2914D949A3CE}" type="presOf" srcId="{DEDDA870-EE25-4479-92BB-ACA682F3A234}" destId="{DF13124A-3935-4316-BDB7-F8D12D3BEED3}" srcOrd="0" destOrd="0" presId="urn:microsoft.com/office/officeart/2005/8/layout/chevron2"/>
    <dgm:cxn modelId="{64984143-3B04-4BEE-AA7B-838EDB754AD4}" type="presOf" srcId="{46E5C33E-0C97-45E3-999A-9E81741A0E39}" destId="{2ED00AE2-0147-4C34-A707-14E11F387306}" srcOrd="0" destOrd="0" presId="urn:microsoft.com/office/officeart/2005/8/layout/chevron2"/>
    <dgm:cxn modelId="{18218F48-B428-48A3-8ECF-6E285274DFFE}" type="presOf" srcId="{CDB41A7F-0870-4BEA-BF36-654D0C7D817B}" destId="{54AE0612-F106-4B45-BAEC-AF5D287975B6}" srcOrd="0" destOrd="0" presId="urn:microsoft.com/office/officeart/2005/8/layout/chevron2"/>
    <dgm:cxn modelId="{15FA3D4B-E00C-4C0F-842E-3CC21C1C8418}" srcId="{DEDDA870-EE25-4479-92BB-ACA682F3A234}" destId="{35B5F626-3577-41CE-B931-2F139648CF4F}" srcOrd="0" destOrd="0" parTransId="{88B70B0C-5E31-4542-9583-377B9E742387}" sibTransId="{C2FD2A01-2AEC-4B56-8B5C-17D53275F836}"/>
    <dgm:cxn modelId="{9DF39470-EADF-46BD-98AF-37BBEB429ACE}" srcId="{35B5F626-3577-41CE-B931-2F139648CF4F}" destId="{CDB41A7F-0870-4BEA-BF36-654D0C7D817B}" srcOrd="0" destOrd="0" parTransId="{3F440C07-BFD2-4FA2-8568-F28591F72D23}" sibTransId="{F3D59EE0-B15E-48A4-A921-4D36B69FA97B}"/>
    <dgm:cxn modelId="{C08F7154-DB6E-4CE9-9D15-1C628ECC21BB}" type="presOf" srcId="{073B0574-1561-41F4-B737-3AD4B1DF7B1C}" destId="{859A143B-45D9-4670-9936-1F8BB02E5099}" srcOrd="0" destOrd="0" presId="urn:microsoft.com/office/officeart/2005/8/layout/chevron2"/>
    <dgm:cxn modelId="{C37F7855-87E6-4286-A7EB-A24A5E1F87A2}" srcId="{DEDDA870-EE25-4479-92BB-ACA682F3A234}" destId="{708885F3-086C-43D6-A3B2-37D7A3A71ACF}" srcOrd="1" destOrd="0" parTransId="{C1AFA3CC-3143-4BB3-AC67-DFCE16B9300F}" sibTransId="{D06A4363-42F3-4425-A05A-BB4BB818E7BD}"/>
    <dgm:cxn modelId="{A7576099-183E-47CD-A2D4-90FA72E5453C}" type="presOf" srcId="{708885F3-086C-43D6-A3B2-37D7A3A71ACF}" destId="{0F9C7EF3-CD53-4015-9D43-470787F77E86}" srcOrd="0" destOrd="0" presId="urn:microsoft.com/office/officeart/2005/8/layout/chevron2"/>
    <dgm:cxn modelId="{E2F679CB-3D04-474B-B4AB-1ADB30567DA1}" type="presOf" srcId="{164ECDB2-A871-4FD5-87C8-E0F614AFAD10}" destId="{6E0A01D6-61E4-4854-82A0-D0C2A93ACB06}" srcOrd="0" destOrd="0" presId="urn:microsoft.com/office/officeart/2005/8/layout/chevron2"/>
    <dgm:cxn modelId="{EEDDA220-119B-4857-9696-DA12F52B8301}" type="presParOf" srcId="{DF13124A-3935-4316-BDB7-F8D12D3BEED3}" destId="{0F414931-E59A-4442-8B7E-DB0417BD4CBD}" srcOrd="0" destOrd="0" presId="urn:microsoft.com/office/officeart/2005/8/layout/chevron2"/>
    <dgm:cxn modelId="{B26EC520-D51D-4402-9520-9B9A4479B423}" type="presParOf" srcId="{0F414931-E59A-4442-8B7E-DB0417BD4CBD}" destId="{1D8E8F22-447E-435A-9CC8-EAB46C5BB6F3}" srcOrd="0" destOrd="0" presId="urn:microsoft.com/office/officeart/2005/8/layout/chevron2"/>
    <dgm:cxn modelId="{8750C599-38FC-43C4-AEE2-B01EE8D74CFE}" type="presParOf" srcId="{0F414931-E59A-4442-8B7E-DB0417BD4CBD}" destId="{54AE0612-F106-4B45-BAEC-AF5D287975B6}" srcOrd="1" destOrd="0" presId="urn:microsoft.com/office/officeart/2005/8/layout/chevron2"/>
    <dgm:cxn modelId="{3C3EC52C-59F5-4EE3-B9EE-4963ED63E59B}" type="presParOf" srcId="{DF13124A-3935-4316-BDB7-F8D12D3BEED3}" destId="{1AF9C5FB-865E-4CEB-A790-5F9C2B7E9D5B}" srcOrd="1" destOrd="0" presId="urn:microsoft.com/office/officeart/2005/8/layout/chevron2"/>
    <dgm:cxn modelId="{1BDEE449-EA5E-4775-9501-23667CD4CDD0}" type="presParOf" srcId="{DF13124A-3935-4316-BDB7-F8D12D3BEED3}" destId="{2FB348B3-BBF0-4099-893C-DD6F6AC0ED9A}" srcOrd="2" destOrd="0" presId="urn:microsoft.com/office/officeart/2005/8/layout/chevron2"/>
    <dgm:cxn modelId="{88DB59EB-D5F2-4B9D-A966-65C9D58747C5}" type="presParOf" srcId="{2FB348B3-BBF0-4099-893C-DD6F6AC0ED9A}" destId="{0F9C7EF3-CD53-4015-9D43-470787F77E86}" srcOrd="0" destOrd="0" presId="urn:microsoft.com/office/officeart/2005/8/layout/chevron2"/>
    <dgm:cxn modelId="{CA483AAA-E1C2-4BCC-83EE-19BBD11948D1}" type="presParOf" srcId="{2FB348B3-BBF0-4099-893C-DD6F6AC0ED9A}" destId="{2ED00AE2-0147-4C34-A707-14E11F387306}" srcOrd="1" destOrd="0" presId="urn:microsoft.com/office/officeart/2005/8/layout/chevron2"/>
    <dgm:cxn modelId="{B4A8D1E5-ED1F-488E-85A3-BCCBD50944D7}" type="presParOf" srcId="{DF13124A-3935-4316-BDB7-F8D12D3BEED3}" destId="{323E041F-948C-4429-8A45-06D535D85477}" srcOrd="3" destOrd="0" presId="urn:microsoft.com/office/officeart/2005/8/layout/chevron2"/>
    <dgm:cxn modelId="{2F1F73EA-A27E-46BE-B5E2-F305A7B913C3}" type="presParOf" srcId="{DF13124A-3935-4316-BDB7-F8D12D3BEED3}" destId="{0FE1867C-9DC2-4EF0-A561-3A33200065D9}" srcOrd="4" destOrd="0" presId="urn:microsoft.com/office/officeart/2005/8/layout/chevron2"/>
    <dgm:cxn modelId="{A2D1F858-8AFA-4775-89AD-954DE81B79B6}" type="presParOf" srcId="{0FE1867C-9DC2-4EF0-A561-3A33200065D9}" destId="{6E0A01D6-61E4-4854-82A0-D0C2A93ACB06}" srcOrd="0" destOrd="0" presId="urn:microsoft.com/office/officeart/2005/8/layout/chevron2"/>
    <dgm:cxn modelId="{11753B9A-7FCE-4A8D-9BEB-E838FEBD09D5}" type="presParOf" srcId="{0FE1867C-9DC2-4EF0-A561-3A33200065D9}" destId="{859A143B-45D9-4670-9936-1F8BB02E50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65CD5-A1AE-48F4-AB93-5E7740444A3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0DFDCC5-5ABE-4B64-8FE1-B3E4580895D8}">
      <dgm:prSet phldrT="[Text]" custT="1"/>
      <dgm:spPr/>
      <dgm:t>
        <a:bodyPr/>
        <a:lstStyle/>
        <a:p>
          <a:r>
            <a:rPr lang="en-US" sz="1800" dirty="0"/>
            <a:t>Include other factors like precipitation, population with more historical data.</a:t>
          </a:r>
          <a:endParaRPr lang="en-IN" sz="1800" dirty="0"/>
        </a:p>
      </dgm:t>
    </dgm:pt>
    <dgm:pt modelId="{6BF71B14-E040-432C-B45E-52126622D055}" type="parTrans" cxnId="{1AF619A4-9BEB-4207-B8C2-C5FF26344276}">
      <dgm:prSet/>
      <dgm:spPr/>
      <dgm:t>
        <a:bodyPr/>
        <a:lstStyle/>
        <a:p>
          <a:endParaRPr lang="en-IN"/>
        </a:p>
      </dgm:t>
    </dgm:pt>
    <dgm:pt modelId="{0FDEEAC8-B66F-4C2C-A317-64A25B3B0F9A}" type="sibTrans" cxnId="{1AF619A4-9BEB-4207-B8C2-C5FF26344276}">
      <dgm:prSet/>
      <dgm:spPr/>
      <dgm:t>
        <a:bodyPr/>
        <a:lstStyle/>
        <a:p>
          <a:endParaRPr lang="en-IN"/>
        </a:p>
      </dgm:t>
    </dgm:pt>
    <dgm:pt modelId="{4684B493-7293-4747-A98E-277B29B6BD56}">
      <dgm:prSet phldrT="[Text]" custT="1"/>
      <dgm:spPr/>
      <dgm:t>
        <a:bodyPr/>
        <a:lstStyle/>
        <a:p>
          <a:r>
            <a:rPr lang="en-US" sz="1800" dirty="0"/>
            <a:t>A warning system in regional language.</a:t>
          </a:r>
          <a:endParaRPr lang="en-IN" sz="1800" dirty="0"/>
        </a:p>
      </dgm:t>
    </dgm:pt>
    <dgm:pt modelId="{EC810BC9-3C03-4D31-9996-C9008FD5802A}" type="parTrans" cxnId="{C6387F2F-465D-4B40-8467-D021B28B502F}">
      <dgm:prSet/>
      <dgm:spPr/>
      <dgm:t>
        <a:bodyPr/>
        <a:lstStyle/>
        <a:p>
          <a:endParaRPr lang="en-IN"/>
        </a:p>
      </dgm:t>
    </dgm:pt>
    <dgm:pt modelId="{612131C4-0DC4-4134-83CD-3CB659B1AC9E}" type="sibTrans" cxnId="{C6387F2F-465D-4B40-8467-D021B28B502F}">
      <dgm:prSet/>
      <dgm:spPr/>
      <dgm:t>
        <a:bodyPr/>
        <a:lstStyle/>
        <a:p>
          <a:endParaRPr lang="en-IN"/>
        </a:p>
      </dgm:t>
    </dgm:pt>
    <dgm:pt modelId="{08AA86FA-BEF0-4EEC-9D7B-94815FAB64A4}">
      <dgm:prSet phldrT="[Text]" custT="1"/>
      <dgm:spPr/>
      <dgm:t>
        <a:bodyPr/>
        <a:lstStyle/>
        <a:p>
          <a:r>
            <a:rPr lang="en-US" sz="1600" dirty="0"/>
            <a:t>Use other factors affecting agriculture like weather data, water reservoirs, vegetation and build a one stop app for entire agriculture community </a:t>
          </a:r>
          <a:endParaRPr lang="en-IN" sz="1600" dirty="0"/>
        </a:p>
      </dgm:t>
    </dgm:pt>
    <dgm:pt modelId="{F8BB30B2-63F5-4322-A7DD-0C5EFACB887F}" type="parTrans" cxnId="{F1705CE4-039D-41DF-A419-3713E1BAA6C8}">
      <dgm:prSet/>
      <dgm:spPr/>
      <dgm:t>
        <a:bodyPr/>
        <a:lstStyle/>
        <a:p>
          <a:endParaRPr lang="en-IN"/>
        </a:p>
      </dgm:t>
    </dgm:pt>
    <dgm:pt modelId="{77D99D49-A84E-4542-8F9F-6CC954843670}" type="sibTrans" cxnId="{F1705CE4-039D-41DF-A419-3713E1BAA6C8}">
      <dgm:prSet/>
      <dgm:spPr/>
      <dgm:t>
        <a:bodyPr/>
        <a:lstStyle/>
        <a:p>
          <a:endParaRPr lang="en-IN"/>
        </a:p>
      </dgm:t>
    </dgm:pt>
    <dgm:pt modelId="{610102C4-408A-4B4F-8477-8FB0895CA7F0}" type="pres">
      <dgm:prSet presAssocID="{9EF65CD5-A1AE-48F4-AB93-5E7740444A36}" presName="Name0" presStyleCnt="0">
        <dgm:presLayoutVars>
          <dgm:resizeHandles/>
        </dgm:presLayoutVars>
      </dgm:prSet>
      <dgm:spPr/>
    </dgm:pt>
    <dgm:pt modelId="{DD679EE3-D2AD-4F4F-B6C4-36212DC46362}" type="pres">
      <dgm:prSet presAssocID="{A0DFDCC5-5ABE-4B64-8FE1-B3E4580895D8}" presName="text" presStyleLbl="node1" presStyleIdx="0" presStyleCnt="3" custScaleX="309093">
        <dgm:presLayoutVars>
          <dgm:bulletEnabled val="1"/>
        </dgm:presLayoutVars>
      </dgm:prSet>
      <dgm:spPr/>
    </dgm:pt>
    <dgm:pt modelId="{E6B8042D-1FE2-49CC-B321-BF179FC0407C}" type="pres">
      <dgm:prSet presAssocID="{0FDEEAC8-B66F-4C2C-A317-64A25B3B0F9A}" presName="space" presStyleCnt="0"/>
      <dgm:spPr/>
    </dgm:pt>
    <dgm:pt modelId="{EA65F09D-98C5-42A7-AF1D-3A4071F3D2B5}" type="pres">
      <dgm:prSet presAssocID="{4684B493-7293-4747-A98E-277B29B6BD56}" presName="text" presStyleLbl="node1" presStyleIdx="1" presStyleCnt="3" custScaleX="309093">
        <dgm:presLayoutVars>
          <dgm:bulletEnabled val="1"/>
        </dgm:presLayoutVars>
      </dgm:prSet>
      <dgm:spPr/>
    </dgm:pt>
    <dgm:pt modelId="{1A9B2F27-1D4D-41F4-BAB3-5304D7DA44F2}" type="pres">
      <dgm:prSet presAssocID="{612131C4-0DC4-4134-83CD-3CB659B1AC9E}" presName="space" presStyleCnt="0"/>
      <dgm:spPr/>
    </dgm:pt>
    <dgm:pt modelId="{ECA4008A-5770-430C-97E5-E8BD24EA3AAE}" type="pres">
      <dgm:prSet presAssocID="{08AA86FA-BEF0-4EEC-9D7B-94815FAB64A4}" presName="text" presStyleLbl="node1" presStyleIdx="2" presStyleCnt="3" custScaleX="309093">
        <dgm:presLayoutVars>
          <dgm:bulletEnabled val="1"/>
        </dgm:presLayoutVars>
      </dgm:prSet>
      <dgm:spPr/>
    </dgm:pt>
  </dgm:ptLst>
  <dgm:cxnLst>
    <dgm:cxn modelId="{C6387F2F-465D-4B40-8467-D021B28B502F}" srcId="{9EF65CD5-A1AE-48F4-AB93-5E7740444A36}" destId="{4684B493-7293-4747-A98E-277B29B6BD56}" srcOrd="1" destOrd="0" parTransId="{EC810BC9-3C03-4D31-9996-C9008FD5802A}" sibTransId="{612131C4-0DC4-4134-83CD-3CB659B1AC9E}"/>
    <dgm:cxn modelId="{0F30C940-E0F8-41D7-A06B-450DA4CB5F13}" type="presOf" srcId="{4684B493-7293-4747-A98E-277B29B6BD56}" destId="{EA65F09D-98C5-42A7-AF1D-3A4071F3D2B5}" srcOrd="0" destOrd="0" presId="urn:diagrams.loki3.com/VaryingWidthList"/>
    <dgm:cxn modelId="{10D3558A-6474-4E62-8E23-0E8E155F345B}" type="presOf" srcId="{A0DFDCC5-5ABE-4B64-8FE1-B3E4580895D8}" destId="{DD679EE3-D2AD-4F4F-B6C4-36212DC46362}" srcOrd="0" destOrd="0" presId="urn:diagrams.loki3.com/VaryingWidthList"/>
    <dgm:cxn modelId="{19C9BB92-42A2-4164-BEC6-C21B79657773}" type="presOf" srcId="{9EF65CD5-A1AE-48F4-AB93-5E7740444A36}" destId="{610102C4-408A-4B4F-8477-8FB0895CA7F0}" srcOrd="0" destOrd="0" presId="urn:diagrams.loki3.com/VaryingWidthList"/>
    <dgm:cxn modelId="{1AF619A4-9BEB-4207-B8C2-C5FF26344276}" srcId="{9EF65CD5-A1AE-48F4-AB93-5E7740444A36}" destId="{A0DFDCC5-5ABE-4B64-8FE1-B3E4580895D8}" srcOrd="0" destOrd="0" parTransId="{6BF71B14-E040-432C-B45E-52126622D055}" sibTransId="{0FDEEAC8-B66F-4C2C-A317-64A25B3B0F9A}"/>
    <dgm:cxn modelId="{F1705CE4-039D-41DF-A419-3713E1BAA6C8}" srcId="{9EF65CD5-A1AE-48F4-AB93-5E7740444A36}" destId="{08AA86FA-BEF0-4EEC-9D7B-94815FAB64A4}" srcOrd="2" destOrd="0" parTransId="{F8BB30B2-63F5-4322-A7DD-0C5EFACB887F}" sibTransId="{77D99D49-A84E-4542-8F9F-6CC954843670}"/>
    <dgm:cxn modelId="{87EA13F4-50BF-426C-B188-CEAA6885FDDB}" type="presOf" srcId="{08AA86FA-BEF0-4EEC-9D7B-94815FAB64A4}" destId="{ECA4008A-5770-430C-97E5-E8BD24EA3AAE}" srcOrd="0" destOrd="0" presId="urn:diagrams.loki3.com/VaryingWidthList"/>
    <dgm:cxn modelId="{2E3E9855-0103-4EE5-B95B-B7D26B16B219}" type="presParOf" srcId="{610102C4-408A-4B4F-8477-8FB0895CA7F0}" destId="{DD679EE3-D2AD-4F4F-B6C4-36212DC46362}" srcOrd="0" destOrd="0" presId="urn:diagrams.loki3.com/VaryingWidthList"/>
    <dgm:cxn modelId="{A067F976-0D6A-49EB-BFCF-CF7CC4BE049B}" type="presParOf" srcId="{610102C4-408A-4B4F-8477-8FB0895CA7F0}" destId="{E6B8042D-1FE2-49CC-B321-BF179FC0407C}" srcOrd="1" destOrd="0" presId="urn:diagrams.loki3.com/VaryingWidthList"/>
    <dgm:cxn modelId="{C129A4F8-DF4E-4242-B416-ABFFD824CA6D}" type="presParOf" srcId="{610102C4-408A-4B4F-8477-8FB0895CA7F0}" destId="{EA65F09D-98C5-42A7-AF1D-3A4071F3D2B5}" srcOrd="2" destOrd="0" presId="urn:diagrams.loki3.com/VaryingWidthList"/>
    <dgm:cxn modelId="{757221F5-5CBE-4AE8-9079-268E30719CA2}" type="presParOf" srcId="{610102C4-408A-4B4F-8477-8FB0895CA7F0}" destId="{1A9B2F27-1D4D-41F4-BAB3-5304D7DA44F2}" srcOrd="3" destOrd="0" presId="urn:diagrams.loki3.com/VaryingWidthList"/>
    <dgm:cxn modelId="{0D7CCDEB-33F8-40C6-A941-BCF00D6F67A4}" type="presParOf" srcId="{610102C4-408A-4B4F-8477-8FB0895CA7F0}" destId="{ECA4008A-5770-430C-97E5-E8BD24EA3AA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F22-447E-435A-9CC8-EAB46C5BB6F3}">
      <dsp:nvSpPr>
        <dsp:cNvPr id="0" name=""/>
        <dsp:cNvSpPr/>
      </dsp:nvSpPr>
      <dsp:spPr>
        <a:xfrm rot="5400000">
          <a:off x="-182863" y="184282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428100"/>
        <a:ext cx="853364" cy="365728"/>
      </dsp:txXfrm>
    </dsp:sp>
    <dsp:sp modelId="{54AE0612-F106-4B45-BAEC-AF5D287975B6}">
      <dsp:nvSpPr>
        <dsp:cNvPr id="0" name=""/>
        <dsp:cNvSpPr/>
      </dsp:nvSpPr>
      <dsp:spPr>
        <a:xfrm rot="5400000">
          <a:off x="2631885" y="-1777102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Inter"/>
            </a:rPr>
            <a:t>Warning System for farmers when Ground water has reached critical threshold. </a:t>
          </a:r>
          <a:endParaRPr lang="en-IN" sz="1600" kern="1200" dirty="0">
            <a:latin typeface="Inter"/>
          </a:endParaRPr>
        </a:p>
      </dsp:txBody>
      <dsp:txXfrm rot="-5400000">
        <a:off x="853364" y="40101"/>
        <a:ext cx="4310770" cy="715046"/>
      </dsp:txXfrm>
    </dsp:sp>
    <dsp:sp modelId="{0F9C7EF3-CD53-4015-9D43-470787F77E86}">
      <dsp:nvSpPr>
        <dsp:cNvPr id="0" name=""/>
        <dsp:cNvSpPr/>
      </dsp:nvSpPr>
      <dsp:spPr>
        <a:xfrm rot="5400000">
          <a:off x="-182863" y="1203018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1446836"/>
        <a:ext cx="853364" cy="365728"/>
      </dsp:txXfrm>
    </dsp:sp>
    <dsp:sp modelId="{2ED00AE2-0147-4C34-A707-14E11F387306}">
      <dsp:nvSpPr>
        <dsp:cNvPr id="0" name=""/>
        <dsp:cNvSpPr/>
      </dsp:nvSpPr>
      <dsp:spPr>
        <a:xfrm rot="5400000">
          <a:off x="2631885" y="-758366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nter"/>
            </a:rPr>
            <a:t>P</a:t>
          </a:r>
          <a:r>
            <a:rPr lang="en-US" sz="1600" b="0" i="0" kern="120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sz="1600" kern="1200" dirty="0">
            <a:solidFill>
              <a:schemeClr val="tx1"/>
            </a:solidFill>
            <a:latin typeface="Inter"/>
          </a:endParaRPr>
        </a:p>
      </dsp:txBody>
      <dsp:txXfrm rot="-5400000">
        <a:off x="853364" y="1058837"/>
        <a:ext cx="4310770" cy="715046"/>
      </dsp:txXfrm>
    </dsp:sp>
    <dsp:sp modelId="{6E0A01D6-61E4-4854-82A0-D0C2A93ACB06}">
      <dsp:nvSpPr>
        <dsp:cNvPr id="0" name=""/>
        <dsp:cNvSpPr/>
      </dsp:nvSpPr>
      <dsp:spPr>
        <a:xfrm rot="5400000">
          <a:off x="-182863" y="2221753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2465571"/>
        <a:ext cx="853364" cy="365728"/>
      </dsp:txXfrm>
    </dsp:sp>
    <dsp:sp modelId="{859A143B-45D9-4670-9936-1F8BB02E5099}">
      <dsp:nvSpPr>
        <dsp:cNvPr id="0" name=""/>
        <dsp:cNvSpPr/>
      </dsp:nvSpPr>
      <dsp:spPr>
        <a:xfrm rot="5400000">
          <a:off x="2631885" y="260368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sz="1600" kern="1200" dirty="0">
            <a:latin typeface="Inter"/>
          </a:endParaRPr>
        </a:p>
      </dsp:txBody>
      <dsp:txXfrm rot="-5400000">
        <a:off x="853364" y="2077571"/>
        <a:ext cx="4310770" cy="71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9EE3-D2AD-4F4F-B6C4-36212DC46362}">
      <dsp:nvSpPr>
        <dsp:cNvPr id="0" name=""/>
        <dsp:cNvSpPr/>
      </dsp:nvSpPr>
      <dsp:spPr>
        <a:xfrm>
          <a:off x="0" y="2348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Include other factors like precipitation, population with more historical data.</a:t>
          </a:r>
          <a:endParaRPr lang="en-IN" sz="1800" kern="1200" dirty="0"/>
        </a:p>
      </dsp:txBody>
      <dsp:txXfrm>
        <a:off x="0" y="2348"/>
        <a:ext cx="3006928" cy="1549950"/>
      </dsp:txXfrm>
    </dsp:sp>
    <dsp:sp modelId="{EA65F09D-98C5-42A7-AF1D-3A4071F3D2B5}">
      <dsp:nvSpPr>
        <dsp:cNvPr id="0" name=""/>
        <dsp:cNvSpPr/>
      </dsp:nvSpPr>
      <dsp:spPr>
        <a:xfrm>
          <a:off x="0" y="1629795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warning system in regional language.</a:t>
          </a:r>
          <a:endParaRPr lang="en-IN" sz="1800" kern="1200" dirty="0"/>
        </a:p>
      </dsp:txBody>
      <dsp:txXfrm>
        <a:off x="0" y="1629795"/>
        <a:ext cx="3006928" cy="1549950"/>
      </dsp:txXfrm>
    </dsp:sp>
    <dsp:sp modelId="{ECA4008A-5770-430C-97E5-E8BD24EA3AAE}">
      <dsp:nvSpPr>
        <dsp:cNvPr id="0" name=""/>
        <dsp:cNvSpPr/>
      </dsp:nvSpPr>
      <dsp:spPr>
        <a:xfrm>
          <a:off x="0" y="3257243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other factors affecting agriculture like weather data, water reservoirs, vegetation and build a one stop app for entire agriculture community </a:t>
          </a:r>
          <a:endParaRPr lang="en-IN" sz="1600" kern="1200" dirty="0"/>
        </a:p>
      </dsp:txBody>
      <dsp:txXfrm>
        <a:off x="0" y="3257243"/>
        <a:ext cx="3006928" cy="154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ctrTitle"/>
          </p:nvPr>
        </p:nvSpPr>
        <p:spPr>
          <a:xfrm>
            <a:off x="660401" y="1371600"/>
            <a:ext cx="4187370" cy="24955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4" name="AutoShape 14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title"/>
          </p:nvPr>
        </p:nvSpPr>
        <p:spPr>
          <a:xfrm>
            <a:off x="660400" y="1905506"/>
            <a:ext cx="4927599" cy="30469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19524" y="0"/>
            <a:ext cx="6272476" cy="6858000"/>
          </a:xfrm>
          <a:custGeom>
            <a:avLst/>
            <a:gdLst/>
            <a:ahLst/>
            <a:cxnLst/>
            <a:rect l="l" t="t" r="r" b="b"/>
            <a:pathLst>
              <a:path w="6272476" h="6858000">
                <a:moveTo>
                  <a:pt x="1976035" y="0"/>
                </a:moveTo>
                <a:lnTo>
                  <a:pt x="4611205" y="0"/>
                </a:lnTo>
                <a:lnTo>
                  <a:pt x="5636153" y="0"/>
                </a:lnTo>
                <a:lnTo>
                  <a:pt x="6272476" y="0"/>
                </a:lnTo>
                <a:lnTo>
                  <a:pt x="6272476" y="6858000"/>
                </a:lnTo>
                <a:lnTo>
                  <a:pt x="3660117" y="6858000"/>
                </a:lnTo>
                <a:lnTo>
                  <a:pt x="263516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-32066" r="-31936"/>
            </a:stretch>
          </a:blip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2343150"/>
            <a:ext cx="5885543" cy="123256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"/>
          </p:nvPr>
        </p:nvSpPr>
        <p:spPr>
          <a:xfrm>
            <a:off x="660400" y="3587569"/>
            <a:ext cx="5885543" cy="140353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4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400" y="1371600"/>
            <a:ext cx="8407400" cy="2495550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Leveraging Earth Observation Data for Informed Agricultural Decision-Making</a:t>
            </a:r>
            <a:endParaRPr lang="zh-CN" altLang="en-US" b="1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By Team -  Meteoric Minds</a:t>
            </a:r>
            <a:endParaRPr lang="zh-CN" altLang="en-US" sz="20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1239756"/>
            <a:ext cx="4531474" cy="50783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Groundwater (GW) is the water that seeps through rocks and soil and is stored below the ground. The rocks in which GW is stored are called aquifers.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 underground (hydrogeological) setting in India can be divided into -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Hard-rock aquifers of peninsular India: 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These represent around 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65%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of India’s overall aquifer surface area, mostly found in central peninsular India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Alluvial aquifers of the Indo-Gangetic plains: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Found in the Gangetic and Indus plains in Northern India, these have significant storage spaces.</a:t>
            </a:r>
            <a:endParaRPr lang="en-US" dirty="0">
              <a:solidFill>
                <a:srgbClr val="1A1A1A"/>
              </a:solidFill>
              <a:latin typeface="Inter"/>
            </a:endParaRPr>
          </a:p>
          <a:p>
            <a:pPr algn="just"/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  <a:p>
            <a:pPr algn="just"/>
            <a:r>
              <a:rPr lang="en-US" dirty="0">
                <a:solidFill>
                  <a:srgbClr val="1A1A1A"/>
                </a:solidFill>
                <a:latin typeface="Inter"/>
              </a:rPr>
              <a:t>70-80% of Indian farmers depend on Groundwater.</a:t>
            </a:r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439950" y="1130301"/>
            <a:ext cx="1078950" cy="1078950"/>
          </a:xfrm>
          <a:prstGeom prst="teardrop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Groundwater in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3FCAB-B421-0513-11A0-C80DCC67D0F2}"/>
              </a:ext>
            </a:extLst>
          </p:cNvPr>
          <p:cNvSpPr txBox="1"/>
          <p:nvPr/>
        </p:nvSpPr>
        <p:spPr>
          <a:xfrm>
            <a:off x="6400800" y="4575591"/>
            <a:ext cx="567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Source: Ground Water Resource Assessment - 2023</a:t>
            </a:r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4618835"/>
                  </p:ext>
                </p:extLst>
              </p:nvPr>
            </p:nvGraphicFramePr>
            <p:xfrm>
              <a:off x="5715000" y="1752600"/>
              <a:ext cx="501483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00" y="1752600"/>
                <a:ext cx="5014836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BAD6F-2011-EB7C-9694-F48DBA08A048}"/>
              </a:ext>
            </a:extLst>
          </p:cNvPr>
          <p:cNvSpPr txBox="1"/>
          <p:nvPr/>
        </p:nvSpPr>
        <p:spPr>
          <a:xfrm>
            <a:off x="10098956" y="4069172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1A1A1A"/>
                </a:solidFill>
                <a:effectLst/>
                <a:latin typeface="Inter"/>
              </a:rPr>
              <a:t>* Stage of Ground Water Extraction – 59.26%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CFC04-3CBE-A879-DBB4-A168A16BD0BF}"/>
              </a:ext>
            </a:extLst>
          </p:cNvPr>
          <p:cNvSpPr txBox="1"/>
          <p:nvPr/>
        </p:nvSpPr>
        <p:spPr>
          <a:xfrm>
            <a:off x="6154148" y="5948737"/>
            <a:ext cx="56766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A1A1A"/>
                </a:solidFill>
                <a:latin typeface="Inter"/>
              </a:rPr>
              <a:t>* Stage of groundwater extraction is a measure of annual ground water extraction for all uses (irrigation, industrial and domestic uses) over annual extractable ground water resource</a:t>
            </a:r>
            <a:endParaRPr lang="en-IN" sz="1400" i="1" dirty="0">
              <a:solidFill>
                <a:srgbClr val="1A1A1A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"/>
            <a:ext cx="12191999" cy="1981200"/>
          </a:xfrm>
          <a:prstGeom prst="rect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304800" y="3031679"/>
            <a:ext cx="2517767" cy="199323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Understand the weekly trend of ground water in India and its states and forecast the ground water levels to take precautions on time.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86689" y="263235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Objective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1268733" y="168673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6" name="AutoShape 6"/>
          <p:cNvSpPr/>
          <p:nvPr/>
        </p:nvSpPr>
        <p:spPr>
          <a:xfrm>
            <a:off x="6115692" y="3059059"/>
            <a:ext cx="348996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LSTM</a:t>
            </a:r>
          </a:p>
          <a:p>
            <a:pPr marL="0" algn="ctr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ST-CNN</a:t>
            </a:r>
            <a:endParaRPr lang="en-US" altLang="zh-CN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algn="ctr">
              <a:lnSpc>
                <a:spcPct val="150000"/>
              </a:lnSpc>
            </a:pP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15692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Models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571114" y="1708044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5163" y="3056419"/>
            <a:ext cx="3775704" cy="231640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NASA GRACE weekly data from 1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Jan 2023 to 27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th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May 2024. Features: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Ground water storage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gws_inst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Root Zone Soil Moisture (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rtzsm_inst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Surface Soil Moisture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sfsm_inst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Week Number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State (Added from external source)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7532" y="2644394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Data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52954" y="1698776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Solution Steps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C7D4-EC69-7A4C-320B-0680AFAA93F1}"/>
              </a:ext>
            </a:extLst>
          </p:cNvPr>
          <p:cNvSpPr txBox="1"/>
          <p:nvPr/>
        </p:nvSpPr>
        <p:spPr>
          <a:xfrm>
            <a:off x="1996442" y="5638800"/>
            <a:ext cx="906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GRACE (Instruments) - Gravity Recovery And Climate Experiment: Since water has mass, changes in groundwater storage can be detected as changes in gravity. GRACE and GRACE-FO measurements help assess water storage changes in monthly, total surface, and groundwater depth. </a:t>
            </a:r>
            <a:endParaRPr lang="en-IN" sz="1400" i="1" dirty="0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BD1D113-F4C5-8987-5B3B-63856139C7DC}"/>
              </a:ext>
            </a:extLst>
          </p:cNvPr>
          <p:cNvSpPr/>
          <p:nvPr/>
        </p:nvSpPr>
        <p:spPr>
          <a:xfrm>
            <a:off x="9112269" y="3059059"/>
            <a:ext cx="2726062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Create a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website with Ground water forecasting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13257BF-0149-0C78-79D2-9B3B243E776E}"/>
              </a:ext>
            </a:extLst>
          </p:cNvPr>
          <p:cNvSpPr txBox="1"/>
          <p:nvPr/>
        </p:nvSpPr>
        <p:spPr>
          <a:xfrm>
            <a:off x="8911841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Results Website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162691D-F8E9-6AFC-E7CD-095762427EA8}"/>
              </a:ext>
            </a:extLst>
          </p:cNvPr>
          <p:cNvSpPr/>
          <p:nvPr/>
        </p:nvSpPr>
        <p:spPr>
          <a:xfrm>
            <a:off x="10367263" y="1708044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b="1" dirty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4</a:t>
            </a:r>
            <a:endParaRPr lang="en-US" sz="1800" b="1" i="0" u="none" baseline="0" dirty="0">
              <a:solidFill>
                <a:schemeClr val="lt1">
                  <a:lumMod val="100000"/>
                </a:scheme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925A-58D7-4CC9-F0AD-38635CF7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" y="1661087"/>
            <a:ext cx="3378200" cy="370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3F8EC-B5C4-2FCC-BF51-1F4C465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5" r="8048"/>
          <a:stretch/>
        </p:blipFill>
        <p:spPr>
          <a:xfrm>
            <a:off x="11277600" y="1118211"/>
            <a:ext cx="596901" cy="499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276ED-4547-8138-0AEB-466A7A21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11"/>
          <a:stretch/>
        </p:blipFill>
        <p:spPr>
          <a:xfrm>
            <a:off x="3783198" y="1661087"/>
            <a:ext cx="3577674" cy="370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B2D0E-4176-5B0F-F08E-443DF1F079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7"/>
          <a:stretch/>
        </p:blipFill>
        <p:spPr>
          <a:xfrm>
            <a:off x="7501741" y="1659375"/>
            <a:ext cx="3614728" cy="370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Ground Water Storage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GWS across Southern part of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Model Evaluation Metrics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84A46-4476-EED0-E3CA-C50ECF8D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3996"/>
              </p:ext>
            </p:extLst>
          </p:nvPr>
        </p:nvGraphicFramePr>
        <p:xfrm>
          <a:off x="609600" y="1442927"/>
          <a:ext cx="9525000" cy="21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16968505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6979767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0184054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28976564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ST-CNN</a:t>
                      </a:r>
                      <a:endParaRPr lang="en-IN" sz="1800" b="1" i="0" kern="1200" dirty="0">
                        <a:solidFill>
                          <a:schemeClr val="bg1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26152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9.46 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8.63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2021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207.04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163.9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59411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Root Mean Squared Error (RMSE)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14.38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12.8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881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84.59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87.82</a:t>
                      </a:r>
                      <a:endParaRPr lang="en-IN" sz="1800" b="1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135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0B477E-69EC-D6C6-6A5D-DC02013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48382"/>
            <a:ext cx="1088569" cy="31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902331-514D-7092-78E0-688FEB2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40141"/>
            <a:ext cx="1088569" cy="33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947C8-3B84-71B6-7B74-E77ABA4F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74" y="2785148"/>
            <a:ext cx="1378021" cy="311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AB6AFE-F580-CF04-3F99-98694BC3E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2" y="3209854"/>
            <a:ext cx="939284" cy="369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5807F-4511-9058-44B3-B52715EA4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8" y="3731584"/>
            <a:ext cx="3751862" cy="2987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 err="1">
                <a:solidFill>
                  <a:schemeClr val="accent1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 Website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D220-60B6-B082-8156-38A65304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2" t="4509" r="23332" b="6693"/>
          <a:stretch/>
        </p:blipFill>
        <p:spPr>
          <a:xfrm>
            <a:off x="443005" y="1143000"/>
            <a:ext cx="5334000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B0244-7902-F0E4-6890-B422D95D9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2" t="4545" r="24132" b="13637"/>
          <a:stretch/>
        </p:blipFill>
        <p:spPr>
          <a:xfrm>
            <a:off x="6019801" y="1143000"/>
            <a:ext cx="5638800" cy="4280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629B2-60D9-BC1D-2828-7C45417D91F3}"/>
              </a:ext>
            </a:extLst>
          </p:cNvPr>
          <p:cNvSpPr txBox="1"/>
          <p:nvPr/>
        </p:nvSpPr>
        <p:spPr>
          <a:xfrm>
            <a:off x="989030" y="5638800"/>
            <a:ext cx="1054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Pending: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published online, only on localhost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an error while displaying forecasted output.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week number to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enter latitude, longitude, to select on map which picks latitude and longitude as input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663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80155" y="3019148"/>
            <a:ext cx="4986792" cy="199285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5515983" cy="10668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Actions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91E5174-AFF2-4DD7-5D16-5F6A4DEED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31195"/>
              </p:ext>
            </p:extLst>
          </p:nvPr>
        </p:nvGraphicFramePr>
        <p:xfrm>
          <a:off x="359783" y="1752600"/>
          <a:ext cx="5202817" cy="325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A088E124-92A6-608F-344B-DF210733AB95}"/>
              </a:ext>
            </a:extLst>
          </p:cNvPr>
          <p:cNvSpPr txBox="1">
            <a:spLocks/>
          </p:cNvSpPr>
          <p:nvPr/>
        </p:nvSpPr>
        <p:spPr>
          <a:xfrm>
            <a:off x="6266947" y="0"/>
            <a:ext cx="5515983" cy="10668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</a:rPr>
              <a:t>Future Work</a:t>
            </a:r>
            <a:endParaRPr lang="zh-CN" altLang="en-US" sz="28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3F7984A-F9E1-DC2C-A9A9-DFBF9F060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66589"/>
              </p:ext>
            </p:extLst>
          </p:nvPr>
        </p:nvGraphicFramePr>
        <p:xfrm>
          <a:off x="7521473" y="1371600"/>
          <a:ext cx="3006929" cy="480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374BB-0F93-96D3-E7CF-31AFE1D07F83}"/>
              </a:ext>
            </a:extLst>
          </p:cNvPr>
          <p:cNvCxnSpPr/>
          <p:nvPr/>
        </p:nvCxnSpPr>
        <p:spPr>
          <a:xfrm>
            <a:off x="6266947" y="1905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E08"/>
      </a:accent1>
      <a:accent2>
        <a:srgbClr val="E28700"/>
      </a:accent2>
      <a:accent3>
        <a:srgbClr val="659303"/>
      </a:accent3>
      <a:accent4>
        <a:srgbClr val="00AC36"/>
      </a:accent4>
      <a:accent5>
        <a:srgbClr val="005C1F"/>
      </a:accent5>
      <a:accent6>
        <a:srgbClr val="119900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535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Inter</vt:lpstr>
      <vt:lpstr>Open Sans</vt:lpstr>
      <vt:lpstr>Wingdings</vt:lpstr>
      <vt:lpstr>Office Theme</vt:lpstr>
      <vt:lpstr>Leveraging Earth Observation Data for Informed Agricultural Decision-Making</vt:lpstr>
      <vt:lpstr>Groundwater in India</vt:lpstr>
      <vt:lpstr>Solution Steps</vt:lpstr>
      <vt:lpstr>Ground Water Storage Variations across India</vt:lpstr>
      <vt:lpstr>Model Evaluation Metrics</vt:lpstr>
      <vt:lpstr>Streamlit Website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ADITHI NAIRY</cp:lastModifiedBy>
  <cp:revision>57</cp:revision>
  <dcterms:created xsi:type="dcterms:W3CDTF">2006-08-16T00:00:00Z</dcterms:created>
  <dcterms:modified xsi:type="dcterms:W3CDTF">2024-10-06T14:45:24Z</dcterms:modified>
</cp:coreProperties>
</file>