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6" r:id="rId6"/>
    <p:sldId id="267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Sheet1!$C$7:$C$9</cx:f>
        <cx:lvl ptCount="3">
          <cx:pt idx="0">Total Annual Ground Water Recharge</cx:pt>
          <cx:pt idx="1">Annual Extractable Ground Water Resources</cx:pt>
          <cx:pt idx="2">Annual Ground Water Extraction</cx:pt>
        </cx:lvl>
      </cx:strDim>
      <cx:numDim type="val">
        <cx:f>Sheet1!$D$7:$D$9</cx:f>
        <cx:lvl ptCount="3" formatCode="General">
          <cx:pt idx="0">449.07999999999998</cx:pt>
          <cx:pt idx="1">407.20999999999998</cx:pt>
          <cx:pt idx="2">241.34</cx:pt>
        </cx:lvl>
      </cx:numDim>
    </cx:data>
  </cx:chartData>
  <cx:chart>
    <cx:title pos="t" align="ctr" overlay="0">
      <cx:tx>
        <cx:txData>
          <cx:v>Ground Water (billion cubic meters) - India (2023)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Ground Water (billion cubic meters) - India (2023)</a:t>
          </a:r>
        </a:p>
      </cx:txPr>
    </cx:title>
    <cx:plotArea>
      <cx:plotAreaRegion>
        <cx:series layoutId="funnel" uniqueId="{53CF23EB-545C-4ABF-A111-748E1AFEF13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en-US" sz="7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DA870-EE25-4479-92BB-ACA682F3A23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B41A7F-0870-4BEA-BF36-654D0C7D81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Inter"/>
            </a:rPr>
            <a:t>Warning System for farmers when Ground water has reached critical threshold. </a:t>
          </a:r>
          <a:endParaRPr lang="en-IN" dirty="0">
            <a:latin typeface="Inter"/>
          </a:endParaRPr>
        </a:p>
      </dgm:t>
    </dgm:pt>
    <dgm:pt modelId="{3F440C07-BFD2-4FA2-8568-F28591F72D23}" type="parTrans" cxnId="{9DF39470-EADF-46BD-98AF-37BBEB429ACE}">
      <dgm:prSet/>
      <dgm:spPr/>
      <dgm:t>
        <a:bodyPr/>
        <a:lstStyle/>
        <a:p>
          <a:endParaRPr lang="en-IN"/>
        </a:p>
      </dgm:t>
    </dgm:pt>
    <dgm:pt modelId="{F3D59EE0-B15E-48A4-A921-4D36B69FA97B}" type="sibTrans" cxnId="{9DF39470-EADF-46BD-98AF-37BBEB429ACE}">
      <dgm:prSet/>
      <dgm:spPr/>
      <dgm:t>
        <a:bodyPr/>
        <a:lstStyle/>
        <a:p>
          <a:endParaRPr lang="en-IN"/>
        </a:p>
      </dgm:t>
    </dgm:pt>
    <dgm:pt modelId="{708885F3-086C-43D6-A3B2-37D7A3A71AC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1AFA3CC-3143-4BB3-AC67-DFCE16B9300F}" type="parTrans" cxnId="{C37F7855-87E6-4286-A7EB-A24A5E1F87A2}">
      <dgm:prSet/>
      <dgm:spPr/>
      <dgm:t>
        <a:bodyPr/>
        <a:lstStyle/>
        <a:p>
          <a:endParaRPr lang="en-IN"/>
        </a:p>
      </dgm:t>
    </dgm:pt>
    <dgm:pt modelId="{D06A4363-42F3-4425-A05A-BB4BB818E7BD}" type="sibTrans" cxnId="{C37F7855-87E6-4286-A7EB-A24A5E1F87A2}">
      <dgm:prSet/>
      <dgm:spPr/>
      <dgm:t>
        <a:bodyPr/>
        <a:lstStyle/>
        <a:p>
          <a:endParaRPr lang="en-IN"/>
        </a:p>
      </dgm:t>
    </dgm:pt>
    <dgm:pt modelId="{46E5C33E-0C97-45E3-999A-9E81741A0E3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Inter"/>
            </a:rPr>
            <a:t>P</a:t>
          </a:r>
          <a:r>
            <a:rPr lang="en-US" b="0" i="0" dirty="0">
              <a:solidFill>
                <a:srgbClr val="000000"/>
              </a:solidFill>
              <a:effectLst/>
              <a:latin typeface="Inter"/>
            </a:rPr>
            <a:t>rovisions for rainwater harvesting and water storage.</a:t>
          </a:r>
          <a:endParaRPr lang="en-IN" dirty="0">
            <a:solidFill>
              <a:schemeClr val="tx1"/>
            </a:solidFill>
            <a:latin typeface="Inter"/>
          </a:endParaRPr>
        </a:p>
      </dgm:t>
    </dgm:pt>
    <dgm:pt modelId="{29965BF6-6E80-455E-BD81-FDBB1ECBFC97}" type="parTrans" cxnId="{80E63429-15FE-4DAA-A08F-7AE22EFF809A}">
      <dgm:prSet/>
      <dgm:spPr/>
      <dgm:t>
        <a:bodyPr/>
        <a:lstStyle/>
        <a:p>
          <a:endParaRPr lang="en-IN"/>
        </a:p>
      </dgm:t>
    </dgm:pt>
    <dgm:pt modelId="{0A9974EF-8DA2-4124-A26E-05917B5F0D5B}" type="sibTrans" cxnId="{80E63429-15FE-4DAA-A08F-7AE22EFF809A}">
      <dgm:prSet/>
      <dgm:spPr/>
      <dgm:t>
        <a:bodyPr/>
        <a:lstStyle/>
        <a:p>
          <a:endParaRPr lang="en-IN"/>
        </a:p>
      </dgm:t>
    </dgm:pt>
    <dgm:pt modelId="{164ECDB2-A871-4FD5-87C8-E0F614AFAD10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05BEEC80-E060-4BD9-AA60-92CE9F903245}" type="parTrans" cxnId="{B200B016-9A86-4B2B-956F-7B63B5BD5112}">
      <dgm:prSet/>
      <dgm:spPr/>
      <dgm:t>
        <a:bodyPr/>
        <a:lstStyle/>
        <a:p>
          <a:endParaRPr lang="en-IN"/>
        </a:p>
      </dgm:t>
    </dgm:pt>
    <dgm:pt modelId="{A9455C8C-B01D-4718-B221-95613A9EAA04}" type="sibTrans" cxnId="{B200B016-9A86-4B2B-956F-7B63B5BD5112}">
      <dgm:prSet/>
      <dgm:spPr/>
      <dgm:t>
        <a:bodyPr/>
        <a:lstStyle/>
        <a:p>
          <a:endParaRPr lang="en-IN"/>
        </a:p>
      </dgm:t>
    </dgm:pt>
    <dgm:pt modelId="{073B0574-1561-41F4-B737-3AD4B1DF7B1C}">
      <dgm:prSet phldrT="[Text]"/>
      <dgm:spPr/>
      <dgm:t>
        <a:bodyPr/>
        <a:lstStyle/>
        <a:p>
          <a:pPr>
            <a:buNone/>
          </a:pPr>
          <a:r>
            <a:rPr lang="en-US" b="0" i="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dirty="0">
            <a:latin typeface="Inter"/>
          </a:endParaRPr>
        </a:p>
      </dgm:t>
    </dgm:pt>
    <dgm:pt modelId="{A5B023AC-0AAB-4C5A-9889-1EE7ECB795BB}" type="parTrans" cxnId="{0DDD680C-BEF0-4050-8C7F-B70CCCBE8C5A}">
      <dgm:prSet/>
      <dgm:spPr/>
      <dgm:t>
        <a:bodyPr/>
        <a:lstStyle/>
        <a:p>
          <a:endParaRPr lang="en-IN"/>
        </a:p>
      </dgm:t>
    </dgm:pt>
    <dgm:pt modelId="{C8D877AA-4361-4FC3-9537-819D767E9E72}" type="sibTrans" cxnId="{0DDD680C-BEF0-4050-8C7F-B70CCCBE8C5A}">
      <dgm:prSet/>
      <dgm:spPr/>
      <dgm:t>
        <a:bodyPr/>
        <a:lstStyle/>
        <a:p>
          <a:endParaRPr lang="en-IN"/>
        </a:p>
      </dgm:t>
    </dgm:pt>
    <dgm:pt modelId="{35B5F626-3577-41CE-B931-2F139648CF4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2FD2A01-2AEC-4B56-8B5C-17D53275F836}" type="sibTrans" cxnId="{15FA3D4B-E00C-4C0F-842E-3CC21C1C8418}">
      <dgm:prSet/>
      <dgm:spPr/>
      <dgm:t>
        <a:bodyPr/>
        <a:lstStyle/>
        <a:p>
          <a:endParaRPr lang="en-IN"/>
        </a:p>
      </dgm:t>
    </dgm:pt>
    <dgm:pt modelId="{88B70B0C-5E31-4542-9583-377B9E742387}" type="parTrans" cxnId="{15FA3D4B-E00C-4C0F-842E-3CC21C1C8418}">
      <dgm:prSet/>
      <dgm:spPr/>
      <dgm:t>
        <a:bodyPr/>
        <a:lstStyle/>
        <a:p>
          <a:endParaRPr lang="en-IN"/>
        </a:p>
      </dgm:t>
    </dgm:pt>
    <dgm:pt modelId="{DF13124A-3935-4316-BDB7-F8D12D3BEED3}" type="pres">
      <dgm:prSet presAssocID="{DEDDA870-EE25-4479-92BB-ACA682F3A234}" presName="linearFlow" presStyleCnt="0">
        <dgm:presLayoutVars>
          <dgm:dir/>
          <dgm:animLvl val="lvl"/>
          <dgm:resizeHandles val="exact"/>
        </dgm:presLayoutVars>
      </dgm:prSet>
      <dgm:spPr/>
    </dgm:pt>
    <dgm:pt modelId="{0F414931-E59A-4442-8B7E-DB0417BD4CBD}" type="pres">
      <dgm:prSet presAssocID="{35B5F626-3577-41CE-B931-2F139648CF4F}" presName="composite" presStyleCnt="0"/>
      <dgm:spPr/>
    </dgm:pt>
    <dgm:pt modelId="{1D8E8F22-447E-435A-9CC8-EAB46C5BB6F3}" type="pres">
      <dgm:prSet presAssocID="{35B5F626-3577-41CE-B931-2F139648CF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AE0612-F106-4B45-BAEC-AF5D287975B6}" type="pres">
      <dgm:prSet presAssocID="{35B5F626-3577-41CE-B931-2F139648CF4F}" presName="descendantText" presStyleLbl="alignAcc1" presStyleIdx="0" presStyleCnt="3">
        <dgm:presLayoutVars>
          <dgm:bulletEnabled val="1"/>
        </dgm:presLayoutVars>
      </dgm:prSet>
      <dgm:spPr/>
    </dgm:pt>
    <dgm:pt modelId="{1AF9C5FB-865E-4CEB-A790-5F9C2B7E9D5B}" type="pres">
      <dgm:prSet presAssocID="{C2FD2A01-2AEC-4B56-8B5C-17D53275F836}" presName="sp" presStyleCnt="0"/>
      <dgm:spPr/>
    </dgm:pt>
    <dgm:pt modelId="{2FB348B3-BBF0-4099-893C-DD6F6AC0ED9A}" type="pres">
      <dgm:prSet presAssocID="{708885F3-086C-43D6-A3B2-37D7A3A71ACF}" presName="composite" presStyleCnt="0"/>
      <dgm:spPr/>
    </dgm:pt>
    <dgm:pt modelId="{0F9C7EF3-CD53-4015-9D43-470787F77E86}" type="pres">
      <dgm:prSet presAssocID="{708885F3-086C-43D6-A3B2-37D7A3A71A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ED00AE2-0147-4C34-A707-14E11F387306}" type="pres">
      <dgm:prSet presAssocID="{708885F3-086C-43D6-A3B2-37D7A3A71ACF}" presName="descendantText" presStyleLbl="alignAcc1" presStyleIdx="1" presStyleCnt="3">
        <dgm:presLayoutVars>
          <dgm:bulletEnabled val="1"/>
        </dgm:presLayoutVars>
      </dgm:prSet>
      <dgm:spPr/>
    </dgm:pt>
    <dgm:pt modelId="{323E041F-948C-4429-8A45-06D535D85477}" type="pres">
      <dgm:prSet presAssocID="{D06A4363-42F3-4425-A05A-BB4BB818E7BD}" presName="sp" presStyleCnt="0"/>
      <dgm:spPr/>
    </dgm:pt>
    <dgm:pt modelId="{0FE1867C-9DC2-4EF0-A561-3A33200065D9}" type="pres">
      <dgm:prSet presAssocID="{164ECDB2-A871-4FD5-87C8-E0F614AFAD10}" presName="composite" presStyleCnt="0"/>
      <dgm:spPr/>
    </dgm:pt>
    <dgm:pt modelId="{6E0A01D6-61E4-4854-82A0-D0C2A93ACB06}" type="pres">
      <dgm:prSet presAssocID="{164ECDB2-A871-4FD5-87C8-E0F614AFAD1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A143B-45D9-4670-9936-1F8BB02E5099}" type="pres">
      <dgm:prSet presAssocID="{164ECDB2-A871-4FD5-87C8-E0F614AFAD1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DD680C-BEF0-4050-8C7F-B70CCCBE8C5A}" srcId="{164ECDB2-A871-4FD5-87C8-E0F614AFAD10}" destId="{073B0574-1561-41F4-B737-3AD4B1DF7B1C}" srcOrd="0" destOrd="0" parTransId="{A5B023AC-0AAB-4C5A-9889-1EE7ECB795BB}" sibTransId="{C8D877AA-4361-4FC3-9537-819D767E9E72}"/>
    <dgm:cxn modelId="{B200B016-9A86-4B2B-956F-7B63B5BD5112}" srcId="{DEDDA870-EE25-4479-92BB-ACA682F3A234}" destId="{164ECDB2-A871-4FD5-87C8-E0F614AFAD10}" srcOrd="2" destOrd="0" parTransId="{05BEEC80-E060-4BD9-AA60-92CE9F903245}" sibTransId="{A9455C8C-B01D-4718-B221-95613A9EAA04}"/>
    <dgm:cxn modelId="{B83F4026-261E-4F56-B974-9E8C83643F71}" type="presOf" srcId="{35B5F626-3577-41CE-B931-2F139648CF4F}" destId="{1D8E8F22-447E-435A-9CC8-EAB46C5BB6F3}" srcOrd="0" destOrd="0" presId="urn:microsoft.com/office/officeart/2005/8/layout/chevron2"/>
    <dgm:cxn modelId="{80E63429-15FE-4DAA-A08F-7AE22EFF809A}" srcId="{708885F3-086C-43D6-A3B2-37D7A3A71ACF}" destId="{46E5C33E-0C97-45E3-999A-9E81741A0E39}" srcOrd="0" destOrd="0" parTransId="{29965BF6-6E80-455E-BD81-FDBB1ECBFC97}" sibTransId="{0A9974EF-8DA2-4124-A26E-05917B5F0D5B}"/>
    <dgm:cxn modelId="{82476D5D-EEA4-42CA-B753-2914D949A3CE}" type="presOf" srcId="{DEDDA870-EE25-4479-92BB-ACA682F3A234}" destId="{DF13124A-3935-4316-BDB7-F8D12D3BEED3}" srcOrd="0" destOrd="0" presId="urn:microsoft.com/office/officeart/2005/8/layout/chevron2"/>
    <dgm:cxn modelId="{64984143-3B04-4BEE-AA7B-838EDB754AD4}" type="presOf" srcId="{46E5C33E-0C97-45E3-999A-9E81741A0E39}" destId="{2ED00AE2-0147-4C34-A707-14E11F387306}" srcOrd="0" destOrd="0" presId="urn:microsoft.com/office/officeart/2005/8/layout/chevron2"/>
    <dgm:cxn modelId="{18218F48-B428-48A3-8ECF-6E285274DFFE}" type="presOf" srcId="{CDB41A7F-0870-4BEA-BF36-654D0C7D817B}" destId="{54AE0612-F106-4B45-BAEC-AF5D287975B6}" srcOrd="0" destOrd="0" presId="urn:microsoft.com/office/officeart/2005/8/layout/chevron2"/>
    <dgm:cxn modelId="{15FA3D4B-E00C-4C0F-842E-3CC21C1C8418}" srcId="{DEDDA870-EE25-4479-92BB-ACA682F3A234}" destId="{35B5F626-3577-41CE-B931-2F139648CF4F}" srcOrd="0" destOrd="0" parTransId="{88B70B0C-5E31-4542-9583-377B9E742387}" sibTransId="{C2FD2A01-2AEC-4B56-8B5C-17D53275F836}"/>
    <dgm:cxn modelId="{9DF39470-EADF-46BD-98AF-37BBEB429ACE}" srcId="{35B5F626-3577-41CE-B931-2F139648CF4F}" destId="{CDB41A7F-0870-4BEA-BF36-654D0C7D817B}" srcOrd="0" destOrd="0" parTransId="{3F440C07-BFD2-4FA2-8568-F28591F72D23}" sibTransId="{F3D59EE0-B15E-48A4-A921-4D36B69FA97B}"/>
    <dgm:cxn modelId="{C08F7154-DB6E-4CE9-9D15-1C628ECC21BB}" type="presOf" srcId="{073B0574-1561-41F4-B737-3AD4B1DF7B1C}" destId="{859A143B-45D9-4670-9936-1F8BB02E5099}" srcOrd="0" destOrd="0" presId="urn:microsoft.com/office/officeart/2005/8/layout/chevron2"/>
    <dgm:cxn modelId="{C37F7855-87E6-4286-A7EB-A24A5E1F87A2}" srcId="{DEDDA870-EE25-4479-92BB-ACA682F3A234}" destId="{708885F3-086C-43D6-A3B2-37D7A3A71ACF}" srcOrd="1" destOrd="0" parTransId="{C1AFA3CC-3143-4BB3-AC67-DFCE16B9300F}" sibTransId="{D06A4363-42F3-4425-A05A-BB4BB818E7BD}"/>
    <dgm:cxn modelId="{A7576099-183E-47CD-A2D4-90FA72E5453C}" type="presOf" srcId="{708885F3-086C-43D6-A3B2-37D7A3A71ACF}" destId="{0F9C7EF3-CD53-4015-9D43-470787F77E86}" srcOrd="0" destOrd="0" presId="urn:microsoft.com/office/officeart/2005/8/layout/chevron2"/>
    <dgm:cxn modelId="{E2F679CB-3D04-474B-B4AB-1ADB30567DA1}" type="presOf" srcId="{164ECDB2-A871-4FD5-87C8-E0F614AFAD10}" destId="{6E0A01D6-61E4-4854-82A0-D0C2A93ACB06}" srcOrd="0" destOrd="0" presId="urn:microsoft.com/office/officeart/2005/8/layout/chevron2"/>
    <dgm:cxn modelId="{EEDDA220-119B-4857-9696-DA12F52B8301}" type="presParOf" srcId="{DF13124A-3935-4316-BDB7-F8D12D3BEED3}" destId="{0F414931-E59A-4442-8B7E-DB0417BD4CBD}" srcOrd="0" destOrd="0" presId="urn:microsoft.com/office/officeart/2005/8/layout/chevron2"/>
    <dgm:cxn modelId="{B26EC520-D51D-4402-9520-9B9A4479B423}" type="presParOf" srcId="{0F414931-E59A-4442-8B7E-DB0417BD4CBD}" destId="{1D8E8F22-447E-435A-9CC8-EAB46C5BB6F3}" srcOrd="0" destOrd="0" presId="urn:microsoft.com/office/officeart/2005/8/layout/chevron2"/>
    <dgm:cxn modelId="{8750C599-38FC-43C4-AEE2-B01EE8D74CFE}" type="presParOf" srcId="{0F414931-E59A-4442-8B7E-DB0417BD4CBD}" destId="{54AE0612-F106-4B45-BAEC-AF5D287975B6}" srcOrd="1" destOrd="0" presId="urn:microsoft.com/office/officeart/2005/8/layout/chevron2"/>
    <dgm:cxn modelId="{3C3EC52C-59F5-4EE3-B9EE-4963ED63E59B}" type="presParOf" srcId="{DF13124A-3935-4316-BDB7-F8D12D3BEED3}" destId="{1AF9C5FB-865E-4CEB-A790-5F9C2B7E9D5B}" srcOrd="1" destOrd="0" presId="urn:microsoft.com/office/officeart/2005/8/layout/chevron2"/>
    <dgm:cxn modelId="{1BDEE449-EA5E-4775-9501-23667CD4CDD0}" type="presParOf" srcId="{DF13124A-3935-4316-BDB7-F8D12D3BEED3}" destId="{2FB348B3-BBF0-4099-893C-DD6F6AC0ED9A}" srcOrd="2" destOrd="0" presId="urn:microsoft.com/office/officeart/2005/8/layout/chevron2"/>
    <dgm:cxn modelId="{88DB59EB-D5F2-4B9D-A966-65C9D58747C5}" type="presParOf" srcId="{2FB348B3-BBF0-4099-893C-DD6F6AC0ED9A}" destId="{0F9C7EF3-CD53-4015-9D43-470787F77E86}" srcOrd="0" destOrd="0" presId="urn:microsoft.com/office/officeart/2005/8/layout/chevron2"/>
    <dgm:cxn modelId="{CA483AAA-E1C2-4BCC-83EE-19BBD11948D1}" type="presParOf" srcId="{2FB348B3-BBF0-4099-893C-DD6F6AC0ED9A}" destId="{2ED00AE2-0147-4C34-A707-14E11F387306}" srcOrd="1" destOrd="0" presId="urn:microsoft.com/office/officeart/2005/8/layout/chevron2"/>
    <dgm:cxn modelId="{B4A8D1E5-ED1F-488E-85A3-BCCBD50944D7}" type="presParOf" srcId="{DF13124A-3935-4316-BDB7-F8D12D3BEED3}" destId="{323E041F-948C-4429-8A45-06D535D85477}" srcOrd="3" destOrd="0" presId="urn:microsoft.com/office/officeart/2005/8/layout/chevron2"/>
    <dgm:cxn modelId="{2F1F73EA-A27E-46BE-B5E2-F305A7B913C3}" type="presParOf" srcId="{DF13124A-3935-4316-BDB7-F8D12D3BEED3}" destId="{0FE1867C-9DC2-4EF0-A561-3A33200065D9}" srcOrd="4" destOrd="0" presId="urn:microsoft.com/office/officeart/2005/8/layout/chevron2"/>
    <dgm:cxn modelId="{A2D1F858-8AFA-4775-89AD-954DE81B79B6}" type="presParOf" srcId="{0FE1867C-9DC2-4EF0-A561-3A33200065D9}" destId="{6E0A01D6-61E4-4854-82A0-D0C2A93ACB06}" srcOrd="0" destOrd="0" presId="urn:microsoft.com/office/officeart/2005/8/layout/chevron2"/>
    <dgm:cxn modelId="{11753B9A-7FCE-4A8D-9BEB-E838FEBD09D5}" type="presParOf" srcId="{0FE1867C-9DC2-4EF0-A561-3A33200065D9}" destId="{859A143B-45D9-4670-9936-1F8BB02E50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F22-447E-435A-9CC8-EAB46C5BB6F3}">
      <dsp:nvSpPr>
        <dsp:cNvPr id="0" name=""/>
        <dsp:cNvSpPr/>
      </dsp:nvSpPr>
      <dsp:spPr>
        <a:xfrm rot="5400000">
          <a:off x="-200915" y="201630"/>
          <a:ext cx="1339436" cy="937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endParaRPr lang="en-IN" sz="2700" kern="1200" dirty="0"/>
        </a:p>
      </dsp:txBody>
      <dsp:txXfrm rot="-5400000">
        <a:off x="1" y="469518"/>
        <a:ext cx="937605" cy="401831"/>
      </dsp:txXfrm>
    </dsp:sp>
    <dsp:sp modelId="{54AE0612-F106-4B45-BAEC-AF5D287975B6}">
      <dsp:nvSpPr>
        <dsp:cNvPr id="0" name=""/>
        <dsp:cNvSpPr/>
      </dsp:nvSpPr>
      <dsp:spPr>
        <a:xfrm rot="5400000">
          <a:off x="2941785" y="-2003465"/>
          <a:ext cx="870633" cy="4878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Inter"/>
            </a:rPr>
            <a:t>Warning System for farmers when Ground water has reached critical threshold. </a:t>
          </a:r>
          <a:endParaRPr lang="en-IN" sz="1800" kern="1200" dirty="0">
            <a:latin typeface="Inter"/>
          </a:endParaRPr>
        </a:p>
      </dsp:txBody>
      <dsp:txXfrm rot="-5400000">
        <a:off x="937605" y="43216"/>
        <a:ext cx="4836493" cy="785631"/>
      </dsp:txXfrm>
    </dsp:sp>
    <dsp:sp modelId="{0F9C7EF3-CD53-4015-9D43-470787F77E86}">
      <dsp:nvSpPr>
        <dsp:cNvPr id="0" name=""/>
        <dsp:cNvSpPr/>
      </dsp:nvSpPr>
      <dsp:spPr>
        <a:xfrm rot="5400000">
          <a:off x="-200915" y="1343064"/>
          <a:ext cx="1339436" cy="937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endParaRPr lang="en-IN" sz="2700" kern="1200" dirty="0"/>
        </a:p>
      </dsp:txBody>
      <dsp:txXfrm rot="-5400000">
        <a:off x="1" y="1610952"/>
        <a:ext cx="937605" cy="401831"/>
      </dsp:txXfrm>
    </dsp:sp>
    <dsp:sp modelId="{2ED00AE2-0147-4C34-A707-14E11F387306}">
      <dsp:nvSpPr>
        <dsp:cNvPr id="0" name=""/>
        <dsp:cNvSpPr/>
      </dsp:nvSpPr>
      <dsp:spPr>
        <a:xfrm rot="5400000">
          <a:off x="2941785" y="-862031"/>
          <a:ext cx="870633" cy="4878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Inter"/>
            </a:rPr>
            <a:t>P</a:t>
          </a:r>
          <a:r>
            <a:rPr lang="en-US" sz="1800" b="0" i="0" kern="1200" dirty="0">
              <a:solidFill>
                <a:srgbClr val="000000"/>
              </a:solidFill>
              <a:effectLst/>
              <a:latin typeface="Inter"/>
            </a:rPr>
            <a:t>rovisions for rainwater harvesting and water storage.</a:t>
          </a:r>
          <a:endParaRPr lang="en-IN" sz="1800" kern="1200" dirty="0">
            <a:solidFill>
              <a:schemeClr val="tx1"/>
            </a:solidFill>
            <a:latin typeface="Inter"/>
          </a:endParaRPr>
        </a:p>
      </dsp:txBody>
      <dsp:txXfrm rot="-5400000">
        <a:off x="937605" y="1184650"/>
        <a:ext cx="4836493" cy="785631"/>
      </dsp:txXfrm>
    </dsp:sp>
    <dsp:sp modelId="{6E0A01D6-61E4-4854-82A0-D0C2A93ACB06}">
      <dsp:nvSpPr>
        <dsp:cNvPr id="0" name=""/>
        <dsp:cNvSpPr/>
      </dsp:nvSpPr>
      <dsp:spPr>
        <a:xfrm rot="5400000">
          <a:off x="-200915" y="2484498"/>
          <a:ext cx="1339436" cy="9376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endParaRPr lang="en-IN" sz="2700" kern="1200" dirty="0"/>
        </a:p>
      </dsp:txBody>
      <dsp:txXfrm rot="-5400000">
        <a:off x="1" y="2752386"/>
        <a:ext cx="937605" cy="401831"/>
      </dsp:txXfrm>
    </dsp:sp>
    <dsp:sp modelId="{859A143B-45D9-4670-9936-1F8BB02E5099}">
      <dsp:nvSpPr>
        <dsp:cNvPr id="0" name=""/>
        <dsp:cNvSpPr/>
      </dsp:nvSpPr>
      <dsp:spPr>
        <a:xfrm rot="5400000">
          <a:off x="2941785" y="279402"/>
          <a:ext cx="870633" cy="4878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sz="1800" kern="1200" dirty="0">
            <a:latin typeface="Inter"/>
          </a:endParaRPr>
        </a:p>
      </dsp:txBody>
      <dsp:txXfrm rot="-5400000">
        <a:off x="937605" y="2326084"/>
        <a:ext cx="4836493" cy="785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ctrTitle"/>
          </p:nvPr>
        </p:nvSpPr>
        <p:spPr>
          <a:xfrm>
            <a:off x="660401" y="1371600"/>
            <a:ext cx="4187370" cy="24955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4" name="AutoShape 14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title"/>
          </p:nvPr>
        </p:nvSpPr>
        <p:spPr>
          <a:xfrm>
            <a:off x="660400" y="1905506"/>
            <a:ext cx="4927599" cy="30469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19524" y="0"/>
            <a:ext cx="6272476" cy="6858000"/>
          </a:xfrm>
          <a:custGeom>
            <a:avLst/>
            <a:gdLst/>
            <a:ahLst/>
            <a:cxnLst/>
            <a:rect l="l" t="t" r="r" b="b"/>
            <a:pathLst>
              <a:path w="6272476" h="6858000">
                <a:moveTo>
                  <a:pt x="1976035" y="0"/>
                </a:moveTo>
                <a:lnTo>
                  <a:pt x="4611205" y="0"/>
                </a:lnTo>
                <a:lnTo>
                  <a:pt x="5636153" y="0"/>
                </a:lnTo>
                <a:lnTo>
                  <a:pt x="6272476" y="0"/>
                </a:lnTo>
                <a:lnTo>
                  <a:pt x="6272476" y="6858000"/>
                </a:lnTo>
                <a:lnTo>
                  <a:pt x="3660117" y="6858000"/>
                </a:lnTo>
                <a:lnTo>
                  <a:pt x="263516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-32066" r="-31936"/>
            </a:stretch>
          </a:blip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2343150"/>
            <a:ext cx="5885543" cy="123256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"/>
          </p:nvPr>
        </p:nvSpPr>
        <p:spPr>
          <a:xfrm>
            <a:off x="660400" y="3587569"/>
            <a:ext cx="5885543" cy="140353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4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400" y="1371600"/>
            <a:ext cx="8407400" cy="2495550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Leveraging Earth Observation Data for Informed Agricultural Decision-Making</a:t>
            </a:r>
            <a:endParaRPr lang="zh-CN" altLang="en-US" b="1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By Team -  Meteoric Minds</a:t>
            </a:r>
            <a:endParaRPr lang="zh-CN" altLang="en-US" sz="20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1239756"/>
            <a:ext cx="4531474" cy="50783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Groundwater (GW) is the water that seeps through rocks and soil and is stored below the ground. The rocks in which GW is stored are called aquifers.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 underground (hydrogeological) setting in India can be divided into -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Hard-rock aquifers of peninsular India: 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These represent around 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65%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of India’s overall aquifer surface area, mostly found in central peninsular India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Alluvial aquifers of the Indo-Gangetic plains: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Found in the Gangetic and Indus plains in Northern India, these have significant storage spaces.</a:t>
            </a:r>
            <a:endParaRPr lang="en-US" dirty="0">
              <a:solidFill>
                <a:srgbClr val="1A1A1A"/>
              </a:solidFill>
              <a:latin typeface="Inter"/>
            </a:endParaRPr>
          </a:p>
          <a:p>
            <a:pPr algn="just"/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  <a:p>
            <a:pPr algn="just"/>
            <a:r>
              <a:rPr lang="en-US" dirty="0">
                <a:solidFill>
                  <a:srgbClr val="1A1A1A"/>
                </a:solidFill>
                <a:latin typeface="Inter"/>
              </a:rPr>
              <a:t>70-80% of Indian farmers depend on Groundwater.</a:t>
            </a:r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439950" y="1130301"/>
            <a:ext cx="1078950" cy="1078950"/>
          </a:xfrm>
          <a:prstGeom prst="teardrop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Groundwater in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3FCAB-B421-0513-11A0-C80DCC67D0F2}"/>
              </a:ext>
            </a:extLst>
          </p:cNvPr>
          <p:cNvSpPr txBox="1"/>
          <p:nvPr/>
        </p:nvSpPr>
        <p:spPr>
          <a:xfrm>
            <a:off x="6400800" y="4575591"/>
            <a:ext cx="567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Source: Ground Water Resource Assessment - 2023</a:t>
            </a:r>
            <a:endParaRPr lang="en-IN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4618835"/>
                  </p:ext>
                </p:extLst>
              </p:nvPr>
            </p:nvGraphicFramePr>
            <p:xfrm>
              <a:off x="5715000" y="1752600"/>
              <a:ext cx="501483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00" y="1752600"/>
                <a:ext cx="5014836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BAD6F-2011-EB7C-9694-F48DBA08A048}"/>
              </a:ext>
            </a:extLst>
          </p:cNvPr>
          <p:cNvSpPr txBox="1"/>
          <p:nvPr/>
        </p:nvSpPr>
        <p:spPr>
          <a:xfrm>
            <a:off x="10098956" y="4069172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1A1A1A"/>
                </a:solidFill>
                <a:effectLst/>
                <a:latin typeface="Inter"/>
              </a:rPr>
              <a:t>* Stage of Ground Water Extraction – 59.26%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CFC04-3CBE-A879-DBB4-A168A16BD0BF}"/>
              </a:ext>
            </a:extLst>
          </p:cNvPr>
          <p:cNvSpPr txBox="1"/>
          <p:nvPr/>
        </p:nvSpPr>
        <p:spPr>
          <a:xfrm>
            <a:off x="6154148" y="5948737"/>
            <a:ext cx="56766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A1A1A"/>
                </a:solidFill>
                <a:latin typeface="Inter"/>
              </a:rPr>
              <a:t>* Stage of groundwater extraction is a measure of annual ground water extraction for all uses (irrigation, industrial and domestic uses) over annual extractable ground water resource</a:t>
            </a:r>
            <a:endParaRPr lang="en-IN" sz="1400" i="1" dirty="0">
              <a:solidFill>
                <a:srgbClr val="1A1A1A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"/>
            <a:ext cx="12191999" cy="1981200"/>
          </a:xfrm>
          <a:prstGeom prst="rect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1066800" y="2996197"/>
            <a:ext cx="2895600" cy="167007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Understand the weekly trend of ground water in India and its states and forecast the ground water levels to take precautions on time.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1533" y="259080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Objective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2266955" y="164518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6" name="AutoShape 6"/>
          <p:cNvSpPr/>
          <p:nvPr/>
        </p:nvSpPr>
        <p:spPr>
          <a:xfrm>
            <a:off x="8180068" y="2996197"/>
            <a:ext cx="348996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LSTM</a:t>
            </a:r>
          </a:p>
          <a:p>
            <a:pPr marL="0" algn="ctr">
              <a:lnSpc>
                <a:spcPct val="150000"/>
              </a:lnSpc>
            </a:pP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LightGBM</a:t>
            </a:r>
            <a:endParaRPr lang="en-US" altLang="zh-CN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algn="ctr">
              <a:lnSpc>
                <a:spcPct val="150000"/>
              </a:lnSpc>
            </a:pP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80068" y="259080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Models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9635490" y="164518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4352930" y="2996197"/>
            <a:ext cx="3775704" cy="231640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NASA GRACE weekly data from 1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Jan 2023 to 27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th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May 2024. Features: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Ground water storage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gws_inst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Root Zone Soil Moisture (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rtzsm_inst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Surface Soil Moisture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sfsm_inst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Week Number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State (Added from external source)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495800" y="259080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Data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951222" y="1645182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Steps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C7D4-EC69-7A4C-320B-0680AFAA93F1}"/>
              </a:ext>
            </a:extLst>
          </p:cNvPr>
          <p:cNvSpPr txBox="1"/>
          <p:nvPr/>
        </p:nvSpPr>
        <p:spPr>
          <a:xfrm>
            <a:off x="1996442" y="5638800"/>
            <a:ext cx="906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GRACE (Instruments) - Gravity Recovery And Climate Experiment: Since water has mass, changes in groundwater storage can be detected as changes in gravity. GRACE and GRACE-FO measurements help assess water storage changes in monthly, total surface, and groundwater depth. </a:t>
            </a:r>
            <a:endParaRPr lang="en-IN" sz="14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Model Evaluation Metrics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84A46-4476-EED0-E3CA-C50ECF8D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53038"/>
              </p:ext>
            </p:extLst>
          </p:nvPr>
        </p:nvGraphicFramePr>
        <p:xfrm>
          <a:off x="609600" y="1442927"/>
          <a:ext cx="9525000" cy="254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2169685059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97976722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5018405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26152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2021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59411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Root Mean Squared Error (RMSE)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881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1356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Percentage Error (MAPE)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218119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0B477E-69EC-D6C6-6A5D-DC02013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15" y="1948961"/>
            <a:ext cx="1088569" cy="31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902331-514D-7092-78E0-688FEB2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815" y="2327472"/>
            <a:ext cx="1088569" cy="33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947C8-3B84-71B6-7B74-E77ABA4F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979" y="2742692"/>
            <a:ext cx="1378021" cy="3111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0B51F7-7441-074C-9E1E-B9987BA05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588" y="3568123"/>
            <a:ext cx="1378022" cy="3385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AB6AFE-F580-CF04-3F99-98694BC3E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457" y="3089232"/>
            <a:ext cx="939284" cy="369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53072" y="0"/>
            <a:ext cx="5038929" cy="6858000"/>
            <a:chOff x="7153072" y="0"/>
            <a:chExt cx="5038929" cy="6858000"/>
          </a:xfrm>
        </p:grpSpPr>
        <p:sp>
          <p:nvSpPr>
            <p:cNvPr id="3" name="Freeform 3"/>
            <p:cNvSpPr/>
            <p:nvPr/>
          </p:nvSpPr>
          <p:spPr>
            <a:xfrm>
              <a:off x="7153072" y="0"/>
              <a:ext cx="5038929" cy="6858000"/>
            </a:xfrm>
            <a:custGeom>
              <a:avLst/>
              <a:gdLst/>
              <a:ahLst/>
              <a:cxnLst/>
              <a:rect l="l" t="t" r="r" b="b"/>
              <a:pathLst>
                <a:path w="5038929" h="6858000">
                  <a:moveTo>
                    <a:pt x="0" y="0"/>
                  </a:moveTo>
                  <a:lnTo>
                    <a:pt x="5038929" y="0"/>
                  </a:lnTo>
                  <a:lnTo>
                    <a:pt x="5038929" y="6858000"/>
                  </a:lnTo>
                  <a:lnTo>
                    <a:pt x="0" y="6858000"/>
                  </a:lnTo>
                  <a:lnTo>
                    <a:pt x="100350" y="6793667"/>
                  </a:lnTo>
                  <a:cubicBezTo>
                    <a:pt x="1179692" y="6064478"/>
                    <a:pt x="1889329" y="4829611"/>
                    <a:pt x="1889329" y="3429000"/>
                  </a:cubicBezTo>
                  <a:cubicBezTo>
                    <a:pt x="1889329" y="2028389"/>
                    <a:pt x="1179692" y="793522"/>
                    <a:pt x="100350" y="64333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4" name="AutoShape 4"/>
            <p:cNvSpPr/>
            <p:nvPr/>
          </p:nvSpPr>
          <p:spPr>
            <a:xfrm>
              <a:off x="7153072" y="1592132"/>
              <a:ext cx="4034312" cy="4034312"/>
            </a:xfrm>
            <a:prstGeom prst="ellipse">
              <a:avLst/>
            </a:prstGeom>
            <a:blipFill>
              <a:blip r:embed="rId2"/>
              <a:srcRect/>
              <a:stretch>
                <a:fillRect l="-25101" r="-24943"/>
              </a:stretch>
            </a:blipFill>
            <a:ln cap="flat" cmpd="sng">
              <a:prstDash val="solid"/>
            </a:ln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80155" y="3019148"/>
            <a:ext cx="4986792" cy="199285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Actions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91E5174-AFF2-4DD7-5D16-5F6A4DEED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896112"/>
              </p:ext>
            </p:extLst>
          </p:nvPr>
        </p:nvGraphicFramePr>
        <p:xfrm>
          <a:off x="865251" y="1999285"/>
          <a:ext cx="5816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925A-58D7-4CC9-F0AD-38635CF7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" y="1661087"/>
            <a:ext cx="3378200" cy="370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3F8EC-B5C4-2FCC-BF51-1F4C465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5" r="8048"/>
          <a:stretch/>
        </p:blipFill>
        <p:spPr>
          <a:xfrm>
            <a:off x="11277600" y="1118211"/>
            <a:ext cx="596901" cy="499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276ED-4547-8138-0AEB-466A7A21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11"/>
          <a:stretch/>
        </p:blipFill>
        <p:spPr>
          <a:xfrm>
            <a:off x="3783198" y="1661087"/>
            <a:ext cx="3577674" cy="370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B2D0E-4176-5B0F-F08E-443DF1F079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7"/>
          <a:stretch/>
        </p:blipFill>
        <p:spPr>
          <a:xfrm>
            <a:off x="7501741" y="1659375"/>
            <a:ext cx="3614728" cy="370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Ground Water Storage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falls in GWS across Southern part of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7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 rot="10800000" flipV="1">
            <a:off x="7154268" y="1357085"/>
            <a:ext cx="3981893" cy="5500915"/>
          </a:xfrm>
          <a:prstGeom prst="round2SameRect">
            <a:avLst>
              <a:gd name="adj1" fmla="val 28494"/>
              <a:gd name="adj2" fmla="val 0"/>
            </a:avLst>
          </a:prstGeom>
          <a:blipFill>
            <a:blip r:embed="rId2"/>
            <a:srcRect/>
            <a:stretch>
              <a:fillRect l="-53782" r="-53440"/>
            </a:stretch>
          </a:blip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Future Prospects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Challenges Facing AI Implementation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660400" y="1625614"/>
            <a:ext cx="3377074" cy="427979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90000" rIns="91440" bIns="90000" anchor="t">
            <a:spAutoFit/>
          </a:bodyPr>
          <a:lstStyle/>
          <a:p>
            <a:pPr marL="0" algn="r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High Initial Costs</a:t>
            </a:r>
          </a:p>
        </p:txBody>
      </p:sp>
      <p:sp>
        <p:nvSpPr>
          <p:cNvPr id="4" name="AutoShape 4"/>
          <p:cNvSpPr/>
          <p:nvPr/>
        </p:nvSpPr>
        <p:spPr>
          <a:xfrm>
            <a:off x="660401" y="2109990"/>
            <a:ext cx="3377074" cy="179546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>
                    <a:alpha val="60000"/>
                  </a:srgbClr>
                </a:solidFill>
                <a:latin typeface="微软雅黑"/>
                <a:ea typeface="微软雅黑"/>
              </a:rPr>
              <a:t> Implementing AI solutions can be expensive, deterring smallholder farmers from adoption.
 Investment is often required in both technology and training.</a:t>
            </a:r>
          </a:p>
        </p:txBody>
      </p:sp>
      <p:cxnSp>
        <p:nvCxnSpPr>
          <p:cNvPr id="5" name="Connector 5"/>
          <p:cNvCxnSpPr>
            <a:cxnSpLocks/>
          </p:cNvCxnSpPr>
          <p:nvPr/>
        </p:nvCxnSpPr>
        <p:spPr>
          <a:xfrm flipH="1">
            <a:off x="4297854" y="1825816"/>
            <a:ext cx="1426023" cy="0"/>
          </a:xfrm>
          <a:prstGeom prst="line">
            <a:avLst/>
          </a:prstGeom>
          <a:ln w="19050" cap="flat" cmpd="sng">
            <a:gradFill>
              <a:gsLst>
                <a:gs pos="0">
                  <a:srgbClr val="778495">
                    <a:alpha val="0"/>
                  </a:srgbClr>
                </a:gs>
                <a:gs pos="100000">
                  <a:srgbClr val="778495"/>
                </a:gs>
              </a:gsLst>
              <a:lin ang="2700000"/>
            </a:gradFill>
            <a:prstDash val="solid"/>
            <a:tailEnd type="oval"/>
          </a:ln>
        </p:spPr>
      </p:cxnSp>
      <p:sp>
        <p:nvSpPr>
          <p:cNvPr id="6" name="AutoShape 6"/>
          <p:cNvSpPr/>
          <p:nvPr/>
        </p:nvSpPr>
        <p:spPr>
          <a:xfrm>
            <a:off x="8391723" y="3049484"/>
            <a:ext cx="3127177" cy="427979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90000" rIns="91440" bIns="9000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Technical Skills Gap</a:t>
            </a:r>
          </a:p>
        </p:txBody>
      </p:sp>
      <p:sp>
        <p:nvSpPr>
          <p:cNvPr id="7" name="AutoShape 7"/>
          <p:cNvSpPr/>
          <p:nvPr/>
        </p:nvSpPr>
        <p:spPr>
          <a:xfrm>
            <a:off x="8391724" y="3533860"/>
            <a:ext cx="3127177" cy="179399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>
                    <a:alpha val="60000"/>
                  </a:srgbClr>
                </a:solidFill>
                <a:latin typeface="微软雅黑"/>
                <a:ea typeface="微软雅黑"/>
              </a:rPr>
              <a:t> The lack of technical skills among farmers can hinder the effective use of AI tools.
 Training and education are essential to bridge this gap and facilitate adoption.</a:t>
            </a:r>
          </a:p>
        </p:txBody>
      </p:sp>
      <p:cxnSp>
        <p:nvCxnSpPr>
          <p:cNvPr id="8" name="Connector 8"/>
          <p:cNvCxnSpPr>
            <a:cxnSpLocks/>
          </p:cNvCxnSpPr>
          <p:nvPr/>
        </p:nvCxnSpPr>
        <p:spPr>
          <a:xfrm>
            <a:off x="6790678" y="3231479"/>
            <a:ext cx="1426023" cy="0"/>
          </a:xfrm>
          <a:prstGeom prst="line">
            <a:avLst/>
          </a:prstGeom>
          <a:ln w="19050" cap="flat" cmpd="sng">
            <a:gradFill>
              <a:gsLst>
                <a:gs pos="0">
                  <a:srgbClr val="778495">
                    <a:alpha val="0"/>
                  </a:srgbClr>
                </a:gs>
                <a:gs pos="100000">
                  <a:srgbClr val="778495"/>
                </a:gs>
              </a:gsLst>
              <a:lin ang="2700000"/>
            </a:gradFill>
            <a:prstDash val="solid"/>
            <a:tailEnd type="oval"/>
          </a:ln>
        </p:spPr>
      </p:cxnSp>
      <p:sp>
        <p:nvSpPr>
          <p:cNvPr id="9" name="Freeform 9"/>
          <p:cNvSpPr/>
          <p:nvPr/>
        </p:nvSpPr>
        <p:spPr>
          <a:xfrm>
            <a:off x="4297854" y="5035550"/>
            <a:ext cx="3917577" cy="1300634"/>
          </a:xfrm>
          <a:custGeom>
            <a:avLst/>
            <a:gdLst/>
            <a:ahLst/>
            <a:cxnLst/>
            <a:rect l="l" t="t" r="r" b="b"/>
            <a:pathLst>
              <a:path w="3917577" h="1300634">
                <a:moveTo>
                  <a:pt x="828926" y="0"/>
                </a:moveTo>
                <a:lnTo>
                  <a:pt x="3105726" y="0"/>
                </a:lnTo>
                <a:lnTo>
                  <a:pt x="3178250" y="138207"/>
                </a:lnTo>
                <a:cubicBezTo>
                  <a:pt x="3376266" y="503376"/>
                  <a:pt x="3619401" y="892116"/>
                  <a:pt x="3917577" y="1300634"/>
                </a:cubicBezTo>
                <a:lnTo>
                  <a:pt x="34675" y="1300634"/>
                </a:lnTo>
                <a:lnTo>
                  <a:pt x="0" y="1300634"/>
                </a:lnTo>
                <a:lnTo>
                  <a:pt x="0" y="1299061"/>
                </a:lnTo>
                <a:lnTo>
                  <a:pt x="3876" y="1294271"/>
                </a:lnTo>
                <a:cubicBezTo>
                  <a:pt x="47982" y="1239414"/>
                  <a:pt x="368888" y="833652"/>
                  <a:pt x="709309" y="224137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  <p:grpSp>
        <p:nvGrpSpPr>
          <p:cNvPr id="10" name="Group 10"/>
          <p:cNvGrpSpPr/>
          <p:nvPr/>
        </p:nvGrpSpPr>
        <p:grpSpPr>
          <a:xfrm>
            <a:off x="5511705" y="1130300"/>
            <a:ext cx="1480320" cy="1301750"/>
            <a:chOff x="5586768" y="1651000"/>
            <a:chExt cx="1480320" cy="1301750"/>
          </a:xfrm>
        </p:grpSpPr>
        <p:sp>
          <p:nvSpPr>
            <p:cNvPr id="11" name="Freeform 11"/>
            <p:cNvSpPr/>
            <p:nvPr/>
          </p:nvSpPr>
          <p:spPr>
            <a:xfrm>
              <a:off x="5586768" y="1651000"/>
              <a:ext cx="1480320" cy="1301750"/>
            </a:xfrm>
            <a:custGeom>
              <a:avLst/>
              <a:gdLst/>
              <a:ahLst/>
              <a:cxnLst/>
              <a:rect l="l" t="t" r="r" b="b"/>
              <a:pathLst>
                <a:path w="1480320" h="1301750">
                  <a:moveTo>
                    <a:pt x="742815" y="0"/>
                  </a:moveTo>
                  <a:lnTo>
                    <a:pt x="744874" y="0"/>
                  </a:lnTo>
                  <a:lnTo>
                    <a:pt x="1480320" y="786943"/>
                  </a:lnTo>
                  <a:lnTo>
                    <a:pt x="1141531" y="786943"/>
                  </a:lnTo>
                  <a:cubicBezTo>
                    <a:pt x="1141531" y="786943"/>
                    <a:pt x="1107729" y="963157"/>
                    <a:pt x="1119490" y="1285240"/>
                  </a:cubicBezTo>
                  <a:lnTo>
                    <a:pt x="1120522" y="1301750"/>
                  </a:lnTo>
                  <a:lnTo>
                    <a:pt x="359642" y="1301750"/>
                  </a:lnTo>
                  <a:lnTo>
                    <a:pt x="361413" y="1227292"/>
                  </a:lnTo>
                  <a:cubicBezTo>
                    <a:pt x="361217" y="1090654"/>
                    <a:pt x="353988" y="953480"/>
                    <a:pt x="338790" y="816305"/>
                  </a:cubicBezTo>
                  <a:lnTo>
                    <a:pt x="0" y="816305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cap="flat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6053847" y="2196708"/>
              <a:ext cx="556986" cy="551090"/>
            </a:xfrm>
            <a:prstGeom prst="rect">
              <a:avLst/>
            </a:prstGeom>
            <a:noFill/>
            <a:ln cap="flat" cmpd="sng">
              <a:prstDash val="solid"/>
            </a:ln>
          </p:spPr>
          <p:txBody>
            <a:bodyPr vert="horz" wrap="square" lIns="91440" tIns="90000" rIns="91440" bIns="90000" anchor="b">
              <a:spAutoFit/>
            </a:bodyPr>
            <a:lstStyle/>
            <a:p>
              <a:pPr marL="0" algn="ctr"/>
              <a:r>
                <a:rPr lang="en-US" sz="240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01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658227" y="2432050"/>
            <a:ext cx="1208676" cy="1301750"/>
            <a:chOff x="5733290" y="2952750"/>
            <a:chExt cx="1208676" cy="1301750"/>
          </a:xfrm>
        </p:grpSpPr>
        <p:sp>
          <p:nvSpPr>
            <p:cNvPr id="14" name="Freeform 14"/>
            <p:cNvSpPr/>
            <p:nvPr/>
          </p:nvSpPr>
          <p:spPr>
            <a:xfrm>
              <a:off x="5733290" y="2952750"/>
              <a:ext cx="1208676" cy="1301750"/>
            </a:xfrm>
            <a:custGeom>
              <a:avLst/>
              <a:gdLst/>
              <a:ahLst/>
              <a:cxnLst/>
              <a:rect l="l" t="t" r="r" b="b"/>
              <a:pathLst>
                <a:path w="1208676" h="1301750">
                  <a:moveTo>
                    <a:pt x="213120" y="0"/>
                  </a:moveTo>
                  <a:lnTo>
                    <a:pt x="974000" y="0"/>
                  </a:lnTo>
                  <a:lnTo>
                    <a:pt x="986126" y="194001"/>
                  </a:lnTo>
                  <a:cubicBezTo>
                    <a:pt x="1006021" y="421530"/>
                    <a:pt x="1048033" y="699388"/>
                    <a:pt x="1129304" y="1021019"/>
                  </a:cubicBezTo>
                  <a:lnTo>
                    <a:pt x="1208676" y="1301750"/>
                  </a:lnTo>
                  <a:lnTo>
                    <a:pt x="0" y="1301750"/>
                  </a:lnTo>
                  <a:lnTo>
                    <a:pt x="52059" y="1126354"/>
                  </a:lnTo>
                  <a:cubicBezTo>
                    <a:pt x="135984" y="804851"/>
                    <a:pt x="193519" y="469953"/>
                    <a:pt x="210027" y="130031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cap="flat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6053847" y="3439476"/>
              <a:ext cx="556986" cy="551090"/>
            </a:xfrm>
            <a:prstGeom prst="rect">
              <a:avLst/>
            </a:prstGeom>
            <a:noFill/>
            <a:ln cap="flat" cmpd="sng">
              <a:prstDash val="solid"/>
            </a:ln>
          </p:spPr>
          <p:txBody>
            <a:bodyPr vert="horz" wrap="square" lIns="91440" tIns="90000" rIns="91440" bIns="90000" anchor="b">
              <a:spAutoFit/>
            </a:bodyPr>
            <a:lstStyle/>
            <a:p>
              <a:pPr marL="0" algn="ctr"/>
              <a:r>
                <a:rPr lang="en-US" sz="240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02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126780" y="3733800"/>
            <a:ext cx="2276800" cy="1301750"/>
            <a:chOff x="5201843" y="4254500"/>
            <a:chExt cx="2276800" cy="1301750"/>
          </a:xfrm>
        </p:grpSpPr>
        <p:sp>
          <p:nvSpPr>
            <p:cNvPr id="17" name="Freeform 17"/>
            <p:cNvSpPr/>
            <p:nvPr/>
          </p:nvSpPr>
          <p:spPr>
            <a:xfrm>
              <a:off x="5201843" y="4254500"/>
              <a:ext cx="2276800" cy="1301750"/>
            </a:xfrm>
            <a:custGeom>
              <a:avLst/>
              <a:gdLst/>
              <a:ahLst/>
              <a:cxnLst/>
              <a:rect l="l" t="t" r="r" b="b"/>
              <a:pathLst>
                <a:path w="2276800" h="1301750">
                  <a:moveTo>
                    <a:pt x="531447" y="0"/>
                  </a:moveTo>
                  <a:lnTo>
                    <a:pt x="1740123" y="0"/>
                  </a:lnTo>
                  <a:lnTo>
                    <a:pt x="1755743" y="55248"/>
                  </a:lnTo>
                  <a:cubicBezTo>
                    <a:pt x="1865092" y="405333"/>
                    <a:pt x="2019413" y="797007"/>
                    <a:pt x="2235850" y="1223714"/>
                  </a:cubicBezTo>
                  <a:lnTo>
                    <a:pt x="2276800" y="1301750"/>
                  </a:lnTo>
                  <a:lnTo>
                    <a:pt x="0" y="1301750"/>
                  </a:lnTo>
                  <a:lnTo>
                    <a:pt x="37949" y="1230641"/>
                  </a:lnTo>
                  <a:cubicBezTo>
                    <a:pt x="195027" y="921999"/>
                    <a:pt x="347831" y="574776"/>
                    <a:pt x="471065" y="203441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cap="flat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6053847" y="4682243"/>
              <a:ext cx="556986" cy="551090"/>
            </a:xfrm>
            <a:prstGeom prst="rect">
              <a:avLst/>
            </a:prstGeom>
            <a:noFill/>
            <a:ln cap="flat" cmpd="sng">
              <a:prstDash val="solid"/>
            </a:ln>
          </p:spPr>
          <p:txBody>
            <a:bodyPr vert="horz" wrap="square" lIns="91440" tIns="90000" rIns="91440" bIns="90000" anchor="b">
              <a:spAutoFit/>
            </a:bodyPr>
            <a:lstStyle/>
            <a:p>
              <a:pPr marL="0" algn="ctr"/>
              <a:r>
                <a:rPr lang="en-US" sz="240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03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660400" y="4124065"/>
            <a:ext cx="3377074" cy="427979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90000" rIns="91440" bIns="90000" anchor="t">
            <a:spAutoFit/>
          </a:bodyPr>
          <a:lstStyle/>
          <a:p>
            <a:pPr marL="0" algn="r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Data Privacy Concerns</a:t>
            </a:r>
          </a:p>
        </p:txBody>
      </p:sp>
      <p:sp>
        <p:nvSpPr>
          <p:cNvPr id="20" name="AutoShape 20"/>
          <p:cNvSpPr/>
          <p:nvPr/>
        </p:nvSpPr>
        <p:spPr>
          <a:xfrm>
            <a:off x="660401" y="4608441"/>
            <a:ext cx="3377074" cy="179546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000000">
                    <a:alpha val="60000"/>
                  </a:srgbClr>
                </a:solidFill>
                <a:latin typeface="微软雅黑"/>
                <a:ea typeface="微软雅黑"/>
              </a:rPr>
              <a:t> As data is collected, concerns arise regarding who owns this data and how it may be used.
 Farmers may hesitate to share sensitive information without clear data protection policies.</a:t>
            </a:r>
          </a:p>
        </p:txBody>
      </p:sp>
      <p:cxnSp>
        <p:nvCxnSpPr>
          <p:cNvPr id="21" name="Connector 21"/>
          <p:cNvCxnSpPr>
            <a:cxnSpLocks/>
          </p:cNvCxnSpPr>
          <p:nvPr/>
        </p:nvCxnSpPr>
        <p:spPr>
          <a:xfrm flipH="1">
            <a:off x="4297854" y="4324267"/>
            <a:ext cx="1121223" cy="0"/>
          </a:xfrm>
          <a:prstGeom prst="line">
            <a:avLst/>
          </a:prstGeom>
          <a:ln w="19050" cap="flat" cmpd="sng">
            <a:gradFill>
              <a:gsLst>
                <a:gs pos="0">
                  <a:srgbClr val="778495">
                    <a:alpha val="0"/>
                  </a:srgbClr>
                </a:gs>
                <a:gs pos="100000">
                  <a:srgbClr val="778495"/>
                </a:gs>
              </a:gsLst>
              <a:lin ang="2700000"/>
            </a:gradFill>
            <a:prstDash val="solid"/>
            <a:tailEnd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26056"/>
            <a:ext cx="4927599" cy="3046988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Thank you for watching!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defRPr/>
            </a:pPr>
            <a:r>
              <a:rPr lang="zh-CN" altLang="en-US" sz="18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Reporter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E08"/>
      </a:accent1>
      <a:accent2>
        <a:srgbClr val="E28700"/>
      </a:accent2>
      <a:accent3>
        <a:srgbClr val="659303"/>
      </a:accent3>
      <a:accent4>
        <a:srgbClr val="00AC36"/>
      </a:accent4>
      <a:accent5>
        <a:srgbClr val="005C1F"/>
      </a:accent5>
      <a:accent6>
        <a:srgbClr val="119900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999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Inter</vt:lpstr>
      <vt:lpstr>Open Sans</vt:lpstr>
      <vt:lpstr>Wingdings</vt:lpstr>
      <vt:lpstr>Office Theme</vt:lpstr>
      <vt:lpstr>Leveraging Earth Observation Data for Informed Agricultural Decision-Making</vt:lpstr>
      <vt:lpstr>Groundwater in India</vt:lpstr>
      <vt:lpstr>Steps</vt:lpstr>
      <vt:lpstr>Model Evaluation Metrics</vt:lpstr>
      <vt:lpstr>Actions</vt:lpstr>
      <vt:lpstr>Ground Water Storage Variations across India</vt:lpstr>
      <vt:lpstr>Future Prospects</vt:lpstr>
      <vt:lpstr>Challenges Facing AI Implementation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ADITHI NAIRY</cp:lastModifiedBy>
  <cp:revision>33</cp:revision>
  <dcterms:created xsi:type="dcterms:W3CDTF">2006-08-16T00:00:00Z</dcterms:created>
  <dcterms:modified xsi:type="dcterms:W3CDTF">2024-10-05T18:27:39Z</dcterms:modified>
</cp:coreProperties>
</file>