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7" r:id="rId5"/>
    <p:sldId id="270" r:id="rId6"/>
    <p:sldId id="268" r:id="rId7"/>
    <p:sldId id="269" r:id="rId8"/>
    <p:sldId id="263" r:id="rId9"/>
    <p:sldId id="27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2" d="100"/>
          <a:sy n="62" d="100"/>
        </p:scale>
        <p:origin x="80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HI\Desktop\nasa\gws\NASA_Hackathon_2024_Meteoric_Minds\aggregated_by_state_add_seas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kern="1200" cap="none" spc="20" baseline="0">
                <a:solidFill>
                  <a:sysClr val="windowText" lastClr="000000">
                    <a:lumMod val="50000"/>
                    <a:lumOff val="50000"/>
                  </a:sysClr>
                </a:solidFill>
              </a:rPr>
              <a:t>Weekly Average Ground water storage from Jan 2023 to May 2024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CHART!$K$4</c:f>
              <c:strCache>
                <c:ptCount val="1"/>
                <c:pt idx="0">
                  <c:v>KARNATAKA</c:v>
                </c:pt>
              </c:strCache>
            </c:strRef>
          </c:tx>
          <c:spPr>
            <a:ln w="22225" cap="rnd" cmpd="sng" algn="ctr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CHART!$I$5:$J$78</c:f>
              <c:multiLvlStrCache>
                <c:ptCount val="7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  <c:pt idx="40">
                    <c:v>41</c:v>
                  </c:pt>
                  <c:pt idx="41">
                    <c:v>42</c:v>
                  </c:pt>
                  <c:pt idx="42">
                    <c:v>43</c:v>
                  </c:pt>
                  <c:pt idx="43">
                    <c:v>44</c:v>
                  </c:pt>
                  <c:pt idx="44">
                    <c:v>45</c:v>
                  </c:pt>
                  <c:pt idx="45">
                    <c:v>46</c:v>
                  </c:pt>
                  <c:pt idx="46">
                    <c:v>47</c:v>
                  </c:pt>
                  <c:pt idx="47">
                    <c:v>48</c:v>
                  </c:pt>
                  <c:pt idx="48">
                    <c:v>49</c:v>
                  </c:pt>
                  <c:pt idx="49">
                    <c:v>50</c:v>
                  </c:pt>
                  <c:pt idx="50">
                    <c:v>51</c:v>
                  </c:pt>
                  <c:pt idx="51">
                    <c:v>52</c:v>
                  </c:pt>
                  <c:pt idx="52">
                    <c:v>53</c:v>
                  </c:pt>
                  <c:pt idx="53">
                    <c:v>54</c:v>
                  </c:pt>
                  <c:pt idx="54">
                    <c:v>55</c:v>
                  </c:pt>
                  <c:pt idx="55">
                    <c:v>56</c:v>
                  </c:pt>
                  <c:pt idx="56">
                    <c:v>57</c:v>
                  </c:pt>
                  <c:pt idx="57">
                    <c:v>58</c:v>
                  </c:pt>
                  <c:pt idx="58">
                    <c:v>59</c:v>
                  </c:pt>
                  <c:pt idx="59">
                    <c:v>60</c:v>
                  </c:pt>
                  <c:pt idx="60">
                    <c:v>61</c:v>
                  </c:pt>
                  <c:pt idx="61">
                    <c:v>62</c:v>
                  </c:pt>
                  <c:pt idx="62">
                    <c:v>63</c:v>
                  </c:pt>
                  <c:pt idx="63">
                    <c:v>64</c:v>
                  </c:pt>
                  <c:pt idx="64">
                    <c:v>65</c:v>
                  </c:pt>
                  <c:pt idx="65">
                    <c:v>66</c:v>
                  </c:pt>
                  <c:pt idx="66">
                    <c:v>67</c:v>
                  </c:pt>
                  <c:pt idx="67">
                    <c:v>68</c:v>
                  </c:pt>
                  <c:pt idx="68">
                    <c:v>69</c:v>
                  </c:pt>
                  <c:pt idx="69">
                    <c:v>70</c:v>
                  </c:pt>
                  <c:pt idx="70">
                    <c:v>71</c:v>
                  </c:pt>
                  <c:pt idx="71">
                    <c:v>72</c:v>
                  </c:pt>
                  <c:pt idx="72">
                    <c:v>73</c:v>
                  </c:pt>
                  <c:pt idx="73">
                    <c:v>74</c:v>
                  </c:pt>
                </c:lvl>
                <c:lvl>
                  <c:pt idx="0">
                    <c:v>Winter</c:v>
                  </c:pt>
                  <c:pt idx="13">
                    <c:v>Summer</c:v>
                  </c:pt>
                  <c:pt idx="26">
                    <c:v>Monsoon</c:v>
                  </c:pt>
                  <c:pt idx="39">
                    <c:v>Post-Monsoon</c:v>
                  </c:pt>
                  <c:pt idx="48">
                    <c:v>Winter</c:v>
                  </c:pt>
                </c:lvl>
              </c:multiLvlStrCache>
            </c:multiLvlStrRef>
          </c:cat>
          <c:val>
            <c:numRef>
              <c:f>CHART!$K$5:$K$78</c:f>
              <c:numCache>
                <c:formatCode>General</c:formatCode>
                <c:ptCount val="74"/>
                <c:pt idx="0">
                  <c:v>94.288120305882302</c:v>
                </c:pt>
                <c:pt idx="1">
                  <c:v>94.807024168627393</c:v>
                </c:pt>
                <c:pt idx="2">
                  <c:v>95.276248435294093</c:v>
                </c:pt>
                <c:pt idx="3">
                  <c:v>95.862125513725402</c:v>
                </c:pt>
                <c:pt idx="4">
                  <c:v>96.384148113725402</c:v>
                </c:pt>
                <c:pt idx="5">
                  <c:v>96.411078082352901</c:v>
                </c:pt>
                <c:pt idx="6">
                  <c:v>96.444863250980305</c:v>
                </c:pt>
                <c:pt idx="7">
                  <c:v>96.225130694117595</c:v>
                </c:pt>
                <c:pt idx="8">
                  <c:v>96.103210176470597</c:v>
                </c:pt>
                <c:pt idx="9">
                  <c:v>96.191770619607794</c:v>
                </c:pt>
                <c:pt idx="10">
                  <c:v>95.851068737254906</c:v>
                </c:pt>
                <c:pt idx="11">
                  <c:v>95.313860941176401</c:v>
                </c:pt>
                <c:pt idx="12">
                  <c:v>92.153366180392098</c:v>
                </c:pt>
                <c:pt idx="13">
                  <c:v>89.3856419490196</c:v>
                </c:pt>
                <c:pt idx="14">
                  <c:v>88.993256415686204</c:v>
                </c:pt>
                <c:pt idx="15">
                  <c:v>88.401265115686201</c:v>
                </c:pt>
                <c:pt idx="16">
                  <c:v>86.646831261568593</c:v>
                </c:pt>
                <c:pt idx="17">
                  <c:v>86.0234120113725</c:v>
                </c:pt>
                <c:pt idx="18">
                  <c:v>86.935879079215596</c:v>
                </c:pt>
                <c:pt idx="19">
                  <c:v>88.802064137254803</c:v>
                </c:pt>
                <c:pt idx="20">
                  <c:v>87.532349152941094</c:v>
                </c:pt>
                <c:pt idx="21">
                  <c:v>86.672536925490107</c:v>
                </c:pt>
                <c:pt idx="22">
                  <c:v>84.325112968627394</c:v>
                </c:pt>
                <c:pt idx="23">
                  <c:v>77.219246390588197</c:v>
                </c:pt>
                <c:pt idx="24">
                  <c:v>67.432899971803906</c:v>
                </c:pt>
                <c:pt idx="25">
                  <c:v>58.905566755450899</c:v>
                </c:pt>
                <c:pt idx="26">
                  <c:v>52.269990911843102</c:v>
                </c:pt>
                <c:pt idx="27">
                  <c:v>57.286242234117601</c:v>
                </c:pt>
                <c:pt idx="28">
                  <c:v>56.7869740168627</c:v>
                </c:pt>
                <c:pt idx="29">
                  <c:v>62.3815840419607</c:v>
                </c:pt>
                <c:pt idx="30">
                  <c:v>69.404017494117596</c:v>
                </c:pt>
                <c:pt idx="31">
                  <c:v>61.299230770980301</c:v>
                </c:pt>
                <c:pt idx="32">
                  <c:v>54.789897724470499</c:v>
                </c:pt>
                <c:pt idx="33">
                  <c:v>50.009478868705799</c:v>
                </c:pt>
                <c:pt idx="34">
                  <c:v>45.248212317882299</c:v>
                </c:pt>
                <c:pt idx="35">
                  <c:v>41.395609599294097</c:v>
                </c:pt>
                <c:pt idx="36">
                  <c:v>39.733767406431298</c:v>
                </c:pt>
                <c:pt idx="37">
                  <c:v>38.412624419529401</c:v>
                </c:pt>
                <c:pt idx="38">
                  <c:v>36.600670468862702</c:v>
                </c:pt>
                <c:pt idx="39">
                  <c:v>40.567577677764703</c:v>
                </c:pt>
                <c:pt idx="40">
                  <c:v>37.437186219137203</c:v>
                </c:pt>
                <c:pt idx="41">
                  <c:v>35.8584357103529</c:v>
                </c:pt>
                <c:pt idx="42">
                  <c:v>31.969070367294101</c:v>
                </c:pt>
                <c:pt idx="43">
                  <c:v>27.3411388487058</c:v>
                </c:pt>
                <c:pt idx="44">
                  <c:v>25.421783303529399</c:v>
                </c:pt>
                <c:pt idx="45">
                  <c:v>28.388003339215601</c:v>
                </c:pt>
                <c:pt idx="46">
                  <c:v>28.387891404705801</c:v>
                </c:pt>
                <c:pt idx="47">
                  <c:v>28.868649389411701</c:v>
                </c:pt>
                <c:pt idx="48">
                  <c:v>30.744775532156801</c:v>
                </c:pt>
                <c:pt idx="49">
                  <c:v>32.918725052156802</c:v>
                </c:pt>
                <c:pt idx="50">
                  <c:v>35.118446438823497</c:v>
                </c:pt>
                <c:pt idx="51">
                  <c:v>36.889958307843102</c:v>
                </c:pt>
                <c:pt idx="52">
                  <c:v>38.336904770980297</c:v>
                </c:pt>
                <c:pt idx="53">
                  <c:v>40.3877144243137</c:v>
                </c:pt>
                <c:pt idx="54">
                  <c:v>42.816188109019599</c:v>
                </c:pt>
                <c:pt idx="55">
                  <c:v>44.603094487450903</c:v>
                </c:pt>
                <c:pt idx="56">
                  <c:v>47.141650580392103</c:v>
                </c:pt>
                <c:pt idx="57">
                  <c:v>52.405503643137202</c:v>
                </c:pt>
                <c:pt idx="58">
                  <c:v>55.288225015686201</c:v>
                </c:pt>
                <c:pt idx="59">
                  <c:v>58.124198007843098</c:v>
                </c:pt>
                <c:pt idx="60">
                  <c:v>60.865489211764697</c:v>
                </c:pt>
                <c:pt idx="61">
                  <c:v>61.090194992156803</c:v>
                </c:pt>
                <c:pt idx="62">
                  <c:v>63.323919400000001</c:v>
                </c:pt>
                <c:pt idx="63">
                  <c:v>65.025197388235298</c:v>
                </c:pt>
                <c:pt idx="64">
                  <c:v>63.824036866666603</c:v>
                </c:pt>
                <c:pt idx="65">
                  <c:v>61.226877407843098</c:v>
                </c:pt>
                <c:pt idx="66">
                  <c:v>59.564052733333298</c:v>
                </c:pt>
                <c:pt idx="67">
                  <c:v>57.788901329411701</c:v>
                </c:pt>
                <c:pt idx="68">
                  <c:v>56.148449890588203</c:v>
                </c:pt>
                <c:pt idx="69">
                  <c:v>55.005994685490201</c:v>
                </c:pt>
                <c:pt idx="70">
                  <c:v>53.211798447607798</c:v>
                </c:pt>
                <c:pt idx="71">
                  <c:v>51.351047755294097</c:v>
                </c:pt>
                <c:pt idx="72">
                  <c:v>57.765471964313697</c:v>
                </c:pt>
                <c:pt idx="73">
                  <c:v>72.483975058823503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11-4B35-B559-1E2CD020FEF4}"/>
            </c:ext>
          </c:extLst>
        </c:ser>
        <c:ser>
          <c:idx val="3"/>
          <c:order val="3"/>
          <c:tx>
            <c:strRef>
              <c:f>CHART!$L$4</c:f>
              <c:strCache>
                <c:ptCount val="1"/>
                <c:pt idx="0">
                  <c:v>KERALA</c:v>
                </c:pt>
              </c:strCache>
            </c:strRef>
          </c:tx>
          <c:spPr>
            <a:ln w="22225" cap="rnd" cmpd="sng" algn="ctr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CHART!$I$5:$J$78</c:f>
              <c:multiLvlStrCache>
                <c:ptCount val="7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  <c:pt idx="40">
                    <c:v>41</c:v>
                  </c:pt>
                  <c:pt idx="41">
                    <c:v>42</c:v>
                  </c:pt>
                  <c:pt idx="42">
                    <c:v>43</c:v>
                  </c:pt>
                  <c:pt idx="43">
                    <c:v>44</c:v>
                  </c:pt>
                  <c:pt idx="44">
                    <c:v>45</c:v>
                  </c:pt>
                  <c:pt idx="45">
                    <c:v>46</c:v>
                  </c:pt>
                  <c:pt idx="46">
                    <c:v>47</c:v>
                  </c:pt>
                  <c:pt idx="47">
                    <c:v>48</c:v>
                  </c:pt>
                  <c:pt idx="48">
                    <c:v>49</c:v>
                  </c:pt>
                  <c:pt idx="49">
                    <c:v>50</c:v>
                  </c:pt>
                  <c:pt idx="50">
                    <c:v>51</c:v>
                  </c:pt>
                  <c:pt idx="51">
                    <c:v>52</c:v>
                  </c:pt>
                  <c:pt idx="52">
                    <c:v>53</c:v>
                  </c:pt>
                  <c:pt idx="53">
                    <c:v>54</c:v>
                  </c:pt>
                  <c:pt idx="54">
                    <c:v>55</c:v>
                  </c:pt>
                  <c:pt idx="55">
                    <c:v>56</c:v>
                  </c:pt>
                  <c:pt idx="56">
                    <c:v>57</c:v>
                  </c:pt>
                  <c:pt idx="57">
                    <c:v>58</c:v>
                  </c:pt>
                  <c:pt idx="58">
                    <c:v>59</c:v>
                  </c:pt>
                  <c:pt idx="59">
                    <c:v>60</c:v>
                  </c:pt>
                  <c:pt idx="60">
                    <c:v>61</c:v>
                  </c:pt>
                  <c:pt idx="61">
                    <c:v>62</c:v>
                  </c:pt>
                  <c:pt idx="62">
                    <c:v>63</c:v>
                  </c:pt>
                  <c:pt idx="63">
                    <c:v>64</c:v>
                  </c:pt>
                  <c:pt idx="64">
                    <c:v>65</c:v>
                  </c:pt>
                  <c:pt idx="65">
                    <c:v>66</c:v>
                  </c:pt>
                  <c:pt idx="66">
                    <c:v>67</c:v>
                  </c:pt>
                  <c:pt idx="67">
                    <c:v>68</c:v>
                  </c:pt>
                  <c:pt idx="68">
                    <c:v>69</c:v>
                  </c:pt>
                  <c:pt idx="69">
                    <c:v>70</c:v>
                  </c:pt>
                  <c:pt idx="70">
                    <c:v>71</c:v>
                  </c:pt>
                  <c:pt idx="71">
                    <c:v>72</c:v>
                  </c:pt>
                  <c:pt idx="72">
                    <c:v>73</c:v>
                  </c:pt>
                  <c:pt idx="73">
                    <c:v>74</c:v>
                  </c:pt>
                </c:lvl>
                <c:lvl>
                  <c:pt idx="0">
                    <c:v>Winter</c:v>
                  </c:pt>
                  <c:pt idx="13">
                    <c:v>Summer</c:v>
                  </c:pt>
                  <c:pt idx="26">
                    <c:v>Monsoon</c:v>
                  </c:pt>
                  <c:pt idx="39">
                    <c:v>Post-Monsoon</c:v>
                  </c:pt>
                  <c:pt idx="48">
                    <c:v>Winter</c:v>
                  </c:pt>
                </c:lvl>
              </c:multiLvlStrCache>
            </c:multiLvlStrRef>
          </c:cat>
          <c:val>
            <c:numRef>
              <c:f>CHART!$L$5:$L$78</c:f>
              <c:numCache>
                <c:formatCode>General</c:formatCode>
                <c:ptCount val="74"/>
                <c:pt idx="0">
                  <c:v>85.171446265306102</c:v>
                </c:pt>
                <c:pt idx="1">
                  <c:v>81.687694346938699</c:v>
                </c:pt>
                <c:pt idx="2">
                  <c:v>79.735427551020393</c:v>
                </c:pt>
                <c:pt idx="3">
                  <c:v>78.479350346938702</c:v>
                </c:pt>
                <c:pt idx="4">
                  <c:v>82.414360897959099</c:v>
                </c:pt>
                <c:pt idx="5">
                  <c:v>85.900077265306095</c:v>
                </c:pt>
                <c:pt idx="6">
                  <c:v>86.361737530612203</c:v>
                </c:pt>
                <c:pt idx="7">
                  <c:v>83.744046265306096</c:v>
                </c:pt>
                <c:pt idx="8">
                  <c:v>80.534866204081595</c:v>
                </c:pt>
                <c:pt idx="9">
                  <c:v>77.974123355101995</c:v>
                </c:pt>
                <c:pt idx="10">
                  <c:v>73.247547324489801</c:v>
                </c:pt>
                <c:pt idx="11">
                  <c:v>64.622950863265302</c:v>
                </c:pt>
                <c:pt idx="12">
                  <c:v>54.377327714285698</c:v>
                </c:pt>
                <c:pt idx="13">
                  <c:v>48.971149346938702</c:v>
                </c:pt>
                <c:pt idx="14">
                  <c:v>43.401633877550999</c:v>
                </c:pt>
                <c:pt idx="15">
                  <c:v>37.282021877551003</c:v>
                </c:pt>
                <c:pt idx="16">
                  <c:v>22.708136</c:v>
                </c:pt>
                <c:pt idx="17">
                  <c:v>25.533699679591798</c:v>
                </c:pt>
                <c:pt idx="18">
                  <c:v>42.329970734693802</c:v>
                </c:pt>
                <c:pt idx="19">
                  <c:v>48.5689451020408</c:v>
                </c:pt>
                <c:pt idx="20">
                  <c:v>39.511173632652998</c:v>
                </c:pt>
                <c:pt idx="21">
                  <c:v>32.953090244897901</c:v>
                </c:pt>
                <c:pt idx="22">
                  <c:v>25.255162663265299</c:v>
                </c:pt>
                <c:pt idx="23">
                  <c:v>15.159369755102</c:v>
                </c:pt>
                <c:pt idx="24">
                  <c:v>3.2513276516326499</c:v>
                </c:pt>
                <c:pt idx="25">
                  <c:v>0.66812945326530604</c:v>
                </c:pt>
                <c:pt idx="26">
                  <c:v>1.80306910183673</c:v>
                </c:pt>
                <c:pt idx="27">
                  <c:v>29.089792861224399</c:v>
                </c:pt>
                <c:pt idx="28">
                  <c:v>19.658415093877501</c:v>
                </c:pt>
                <c:pt idx="29">
                  <c:v>18.8139303763265</c:v>
                </c:pt>
                <c:pt idx="30">
                  <c:v>13.8379405987755</c:v>
                </c:pt>
                <c:pt idx="31">
                  <c:v>7.6981637836734604</c:v>
                </c:pt>
                <c:pt idx="32">
                  <c:v>4.0754632877550998</c:v>
                </c:pt>
                <c:pt idx="33">
                  <c:v>1.89846308816326</c:v>
                </c:pt>
                <c:pt idx="34">
                  <c:v>0.75124997346938704</c:v>
                </c:pt>
                <c:pt idx="35">
                  <c:v>1.0340412746938701</c:v>
                </c:pt>
                <c:pt idx="36">
                  <c:v>4.5373512387755097</c:v>
                </c:pt>
                <c:pt idx="37">
                  <c:v>22.194808812653001</c:v>
                </c:pt>
                <c:pt idx="38">
                  <c:v>45.845303930612197</c:v>
                </c:pt>
                <c:pt idx="39">
                  <c:v>76.4317633265306</c:v>
                </c:pt>
                <c:pt idx="40">
                  <c:v>62.673074265306099</c:v>
                </c:pt>
                <c:pt idx="41">
                  <c:v>72.244695020408102</c:v>
                </c:pt>
                <c:pt idx="42">
                  <c:v>71.744423510204001</c:v>
                </c:pt>
                <c:pt idx="43">
                  <c:v>71.660269408163202</c:v>
                </c:pt>
                <c:pt idx="44">
                  <c:v>84.063089408163194</c:v>
                </c:pt>
                <c:pt idx="45">
                  <c:v>85.071173408163204</c:v>
                </c:pt>
                <c:pt idx="46">
                  <c:v>82.595306632653006</c:v>
                </c:pt>
                <c:pt idx="47">
                  <c:v>85.052796183673394</c:v>
                </c:pt>
                <c:pt idx="48">
                  <c:v>83.725526081632594</c:v>
                </c:pt>
                <c:pt idx="49">
                  <c:v>85.432168979591793</c:v>
                </c:pt>
                <c:pt idx="50">
                  <c:v>88.076422489795902</c:v>
                </c:pt>
                <c:pt idx="51">
                  <c:v>90.472111653061205</c:v>
                </c:pt>
                <c:pt idx="52">
                  <c:v>88.795092265306096</c:v>
                </c:pt>
                <c:pt idx="53">
                  <c:v>92.9986895714285</c:v>
                </c:pt>
                <c:pt idx="54">
                  <c:v>96.089015938775503</c:v>
                </c:pt>
                <c:pt idx="55">
                  <c:v>96.833635183673394</c:v>
                </c:pt>
                <c:pt idx="56">
                  <c:v>97.094196183673404</c:v>
                </c:pt>
                <c:pt idx="57">
                  <c:v>96.434117551020407</c:v>
                </c:pt>
                <c:pt idx="58">
                  <c:v>95.766531285714194</c:v>
                </c:pt>
                <c:pt idx="59">
                  <c:v>94.806547102040795</c:v>
                </c:pt>
                <c:pt idx="60">
                  <c:v>94.676120755102005</c:v>
                </c:pt>
                <c:pt idx="61">
                  <c:v>94.221701204081597</c:v>
                </c:pt>
                <c:pt idx="62">
                  <c:v>93.765653530612198</c:v>
                </c:pt>
                <c:pt idx="63">
                  <c:v>91.029016061224496</c:v>
                </c:pt>
                <c:pt idx="64">
                  <c:v>69.4506013877551</c:v>
                </c:pt>
                <c:pt idx="65">
                  <c:v>58.432328734693797</c:v>
                </c:pt>
                <c:pt idx="66">
                  <c:v>47.3286027959183</c:v>
                </c:pt>
                <c:pt idx="67">
                  <c:v>41.0467977755102</c:v>
                </c:pt>
                <c:pt idx="68">
                  <c:v>29.051056510203999</c:v>
                </c:pt>
                <c:pt idx="69">
                  <c:v>15.5250239314285</c:v>
                </c:pt>
                <c:pt idx="70">
                  <c:v>9.9722494938775501</c:v>
                </c:pt>
                <c:pt idx="71">
                  <c:v>11.7080899163265</c:v>
                </c:pt>
                <c:pt idx="72">
                  <c:v>54.163331612244797</c:v>
                </c:pt>
                <c:pt idx="73">
                  <c:v>92.482068755102006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11-4B35-B559-1E2CD020FEF4}"/>
            </c:ext>
          </c:extLst>
        </c:ser>
        <c:ser>
          <c:idx val="4"/>
          <c:order val="4"/>
          <c:tx>
            <c:strRef>
              <c:f>CHART!$M$4</c:f>
              <c:strCache>
                <c:ptCount val="1"/>
                <c:pt idx="0">
                  <c:v>MIZORAM</c:v>
                </c:pt>
              </c:strCache>
            </c:strRef>
          </c:tx>
          <c:spPr>
            <a:ln w="22225" cap="rnd" cmpd="sng" algn="ctr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CHART!$I$5:$J$78</c:f>
              <c:multiLvlStrCache>
                <c:ptCount val="7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  <c:pt idx="40">
                    <c:v>41</c:v>
                  </c:pt>
                  <c:pt idx="41">
                    <c:v>42</c:v>
                  </c:pt>
                  <c:pt idx="42">
                    <c:v>43</c:v>
                  </c:pt>
                  <c:pt idx="43">
                    <c:v>44</c:v>
                  </c:pt>
                  <c:pt idx="44">
                    <c:v>45</c:v>
                  </c:pt>
                  <c:pt idx="45">
                    <c:v>46</c:v>
                  </c:pt>
                  <c:pt idx="46">
                    <c:v>47</c:v>
                  </c:pt>
                  <c:pt idx="47">
                    <c:v>48</c:v>
                  </c:pt>
                  <c:pt idx="48">
                    <c:v>49</c:v>
                  </c:pt>
                  <c:pt idx="49">
                    <c:v>50</c:v>
                  </c:pt>
                  <c:pt idx="50">
                    <c:v>51</c:v>
                  </c:pt>
                  <c:pt idx="51">
                    <c:v>52</c:v>
                  </c:pt>
                  <c:pt idx="52">
                    <c:v>53</c:v>
                  </c:pt>
                  <c:pt idx="53">
                    <c:v>54</c:v>
                  </c:pt>
                  <c:pt idx="54">
                    <c:v>55</c:v>
                  </c:pt>
                  <c:pt idx="55">
                    <c:v>56</c:v>
                  </c:pt>
                  <c:pt idx="56">
                    <c:v>57</c:v>
                  </c:pt>
                  <c:pt idx="57">
                    <c:v>58</c:v>
                  </c:pt>
                  <c:pt idx="58">
                    <c:v>59</c:v>
                  </c:pt>
                  <c:pt idx="59">
                    <c:v>60</c:v>
                  </c:pt>
                  <c:pt idx="60">
                    <c:v>61</c:v>
                  </c:pt>
                  <c:pt idx="61">
                    <c:v>62</c:v>
                  </c:pt>
                  <c:pt idx="62">
                    <c:v>63</c:v>
                  </c:pt>
                  <c:pt idx="63">
                    <c:v>64</c:v>
                  </c:pt>
                  <c:pt idx="64">
                    <c:v>65</c:v>
                  </c:pt>
                  <c:pt idx="65">
                    <c:v>66</c:v>
                  </c:pt>
                  <c:pt idx="66">
                    <c:v>67</c:v>
                  </c:pt>
                  <c:pt idx="67">
                    <c:v>68</c:v>
                  </c:pt>
                  <c:pt idx="68">
                    <c:v>69</c:v>
                  </c:pt>
                  <c:pt idx="69">
                    <c:v>70</c:v>
                  </c:pt>
                  <c:pt idx="70">
                    <c:v>71</c:v>
                  </c:pt>
                  <c:pt idx="71">
                    <c:v>72</c:v>
                  </c:pt>
                  <c:pt idx="72">
                    <c:v>73</c:v>
                  </c:pt>
                  <c:pt idx="73">
                    <c:v>74</c:v>
                  </c:pt>
                </c:lvl>
                <c:lvl>
                  <c:pt idx="0">
                    <c:v>Winter</c:v>
                  </c:pt>
                  <c:pt idx="13">
                    <c:v>Summer</c:v>
                  </c:pt>
                  <c:pt idx="26">
                    <c:v>Monsoon</c:v>
                  </c:pt>
                  <c:pt idx="39">
                    <c:v>Post-Monsoon</c:v>
                  </c:pt>
                  <c:pt idx="48">
                    <c:v>Winter</c:v>
                  </c:pt>
                </c:lvl>
              </c:multiLvlStrCache>
            </c:multiLvlStrRef>
          </c:cat>
          <c:val>
            <c:numRef>
              <c:f>CHART!$M$5:$M$78</c:f>
              <c:numCache>
                <c:formatCode>General</c:formatCode>
                <c:ptCount val="74"/>
                <c:pt idx="0">
                  <c:v>3.9004937925925902</c:v>
                </c:pt>
                <c:pt idx="1">
                  <c:v>4.7235235333333296</c:v>
                </c:pt>
                <c:pt idx="2">
                  <c:v>4.9461236555555503</c:v>
                </c:pt>
                <c:pt idx="3">
                  <c:v>5.3926705481481401</c:v>
                </c:pt>
                <c:pt idx="4">
                  <c:v>7.6629970666666596</c:v>
                </c:pt>
                <c:pt idx="5">
                  <c:v>10.3443798851851</c:v>
                </c:pt>
                <c:pt idx="6">
                  <c:v>11.0248299851851</c:v>
                </c:pt>
                <c:pt idx="7">
                  <c:v>11.4620061444444</c:v>
                </c:pt>
                <c:pt idx="8">
                  <c:v>10.900913614814799</c:v>
                </c:pt>
                <c:pt idx="9">
                  <c:v>4.1686965444444404</c:v>
                </c:pt>
                <c:pt idx="10">
                  <c:v>3.3074541533333299</c:v>
                </c:pt>
                <c:pt idx="11">
                  <c:v>3.0225509399999999</c:v>
                </c:pt>
                <c:pt idx="12">
                  <c:v>13.130386796666601</c:v>
                </c:pt>
                <c:pt idx="13">
                  <c:v>25.739505725925898</c:v>
                </c:pt>
                <c:pt idx="14">
                  <c:v>39.178341977777698</c:v>
                </c:pt>
                <c:pt idx="15">
                  <c:v>32.341608222222199</c:v>
                </c:pt>
                <c:pt idx="16">
                  <c:v>35.440605814814802</c:v>
                </c:pt>
                <c:pt idx="17">
                  <c:v>21.302673674074001</c:v>
                </c:pt>
                <c:pt idx="18">
                  <c:v>9.4022290518518492</c:v>
                </c:pt>
                <c:pt idx="19">
                  <c:v>15.5499988111111</c:v>
                </c:pt>
                <c:pt idx="20">
                  <c:v>24.287373111111101</c:v>
                </c:pt>
                <c:pt idx="21">
                  <c:v>15.5090199807407</c:v>
                </c:pt>
                <c:pt idx="22">
                  <c:v>5.0977022170370301</c:v>
                </c:pt>
                <c:pt idx="23">
                  <c:v>8.67528633444444</c:v>
                </c:pt>
                <c:pt idx="24">
                  <c:v>8.8153327696296202</c:v>
                </c:pt>
                <c:pt idx="25">
                  <c:v>6.7678795985185101</c:v>
                </c:pt>
                <c:pt idx="26">
                  <c:v>5.3611082674074</c:v>
                </c:pt>
                <c:pt idx="27">
                  <c:v>3.0621323314814801</c:v>
                </c:pt>
                <c:pt idx="28">
                  <c:v>3.5470956625925898</c:v>
                </c:pt>
                <c:pt idx="29">
                  <c:v>3.6015781970370302</c:v>
                </c:pt>
                <c:pt idx="30">
                  <c:v>2.7830110237037</c:v>
                </c:pt>
                <c:pt idx="31">
                  <c:v>3.9634077814814801</c:v>
                </c:pt>
                <c:pt idx="32">
                  <c:v>4.7223073740740702</c:v>
                </c:pt>
                <c:pt idx="33">
                  <c:v>2.7912195281481398</c:v>
                </c:pt>
                <c:pt idx="34">
                  <c:v>3.0668081055555501</c:v>
                </c:pt>
                <c:pt idx="35">
                  <c:v>4.9740440614814796</c:v>
                </c:pt>
                <c:pt idx="36">
                  <c:v>6.1517957614814804</c:v>
                </c:pt>
                <c:pt idx="37">
                  <c:v>8.0136855222222199</c:v>
                </c:pt>
                <c:pt idx="38">
                  <c:v>7.6689154544444396</c:v>
                </c:pt>
                <c:pt idx="39">
                  <c:v>10.860245918518499</c:v>
                </c:pt>
                <c:pt idx="40">
                  <c:v>7.3618705622222196</c:v>
                </c:pt>
                <c:pt idx="41">
                  <c:v>6.3988602762962898</c:v>
                </c:pt>
                <c:pt idx="42">
                  <c:v>4.7406848792592502</c:v>
                </c:pt>
                <c:pt idx="43">
                  <c:v>6.89370578296296</c:v>
                </c:pt>
                <c:pt idx="44">
                  <c:v>5.5586969192592601</c:v>
                </c:pt>
                <c:pt idx="45">
                  <c:v>4.2167240770370302</c:v>
                </c:pt>
                <c:pt idx="46">
                  <c:v>17.595549503703701</c:v>
                </c:pt>
                <c:pt idx="47">
                  <c:v>21.1384194</c:v>
                </c:pt>
                <c:pt idx="48">
                  <c:v>21.462596366666599</c:v>
                </c:pt>
                <c:pt idx="49">
                  <c:v>39.326261603703699</c:v>
                </c:pt>
                <c:pt idx="50">
                  <c:v>43.299632407407401</c:v>
                </c:pt>
                <c:pt idx="51">
                  <c:v>42.253208618518499</c:v>
                </c:pt>
                <c:pt idx="52">
                  <c:v>41.788890259259198</c:v>
                </c:pt>
                <c:pt idx="53">
                  <c:v>40.614930777777701</c:v>
                </c:pt>
                <c:pt idx="54">
                  <c:v>38.8148367777777</c:v>
                </c:pt>
                <c:pt idx="55">
                  <c:v>38.175020777777704</c:v>
                </c:pt>
                <c:pt idx="56">
                  <c:v>41.018721999999997</c:v>
                </c:pt>
                <c:pt idx="57">
                  <c:v>45.075204555555501</c:v>
                </c:pt>
                <c:pt idx="58">
                  <c:v>46.4492388888888</c:v>
                </c:pt>
                <c:pt idx="59">
                  <c:v>45.631913222222202</c:v>
                </c:pt>
                <c:pt idx="60">
                  <c:v>50.696910259259198</c:v>
                </c:pt>
                <c:pt idx="61">
                  <c:v>48.889398518518497</c:v>
                </c:pt>
                <c:pt idx="62">
                  <c:v>49.4599253703703</c:v>
                </c:pt>
                <c:pt idx="63">
                  <c:v>47.119063407407403</c:v>
                </c:pt>
                <c:pt idx="64">
                  <c:v>52.806555037037</c:v>
                </c:pt>
                <c:pt idx="65">
                  <c:v>49.976070925925903</c:v>
                </c:pt>
                <c:pt idx="66">
                  <c:v>54.866644925925897</c:v>
                </c:pt>
                <c:pt idx="67">
                  <c:v>46.708520037036998</c:v>
                </c:pt>
                <c:pt idx="68">
                  <c:v>45.8730824444444</c:v>
                </c:pt>
                <c:pt idx="69">
                  <c:v>36.453937555555498</c:v>
                </c:pt>
                <c:pt idx="70">
                  <c:v>40.015414999999997</c:v>
                </c:pt>
                <c:pt idx="71">
                  <c:v>44.246283185185099</c:v>
                </c:pt>
                <c:pt idx="72">
                  <c:v>37.798840481481399</c:v>
                </c:pt>
                <c:pt idx="73">
                  <c:v>28.298864607407399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11-4B35-B559-1E2CD020FEF4}"/>
            </c:ext>
          </c:extLst>
        </c:ser>
        <c:ser>
          <c:idx val="5"/>
          <c:order val="5"/>
          <c:tx>
            <c:strRef>
              <c:f>CHART!$N$4</c:f>
              <c:strCache>
                <c:ptCount val="1"/>
                <c:pt idx="0">
                  <c:v>TAMIL NADU</c:v>
                </c:pt>
              </c:strCache>
            </c:strRef>
          </c:tx>
          <c:spPr>
            <a:ln w="22225" cap="rnd" cmpd="sng" algn="ctr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CHART!$I$5:$J$78</c:f>
              <c:multiLvlStrCache>
                <c:ptCount val="7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  <c:pt idx="40">
                    <c:v>41</c:v>
                  </c:pt>
                  <c:pt idx="41">
                    <c:v>42</c:v>
                  </c:pt>
                  <c:pt idx="42">
                    <c:v>43</c:v>
                  </c:pt>
                  <c:pt idx="43">
                    <c:v>44</c:v>
                  </c:pt>
                  <c:pt idx="44">
                    <c:v>45</c:v>
                  </c:pt>
                  <c:pt idx="45">
                    <c:v>46</c:v>
                  </c:pt>
                  <c:pt idx="46">
                    <c:v>47</c:v>
                  </c:pt>
                  <c:pt idx="47">
                    <c:v>48</c:v>
                  </c:pt>
                  <c:pt idx="48">
                    <c:v>49</c:v>
                  </c:pt>
                  <c:pt idx="49">
                    <c:v>50</c:v>
                  </c:pt>
                  <c:pt idx="50">
                    <c:v>51</c:v>
                  </c:pt>
                  <c:pt idx="51">
                    <c:v>52</c:v>
                  </c:pt>
                  <c:pt idx="52">
                    <c:v>53</c:v>
                  </c:pt>
                  <c:pt idx="53">
                    <c:v>54</c:v>
                  </c:pt>
                  <c:pt idx="54">
                    <c:v>55</c:v>
                  </c:pt>
                  <c:pt idx="55">
                    <c:v>56</c:v>
                  </c:pt>
                  <c:pt idx="56">
                    <c:v>57</c:v>
                  </c:pt>
                  <c:pt idx="57">
                    <c:v>58</c:v>
                  </c:pt>
                  <c:pt idx="58">
                    <c:v>59</c:v>
                  </c:pt>
                  <c:pt idx="59">
                    <c:v>60</c:v>
                  </c:pt>
                  <c:pt idx="60">
                    <c:v>61</c:v>
                  </c:pt>
                  <c:pt idx="61">
                    <c:v>62</c:v>
                  </c:pt>
                  <c:pt idx="62">
                    <c:v>63</c:v>
                  </c:pt>
                  <c:pt idx="63">
                    <c:v>64</c:v>
                  </c:pt>
                  <c:pt idx="64">
                    <c:v>65</c:v>
                  </c:pt>
                  <c:pt idx="65">
                    <c:v>66</c:v>
                  </c:pt>
                  <c:pt idx="66">
                    <c:v>67</c:v>
                  </c:pt>
                  <c:pt idx="67">
                    <c:v>68</c:v>
                  </c:pt>
                  <c:pt idx="68">
                    <c:v>69</c:v>
                  </c:pt>
                  <c:pt idx="69">
                    <c:v>70</c:v>
                  </c:pt>
                  <c:pt idx="70">
                    <c:v>71</c:v>
                  </c:pt>
                  <c:pt idx="71">
                    <c:v>72</c:v>
                  </c:pt>
                  <c:pt idx="72">
                    <c:v>73</c:v>
                  </c:pt>
                  <c:pt idx="73">
                    <c:v>74</c:v>
                  </c:pt>
                </c:lvl>
                <c:lvl>
                  <c:pt idx="0">
                    <c:v>Winter</c:v>
                  </c:pt>
                  <c:pt idx="13">
                    <c:v>Summer</c:v>
                  </c:pt>
                  <c:pt idx="26">
                    <c:v>Monsoon</c:v>
                  </c:pt>
                  <c:pt idx="39">
                    <c:v>Post-Monsoon</c:v>
                  </c:pt>
                  <c:pt idx="48">
                    <c:v>Winter</c:v>
                  </c:pt>
                </c:lvl>
              </c:multiLvlStrCache>
            </c:multiLvlStrRef>
          </c:cat>
          <c:val>
            <c:numRef>
              <c:f>CHART!$N$5:$N$78</c:f>
              <c:numCache>
                <c:formatCode>General</c:formatCode>
                <c:ptCount val="74"/>
                <c:pt idx="0">
                  <c:v>60.209901217455602</c:v>
                </c:pt>
                <c:pt idx="1">
                  <c:v>59.0595186558579</c:v>
                </c:pt>
                <c:pt idx="2">
                  <c:v>57.474519493964401</c:v>
                </c:pt>
                <c:pt idx="3">
                  <c:v>56.505682000236597</c:v>
                </c:pt>
                <c:pt idx="4">
                  <c:v>59.2138954178698</c:v>
                </c:pt>
                <c:pt idx="5">
                  <c:v>65.841100612426004</c:v>
                </c:pt>
                <c:pt idx="6">
                  <c:v>67.011625802366794</c:v>
                </c:pt>
                <c:pt idx="7">
                  <c:v>63.974916295502901</c:v>
                </c:pt>
                <c:pt idx="8">
                  <c:v>59.270120848757301</c:v>
                </c:pt>
                <c:pt idx="9">
                  <c:v>57.017945560355002</c:v>
                </c:pt>
                <c:pt idx="10">
                  <c:v>56.036967222721799</c:v>
                </c:pt>
                <c:pt idx="11">
                  <c:v>55.353477229585799</c:v>
                </c:pt>
                <c:pt idx="12">
                  <c:v>58.838966656804701</c:v>
                </c:pt>
                <c:pt idx="13">
                  <c:v>59.944235686390499</c:v>
                </c:pt>
                <c:pt idx="14">
                  <c:v>60.017924923076897</c:v>
                </c:pt>
                <c:pt idx="15">
                  <c:v>58.092750266272098</c:v>
                </c:pt>
                <c:pt idx="16">
                  <c:v>55.044961855029499</c:v>
                </c:pt>
                <c:pt idx="17">
                  <c:v>55.152548288757302</c:v>
                </c:pt>
                <c:pt idx="18">
                  <c:v>72.617476266272106</c:v>
                </c:pt>
                <c:pt idx="19">
                  <c:v>77.722508307692294</c:v>
                </c:pt>
                <c:pt idx="20">
                  <c:v>75.778896585798805</c:v>
                </c:pt>
                <c:pt idx="21">
                  <c:v>73.915587988165598</c:v>
                </c:pt>
                <c:pt idx="22">
                  <c:v>70.487379970414196</c:v>
                </c:pt>
                <c:pt idx="23">
                  <c:v>64.661469091715901</c:v>
                </c:pt>
                <c:pt idx="24">
                  <c:v>57.261822664260301</c:v>
                </c:pt>
                <c:pt idx="25">
                  <c:v>54.676479036449699</c:v>
                </c:pt>
                <c:pt idx="26">
                  <c:v>54.399928517988101</c:v>
                </c:pt>
                <c:pt idx="27">
                  <c:v>69.109153404733703</c:v>
                </c:pt>
                <c:pt idx="28">
                  <c:v>70.497165289349098</c:v>
                </c:pt>
                <c:pt idx="29">
                  <c:v>63.729582030177497</c:v>
                </c:pt>
                <c:pt idx="30">
                  <c:v>56.200821434911198</c:v>
                </c:pt>
                <c:pt idx="31">
                  <c:v>51.177975443195201</c:v>
                </c:pt>
                <c:pt idx="32">
                  <c:v>49.599745617396401</c:v>
                </c:pt>
                <c:pt idx="33">
                  <c:v>43.705052880473303</c:v>
                </c:pt>
                <c:pt idx="34">
                  <c:v>36.953332749349102</c:v>
                </c:pt>
                <c:pt idx="35">
                  <c:v>40.413096930414198</c:v>
                </c:pt>
                <c:pt idx="36">
                  <c:v>45.280001532781</c:v>
                </c:pt>
                <c:pt idx="37">
                  <c:v>44.717398902011801</c:v>
                </c:pt>
                <c:pt idx="38">
                  <c:v>50.5258715449704</c:v>
                </c:pt>
                <c:pt idx="39">
                  <c:v>54.688371284023603</c:v>
                </c:pt>
                <c:pt idx="40">
                  <c:v>50.468807573964497</c:v>
                </c:pt>
                <c:pt idx="41">
                  <c:v>50.086100153846097</c:v>
                </c:pt>
                <c:pt idx="42">
                  <c:v>46.560695881656798</c:v>
                </c:pt>
                <c:pt idx="43">
                  <c:v>35.099711023668597</c:v>
                </c:pt>
                <c:pt idx="44">
                  <c:v>35.201742814792901</c:v>
                </c:pt>
                <c:pt idx="45">
                  <c:v>41.098400740236599</c:v>
                </c:pt>
                <c:pt idx="46">
                  <c:v>46.796958079289901</c:v>
                </c:pt>
                <c:pt idx="47">
                  <c:v>54.916668940236598</c:v>
                </c:pt>
                <c:pt idx="48">
                  <c:v>55.623043627810603</c:v>
                </c:pt>
                <c:pt idx="49">
                  <c:v>54.625150879881602</c:v>
                </c:pt>
                <c:pt idx="50">
                  <c:v>52.426640850295797</c:v>
                </c:pt>
                <c:pt idx="51">
                  <c:v>51.657819509467402</c:v>
                </c:pt>
                <c:pt idx="52">
                  <c:v>44.258093126390499</c:v>
                </c:pt>
                <c:pt idx="53">
                  <c:v>46.0589974284023</c:v>
                </c:pt>
                <c:pt idx="54">
                  <c:v>62.441434789349103</c:v>
                </c:pt>
                <c:pt idx="55">
                  <c:v>64.364448205325402</c:v>
                </c:pt>
                <c:pt idx="56">
                  <c:v>64.557339162721803</c:v>
                </c:pt>
                <c:pt idx="57">
                  <c:v>67.508985822485201</c:v>
                </c:pt>
                <c:pt idx="58">
                  <c:v>65.001622272189294</c:v>
                </c:pt>
                <c:pt idx="59">
                  <c:v>62.066834556213003</c:v>
                </c:pt>
                <c:pt idx="60">
                  <c:v>58.688121147928896</c:v>
                </c:pt>
                <c:pt idx="61">
                  <c:v>51.922544507100497</c:v>
                </c:pt>
                <c:pt idx="62">
                  <c:v>51.864483415384598</c:v>
                </c:pt>
                <c:pt idx="63">
                  <c:v>46.001309600591703</c:v>
                </c:pt>
                <c:pt idx="64">
                  <c:v>41.325466742011798</c:v>
                </c:pt>
                <c:pt idx="65">
                  <c:v>40.468040159763298</c:v>
                </c:pt>
                <c:pt idx="66">
                  <c:v>35.224167878698204</c:v>
                </c:pt>
                <c:pt idx="67">
                  <c:v>30.494435052071001</c:v>
                </c:pt>
                <c:pt idx="68">
                  <c:v>25.8222550414201</c:v>
                </c:pt>
                <c:pt idx="69">
                  <c:v>18.8170248822485</c:v>
                </c:pt>
                <c:pt idx="70">
                  <c:v>10.242171075147899</c:v>
                </c:pt>
                <c:pt idx="71">
                  <c:v>7.7638814795266198</c:v>
                </c:pt>
                <c:pt idx="72">
                  <c:v>34.414838670414198</c:v>
                </c:pt>
                <c:pt idx="73">
                  <c:v>89.645922420118296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211-4B35-B559-1E2CD020F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905425440"/>
        <c:axId val="90542928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CHART!$I$4</c15:sqref>
                        </c15:formulaRef>
                      </c:ext>
                    </c:extLst>
                    <c:strCache>
                      <c:ptCount val="1"/>
                      <c:pt idx="0">
                        <c:v>season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multiLvlStrRef>
                    <c:extLst>
                      <c:ext uri="{02D57815-91ED-43cb-92C2-25804820EDAC}">
                        <c15:formulaRef>
                          <c15:sqref>CHART!$I$5:$J$78</c15:sqref>
                        </c15:formulaRef>
                      </c:ext>
                    </c:extLst>
                    <c:multiLvlStrCache>
                      <c:ptCount val="74"/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  <c:pt idx="15">
                          <c:v>16</c:v>
                        </c:pt>
                        <c:pt idx="16">
                          <c:v>17</c:v>
                        </c:pt>
                        <c:pt idx="17">
                          <c:v>18</c:v>
                        </c:pt>
                        <c:pt idx="18">
                          <c:v>19</c:v>
                        </c:pt>
                        <c:pt idx="19">
                          <c:v>20</c:v>
                        </c:pt>
                        <c:pt idx="20">
                          <c:v>21</c:v>
                        </c:pt>
                        <c:pt idx="21">
                          <c:v>22</c:v>
                        </c:pt>
                        <c:pt idx="22">
                          <c:v>23</c:v>
                        </c:pt>
                        <c:pt idx="23">
                          <c:v>24</c:v>
                        </c:pt>
                        <c:pt idx="24">
                          <c:v>25</c:v>
                        </c:pt>
                        <c:pt idx="25">
                          <c:v>26</c:v>
                        </c:pt>
                        <c:pt idx="26">
                          <c:v>27</c:v>
                        </c:pt>
                        <c:pt idx="27">
                          <c:v>28</c:v>
                        </c:pt>
                        <c:pt idx="28">
                          <c:v>29</c:v>
                        </c:pt>
                        <c:pt idx="29">
                          <c:v>30</c:v>
                        </c:pt>
                        <c:pt idx="30">
                          <c:v>31</c:v>
                        </c:pt>
                        <c:pt idx="31">
                          <c:v>32</c:v>
                        </c:pt>
                        <c:pt idx="32">
                          <c:v>33</c:v>
                        </c:pt>
                        <c:pt idx="33">
                          <c:v>34</c:v>
                        </c:pt>
                        <c:pt idx="34">
                          <c:v>35</c:v>
                        </c:pt>
                        <c:pt idx="35">
                          <c:v>36</c:v>
                        </c:pt>
                        <c:pt idx="36">
                          <c:v>37</c:v>
                        </c:pt>
                        <c:pt idx="37">
                          <c:v>38</c:v>
                        </c:pt>
                        <c:pt idx="38">
                          <c:v>39</c:v>
                        </c:pt>
                        <c:pt idx="39">
                          <c:v>40</c:v>
                        </c:pt>
                        <c:pt idx="40">
                          <c:v>41</c:v>
                        </c:pt>
                        <c:pt idx="41">
                          <c:v>42</c:v>
                        </c:pt>
                        <c:pt idx="42">
                          <c:v>43</c:v>
                        </c:pt>
                        <c:pt idx="43">
                          <c:v>44</c:v>
                        </c:pt>
                        <c:pt idx="44">
                          <c:v>45</c:v>
                        </c:pt>
                        <c:pt idx="45">
                          <c:v>46</c:v>
                        </c:pt>
                        <c:pt idx="46">
                          <c:v>47</c:v>
                        </c:pt>
                        <c:pt idx="47">
                          <c:v>48</c:v>
                        </c:pt>
                        <c:pt idx="48">
                          <c:v>49</c:v>
                        </c:pt>
                        <c:pt idx="49">
                          <c:v>50</c:v>
                        </c:pt>
                        <c:pt idx="50">
                          <c:v>51</c:v>
                        </c:pt>
                        <c:pt idx="51">
                          <c:v>52</c:v>
                        </c:pt>
                        <c:pt idx="52">
                          <c:v>53</c:v>
                        </c:pt>
                        <c:pt idx="53">
                          <c:v>54</c:v>
                        </c:pt>
                        <c:pt idx="54">
                          <c:v>55</c:v>
                        </c:pt>
                        <c:pt idx="55">
                          <c:v>56</c:v>
                        </c:pt>
                        <c:pt idx="56">
                          <c:v>57</c:v>
                        </c:pt>
                        <c:pt idx="57">
                          <c:v>58</c:v>
                        </c:pt>
                        <c:pt idx="58">
                          <c:v>59</c:v>
                        </c:pt>
                        <c:pt idx="59">
                          <c:v>60</c:v>
                        </c:pt>
                        <c:pt idx="60">
                          <c:v>61</c:v>
                        </c:pt>
                        <c:pt idx="61">
                          <c:v>62</c:v>
                        </c:pt>
                        <c:pt idx="62">
                          <c:v>63</c:v>
                        </c:pt>
                        <c:pt idx="63">
                          <c:v>64</c:v>
                        </c:pt>
                        <c:pt idx="64">
                          <c:v>65</c:v>
                        </c:pt>
                        <c:pt idx="65">
                          <c:v>66</c:v>
                        </c:pt>
                        <c:pt idx="66">
                          <c:v>67</c:v>
                        </c:pt>
                        <c:pt idx="67">
                          <c:v>68</c:v>
                        </c:pt>
                        <c:pt idx="68">
                          <c:v>69</c:v>
                        </c:pt>
                        <c:pt idx="69">
                          <c:v>70</c:v>
                        </c:pt>
                        <c:pt idx="70">
                          <c:v>71</c:v>
                        </c:pt>
                        <c:pt idx="71">
                          <c:v>72</c:v>
                        </c:pt>
                        <c:pt idx="72">
                          <c:v>73</c:v>
                        </c:pt>
                        <c:pt idx="73">
                          <c:v>74</c:v>
                        </c:pt>
                      </c:lvl>
                      <c:lvl>
                        <c:pt idx="0">
                          <c:v>Winter</c:v>
                        </c:pt>
                        <c:pt idx="13">
                          <c:v>Summer</c:v>
                        </c:pt>
                        <c:pt idx="26">
                          <c:v>Monsoon</c:v>
                        </c:pt>
                        <c:pt idx="39">
                          <c:v>Post-Monsoon</c:v>
                        </c:pt>
                        <c:pt idx="48">
                          <c:v>Winter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CHART!$I$5:$I$78</c15:sqref>
                        </c15:formulaRef>
                      </c:ext>
                    </c:extLst>
                    <c:numCache>
                      <c:formatCode>General</c:formatCode>
                      <c:ptCount val="74"/>
                      <c:pt idx="0">
                        <c:v>0</c:v>
                      </c:pt>
                      <c:pt idx="13">
                        <c:v>0</c:v>
                      </c:pt>
                      <c:pt idx="26">
                        <c:v>0</c:v>
                      </c:pt>
                      <c:pt idx="39">
                        <c:v>0</c:v>
                      </c:pt>
                      <c:pt idx="48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7211-4B35-B559-1E2CD020FEF4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CHART!$J$4</c15:sqref>
                        </c15:formulaRef>
                      </c:ext>
                    </c:extLst>
                    <c:strCache>
                      <c:ptCount val="1"/>
                      <c:pt idx="0">
                        <c:v>week_no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CHART!$I$5:$J$78</c15:sqref>
                        </c15:formulaRef>
                      </c:ext>
                    </c:extLst>
                    <c:multiLvlStrCache>
                      <c:ptCount val="74"/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  <c:pt idx="15">
                          <c:v>16</c:v>
                        </c:pt>
                        <c:pt idx="16">
                          <c:v>17</c:v>
                        </c:pt>
                        <c:pt idx="17">
                          <c:v>18</c:v>
                        </c:pt>
                        <c:pt idx="18">
                          <c:v>19</c:v>
                        </c:pt>
                        <c:pt idx="19">
                          <c:v>20</c:v>
                        </c:pt>
                        <c:pt idx="20">
                          <c:v>21</c:v>
                        </c:pt>
                        <c:pt idx="21">
                          <c:v>22</c:v>
                        </c:pt>
                        <c:pt idx="22">
                          <c:v>23</c:v>
                        </c:pt>
                        <c:pt idx="23">
                          <c:v>24</c:v>
                        </c:pt>
                        <c:pt idx="24">
                          <c:v>25</c:v>
                        </c:pt>
                        <c:pt idx="25">
                          <c:v>26</c:v>
                        </c:pt>
                        <c:pt idx="26">
                          <c:v>27</c:v>
                        </c:pt>
                        <c:pt idx="27">
                          <c:v>28</c:v>
                        </c:pt>
                        <c:pt idx="28">
                          <c:v>29</c:v>
                        </c:pt>
                        <c:pt idx="29">
                          <c:v>30</c:v>
                        </c:pt>
                        <c:pt idx="30">
                          <c:v>31</c:v>
                        </c:pt>
                        <c:pt idx="31">
                          <c:v>32</c:v>
                        </c:pt>
                        <c:pt idx="32">
                          <c:v>33</c:v>
                        </c:pt>
                        <c:pt idx="33">
                          <c:v>34</c:v>
                        </c:pt>
                        <c:pt idx="34">
                          <c:v>35</c:v>
                        </c:pt>
                        <c:pt idx="35">
                          <c:v>36</c:v>
                        </c:pt>
                        <c:pt idx="36">
                          <c:v>37</c:v>
                        </c:pt>
                        <c:pt idx="37">
                          <c:v>38</c:v>
                        </c:pt>
                        <c:pt idx="38">
                          <c:v>39</c:v>
                        </c:pt>
                        <c:pt idx="39">
                          <c:v>40</c:v>
                        </c:pt>
                        <c:pt idx="40">
                          <c:v>41</c:v>
                        </c:pt>
                        <c:pt idx="41">
                          <c:v>42</c:v>
                        </c:pt>
                        <c:pt idx="42">
                          <c:v>43</c:v>
                        </c:pt>
                        <c:pt idx="43">
                          <c:v>44</c:v>
                        </c:pt>
                        <c:pt idx="44">
                          <c:v>45</c:v>
                        </c:pt>
                        <c:pt idx="45">
                          <c:v>46</c:v>
                        </c:pt>
                        <c:pt idx="46">
                          <c:v>47</c:v>
                        </c:pt>
                        <c:pt idx="47">
                          <c:v>48</c:v>
                        </c:pt>
                        <c:pt idx="48">
                          <c:v>49</c:v>
                        </c:pt>
                        <c:pt idx="49">
                          <c:v>50</c:v>
                        </c:pt>
                        <c:pt idx="50">
                          <c:v>51</c:v>
                        </c:pt>
                        <c:pt idx="51">
                          <c:v>52</c:v>
                        </c:pt>
                        <c:pt idx="52">
                          <c:v>53</c:v>
                        </c:pt>
                        <c:pt idx="53">
                          <c:v>54</c:v>
                        </c:pt>
                        <c:pt idx="54">
                          <c:v>55</c:v>
                        </c:pt>
                        <c:pt idx="55">
                          <c:v>56</c:v>
                        </c:pt>
                        <c:pt idx="56">
                          <c:v>57</c:v>
                        </c:pt>
                        <c:pt idx="57">
                          <c:v>58</c:v>
                        </c:pt>
                        <c:pt idx="58">
                          <c:v>59</c:v>
                        </c:pt>
                        <c:pt idx="59">
                          <c:v>60</c:v>
                        </c:pt>
                        <c:pt idx="60">
                          <c:v>61</c:v>
                        </c:pt>
                        <c:pt idx="61">
                          <c:v>62</c:v>
                        </c:pt>
                        <c:pt idx="62">
                          <c:v>63</c:v>
                        </c:pt>
                        <c:pt idx="63">
                          <c:v>64</c:v>
                        </c:pt>
                        <c:pt idx="64">
                          <c:v>65</c:v>
                        </c:pt>
                        <c:pt idx="65">
                          <c:v>66</c:v>
                        </c:pt>
                        <c:pt idx="66">
                          <c:v>67</c:v>
                        </c:pt>
                        <c:pt idx="67">
                          <c:v>68</c:v>
                        </c:pt>
                        <c:pt idx="68">
                          <c:v>69</c:v>
                        </c:pt>
                        <c:pt idx="69">
                          <c:v>70</c:v>
                        </c:pt>
                        <c:pt idx="70">
                          <c:v>71</c:v>
                        </c:pt>
                        <c:pt idx="71">
                          <c:v>72</c:v>
                        </c:pt>
                        <c:pt idx="72">
                          <c:v>73</c:v>
                        </c:pt>
                        <c:pt idx="73">
                          <c:v>74</c:v>
                        </c:pt>
                      </c:lvl>
                      <c:lvl>
                        <c:pt idx="0">
                          <c:v>Winter</c:v>
                        </c:pt>
                        <c:pt idx="13">
                          <c:v>Summer</c:v>
                        </c:pt>
                        <c:pt idx="26">
                          <c:v>Monsoon</c:v>
                        </c:pt>
                        <c:pt idx="39">
                          <c:v>Post-Monsoon</c:v>
                        </c:pt>
                        <c:pt idx="48">
                          <c:v>Winter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CHART!$J$5:$J$78</c15:sqref>
                        </c15:formulaRef>
                      </c:ext>
                    </c:extLst>
                    <c:numCache>
                      <c:formatCode>General</c:formatCode>
                      <c:ptCount val="7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7211-4B35-B559-1E2CD020FEF4}"/>
                  </c:ext>
                </c:extLst>
              </c15:ser>
            </c15:filteredLineSeries>
          </c:ext>
        </c:extLst>
      </c:lineChart>
      <c:catAx>
        <c:axId val="905425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SEASON - WEEK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429280"/>
        <c:crosses val="autoZero"/>
        <c:auto val="1"/>
        <c:lblAlgn val="ctr"/>
        <c:lblOffset val="100"/>
        <c:noMultiLvlLbl val="0"/>
      </c:catAx>
      <c:valAx>
        <c:axId val="9054292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 GWS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42544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Sheet1!$C$7:$C$9</cx:f>
        <cx:lvl ptCount="3">
          <cx:pt idx="0">Total Annual Ground Water Recharge</cx:pt>
          <cx:pt idx="1">Annual Extractable Ground Water Resources</cx:pt>
          <cx:pt idx="2">Annual Ground Water Extraction</cx:pt>
        </cx:lvl>
      </cx:strDim>
      <cx:numDim type="val">
        <cx:f>Sheet1!$D$7:$D$9</cx:f>
        <cx:lvl ptCount="3" formatCode="General">
          <cx:pt idx="0">449.07999999999998</cx:pt>
          <cx:pt idx="1">407.20999999999998</cx:pt>
          <cx:pt idx="2">241.34</cx:pt>
        </cx:lvl>
      </cx:numDim>
    </cx:data>
  </cx:chartData>
  <cx:chart>
    <cx:title pos="t" align="ctr" overlay="0">
      <cx:tx>
        <cx:txData>
          <cx:v>Ground Water (billion cubic meters) - India (2023)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Ground Water (billion cubic meters) - India (2023)</a:t>
          </a:r>
        </a:p>
      </cx:txPr>
    </cx:title>
    <cx:plotArea>
      <cx:plotAreaRegion>
        <cx:series layoutId="funnel" uniqueId="{53CF23EB-545C-4ABF-A111-748E1AFEF132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50">
                    <a:solidFill>
                      <a:schemeClr val="bg1"/>
                    </a:solidFill>
                  </a:defRPr>
                </a:pPr>
                <a:endParaRPr lang="en-US" sz="1050" b="0" i="0" u="none" strike="noStrike" baseline="0">
                  <a:solidFill>
                    <a:schemeClr val="bg1"/>
                  </a:solidFill>
                  <a:latin typeface="Arial"/>
                  <a:ea typeface="微软雅黑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700"/>
            </a:pPr>
            <a:endParaRPr lang="en-US" sz="7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Arial"/>
              <a:ea typeface="微软雅黑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DA870-EE25-4479-92BB-ACA682F3A234}" type="doc">
      <dgm:prSet loTypeId="urn:microsoft.com/office/officeart/2005/8/layout/chevron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DB41A7F-0870-4BEA-BF36-654D0C7D817B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Inter"/>
            </a:rPr>
            <a:t>Warning System for farmers when Ground water has reached critical threshold. </a:t>
          </a:r>
          <a:endParaRPr lang="en-IN" dirty="0">
            <a:latin typeface="Inter"/>
          </a:endParaRPr>
        </a:p>
      </dgm:t>
    </dgm:pt>
    <dgm:pt modelId="{3F440C07-BFD2-4FA2-8568-F28591F72D23}" type="parTrans" cxnId="{9DF39470-EADF-46BD-98AF-37BBEB429ACE}">
      <dgm:prSet/>
      <dgm:spPr/>
      <dgm:t>
        <a:bodyPr/>
        <a:lstStyle/>
        <a:p>
          <a:endParaRPr lang="en-IN"/>
        </a:p>
      </dgm:t>
    </dgm:pt>
    <dgm:pt modelId="{F3D59EE0-B15E-48A4-A921-4D36B69FA97B}" type="sibTrans" cxnId="{9DF39470-EADF-46BD-98AF-37BBEB429ACE}">
      <dgm:prSet/>
      <dgm:spPr/>
      <dgm:t>
        <a:bodyPr/>
        <a:lstStyle/>
        <a:p>
          <a:endParaRPr lang="en-IN"/>
        </a:p>
      </dgm:t>
    </dgm:pt>
    <dgm:pt modelId="{708885F3-086C-43D6-A3B2-37D7A3A71ACF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C1AFA3CC-3143-4BB3-AC67-DFCE16B9300F}" type="parTrans" cxnId="{C37F7855-87E6-4286-A7EB-A24A5E1F87A2}">
      <dgm:prSet/>
      <dgm:spPr/>
      <dgm:t>
        <a:bodyPr/>
        <a:lstStyle/>
        <a:p>
          <a:endParaRPr lang="en-IN"/>
        </a:p>
      </dgm:t>
    </dgm:pt>
    <dgm:pt modelId="{D06A4363-42F3-4425-A05A-BB4BB818E7BD}" type="sibTrans" cxnId="{C37F7855-87E6-4286-A7EB-A24A5E1F87A2}">
      <dgm:prSet/>
      <dgm:spPr/>
      <dgm:t>
        <a:bodyPr/>
        <a:lstStyle/>
        <a:p>
          <a:endParaRPr lang="en-IN"/>
        </a:p>
      </dgm:t>
    </dgm:pt>
    <dgm:pt modelId="{46E5C33E-0C97-45E3-999A-9E81741A0E39}">
      <dgm:prSet phldrT="[Text]"/>
      <dgm:spPr/>
      <dgm:t>
        <a:bodyPr/>
        <a:lstStyle/>
        <a:p>
          <a:pPr>
            <a:buNone/>
          </a:pPr>
          <a:r>
            <a:rPr lang="en-US" dirty="0">
              <a:solidFill>
                <a:srgbClr val="000000"/>
              </a:solidFill>
              <a:latin typeface="Inter"/>
            </a:rPr>
            <a:t>P</a:t>
          </a:r>
          <a:r>
            <a:rPr lang="en-US" b="0" i="0" dirty="0">
              <a:solidFill>
                <a:srgbClr val="000000"/>
              </a:solidFill>
              <a:effectLst/>
              <a:latin typeface="Inter"/>
            </a:rPr>
            <a:t>rovisions for rainwater harvesting and water storage and other irrigation methods.</a:t>
          </a:r>
          <a:endParaRPr lang="en-IN" dirty="0">
            <a:solidFill>
              <a:schemeClr val="tx1"/>
            </a:solidFill>
            <a:latin typeface="Inter"/>
          </a:endParaRPr>
        </a:p>
      </dgm:t>
    </dgm:pt>
    <dgm:pt modelId="{29965BF6-6E80-455E-BD81-FDBB1ECBFC97}" type="parTrans" cxnId="{80E63429-15FE-4DAA-A08F-7AE22EFF809A}">
      <dgm:prSet/>
      <dgm:spPr/>
      <dgm:t>
        <a:bodyPr/>
        <a:lstStyle/>
        <a:p>
          <a:endParaRPr lang="en-IN"/>
        </a:p>
      </dgm:t>
    </dgm:pt>
    <dgm:pt modelId="{0A9974EF-8DA2-4124-A26E-05917B5F0D5B}" type="sibTrans" cxnId="{80E63429-15FE-4DAA-A08F-7AE22EFF809A}">
      <dgm:prSet/>
      <dgm:spPr/>
      <dgm:t>
        <a:bodyPr/>
        <a:lstStyle/>
        <a:p>
          <a:endParaRPr lang="en-IN"/>
        </a:p>
      </dgm:t>
    </dgm:pt>
    <dgm:pt modelId="{164ECDB2-A871-4FD5-87C8-E0F614AFAD10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05BEEC80-E060-4BD9-AA60-92CE9F903245}" type="parTrans" cxnId="{B200B016-9A86-4B2B-956F-7B63B5BD5112}">
      <dgm:prSet/>
      <dgm:spPr/>
      <dgm:t>
        <a:bodyPr/>
        <a:lstStyle/>
        <a:p>
          <a:endParaRPr lang="en-IN"/>
        </a:p>
      </dgm:t>
    </dgm:pt>
    <dgm:pt modelId="{A9455C8C-B01D-4718-B221-95613A9EAA04}" type="sibTrans" cxnId="{B200B016-9A86-4B2B-956F-7B63B5BD5112}">
      <dgm:prSet/>
      <dgm:spPr/>
      <dgm:t>
        <a:bodyPr/>
        <a:lstStyle/>
        <a:p>
          <a:endParaRPr lang="en-IN"/>
        </a:p>
      </dgm:t>
    </dgm:pt>
    <dgm:pt modelId="{073B0574-1561-41F4-B737-3AD4B1DF7B1C}">
      <dgm:prSet phldrT="[Text]"/>
      <dgm:spPr/>
      <dgm:t>
        <a:bodyPr/>
        <a:lstStyle/>
        <a:p>
          <a:pPr>
            <a:buNone/>
          </a:pPr>
          <a:r>
            <a:rPr lang="en-US" b="0" i="0" dirty="0">
              <a:solidFill>
                <a:schemeClr val="tx1"/>
              </a:solidFill>
              <a:effectLst/>
              <a:latin typeface="Inter"/>
            </a:rPr>
            <a:t>Develop Aquifer Management Plans to ensure the sustainability of groundwater resources in India</a:t>
          </a:r>
          <a:endParaRPr lang="en-IN" dirty="0">
            <a:latin typeface="Inter"/>
          </a:endParaRPr>
        </a:p>
      </dgm:t>
    </dgm:pt>
    <dgm:pt modelId="{A5B023AC-0AAB-4C5A-9889-1EE7ECB795BB}" type="parTrans" cxnId="{0DDD680C-BEF0-4050-8C7F-B70CCCBE8C5A}">
      <dgm:prSet/>
      <dgm:spPr/>
      <dgm:t>
        <a:bodyPr/>
        <a:lstStyle/>
        <a:p>
          <a:endParaRPr lang="en-IN"/>
        </a:p>
      </dgm:t>
    </dgm:pt>
    <dgm:pt modelId="{C8D877AA-4361-4FC3-9537-819D767E9E72}" type="sibTrans" cxnId="{0DDD680C-BEF0-4050-8C7F-B70CCCBE8C5A}">
      <dgm:prSet/>
      <dgm:spPr/>
      <dgm:t>
        <a:bodyPr/>
        <a:lstStyle/>
        <a:p>
          <a:endParaRPr lang="en-IN"/>
        </a:p>
      </dgm:t>
    </dgm:pt>
    <dgm:pt modelId="{35B5F626-3577-41CE-B931-2F139648CF4F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C2FD2A01-2AEC-4B56-8B5C-17D53275F836}" type="sibTrans" cxnId="{15FA3D4B-E00C-4C0F-842E-3CC21C1C8418}">
      <dgm:prSet/>
      <dgm:spPr/>
      <dgm:t>
        <a:bodyPr/>
        <a:lstStyle/>
        <a:p>
          <a:endParaRPr lang="en-IN"/>
        </a:p>
      </dgm:t>
    </dgm:pt>
    <dgm:pt modelId="{88B70B0C-5E31-4542-9583-377B9E742387}" type="parTrans" cxnId="{15FA3D4B-E00C-4C0F-842E-3CC21C1C8418}">
      <dgm:prSet/>
      <dgm:spPr/>
      <dgm:t>
        <a:bodyPr/>
        <a:lstStyle/>
        <a:p>
          <a:endParaRPr lang="en-IN"/>
        </a:p>
      </dgm:t>
    </dgm:pt>
    <dgm:pt modelId="{DF13124A-3935-4316-BDB7-F8D12D3BEED3}" type="pres">
      <dgm:prSet presAssocID="{DEDDA870-EE25-4479-92BB-ACA682F3A234}" presName="linearFlow" presStyleCnt="0">
        <dgm:presLayoutVars>
          <dgm:dir/>
          <dgm:animLvl val="lvl"/>
          <dgm:resizeHandles val="exact"/>
        </dgm:presLayoutVars>
      </dgm:prSet>
      <dgm:spPr/>
    </dgm:pt>
    <dgm:pt modelId="{0F414931-E59A-4442-8B7E-DB0417BD4CBD}" type="pres">
      <dgm:prSet presAssocID="{35B5F626-3577-41CE-B931-2F139648CF4F}" presName="composite" presStyleCnt="0"/>
      <dgm:spPr/>
    </dgm:pt>
    <dgm:pt modelId="{1D8E8F22-447E-435A-9CC8-EAB46C5BB6F3}" type="pres">
      <dgm:prSet presAssocID="{35B5F626-3577-41CE-B931-2F139648CF4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4AE0612-F106-4B45-BAEC-AF5D287975B6}" type="pres">
      <dgm:prSet presAssocID="{35B5F626-3577-41CE-B931-2F139648CF4F}" presName="descendantText" presStyleLbl="alignAcc1" presStyleIdx="0" presStyleCnt="3">
        <dgm:presLayoutVars>
          <dgm:bulletEnabled val="1"/>
        </dgm:presLayoutVars>
      </dgm:prSet>
      <dgm:spPr/>
    </dgm:pt>
    <dgm:pt modelId="{1AF9C5FB-865E-4CEB-A790-5F9C2B7E9D5B}" type="pres">
      <dgm:prSet presAssocID="{C2FD2A01-2AEC-4B56-8B5C-17D53275F836}" presName="sp" presStyleCnt="0"/>
      <dgm:spPr/>
    </dgm:pt>
    <dgm:pt modelId="{2FB348B3-BBF0-4099-893C-DD6F6AC0ED9A}" type="pres">
      <dgm:prSet presAssocID="{708885F3-086C-43D6-A3B2-37D7A3A71ACF}" presName="composite" presStyleCnt="0"/>
      <dgm:spPr/>
    </dgm:pt>
    <dgm:pt modelId="{0F9C7EF3-CD53-4015-9D43-470787F77E86}" type="pres">
      <dgm:prSet presAssocID="{708885F3-086C-43D6-A3B2-37D7A3A71AC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ED00AE2-0147-4C34-A707-14E11F387306}" type="pres">
      <dgm:prSet presAssocID="{708885F3-086C-43D6-A3B2-37D7A3A71ACF}" presName="descendantText" presStyleLbl="alignAcc1" presStyleIdx="1" presStyleCnt="3">
        <dgm:presLayoutVars>
          <dgm:bulletEnabled val="1"/>
        </dgm:presLayoutVars>
      </dgm:prSet>
      <dgm:spPr/>
    </dgm:pt>
    <dgm:pt modelId="{323E041F-948C-4429-8A45-06D535D85477}" type="pres">
      <dgm:prSet presAssocID="{D06A4363-42F3-4425-A05A-BB4BB818E7BD}" presName="sp" presStyleCnt="0"/>
      <dgm:spPr/>
    </dgm:pt>
    <dgm:pt modelId="{0FE1867C-9DC2-4EF0-A561-3A33200065D9}" type="pres">
      <dgm:prSet presAssocID="{164ECDB2-A871-4FD5-87C8-E0F614AFAD10}" presName="composite" presStyleCnt="0"/>
      <dgm:spPr/>
    </dgm:pt>
    <dgm:pt modelId="{6E0A01D6-61E4-4854-82A0-D0C2A93ACB06}" type="pres">
      <dgm:prSet presAssocID="{164ECDB2-A871-4FD5-87C8-E0F614AFAD1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59A143B-45D9-4670-9936-1F8BB02E5099}" type="pres">
      <dgm:prSet presAssocID="{164ECDB2-A871-4FD5-87C8-E0F614AFAD1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DDD680C-BEF0-4050-8C7F-B70CCCBE8C5A}" srcId="{164ECDB2-A871-4FD5-87C8-E0F614AFAD10}" destId="{073B0574-1561-41F4-B737-3AD4B1DF7B1C}" srcOrd="0" destOrd="0" parTransId="{A5B023AC-0AAB-4C5A-9889-1EE7ECB795BB}" sibTransId="{C8D877AA-4361-4FC3-9537-819D767E9E72}"/>
    <dgm:cxn modelId="{B200B016-9A86-4B2B-956F-7B63B5BD5112}" srcId="{DEDDA870-EE25-4479-92BB-ACA682F3A234}" destId="{164ECDB2-A871-4FD5-87C8-E0F614AFAD10}" srcOrd="2" destOrd="0" parTransId="{05BEEC80-E060-4BD9-AA60-92CE9F903245}" sibTransId="{A9455C8C-B01D-4718-B221-95613A9EAA04}"/>
    <dgm:cxn modelId="{B83F4026-261E-4F56-B974-9E8C83643F71}" type="presOf" srcId="{35B5F626-3577-41CE-B931-2F139648CF4F}" destId="{1D8E8F22-447E-435A-9CC8-EAB46C5BB6F3}" srcOrd="0" destOrd="0" presId="urn:microsoft.com/office/officeart/2005/8/layout/chevron2"/>
    <dgm:cxn modelId="{80E63429-15FE-4DAA-A08F-7AE22EFF809A}" srcId="{708885F3-086C-43D6-A3B2-37D7A3A71ACF}" destId="{46E5C33E-0C97-45E3-999A-9E81741A0E39}" srcOrd="0" destOrd="0" parTransId="{29965BF6-6E80-455E-BD81-FDBB1ECBFC97}" sibTransId="{0A9974EF-8DA2-4124-A26E-05917B5F0D5B}"/>
    <dgm:cxn modelId="{82476D5D-EEA4-42CA-B753-2914D949A3CE}" type="presOf" srcId="{DEDDA870-EE25-4479-92BB-ACA682F3A234}" destId="{DF13124A-3935-4316-BDB7-F8D12D3BEED3}" srcOrd="0" destOrd="0" presId="urn:microsoft.com/office/officeart/2005/8/layout/chevron2"/>
    <dgm:cxn modelId="{64984143-3B04-4BEE-AA7B-838EDB754AD4}" type="presOf" srcId="{46E5C33E-0C97-45E3-999A-9E81741A0E39}" destId="{2ED00AE2-0147-4C34-A707-14E11F387306}" srcOrd="0" destOrd="0" presId="urn:microsoft.com/office/officeart/2005/8/layout/chevron2"/>
    <dgm:cxn modelId="{18218F48-B428-48A3-8ECF-6E285274DFFE}" type="presOf" srcId="{CDB41A7F-0870-4BEA-BF36-654D0C7D817B}" destId="{54AE0612-F106-4B45-BAEC-AF5D287975B6}" srcOrd="0" destOrd="0" presId="urn:microsoft.com/office/officeart/2005/8/layout/chevron2"/>
    <dgm:cxn modelId="{15FA3D4B-E00C-4C0F-842E-3CC21C1C8418}" srcId="{DEDDA870-EE25-4479-92BB-ACA682F3A234}" destId="{35B5F626-3577-41CE-B931-2F139648CF4F}" srcOrd="0" destOrd="0" parTransId="{88B70B0C-5E31-4542-9583-377B9E742387}" sibTransId="{C2FD2A01-2AEC-4B56-8B5C-17D53275F836}"/>
    <dgm:cxn modelId="{9DF39470-EADF-46BD-98AF-37BBEB429ACE}" srcId="{35B5F626-3577-41CE-B931-2F139648CF4F}" destId="{CDB41A7F-0870-4BEA-BF36-654D0C7D817B}" srcOrd="0" destOrd="0" parTransId="{3F440C07-BFD2-4FA2-8568-F28591F72D23}" sibTransId="{F3D59EE0-B15E-48A4-A921-4D36B69FA97B}"/>
    <dgm:cxn modelId="{C08F7154-DB6E-4CE9-9D15-1C628ECC21BB}" type="presOf" srcId="{073B0574-1561-41F4-B737-3AD4B1DF7B1C}" destId="{859A143B-45D9-4670-9936-1F8BB02E5099}" srcOrd="0" destOrd="0" presId="urn:microsoft.com/office/officeart/2005/8/layout/chevron2"/>
    <dgm:cxn modelId="{C37F7855-87E6-4286-A7EB-A24A5E1F87A2}" srcId="{DEDDA870-EE25-4479-92BB-ACA682F3A234}" destId="{708885F3-086C-43D6-A3B2-37D7A3A71ACF}" srcOrd="1" destOrd="0" parTransId="{C1AFA3CC-3143-4BB3-AC67-DFCE16B9300F}" sibTransId="{D06A4363-42F3-4425-A05A-BB4BB818E7BD}"/>
    <dgm:cxn modelId="{A7576099-183E-47CD-A2D4-90FA72E5453C}" type="presOf" srcId="{708885F3-086C-43D6-A3B2-37D7A3A71ACF}" destId="{0F9C7EF3-CD53-4015-9D43-470787F77E86}" srcOrd="0" destOrd="0" presId="urn:microsoft.com/office/officeart/2005/8/layout/chevron2"/>
    <dgm:cxn modelId="{E2F679CB-3D04-474B-B4AB-1ADB30567DA1}" type="presOf" srcId="{164ECDB2-A871-4FD5-87C8-E0F614AFAD10}" destId="{6E0A01D6-61E4-4854-82A0-D0C2A93ACB06}" srcOrd="0" destOrd="0" presId="urn:microsoft.com/office/officeart/2005/8/layout/chevron2"/>
    <dgm:cxn modelId="{EEDDA220-119B-4857-9696-DA12F52B8301}" type="presParOf" srcId="{DF13124A-3935-4316-BDB7-F8D12D3BEED3}" destId="{0F414931-E59A-4442-8B7E-DB0417BD4CBD}" srcOrd="0" destOrd="0" presId="urn:microsoft.com/office/officeart/2005/8/layout/chevron2"/>
    <dgm:cxn modelId="{B26EC520-D51D-4402-9520-9B9A4479B423}" type="presParOf" srcId="{0F414931-E59A-4442-8B7E-DB0417BD4CBD}" destId="{1D8E8F22-447E-435A-9CC8-EAB46C5BB6F3}" srcOrd="0" destOrd="0" presId="urn:microsoft.com/office/officeart/2005/8/layout/chevron2"/>
    <dgm:cxn modelId="{8750C599-38FC-43C4-AEE2-B01EE8D74CFE}" type="presParOf" srcId="{0F414931-E59A-4442-8B7E-DB0417BD4CBD}" destId="{54AE0612-F106-4B45-BAEC-AF5D287975B6}" srcOrd="1" destOrd="0" presId="urn:microsoft.com/office/officeart/2005/8/layout/chevron2"/>
    <dgm:cxn modelId="{3C3EC52C-59F5-4EE3-B9EE-4963ED63E59B}" type="presParOf" srcId="{DF13124A-3935-4316-BDB7-F8D12D3BEED3}" destId="{1AF9C5FB-865E-4CEB-A790-5F9C2B7E9D5B}" srcOrd="1" destOrd="0" presId="urn:microsoft.com/office/officeart/2005/8/layout/chevron2"/>
    <dgm:cxn modelId="{1BDEE449-EA5E-4775-9501-23667CD4CDD0}" type="presParOf" srcId="{DF13124A-3935-4316-BDB7-F8D12D3BEED3}" destId="{2FB348B3-BBF0-4099-893C-DD6F6AC0ED9A}" srcOrd="2" destOrd="0" presId="urn:microsoft.com/office/officeart/2005/8/layout/chevron2"/>
    <dgm:cxn modelId="{88DB59EB-D5F2-4B9D-A966-65C9D58747C5}" type="presParOf" srcId="{2FB348B3-BBF0-4099-893C-DD6F6AC0ED9A}" destId="{0F9C7EF3-CD53-4015-9D43-470787F77E86}" srcOrd="0" destOrd="0" presId="urn:microsoft.com/office/officeart/2005/8/layout/chevron2"/>
    <dgm:cxn modelId="{CA483AAA-E1C2-4BCC-83EE-19BBD11948D1}" type="presParOf" srcId="{2FB348B3-BBF0-4099-893C-DD6F6AC0ED9A}" destId="{2ED00AE2-0147-4C34-A707-14E11F387306}" srcOrd="1" destOrd="0" presId="urn:microsoft.com/office/officeart/2005/8/layout/chevron2"/>
    <dgm:cxn modelId="{B4A8D1E5-ED1F-488E-85A3-BCCBD50944D7}" type="presParOf" srcId="{DF13124A-3935-4316-BDB7-F8D12D3BEED3}" destId="{323E041F-948C-4429-8A45-06D535D85477}" srcOrd="3" destOrd="0" presId="urn:microsoft.com/office/officeart/2005/8/layout/chevron2"/>
    <dgm:cxn modelId="{2F1F73EA-A27E-46BE-B5E2-F305A7B913C3}" type="presParOf" srcId="{DF13124A-3935-4316-BDB7-F8D12D3BEED3}" destId="{0FE1867C-9DC2-4EF0-A561-3A33200065D9}" srcOrd="4" destOrd="0" presId="urn:microsoft.com/office/officeart/2005/8/layout/chevron2"/>
    <dgm:cxn modelId="{A2D1F858-8AFA-4775-89AD-954DE81B79B6}" type="presParOf" srcId="{0FE1867C-9DC2-4EF0-A561-3A33200065D9}" destId="{6E0A01D6-61E4-4854-82A0-D0C2A93ACB06}" srcOrd="0" destOrd="0" presId="urn:microsoft.com/office/officeart/2005/8/layout/chevron2"/>
    <dgm:cxn modelId="{11753B9A-7FCE-4A8D-9BEB-E838FEBD09D5}" type="presParOf" srcId="{0FE1867C-9DC2-4EF0-A561-3A33200065D9}" destId="{859A143B-45D9-4670-9936-1F8BB02E509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F65CD5-A1AE-48F4-AB93-5E7740444A36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A0DFDCC5-5ABE-4B64-8FE1-B3E4580895D8}">
      <dgm:prSet phldrT="[Text]" custT="1"/>
      <dgm:spPr/>
      <dgm:t>
        <a:bodyPr/>
        <a:lstStyle/>
        <a:p>
          <a:r>
            <a:rPr lang="en-US" sz="1800" dirty="0"/>
            <a:t>Include other factors like precipitation, population with more historical data.</a:t>
          </a:r>
          <a:endParaRPr lang="en-IN" sz="1800" dirty="0"/>
        </a:p>
      </dgm:t>
    </dgm:pt>
    <dgm:pt modelId="{6BF71B14-E040-432C-B45E-52126622D055}" type="parTrans" cxnId="{1AF619A4-9BEB-4207-B8C2-C5FF26344276}">
      <dgm:prSet/>
      <dgm:spPr/>
      <dgm:t>
        <a:bodyPr/>
        <a:lstStyle/>
        <a:p>
          <a:endParaRPr lang="en-IN"/>
        </a:p>
      </dgm:t>
    </dgm:pt>
    <dgm:pt modelId="{0FDEEAC8-B66F-4C2C-A317-64A25B3B0F9A}" type="sibTrans" cxnId="{1AF619A4-9BEB-4207-B8C2-C5FF26344276}">
      <dgm:prSet/>
      <dgm:spPr/>
      <dgm:t>
        <a:bodyPr/>
        <a:lstStyle/>
        <a:p>
          <a:endParaRPr lang="en-IN"/>
        </a:p>
      </dgm:t>
    </dgm:pt>
    <dgm:pt modelId="{4684B493-7293-4747-A98E-277B29B6BD56}">
      <dgm:prSet phldrT="[Text]" custT="1"/>
      <dgm:spPr/>
      <dgm:t>
        <a:bodyPr/>
        <a:lstStyle/>
        <a:p>
          <a:r>
            <a:rPr lang="en-US" sz="1800" dirty="0"/>
            <a:t>A warning system in regional language.</a:t>
          </a:r>
          <a:endParaRPr lang="en-IN" sz="1800" dirty="0"/>
        </a:p>
      </dgm:t>
    </dgm:pt>
    <dgm:pt modelId="{EC810BC9-3C03-4D31-9996-C9008FD5802A}" type="parTrans" cxnId="{C6387F2F-465D-4B40-8467-D021B28B502F}">
      <dgm:prSet/>
      <dgm:spPr/>
      <dgm:t>
        <a:bodyPr/>
        <a:lstStyle/>
        <a:p>
          <a:endParaRPr lang="en-IN"/>
        </a:p>
      </dgm:t>
    </dgm:pt>
    <dgm:pt modelId="{612131C4-0DC4-4134-83CD-3CB659B1AC9E}" type="sibTrans" cxnId="{C6387F2F-465D-4B40-8467-D021B28B502F}">
      <dgm:prSet/>
      <dgm:spPr/>
      <dgm:t>
        <a:bodyPr/>
        <a:lstStyle/>
        <a:p>
          <a:endParaRPr lang="en-IN"/>
        </a:p>
      </dgm:t>
    </dgm:pt>
    <dgm:pt modelId="{08AA86FA-BEF0-4EEC-9D7B-94815FAB64A4}">
      <dgm:prSet phldrT="[Text]" custT="1"/>
      <dgm:spPr/>
      <dgm:t>
        <a:bodyPr/>
        <a:lstStyle/>
        <a:p>
          <a:r>
            <a:rPr lang="en-US" sz="1600" dirty="0"/>
            <a:t>Use other factors affecting agriculture like weather data, water reservoirs, vegetation and build a one stop app for entire agriculture community </a:t>
          </a:r>
          <a:endParaRPr lang="en-IN" sz="1600" dirty="0"/>
        </a:p>
      </dgm:t>
    </dgm:pt>
    <dgm:pt modelId="{F8BB30B2-63F5-4322-A7DD-0C5EFACB887F}" type="parTrans" cxnId="{F1705CE4-039D-41DF-A419-3713E1BAA6C8}">
      <dgm:prSet/>
      <dgm:spPr/>
      <dgm:t>
        <a:bodyPr/>
        <a:lstStyle/>
        <a:p>
          <a:endParaRPr lang="en-IN"/>
        </a:p>
      </dgm:t>
    </dgm:pt>
    <dgm:pt modelId="{77D99D49-A84E-4542-8F9F-6CC954843670}" type="sibTrans" cxnId="{F1705CE4-039D-41DF-A419-3713E1BAA6C8}">
      <dgm:prSet/>
      <dgm:spPr/>
      <dgm:t>
        <a:bodyPr/>
        <a:lstStyle/>
        <a:p>
          <a:endParaRPr lang="en-IN"/>
        </a:p>
      </dgm:t>
    </dgm:pt>
    <dgm:pt modelId="{610102C4-408A-4B4F-8477-8FB0895CA7F0}" type="pres">
      <dgm:prSet presAssocID="{9EF65CD5-A1AE-48F4-AB93-5E7740444A36}" presName="Name0" presStyleCnt="0">
        <dgm:presLayoutVars>
          <dgm:resizeHandles/>
        </dgm:presLayoutVars>
      </dgm:prSet>
      <dgm:spPr/>
    </dgm:pt>
    <dgm:pt modelId="{DD679EE3-D2AD-4F4F-B6C4-36212DC46362}" type="pres">
      <dgm:prSet presAssocID="{A0DFDCC5-5ABE-4B64-8FE1-B3E4580895D8}" presName="text" presStyleLbl="node1" presStyleIdx="0" presStyleCnt="3" custScaleX="309093">
        <dgm:presLayoutVars>
          <dgm:bulletEnabled val="1"/>
        </dgm:presLayoutVars>
      </dgm:prSet>
      <dgm:spPr/>
    </dgm:pt>
    <dgm:pt modelId="{E6B8042D-1FE2-49CC-B321-BF179FC0407C}" type="pres">
      <dgm:prSet presAssocID="{0FDEEAC8-B66F-4C2C-A317-64A25B3B0F9A}" presName="space" presStyleCnt="0"/>
      <dgm:spPr/>
    </dgm:pt>
    <dgm:pt modelId="{EA65F09D-98C5-42A7-AF1D-3A4071F3D2B5}" type="pres">
      <dgm:prSet presAssocID="{4684B493-7293-4747-A98E-277B29B6BD56}" presName="text" presStyleLbl="node1" presStyleIdx="1" presStyleCnt="3" custScaleX="309093">
        <dgm:presLayoutVars>
          <dgm:bulletEnabled val="1"/>
        </dgm:presLayoutVars>
      </dgm:prSet>
      <dgm:spPr/>
    </dgm:pt>
    <dgm:pt modelId="{1A9B2F27-1D4D-41F4-BAB3-5304D7DA44F2}" type="pres">
      <dgm:prSet presAssocID="{612131C4-0DC4-4134-83CD-3CB659B1AC9E}" presName="space" presStyleCnt="0"/>
      <dgm:spPr/>
    </dgm:pt>
    <dgm:pt modelId="{ECA4008A-5770-430C-97E5-E8BD24EA3AAE}" type="pres">
      <dgm:prSet presAssocID="{08AA86FA-BEF0-4EEC-9D7B-94815FAB64A4}" presName="text" presStyleLbl="node1" presStyleIdx="2" presStyleCnt="3" custScaleX="309093">
        <dgm:presLayoutVars>
          <dgm:bulletEnabled val="1"/>
        </dgm:presLayoutVars>
      </dgm:prSet>
      <dgm:spPr/>
    </dgm:pt>
  </dgm:ptLst>
  <dgm:cxnLst>
    <dgm:cxn modelId="{C6387F2F-465D-4B40-8467-D021B28B502F}" srcId="{9EF65CD5-A1AE-48F4-AB93-5E7740444A36}" destId="{4684B493-7293-4747-A98E-277B29B6BD56}" srcOrd="1" destOrd="0" parTransId="{EC810BC9-3C03-4D31-9996-C9008FD5802A}" sibTransId="{612131C4-0DC4-4134-83CD-3CB659B1AC9E}"/>
    <dgm:cxn modelId="{0F30C940-E0F8-41D7-A06B-450DA4CB5F13}" type="presOf" srcId="{4684B493-7293-4747-A98E-277B29B6BD56}" destId="{EA65F09D-98C5-42A7-AF1D-3A4071F3D2B5}" srcOrd="0" destOrd="0" presId="urn:diagrams.loki3.com/VaryingWidthList"/>
    <dgm:cxn modelId="{10D3558A-6474-4E62-8E23-0E8E155F345B}" type="presOf" srcId="{A0DFDCC5-5ABE-4B64-8FE1-B3E4580895D8}" destId="{DD679EE3-D2AD-4F4F-B6C4-36212DC46362}" srcOrd="0" destOrd="0" presId="urn:diagrams.loki3.com/VaryingWidthList"/>
    <dgm:cxn modelId="{19C9BB92-42A2-4164-BEC6-C21B79657773}" type="presOf" srcId="{9EF65CD5-A1AE-48F4-AB93-5E7740444A36}" destId="{610102C4-408A-4B4F-8477-8FB0895CA7F0}" srcOrd="0" destOrd="0" presId="urn:diagrams.loki3.com/VaryingWidthList"/>
    <dgm:cxn modelId="{1AF619A4-9BEB-4207-B8C2-C5FF26344276}" srcId="{9EF65CD5-A1AE-48F4-AB93-5E7740444A36}" destId="{A0DFDCC5-5ABE-4B64-8FE1-B3E4580895D8}" srcOrd="0" destOrd="0" parTransId="{6BF71B14-E040-432C-B45E-52126622D055}" sibTransId="{0FDEEAC8-B66F-4C2C-A317-64A25B3B0F9A}"/>
    <dgm:cxn modelId="{F1705CE4-039D-41DF-A419-3713E1BAA6C8}" srcId="{9EF65CD5-A1AE-48F4-AB93-5E7740444A36}" destId="{08AA86FA-BEF0-4EEC-9D7B-94815FAB64A4}" srcOrd="2" destOrd="0" parTransId="{F8BB30B2-63F5-4322-A7DD-0C5EFACB887F}" sibTransId="{77D99D49-A84E-4542-8F9F-6CC954843670}"/>
    <dgm:cxn modelId="{87EA13F4-50BF-426C-B188-CEAA6885FDDB}" type="presOf" srcId="{08AA86FA-BEF0-4EEC-9D7B-94815FAB64A4}" destId="{ECA4008A-5770-430C-97E5-E8BD24EA3AAE}" srcOrd="0" destOrd="0" presId="urn:diagrams.loki3.com/VaryingWidthList"/>
    <dgm:cxn modelId="{2E3E9855-0103-4EE5-B95B-B7D26B16B219}" type="presParOf" srcId="{610102C4-408A-4B4F-8477-8FB0895CA7F0}" destId="{DD679EE3-D2AD-4F4F-B6C4-36212DC46362}" srcOrd="0" destOrd="0" presId="urn:diagrams.loki3.com/VaryingWidthList"/>
    <dgm:cxn modelId="{A067F976-0D6A-49EB-BFCF-CF7CC4BE049B}" type="presParOf" srcId="{610102C4-408A-4B4F-8477-8FB0895CA7F0}" destId="{E6B8042D-1FE2-49CC-B321-BF179FC0407C}" srcOrd="1" destOrd="0" presId="urn:diagrams.loki3.com/VaryingWidthList"/>
    <dgm:cxn modelId="{C129A4F8-DF4E-4242-B416-ABFFD824CA6D}" type="presParOf" srcId="{610102C4-408A-4B4F-8477-8FB0895CA7F0}" destId="{EA65F09D-98C5-42A7-AF1D-3A4071F3D2B5}" srcOrd="2" destOrd="0" presId="urn:diagrams.loki3.com/VaryingWidthList"/>
    <dgm:cxn modelId="{757221F5-5CBE-4AE8-9079-268E30719CA2}" type="presParOf" srcId="{610102C4-408A-4B4F-8477-8FB0895CA7F0}" destId="{1A9B2F27-1D4D-41F4-BAB3-5304D7DA44F2}" srcOrd="3" destOrd="0" presId="urn:diagrams.loki3.com/VaryingWidthList"/>
    <dgm:cxn modelId="{0D7CCDEB-33F8-40C6-A941-BCF00D6F67A4}" type="presParOf" srcId="{610102C4-408A-4B4F-8477-8FB0895CA7F0}" destId="{ECA4008A-5770-430C-97E5-E8BD24EA3AAE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E8F22-447E-435A-9CC8-EAB46C5BB6F3}">
      <dsp:nvSpPr>
        <dsp:cNvPr id="0" name=""/>
        <dsp:cNvSpPr/>
      </dsp:nvSpPr>
      <dsp:spPr>
        <a:xfrm rot="5400000">
          <a:off x="-182863" y="184282"/>
          <a:ext cx="1219092" cy="8533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</a:t>
          </a:r>
          <a:endParaRPr lang="en-IN" sz="2500" kern="1200" dirty="0"/>
        </a:p>
      </dsp:txBody>
      <dsp:txXfrm rot="-5400000">
        <a:off x="1" y="428100"/>
        <a:ext cx="853364" cy="365728"/>
      </dsp:txXfrm>
    </dsp:sp>
    <dsp:sp modelId="{54AE0612-F106-4B45-BAEC-AF5D287975B6}">
      <dsp:nvSpPr>
        <dsp:cNvPr id="0" name=""/>
        <dsp:cNvSpPr/>
      </dsp:nvSpPr>
      <dsp:spPr>
        <a:xfrm rot="5400000">
          <a:off x="2631885" y="-1777102"/>
          <a:ext cx="792410" cy="43494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latin typeface="Inter"/>
            </a:rPr>
            <a:t>Warning System for farmers when Ground water has reached critical threshold. </a:t>
          </a:r>
          <a:endParaRPr lang="en-IN" sz="1600" kern="1200" dirty="0">
            <a:latin typeface="Inter"/>
          </a:endParaRPr>
        </a:p>
      </dsp:txBody>
      <dsp:txXfrm rot="-5400000">
        <a:off x="853364" y="40101"/>
        <a:ext cx="4310770" cy="715046"/>
      </dsp:txXfrm>
    </dsp:sp>
    <dsp:sp modelId="{0F9C7EF3-CD53-4015-9D43-470787F77E86}">
      <dsp:nvSpPr>
        <dsp:cNvPr id="0" name=""/>
        <dsp:cNvSpPr/>
      </dsp:nvSpPr>
      <dsp:spPr>
        <a:xfrm rot="5400000">
          <a:off x="-182863" y="1203018"/>
          <a:ext cx="1219092" cy="8533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</a:t>
          </a:r>
          <a:endParaRPr lang="en-IN" sz="2500" kern="1200" dirty="0"/>
        </a:p>
      </dsp:txBody>
      <dsp:txXfrm rot="-5400000">
        <a:off x="1" y="1446836"/>
        <a:ext cx="853364" cy="365728"/>
      </dsp:txXfrm>
    </dsp:sp>
    <dsp:sp modelId="{2ED00AE2-0147-4C34-A707-14E11F387306}">
      <dsp:nvSpPr>
        <dsp:cNvPr id="0" name=""/>
        <dsp:cNvSpPr/>
      </dsp:nvSpPr>
      <dsp:spPr>
        <a:xfrm rot="5400000">
          <a:off x="2631885" y="-758366"/>
          <a:ext cx="792410" cy="43494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solidFill>
                <a:srgbClr val="000000"/>
              </a:solidFill>
              <a:latin typeface="Inter"/>
            </a:rPr>
            <a:t>P</a:t>
          </a:r>
          <a:r>
            <a:rPr lang="en-US" sz="1600" b="0" i="0" kern="1200" dirty="0">
              <a:solidFill>
                <a:srgbClr val="000000"/>
              </a:solidFill>
              <a:effectLst/>
              <a:latin typeface="Inter"/>
            </a:rPr>
            <a:t>rovisions for rainwater harvesting and water storage and other irrigation methods.</a:t>
          </a:r>
          <a:endParaRPr lang="en-IN" sz="1600" kern="1200" dirty="0">
            <a:solidFill>
              <a:schemeClr val="tx1"/>
            </a:solidFill>
            <a:latin typeface="Inter"/>
          </a:endParaRPr>
        </a:p>
      </dsp:txBody>
      <dsp:txXfrm rot="-5400000">
        <a:off x="853364" y="1058837"/>
        <a:ext cx="4310770" cy="715046"/>
      </dsp:txXfrm>
    </dsp:sp>
    <dsp:sp modelId="{6E0A01D6-61E4-4854-82A0-D0C2A93ACB06}">
      <dsp:nvSpPr>
        <dsp:cNvPr id="0" name=""/>
        <dsp:cNvSpPr/>
      </dsp:nvSpPr>
      <dsp:spPr>
        <a:xfrm rot="5400000">
          <a:off x="-182863" y="2221753"/>
          <a:ext cx="1219092" cy="8533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</a:t>
          </a:r>
          <a:endParaRPr lang="en-IN" sz="2500" kern="1200" dirty="0"/>
        </a:p>
      </dsp:txBody>
      <dsp:txXfrm rot="-5400000">
        <a:off x="1" y="2465571"/>
        <a:ext cx="853364" cy="365728"/>
      </dsp:txXfrm>
    </dsp:sp>
    <dsp:sp modelId="{859A143B-45D9-4670-9936-1F8BB02E5099}">
      <dsp:nvSpPr>
        <dsp:cNvPr id="0" name=""/>
        <dsp:cNvSpPr/>
      </dsp:nvSpPr>
      <dsp:spPr>
        <a:xfrm rot="5400000">
          <a:off x="2631885" y="260368"/>
          <a:ext cx="792410" cy="43494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i="0" kern="1200" dirty="0">
              <a:solidFill>
                <a:schemeClr val="tx1"/>
              </a:solidFill>
              <a:effectLst/>
              <a:latin typeface="Inter"/>
            </a:rPr>
            <a:t>Develop Aquifer Management Plans to ensure the sustainability of groundwater resources in India</a:t>
          </a:r>
          <a:endParaRPr lang="en-IN" sz="1600" kern="1200" dirty="0">
            <a:latin typeface="Inter"/>
          </a:endParaRPr>
        </a:p>
      </dsp:txBody>
      <dsp:txXfrm rot="-5400000">
        <a:off x="853364" y="2077571"/>
        <a:ext cx="4310770" cy="715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79EE3-D2AD-4F4F-B6C4-36212DC46362}">
      <dsp:nvSpPr>
        <dsp:cNvPr id="0" name=""/>
        <dsp:cNvSpPr/>
      </dsp:nvSpPr>
      <dsp:spPr>
        <a:xfrm>
          <a:off x="0" y="2348"/>
          <a:ext cx="3006928" cy="1549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Include other factors like precipitation, population with more historical data.</a:t>
          </a:r>
          <a:endParaRPr lang="en-IN" sz="1800" kern="1200" dirty="0"/>
        </a:p>
      </dsp:txBody>
      <dsp:txXfrm>
        <a:off x="0" y="2348"/>
        <a:ext cx="3006928" cy="1549950"/>
      </dsp:txXfrm>
    </dsp:sp>
    <dsp:sp modelId="{EA65F09D-98C5-42A7-AF1D-3A4071F3D2B5}">
      <dsp:nvSpPr>
        <dsp:cNvPr id="0" name=""/>
        <dsp:cNvSpPr/>
      </dsp:nvSpPr>
      <dsp:spPr>
        <a:xfrm>
          <a:off x="0" y="1629795"/>
          <a:ext cx="3006928" cy="1549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warning system in regional language.</a:t>
          </a:r>
          <a:endParaRPr lang="en-IN" sz="1800" kern="1200" dirty="0"/>
        </a:p>
      </dsp:txBody>
      <dsp:txXfrm>
        <a:off x="0" y="1629795"/>
        <a:ext cx="3006928" cy="1549950"/>
      </dsp:txXfrm>
    </dsp:sp>
    <dsp:sp modelId="{ECA4008A-5770-430C-97E5-E8BD24EA3AAE}">
      <dsp:nvSpPr>
        <dsp:cNvPr id="0" name=""/>
        <dsp:cNvSpPr/>
      </dsp:nvSpPr>
      <dsp:spPr>
        <a:xfrm>
          <a:off x="0" y="3257243"/>
          <a:ext cx="3006928" cy="1549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other factors affecting agriculture like weather data, water reservoirs, vegetation and build a one stop app for entire agriculture community </a:t>
          </a:r>
          <a:endParaRPr lang="en-IN" sz="1600" kern="1200" dirty="0"/>
        </a:p>
      </dsp:txBody>
      <dsp:txXfrm>
        <a:off x="0" y="3257243"/>
        <a:ext cx="3006928" cy="1549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000000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000000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65304" y="0"/>
            <a:ext cx="8426696" cy="6858000"/>
            <a:chOff x="3765304" y="0"/>
            <a:chExt cx="8426696" cy="6858000"/>
          </a:xfrm>
        </p:grpSpPr>
        <p:sp>
          <p:nvSpPr>
            <p:cNvPr id="3" name="Freeform 3"/>
            <p:cNvSpPr/>
            <p:nvPr/>
          </p:nvSpPr>
          <p:spPr>
            <a:xfrm>
              <a:off x="3765304" y="0"/>
              <a:ext cx="8426696" cy="6858000"/>
            </a:xfrm>
            <a:custGeom>
              <a:avLst/>
              <a:gdLst/>
              <a:ahLst/>
              <a:cxnLst/>
              <a:rect l="l" t="t" r="r" b="b"/>
              <a:pathLst>
                <a:path w="8426696" h="6858000">
                  <a:moveTo>
                    <a:pt x="1976037" y="0"/>
                  </a:moveTo>
                  <a:lnTo>
                    <a:pt x="8426696" y="0"/>
                  </a:lnTo>
                  <a:lnTo>
                    <a:pt x="8426696" y="6858000"/>
                  </a:lnTo>
                  <a:lnTo>
                    <a:pt x="3773350" y="6858000"/>
                  </a:lnTo>
                  <a:lnTo>
                    <a:pt x="2905259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11055" r="-11021"/>
              </a:stretch>
            </a:blipFill>
            <a:ln cap="flat" cmpd="sng">
              <a:prstDash val="solid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algn="ctr"/>
              <a:endParaRPr/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3765304" y="0"/>
              <a:ext cx="8426696" cy="6858000"/>
              <a:chOff x="3765304" y="0"/>
              <a:chExt cx="8426696" cy="6858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765304" y="0"/>
                <a:ext cx="8426696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8426696" h="6858000">
                    <a:moveTo>
                      <a:pt x="1976037" y="0"/>
                    </a:moveTo>
                    <a:lnTo>
                      <a:pt x="8426696" y="0"/>
                    </a:lnTo>
                    <a:lnTo>
                      <a:pt x="8426696" y="6858000"/>
                    </a:lnTo>
                    <a:lnTo>
                      <a:pt x="3773350" y="6858000"/>
                    </a:lnTo>
                    <a:lnTo>
                      <a:pt x="2905259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1">
                  <a:alpha val="15000"/>
                  <a:lumMod val="75000"/>
                </a:schemeClr>
              </a:solidFill>
              <a:ln cap="flat" cmpd="sng"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algn="ctr"/>
                <a:endParaRPr/>
              </a:p>
            </p:txBody>
          </p:sp>
          <p:grpSp>
            <p:nvGrpSpPr>
              <p:cNvPr id="6" name="Group 6"/>
              <p:cNvGrpSpPr/>
              <p:nvPr/>
            </p:nvGrpSpPr>
            <p:grpSpPr>
              <a:xfrm>
                <a:off x="10725871" y="699288"/>
                <a:ext cx="793029" cy="329412"/>
                <a:chOff x="10725871" y="699288"/>
                <a:chExt cx="793029" cy="329412"/>
              </a:xfrm>
            </p:grpSpPr>
            <p:grpSp>
              <p:nvGrpSpPr>
                <p:cNvPr id="7" name="Group 7"/>
                <p:cNvGrpSpPr/>
                <p:nvPr/>
              </p:nvGrpSpPr>
              <p:grpSpPr>
                <a:xfrm>
                  <a:off x="11189486" y="699288"/>
                  <a:ext cx="329414" cy="329412"/>
                  <a:chOff x="2163040" y="3675589"/>
                  <a:chExt cx="637830" cy="637828"/>
                </a:xfrm>
              </p:grpSpPr>
              <p:sp>
                <p:nvSpPr>
                  <p:cNvPr id="8" name="AutoShape 8"/>
                  <p:cNvSpPr/>
                  <p:nvPr/>
                </p:nvSpPr>
                <p:spPr>
                  <a:xfrm>
                    <a:off x="2163040" y="3675589"/>
                    <a:ext cx="637830" cy="637828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>
                    <a:prstDash val="solid"/>
                  </a:ln>
                  <a:effectLst>
                    <a:outerShdw blurRad="190500" dist="76200" dir="5400000" algn="tl" rotWithShape="0">
                      <a:schemeClr val="accent1">
                        <a:alpha val="20000"/>
                        <a:lumMod val="75000"/>
                      </a:schemeClr>
                    </a:outerShdw>
                  </a:effectLst>
                </p:spPr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algn="ctr"/>
                    <a:endParaRPr/>
                  </a:p>
                </p:txBody>
              </p:sp>
              <p:sp>
                <p:nvSpPr>
                  <p:cNvPr id="9" name="Freeform 9"/>
                  <p:cNvSpPr/>
                  <p:nvPr/>
                </p:nvSpPr>
                <p:spPr>
                  <a:xfrm rot="5400000">
                    <a:off x="2461149" y="3957155"/>
                    <a:ext cx="85044" cy="746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067" h="924095">
                        <a:moveTo>
                          <a:pt x="483993" y="24210"/>
                        </a:moveTo>
                        <a:cubicBezTo>
                          <a:pt x="497385" y="1021"/>
                          <a:pt x="527016" y="-6941"/>
                          <a:pt x="550223" y="6438"/>
                        </a:cubicBezTo>
                        <a:cubicBezTo>
                          <a:pt x="557615" y="10698"/>
                          <a:pt x="563735" y="16824"/>
                          <a:pt x="567978" y="24210"/>
                        </a:cubicBezTo>
                        <a:lnTo>
                          <a:pt x="1045523" y="851327"/>
                        </a:lnTo>
                        <a:cubicBezTo>
                          <a:pt x="1058914" y="874510"/>
                          <a:pt x="1050977" y="904159"/>
                          <a:pt x="1027769" y="917545"/>
                        </a:cubicBezTo>
                        <a:cubicBezTo>
                          <a:pt x="1020437" y="921804"/>
                          <a:pt x="1012014" y="924040"/>
                          <a:pt x="1003532" y="924040"/>
                        </a:cubicBezTo>
                        <a:lnTo>
                          <a:pt x="48439" y="924040"/>
                        </a:lnTo>
                        <a:cubicBezTo>
                          <a:pt x="21656" y="924046"/>
                          <a:pt x="-37" y="902348"/>
                          <a:pt x="-37" y="875577"/>
                        </a:cubicBezTo>
                        <a:cubicBezTo>
                          <a:pt x="-37" y="867063"/>
                          <a:pt x="2206" y="858701"/>
                          <a:pt x="6447" y="85132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10" name="Group 10"/>
                <p:cNvGrpSpPr/>
                <p:nvPr/>
              </p:nvGrpSpPr>
              <p:grpSpPr>
                <a:xfrm flipH="1">
                  <a:off x="10725871" y="699288"/>
                  <a:ext cx="329414" cy="329412"/>
                  <a:chOff x="2247412" y="3675589"/>
                  <a:chExt cx="637830" cy="637828"/>
                </a:xfrm>
              </p:grpSpPr>
              <p:sp>
                <p:nvSpPr>
                  <p:cNvPr id="11" name="AutoShape 11"/>
                  <p:cNvSpPr/>
                  <p:nvPr/>
                </p:nvSpPr>
                <p:spPr>
                  <a:xfrm>
                    <a:off x="2247412" y="3675589"/>
                    <a:ext cx="637830" cy="637828"/>
                  </a:xfrm>
                  <a:prstGeom prst="rect">
                    <a:avLst/>
                  </a:prstGeom>
                  <a:solidFill>
                    <a:srgbClr val="FFFFFF">
                      <a:alpha val="20000"/>
                    </a:srgbClr>
                  </a:solidFill>
                  <a:ln cap="flat" cmpd="sng">
                    <a:prstDash val="solid"/>
                  </a:ln>
                  <a:effectLst>
                    <a:outerShdw blurRad="190500" dist="76200" dir="5400000" algn="tl" rotWithShape="0">
                      <a:schemeClr val="accent1">
                        <a:alpha val="20000"/>
                        <a:lumMod val="75000"/>
                      </a:schemeClr>
                    </a:outerShdw>
                  </a:effectLst>
                </p:spPr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algn="ctr"/>
                    <a:endParaRPr/>
                  </a:p>
                </p:txBody>
              </p:sp>
              <p:sp>
                <p:nvSpPr>
                  <p:cNvPr id="12" name="Freeform 12"/>
                  <p:cNvSpPr/>
                  <p:nvPr/>
                </p:nvSpPr>
                <p:spPr>
                  <a:xfrm rot="5400000">
                    <a:off x="2545520" y="3957155"/>
                    <a:ext cx="85045" cy="746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067" h="924095">
                        <a:moveTo>
                          <a:pt x="483993" y="24210"/>
                        </a:moveTo>
                        <a:cubicBezTo>
                          <a:pt x="497385" y="1021"/>
                          <a:pt x="527016" y="-6941"/>
                          <a:pt x="550223" y="6438"/>
                        </a:cubicBezTo>
                        <a:cubicBezTo>
                          <a:pt x="557615" y="10698"/>
                          <a:pt x="563735" y="16824"/>
                          <a:pt x="567978" y="24210"/>
                        </a:cubicBezTo>
                        <a:lnTo>
                          <a:pt x="1045523" y="851327"/>
                        </a:lnTo>
                        <a:cubicBezTo>
                          <a:pt x="1058914" y="874510"/>
                          <a:pt x="1050977" y="904159"/>
                          <a:pt x="1027769" y="917545"/>
                        </a:cubicBezTo>
                        <a:cubicBezTo>
                          <a:pt x="1020437" y="921804"/>
                          <a:pt x="1012014" y="924040"/>
                          <a:pt x="1003532" y="924040"/>
                        </a:cubicBezTo>
                        <a:lnTo>
                          <a:pt x="48439" y="924040"/>
                        </a:lnTo>
                        <a:cubicBezTo>
                          <a:pt x="21656" y="924046"/>
                          <a:pt x="-37" y="902348"/>
                          <a:pt x="-37" y="875577"/>
                        </a:cubicBezTo>
                        <a:cubicBezTo>
                          <a:pt x="-37" y="867063"/>
                          <a:pt x="2206" y="858701"/>
                          <a:pt x="6447" y="85132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</p:grpSp>
        </p:grpSp>
      </p:grpSp>
      <p:sp>
        <p:nvSpPr>
          <p:cNvPr id="13" name="AutoShape 13"/>
          <p:cNvSpPr>
            <a:spLocks noGrp="1"/>
          </p:cNvSpPr>
          <p:nvPr>
            <p:ph type="ctrTitle"/>
          </p:nvPr>
        </p:nvSpPr>
        <p:spPr>
          <a:xfrm>
            <a:off x="660401" y="1371600"/>
            <a:ext cx="4187370" cy="249555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66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14" name="AutoShape 14"/>
          <p:cNvSpPr>
            <a:spLocks noGrp="1"/>
          </p:cNvSpPr>
          <p:nvPr>
            <p:ph type="subTitle" sz="quarter" idx="1"/>
          </p:nvPr>
        </p:nvSpPr>
        <p:spPr>
          <a:xfrm>
            <a:off x="660401" y="4102100"/>
            <a:ext cx="3708399" cy="1021443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2000" b="0" i="0" u="none" baseline="0">
                <a:solidFill>
                  <a:srgbClr val="FFFFFF"/>
                </a:solidFill>
                <a:latin typeface="Arial"/>
                <a:ea typeface="Arial"/>
              </a:rPr>
              <a:t>Click to add subtitle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65304" y="0"/>
            <a:ext cx="8426696" cy="6858000"/>
            <a:chOff x="3765304" y="0"/>
            <a:chExt cx="8426696" cy="6858000"/>
          </a:xfrm>
        </p:grpSpPr>
        <p:sp>
          <p:nvSpPr>
            <p:cNvPr id="3" name="Freeform 3"/>
            <p:cNvSpPr/>
            <p:nvPr/>
          </p:nvSpPr>
          <p:spPr>
            <a:xfrm>
              <a:off x="3765304" y="0"/>
              <a:ext cx="8426696" cy="6858000"/>
            </a:xfrm>
            <a:custGeom>
              <a:avLst/>
              <a:gdLst/>
              <a:ahLst/>
              <a:cxnLst/>
              <a:rect l="l" t="t" r="r" b="b"/>
              <a:pathLst>
                <a:path w="8426696" h="6858000">
                  <a:moveTo>
                    <a:pt x="1976037" y="0"/>
                  </a:moveTo>
                  <a:lnTo>
                    <a:pt x="8426696" y="0"/>
                  </a:lnTo>
                  <a:lnTo>
                    <a:pt x="8426696" y="6858000"/>
                  </a:lnTo>
                  <a:lnTo>
                    <a:pt x="3773350" y="6858000"/>
                  </a:lnTo>
                  <a:lnTo>
                    <a:pt x="2905259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11055" r="-11021"/>
              </a:stretch>
            </a:blipFill>
            <a:ln cap="flat" cmpd="sng">
              <a:prstDash val="solid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algn="ctr"/>
              <a:endParaRPr/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3765304" y="0"/>
              <a:ext cx="8426696" cy="6858000"/>
              <a:chOff x="3765304" y="0"/>
              <a:chExt cx="8426696" cy="6858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765304" y="0"/>
                <a:ext cx="8426696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8426696" h="6858000">
                    <a:moveTo>
                      <a:pt x="1976037" y="0"/>
                    </a:moveTo>
                    <a:lnTo>
                      <a:pt x="8426696" y="0"/>
                    </a:lnTo>
                    <a:lnTo>
                      <a:pt x="8426696" y="6858000"/>
                    </a:lnTo>
                    <a:lnTo>
                      <a:pt x="3773350" y="6858000"/>
                    </a:lnTo>
                    <a:lnTo>
                      <a:pt x="2905259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1">
                  <a:alpha val="15000"/>
                  <a:lumMod val="75000"/>
                </a:schemeClr>
              </a:solidFill>
              <a:ln cap="flat" cmpd="sng"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algn="ctr"/>
                <a:endParaRPr/>
              </a:p>
            </p:txBody>
          </p:sp>
          <p:grpSp>
            <p:nvGrpSpPr>
              <p:cNvPr id="6" name="Group 6"/>
              <p:cNvGrpSpPr/>
              <p:nvPr/>
            </p:nvGrpSpPr>
            <p:grpSpPr>
              <a:xfrm>
                <a:off x="10725871" y="699288"/>
                <a:ext cx="793029" cy="329412"/>
                <a:chOff x="10725871" y="699288"/>
                <a:chExt cx="793029" cy="329412"/>
              </a:xfrm>
            </p:grpSpPr>
            <p:grpSp>
              <p:nvGrpSpPr>
                <p:cNvPr id="7" name="Group 7"/>
                <p:cNvGrpSpPr/>
                <p:nvPr/>
              </p:nvGrpSpPr>
              <p:grpSpPr>
                <a:xfrm>
                  <a:off x="11189486" y="699288"/>
                  <a:ext cx="329414" cy="329412"/>
                  <a:chOff x="2163040" y="3675589"/>
                  <a:chExt cx="637830" cy="637828"/>
                </a:xfrm>
              </p:grpSpPr>
              <p:sp>
                <p:nvSpPr>
                  <p:cNvPr id="8" name="AutoShape 8"/>
                  <p:cNvSpPr/>
                  <p:nvPr/>
                </p:nvSpPr>
                <p:spPr>
                  <a:xfrm>
                    <a:off x="2163040" y="3675589"/>
                    <a:ext cx="637830" cy="637828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>
                    <a:prstDash val="solid"/>
                  </a:ln>
                  <a:effectLst>
                    <a:outerShdw blurRad="190500" dist="76200" dir="5400000" algn="tl" rotWithShape="0">
                      <a:schemeClr val="accent1">
                        <a:alpha val="20000"/>
                        <a:lumMod val="75000"/>
                      </a:schemeClr>
                    </a:outerShdw>
                  </a:effectLst>
                </p:spPr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algn="ctr"/>
                    <a:endParaRPr/>
                  </a:p>
                </p:txBody>
              </p:sp>
              <p:sp>
                <p:nvSpPr>
                  <p:cNvPr id="9" name="Freeform 9"/>
                  <p:cNvSpPr/>
                  <p:nvPr/>
                </p:nvSpPr>
                <p:spPr>
                  <a:xfrm rot="5400000">
                    <a:off x="2461149" y="3957155"/>
                    <a:ext cx="85044" cy="746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067" h="924095">
                        <a:moveTo>
                          <a:pt x="483993" y="24210"/>
                        </a:moveTo>
                        <a:cubicBezTo>
                          <a:pt x="497385" y="1021"/>
                          <a:pt x="527016" y="-6941"/>
                          <a:pt x="550223" y="6438"/>
                        </a:cubicBezTo>
                        <a:cubicBezTo>
                          <a:pt x="557615" y="10698"/>
                          <a:pt x="563735" y="16824"/>
                          <a:pt x="567978" y="24210"/>
                        </a:cubicBezTo>
                        <a:lnTo>
                          <a:pt x="1045523" y="851327"/>
                        </a:lnTo>
                        <a:cubicBezTo>
                          <a:pt x="1058914" y="874510"/>
                          <a:pt x="1050977" y="904159"/>
                          <a:pt x="1027769" y="917545"/>
                        </a:cubicBezTo>
                        <a:cubicBezTo>
                          <a:pt x="1020437" y="921804"/>
                          <a:pt x="1012014" y="924040"/>
                          <a:pt x="1003532" y="924040"/>
                        </a:cubicBezTo>
                        <a:lnTo>
                          <a:pt x="48439" y="924040"/>
                        </a:lnTo>
                        <a:cubicBezTo>
                          <a:pt x="21656" y="924046"/>
                          <a:pt x="-37" y="902348"/>
                          <a:pt x="-37" y="875577"/>
                        </a:cubicBezTo>
                        <a:cubicBezTo>
                          <a:pt x="-37" y="867063"/>
                          <a:pt x="2206" y="858701"/>
                          <a:pt x="6447" y="85132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10" name="Group 10"/>
                <p:cNvGrpSpPr/>
                <p:nvPr/>
              </p:nvGrpSpPr>
              <p:grpSpPr>
                <a:xfrm flipH="1">
                  <a:off x="10725871" y="699288"/>
                  <a:ext cx="329414" cy="329412"/>
                  <a:chOff x="2247412" y="3675589"/>
                  <a:chExt cx="637830" cy="637828"/>
                </a:xfrm>
              </p:grpSpPr>
              <p:sp>
                <p:nvSpPr>
                  <p:cNvPr id="11" name="AutoShape 11"/>
                  <p:cNvSpPr/>
                  <p:nvPr/>
                </p:nvSpPr>
                <p:spPr>
                  <a:xfrm>
                    <a:off x="2247412" y="3675589"/>
                    <a:ext cx="637830" cy="637828"/>
                  </a:xfrm>
                  <a:prstGeom prst="rect">
                    <a:avLst/>
                  </a:prstGeom>
                  <a:solidFill>
                    <a:srgbClr val="FFFFFF">
                      <a:alpha val="20000"/>
                    </a:srgbClr>
                  </a:solidFill>
                  <a:ln cap="flat" cmpd="sng">
                    <a:prstDash val="solid"/>
                  </a:ln>
                  <a:effectLst>
                    <a:outerShdw blurRad="190500" dist="76200" dir="5400000" algn="tl" rotWithShape="0">
                      <a:schemeClr val="accent1">
                        <a:alpha val="20000"/>
                        <a:lumMod val="75000"/>
                      </a:schemeClr>
                    </a:outerShdw>
                  </a:effectLst>
                </p:spPr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algn="ctr"/>
                    <a:endParaRPr/>
                  </a:p>
                </p:txBody>
              </p:sp>
              <p:sp>
                <p:nvSpPr>
                  <p:cNvPr id="12" name="Freeform 12"/>
                  <p:cNvSpPr/>
                  <p:nvPr/>
                </p:nvSpPr>
                <p:spPr>
                  <a:xfrm rot="5400000">
                    <a:off x="2545520" y="3957155"/>
                    <a:ext cx="85045" cy="746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067" h="924095">
                        <a:moveTo>
                          <a:pt x="483993" y="24210"/>
                        </a:moveTo>
                        <a:cubicBezTo>
                          <a:pt x="497385" y="1021"/>
                          <a:pt x="527016" y="-6941"/>
                          <a:pt x="550223" y="6438"/>
                        </a:cubicBezTo>
                        <a:cubicBezTo>
                          <a:pt x="557615" y="10698"/>
                          <a:pt x="563735" y="16824"/>
                          <a:pt x="567978" y="24210"/>
                        </a:cubicBezTo>
                        <a:lnTo>
                          <a:pt x="1045523" y="851327"/>
                        </a:lnTo>
                        <a:cubicBezTo>
                          <a:pt x="1058914" y="874510"/>
                          <a:pt x="1050977" y="904159"/>
                          <a:pt x="1027769" y="917545"/>
                        </a:cubicBezTo>
                        <a:cubicBezTo>
                          <a:pt x="1020437" y="921804"/>
                          <a:pt x="1012014" y="924040"/>
                          <a:pt x="1003532" y="924040"/>
                        </a:cubicBezTo>
                        <a:lnTo>
                          <a:pt x="48439" y="924040"/>
                        </a:lnTo>
                        <a:cubicBezTo>
                          <a:pt x="21656" y="924046"/>
                          <a:pt x="-37" y="902348"/>
                          <a:pt x="-37" y="875577"/>
                        </a:cubicBezTo>
                        <a:cubicBezTo>
                          <a:pt x="-37" y="867063"/>
                          <a:pt x="2206" y="858701"/>
                          <a:pt x="6447" y="85132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</p:grpSp>
        </p:grpSp>
      </p:grpSp>
      <p:sp>
        <p:nvSpPr>
          <p:cNvPr id="13" name="AutoShape 13"/>
          <p:cNvSpPr>
            <a:spLocks noGrp="1"/>
          </p:cNvSpPr>
          <p:nvPr>
            <p:ph type="title"/>
          </p:nvPr>
        </p:nvSpPr>
        <p:spPr>
          <a:xfrm>
            <a:off x="660400" y="1905506"/>
            <a:ext cx="4927599" cy="30469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60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add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chemeClr val="accent1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3" name="AutoShape 3"/>
          <p:cNvSpPr>
            <a:spLocks noGrp="1"/>
          </p:cNvSpPr>
          <p:nvPr>
            <p:ph idx="1"/>
          </p:nvPr>
        </p:nvSpPr>
        <p:spPr>
          <a:xfrm>
            <a:off x="660400" y="1092200"/>
            <a:ext cx="10858500" cy="50419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85750" indent="-28575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add text</a:t>
            </a:r>
          </a:p>
          <a:p>
            <a:pPr marL="742950" lvl="1" indent="-28575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200150" lvl="2" indent="-28575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57350" lvl="3" indent="-28575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114550" lvl="4" indent="-28575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zh-CN" altLang="en-US" sz="1200" b="0" i="0" u="none" baseline="0">
                <a:solidFill>
                  <a:srgbClr val="000000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zh-CN" altLang="en-US" sz="1200" b="0" i="0" u="none" baseline="0">
              <a:solidFill>
                <a:srgbClr val="000000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chemeClr val="accent1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zh-CN" altLang="en-US" sz="1200" b="0" i="0" u="none" baseline="0">
                <a:solidFill>
                  <a:srgbClr val="000000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zh-CN" altLang="en-US" sz="1200" b="0" i="0" u="none" baseline="0">
              <a:solidFill>
                <a:srgbClr val="000000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919524" y="0"/>
            <a:ext cx="6272476" cy="6858000"/>
          </a:xfrm>
          <a:custGeom>
            <a:avLst/>
            <a:gdLst/>
            <a:ahLst/>
            <a:cxnLst/>
            <a:rect l="l" t="t" r="r" b="b"/>
            <a:pathLst>
              <a:path w="6272476" h="6858000">
                <a:moveTo>
                  <a:pt x="1976035" y="0"/>
                </a:moveTo>
                <a:lnTo>
                  <a:pt x="4611205" y="0"/>
                </a:lnTo>
                <a:lnTo>
                  <a:pt x="5636153" y="0"/>
                </a:lnTo>
                <a:lnTo>
                  <a:pt x="6272476" y="0"/>
                </a:lnTo>
                <a:lnTo>
                  <a:pt x="6272476" y="6858000"/>
                </a:lnTo>
                <a:lnTo>
                  <a:pt x="3660117" y="6858000"/>
                </a:lnTo>
                <a:lnTo>
                  <a:pt x="2635169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rcRect/>
            <a:stretch>
              <a:fillRect l="-32066" r="-31936"/>
            </a:stretch>
          </a:blip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title"/>
          </p:nvPr>
        </p:nvSpPr>
        <p:spPr>
          <a:xfrm>
            <a:off x="660400" y="2343150"/>
            <a:ext cx="5885543" cy="1232565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36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"/>
          </p:nvPr>
        </p:nvSpPr>
        <p:spPr>
          <a:xfrm>
            <a:off x="660400" y="3587569"/>
            <a:ext cx="5885543" cy="1403531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0" indent="0" algn="l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000" b="0" i="0" u="none" baseline="0">
                <a:solidFill>
                  <a:srgbClr val="FFFFFF"/>
                </a:solidFill>
                <a:latin typeface="Arial"/>
                <a:ea typeface="Arial"/>
              </a:rPr>
              <a:t>Click to add text</a:t>
            </a:r>
          </a:p>
        </p:txBody>
      </p:sp>
      <p:sp>
        <p:nvSpPr>
          <p:cNvPr id="5" name="AutoShape 5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FFFFFF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FFFFFF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500188"/>
            <a:ext cx="2836800" cy="914400"/>
          </a:xfrm>
          <a:prstGeom prst="rect">
            <a:avLst/>
          </a:prstGeom>
        </p:spPr>
        <p:txBody>
          <a:bodyPr vert="horz" wrap="none" lIns="91440" tIns="45720" rIns="91440" bIns="45720" anchor="t">
            <a:norm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FFFFFF"/>
                </a:solidFill>
                <a:latin typeface="Arial"/>
                <a:ea typeface="Arial"/>
              </a:rPr>
              <a:t>Agenda</a:t>
            </a:r>
          </a:p>
        </p:txBody>
      </p:sp>
      <p:sp>
        <p:nvSpPr>
          <p:cNvPr id="3" name="AutoShape 3"/>
          <p:cNvSpPr>
            <a:spLocks noGrp="1"/>
          </p:cNvSpPr>
          <p:nvPr>
            <p:ph sz="quarter" idx="1"/>
          </p:nvPr>
        </p:nvSpPr>
        <p:spPr>
          <a:xfrm>
            <a:off x="3746500" y="1500187"/>
            <a:ext cx="7772400" cy="463320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57200" algn="l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sz="2400" b="0" i="0" u="none" baseline="0">
                <a:solidFill>
                  <a:srgbClr val="FFFFFF"/>
                </a:solidFill>
                <a:latin typeface="Arial"/>
                <a:ea typeface="Arial"/>
              </a:rPr>
              <a:t>Click to add text</a:t>
            </a:r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600" b="0" i="0" u="none" baseline="0">
                <a:solidFill>
                  <a:srgbClr val="FFFFFF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400" b="0" i="0" u="none" baseline="0">
                <a:solidFill>
                  <a:srgbClr val="FFFFFF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FFFFFF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FFFFFF">
                  <a:tint val="75000"/>
                </a:srgbClr>
              </a:solidFill>
              <a:latin typeface="Arial"/>
              <a:ea typeface="Arial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2626456" y="1500188"/>
            <a:ext cx="994563" cy="4634686"/>
            <a:chOff x="2626456" y="1500188"/>
            <a:chExt cx="994563" cy="4634686"/>
          </a:xfrm>
        </p:grpSpPr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28600" indent="-22860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add text</a:t>
            </a:r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fld id="{3386411A-70EE-422D-B97C-F56BEE3FF077}" type="slidenum"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1800" b="0" i="0" u="none" baseline="0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ctrTitle"/>
          </p:nvPr>
        </p:nvSpPr>
        <p:spPr>
          <a:xfrm>
            <a:off x="660400" y="1371600"/>
            <a:ext cx="8407400" cy="2495550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b="1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Leveraging Earth Observation Data for Informed Agricultural Decision-Making</a:t>
            </a:r>
            <a:endParaRPr lang="zh-CN" altLang="en-US" b="1" i="0" u="none" baseline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3" name="AutoShape 3"/>
          <p:cNvSpPr>
            <a:spLocks noGrp="1"/>
          </p:cNvSpPr>
          <p:nvPr>
            <p:ph type="subTitle" sz="quarter" idx="1"/>
          </p:nvPr>
        </p:nvSpPr>
        <p:spPr>
          <a:xfrm>
            <a:off x="660401" y="4102100"/>
            <a:ext cx="3708399" cy="1021443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2000" b="0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By Team -  Meteoric Minds</a:t>
            </a:r>
            <a:endParaRPr lang="zh-CN" altLang="en-US" sz="2000" b="0" i="0" u="none" baseline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7153072" y="0"/>
            <a:ext cx="5038929" cy="6858000"/>
          </a:xfrm>
          <a:custGeom>
            <a:avLst/>
            <a:gdLst/>
            <a:ahLst/>
            <a:cxnLst/>
            <a:rect l="l" t="t" r="r" b="b"/>
            <a:pathLst>
              <a:path w="5038929" h="6858000">
                <a:moveTo>
                  <a:pt x="0" y="0"/>
                </a:moveTo>
                <a:lnTo>
                  <a:pt x="5038929" y="0"/>
                </a:lnTo>
                <a:lnTo>
                  <a:pt x="5038929" y="6858000"/>
                </a:lnTo>
                <a:lnTo>
                  <a:pt x="0" y="6858000"/>
                </a:lnTo>
                <a:lnTo>
                  <a:pt x="100350" y="6793667"/>
                </a:lnTo>
                <a:cubicBezTo>
                  <a:pt x="1179692" y="6064478"/>
                  <a:pt x="1889329" y="4829611"/>
                  <a:pt x="1889329" y="3429000"/>
                </a:cubicBezTo>
                <a:cubicBezTo>
                  <a:pt x="1889329" y="2028389"/>
                  <a:pt x="1179692" y="793522"/>
                  <a:pt x="100350" y="64333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280155" y="2521388"/>
            <a:ext cx="498679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1280155" y="3019148"/>
            <a:ext cx="4986792" cy="199285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just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8" name="AutoShape 8"/>
          <p:cNvSpPr>
            <a:spLocks noGrp="1"/>
          </p:cNvSpPr>
          <p:nvPr>
            <p:ph type="title"/>
          </p:nvPr>
        </p:nvSpPr>
        <p:spPr>
          <a:xfrm>
            <a:off x="660400" y="0"/>
            <a:ext cx="5515983" cy="1066800"/>
          </a:xfrm>
        </p:spPr>
        <p:txBody>
          <a:bodyPr vert="horz" lIns="91440" tIns="45720" rIns="91440" bIns="45720" anchor="b"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Actions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91E5174-AFF2-4DD7-5D16-5F6A4DEED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1731195"/>
              </p:ext>
            </p:extLst>
          </p:nvPr>
        </p:nvGraphicFramePr>
        <p:xfrm>
          <a:off x="359783" y="1752600"/>
          <a:ext cx="5202817" cy="3259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utoShape 8">
            <a:extLst>
              <a:ext uri="{FF2B5EF4-FFF2-40B4-BE49-F238E27FC236}">
                <a16:creationId xmlns:a16="http://schemas.microsoft.com/office/drawing/2014/main" id="{A088E124-92A6-608F-344B-DF210733AB95}"/>
              </a:ext>
            </a:extLst>
          </p:cNvPr>
          <p:cNvSpPr txBox="1">
            <a:spLocks/>
          </p:cNvSpPr>
          <p:nvPr/>
        </p:nvSpPr>
        <p:spPr>
          <a:xfrm>
            <a:off x="6266947" y="0"/>
            <a:ext cx="5515983" cy="10668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/>
                <a:ea typeface="微软雅黑"/>
              </a:rPr>
              <a:t>Future Work</a:t>
            </a:r>
            <a:endParaRPr lang="zh-CN" altLang="en-US" sz="2800" b="1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3F7984A-F9E1-DC2C-A9A9-DFBF9F0601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166589"/>
              </p:ext>
            </p:extLst>
          </p:nvPr>
        </p:nvGraphicFramePr>
        <p:xfrm>
          <a:off x="7521473" y="1371600"/>
          <a:ext cx="3006929" cy="4809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9374BB-0F93-96D3-E7CF-31AFE1D07F83}"/>
              </a:ext>
            </a:extLst>
          </p:cNvPr>
          <p:cNvCxnSpPr/>
          <p:nvPr/>
        </p:nvCxnSpPr>
        <p:spPr>
          <a:xfrm>
            <a:off x="6266947" y="190500"/>
            <a:ext cx="0" cy="647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26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33400" y="1239756"/>
            <a:ext cx="4531474" cy="507831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just"/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Groundwater (GW) is the water that seeps through rocks and soil and is stored below the ground. The rocks in which GW is stored are called aquifers.</a:t>
            </a: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just"/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The underground (hydrogeological) setting in India can be divided into -</a:t>
            </a: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A1A"/>
                </a:solidFill>
                <a:effectLst/>
                <a:latin typeface="Inter"/>
              </a:rPr>
              <a:t>Hard-rock aquifers of peninsular India: </a:t>
            </a:r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These represent around </a:t>
            </a:r>
            <a:r>
              <a:rPr lang="en-US" b="1" i="0" dirty="0">
                <a:solidFill>
                  <a:srgbClr val="1A1A1A"/>
                </a:solidFill>
                <a:effectLst/>
                <a:latin typeface="Inter"/>
              </a:rPr>
              <a:t>65%</a:t>
            </a:r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 of India’s overall aquifer surface area, mostly found in central peninsular India</a:t>
            </a:r>
            <a:r>
              <a:rPr lang="en-US" b="1" i="0" dirty="0">
                <a:solidFill>
                  <a:srgbClr val="1A1A1A"/>
                </a:solidFill>
                <a:effectLst/>
                <a:latin typeface="Inter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A1A"/>
                </a:solidFill>
                <a:effectLst/>
                <a:latin typeface="Inter"/>
              </a:rPr>
              <a:t>Alluvial aquifers of the Indo-Gangetic plains:</a:t>
            </a:r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 Found in the Gangetic and Indus plains in Northern India, these have significant storage spaces.</a:t>
            </a:r>
            <a:endParaRPr lang="en-US" dirty="0">
              <a:solidFill>
                <a:srgbClr val="1A1A1A"/>
              </a:solidFill>
              <a:latin typeface="Inter"/>
            </a:endParaRPr>
          </a:p>
          <a:p>
            <a:pPr algn="just"/>
            <a:endParaRPr lang="en-US" b="0" i="0" dirty="0">
              <a:solidFill>
                <a:srgbClr val="1A1A1A"/>
              </a:solidFill>
              <a:effectLst/>
              <a:latin typeface="Inter"/>
            </a:endParaRPr>
          </a:p>
          <a:p>
            <a:pPr algn="just"/>
            <a:r>
              <a:rPr lang="en-US" dirty="0">
                <a:solidFill>
                  <a:srgbClr val="1A1A1A"/>
                </a:solidFill>
                <a:latin typeface="Inter"/>
              </a:rPr>
              <a:t>70-80% of Indian farmers depend on Groundwater.</a:t>
            </a:r>
            <a:endParaRPr lang="en-US" b="0" i="0" dirty="0">
              <a:solidFill>
                <a:srgbClr val="1A1A1A"/>
              </a:solidFill>
              <a:effectLst/>
              <a:latin typeface="Inter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10439950" y="1130301"/>
            <a:ext cx="1078950" cy="1078950"/>
          </a:xfrm>
          <a:prstGeom prst="teardrop">
            <a:avLst/>
          </a:prstGeom>
          <a:solidFill>
            <a:schemeClr val="accent1">
              <a:alpha val="10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Groundwater in India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3FCAB-B421-0513-11A0-C80DCC67D0F2}"/>
              </a:ext>
            </a:extLst>
          </p:cNvPr>
          <p:cNvSpPr txBox="1"/>
          <p:nvPr/>
        </p:nvSpPr>
        <p:spPr>
          <a:xfrm>
            <a:off x="6400800" y="4575591"/>
            <a:ext cx="5676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Source: Ground Water Resource Assessment - 2023</a:t>
            </a:r>
            <a:endParaRPr lang="en-IN" dirty="0"/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827F4A90-8829-2461-45C6-108210921E4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84618835"/>
                  </p:ext>
                </p:extLst>
              </p:nvPr>
            </p:nvGraphicFramePr>
            <p:xfrm>
              <a:off x="5715000" y="1752600"/>
              <a:ext cx="5014836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827F4A90-8829-2461-45C6-108210921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5000" y="1752600"/>
                <a:ext cx="5014836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D3BAD6F-2011-EB7C-9694-F48DBA08A048}"/>
              </a:ext>
            </a:extLst>
          </p:cNvPr>
          <p:cNvSpPr txBox="1"/>
          <p:nvPr/>
        </p:nvSpPr>
        <p:spPr>
          <a:xfrm>
            <a:off x="10098956" y="4069172"/>
            <a:ext cx="198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0" dirty="0">
                <a:solidFill>
                  <a:srgbClr val="1A1A1A"/>
                </a:solidFill>
                <a:effectLst/>
                <a:latin typeface="Inter"/>
              </a:rPr>
              <a:t>* Stage of Ground Water Extraction – 59.26%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2CFC04-3CBE-A879-DBB4-A168A16BD0BF}"/>
              </a:ext>
            </a:extLst>
          </p:cNvPr>
          <p:cNvSpPr txBox="1"/>
          <p:nvPr/>
        </p:nvSpPr>
        <p:spPr>
          <a:xfrm>
            <a:off x="6154148" y="5948737"/>
            <a:ext cx="56766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A1A1A"/>
                </a:solidFill>
                <a:latin typeface="Inter"/>
              </a:rPr>
              <a:t>* Stage of groundwater extraction is a measure of annual ground water extraction for all uses (irrigation, industrial and domestic uses) over annual extractable ground water resource</a:t>
            </a:r>
            <a:endParaRPr lang="en-IN" sz="1400" i="1" dirty="0">
              <a:solidFill>
                <a:srgbClr val="1A1A1A"/>
              </a:solidFill>
              <a:latin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0" y="1"/>
            <a:ext cx="12191999" cy="1981200"/>
          </a:xfrm>
          <a:prstGeom prst="rect">
            <a:avLst/>
          </a:prstGeom>
          <a:solidFill>
            <a:schemeClr val="accent1">
              <a:alpha val="10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/>
          <p:nvPr/>
        </p:nvSpPr>
        <p:spPr>
          <a:xfrm>
            <a:off x="304800" y="3031679"/>
            <a:ext cx="2517767" cy="1993238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Understand the weekly trend of ground water in India and its states and forecast the ground water levels to take precautions on time.</a:t>
            </a:r>
            <a:endParaRPr lang="zh-CN" altLang="en-US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-186689" y="2632350"/>
            <a:ext cx="34899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lang="en-US" altLang="zh-CN" sz="16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Objective</a:t>
            </a:r>
            <a:endParaRPr lang="en-US" sz="1100" dirty="0"/>
          </a:p>
        </p:txBody>
      </p:sp>
      <p:sp>
        <p:nvSpPr>
          <p:cNvPr id="5" name="AutoShape 5"/>
          <p:cNvSpPr/>
          <p:nvPr/>
        </p:nvSpPr>
        <p:spPr>
          <a:xfrm>
            <a:off x="1268733" y="1686732"/>
            <a:ext cx="579120" cy="579120"/>
          </a:xfrm>
          <a:prstGeom prst="ellipse">
            <a:avLst/>
          </a:prstGeom>
          <a:solidFill>
            <a:schemeClr val="accent2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1800" b="1" i="0" u="none" baseline="0">
                <a:solidFill>
                  <a:srgbClr val="FFFFFF"/>
                </a:solidFill>
                <a:latin typeface="Arial"/>
                <a:ea typeface="Arial"/>
              </a:rPr>
              <a:t>1</a:t>
            </a:r>
          </a:p>
        </p:txBody>
      </p:sp>
      <p:sp>
        <p:nvSpPr>
          <p:cNvPr id="6" name="AutoShape 6"/>
          <p:cNvSpPr/>
          <p:nvPr/>
        </p:nvSpPr>
        <p:spPr>
          <a:xfrm>
            <a:off x="6115692" y="3059059"/>
            <a:ext cx="3489963" cy="1023742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LSTM</a:t>
            </a:r>
          </a:p>
          <a:p>
            <a:pPr marL="0" algn="ctr"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ST-CNN</a:t>
            </a:r>
            <a:endParaRPr lang="en-US" altLang="zh-CN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0" algn="ctr">
              <a:lnSpc>
                <a:spcPct val="150000"/>
              </a:lnSpc>
            </a:pPr>
            <a:endParaRPr lang="zh-CN" altLang="en-US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115692" y="2653662"/>
            <a:ext cx="34899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lang="en-US" altLang="zh-CN" sz="16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Models</a:t>
            </a:r>
            <a:endParaRPr lang="en-US" sz="1100" dirty="0"/>
          </a:p>
        </p:txBody>
      </p:sp>
      <p:sp>
        <p:nvSpPr>
          <p:cNvPr id="8" name="AutoShape 8"/>
          <p:cNvSpPr/>
          <p:nvPr/>
        </p:nvSpPr>
        <p:spPr>
          <a:xfrm>
            <a:off x="7571114" y="1708044"/>
            <a:ext cx="579120" cy="579120"/>
          </a:xfrm>
          <a:prstGeom prst="ellipse">
            <a:avLst/>
          </a:prstGeom>
          <a:solidFill>
            <a:schemeClr val="accent2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1800" b="1" i="0" u="none" baseline="0">
                <a:solidFill>
                  <a:srgbClr val="FFFFFF"/>
                </a:solidFill>
                <a:latin typeface="Arial"/>
                <a:ea typeface="Arial"/>
              </a:rPr>
              <a:t>3</a:t>
            </a:r>
          </a:p>
        </p:txBody>
      </p:sp>
      <p:sp>
        <p:nvSpPr>
          <p:cNvPr id="9" name="AutoShape 9"/>
          <p:cNvSpPr/>
          <p:nvPr/>
        </p:nvSpPr>
        <p:spPr>
          <a:xfrm>
            <a:off x="3125163" y="3056419"/>
            <a:ext cx="3775704" cy="231640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NASA GRACE weekly data from 1</a:t>
            </a:r>
            <a:r>
              <a:rPr lang="en-US" altLang="zh-CN" sz="1400" b="0" i="0" u="none" baseline="30000" dirty="0">
                <a:solidFill>
                  <a:srgbClr val="000000"/>
                </a:solidFill>
                <a:latin typeface="微软雅黑"/>
                <a:ea typeface="微软雅黑"/>
              </a:rPr>
              <a:t>st</a:t>
            </a: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 Jan 2023 to 27</a:t>
            </a:r>
            <a:r>
              <a:rPr lang="en-US" altLang="zh-CN" sz="1400" b="0" i="0" u="none" baseline="30000" dirty="0">
                <a:solidFill>
                  <a:srgbClr val="000000"/>
                </a:solidFill>
                <a:latin typeface="微软雅黑"/>
                <a:ea typeface="微软雅黑"/>
              </a:rPr>
              <a:t>th</a:t>
            </a: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 May 2024. Features: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Ground water storage (</a:t>
            </a:r>
            <a:r>
              <a:rPr lang="en-US" altLang="zh-CN" sz="1400" dirty="0" err="1">
                <a:solidFill>
                  <a:srgbClr val="000000"/>
                </a:solidFill>
                <a:latin typeface="微软雅黑"/>
                <a:ea typeface="微软雅黑"/>
              </a:rPr>
              <a:t>gws_inst</a:t>
            </a: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Root Zone Soil Moisture (</a:t>
            </a:r>
            <a:r>
              <a:rPr lang="en-US" altLang="zh-CN" sz="1400" b="0" i="0" u="none" baseline="0" dirty="0" err="1">
                <a:solidFill>
                  <a:srgbClr val="000000"/>
                </a:solidFill>
                <a:latin typeface="微软雅黑"/>
                <a:ea typeface="微软雅黑"/>
              </a:rPr>
              <a:t>rtzsm_inst</a:t>
            </a: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Surface Soil Moisture (</a:t>
            </a:r>
            <a:r>
              <a:rPr lang="en-US" altLang="zh-CN" sz="1400" dirty="0" err="1">
                <a:solidFill>
                  <a:srgbClr val="000000"/>
                </a:solidFill>
                <a:latin typeface="微软雅黑"/>
                <a:ea typeface="微软雅黑"/>
              </a:rPr>
              <a:t>sfsm_inst</a:t>
            </a: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Week Number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State (Added from external source)</a:t>
            </a:r>
            <a:endParaRPr lang="zh-CN" altLang="en-US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097532" y="2644394"/>
            <a:ext cx="34899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微软雅黑"/>
                <a:ea typeface="微软雅黑"/>
              </a:rPr>
              <a:t>Data</a:t>
            </a:r>
            <a:endParaRPr lang="en-US" sz="1600" b="1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4552954" y="1698776"/>
            <a:ext cx="579120" cy="579120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1800" b="1" i="0" u="none" baseline="0">
                <a:solidFill>
                  <a:schemeClr val="lt1">
                    <a:lumMod val="100000"/>
                  </a:schemeClr>
                </a:solidFill>
                <a:latin typeface="Arial"/>
                <a:ea typeface="Arial"/>
              </a:rPr>
              <a:t>2</a:t>
            </a:r>
          </a:p>
        </p:txBody>
      </p:sp>
      <p:sp>
        <p:nvSpPr>
          <p:cNvPr id="12" name="AutoShape 1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Solution Steps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4CC7D4-EC69-7A4C-320B-0680AFAA93F1}"/>
              </a:ext>
            </a:extLst>
          </p:cNvPr>
          <p:cNvSpPr txBox="1"/>
          <p:nvPr/>
        </p:nvSpPr>
        <p:spPr>
          <a:xfrm>
            <a:off x="1996442" y="5638800"/>
            <a:ext cx="9067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323232"/>
                </a:solidFill>
                <a:effectLst/>
                <a:latin typeface="Open Sans" panose="020B0606030504020204" pitchFamily="34" charset="0"/>
              </a:rPr>
              <a:t>GRACE (Instruments) - Gravity Recovery And Climate Experiment: Since water has mass, changes in groundwater storage can be detected as changes in gravity. GRACE and GRACE-FO measurements help assess water storage changes in monthly, total surface, and groundwater depth. </a:t>
            </a:r>
            <a:endParaRPr lang="en-IN" sz="1400" i="1" dirty="0"/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id="{2BD1D113-F4C5-8987-5B3B-63856139C7DC}"/>
              </a:ext>
            </a:extLst>
          </p:cNvPr>
          <p:cNvSpPr/>
          <p:nvPr/>
        </p:nvSpPr>
        <p:spPr>
          <a:xfrm>
            <a:off x="9112269" y="3059059"/>
            <a:ext cx="2726062" cy="1023742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Create a </a:t>
            </a:r>
            <a:r>
              <a:rPr lang="en-US" altLang="zh-CN" sz="1400" b="0" i="0" u="none" baseline="0" dirty="0" err="1">
                <a:solidFill>
                  <a:srgbClr val="000000"/>
                </a:solidFill>
                <a:latin typeface="微软雅黑"/>
                <a:ea typeface="微软雅黑"/>
              </a:rPr>
              <a:t>Streamlit</a:t>
            </a: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 website with Ground water forecasting</a:t>
            </a:r>
            <a:endParaRPr lang="zh-CN" altLang="en-US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113257BF-0149-0C78-79D2-9B3B243E776E}"/>
              </a:ext>
            </a:extLst>
          </p:cNvPr>
          <p:cNvSpPr txBox="1"/>
          <p:nvPr/>
        </p:nvSpPr>
        <p:spPr>
          <a:xfrm>
            <a:off x="8911841" y="2653662"/>
            <a:ext cx="34899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微软雅黑"/>
                <a:ea typeface="微软雅黑"/>
              </a:rPr>
              <a:t>Results Website</a:t>
            </a:r>
            <a:endParaRPr lang="en-US" sz="1600" b="1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9" name="AutoShape 11">
            <a:extLst>
              <a:ext uri="{FF2B5EF4-FFF2-40B4-BE49-F238E27FC236}">
                <a16:creationId xmlns:a16="http://schemas.microsoft.com/office/drawing/2014/main" id="{4162691D-F8E9-6AFC-E7CD-095762427EA8}"/>
              </a:ext>
            </a:extLst>
          </p:cNvPr>
          <p:cNvSpPr/>
          <p:nvPr/>
        </p:nvSpPr>
        <p:spPr>
          <a:xfrm>
            <a:off x="10367263" y="1708044"/>
            <a:ext cx="579120" cy="579120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b="1" dirty="0">
                <a:solidFill>
                  <a:schemeClr val="lt1">
                    <a:lumMod val="100000"/>
                  </a:schemeClr>
                </a:solidFill>
                <a:latin typeface="Arial"/>
                <a:ea typeface="Arial"/>
              </a:rPr>
              <a:t>4</a:t>
            </a:r>
            <a:endParaRPr lang="en-US" sz="1800" b="1" i="0" u="none" baseline="0" dirty="0">
              <a:solidFill>
                <a:schemeClr val="lt1">
                  <a:lumMod val="100000"/>
                </a:scheme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55838" y="3311518"/>
            <a:ext cx="5040161" cy="167007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just">
              <a:lnSpc>
                <a:spcPct val="150000"/>
              </a:lnSpc>
              <a:defRPr/>
            </a:pPr>
            <a:r>
              <a:rPr lang="en-US" sz="1400" b="0" i="0" u="none" baseline="0">
                <a:solidFill>
                  <a:srgbClr val="000000">
                    <a:lumMod val="95000"/>
                    <a:lumOff val="5000"/>
                  </a:srgbClr>
                </a:solidFill>
                <a:latin typeface="+mn-ea"/>
                <a:ea typeface="+mn-ea"/>
              </a:rPr>
              <a:t> </a:t>
            </a:r>
            <a:endParaRPr lang="en-US" sz="1100"/>
          </a:p>
        </p:txBody>
      </p:sp>
      <p:sp>
        <p:nvSpPr>
          <p:cNvPr id="3" name="TextBox 3"/>
          <p:cNvSpPr txBox="1"/>
          <p:nvPr/>
        </p:nvSpPr>
        <p:spPr>
          <a:xfrm>
            <a:off x="1055839" y="2833367"/>
            <a:ext cx="5014836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5" name="AutoShape 5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Ground Water Storage Variations across India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BA925A-58D7-4CC9-F0AD-38635CF79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29" y="1661087"/>
            <a:ext cx="3378200" cy="370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93F8EC-B5C4-2FCC-BF51-1F4C4652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95" r="8048"/>
          <a:stretch/>
        </p:blipFill>
        <p:spPr>
          <a:xfrm>
            <a:off x="11277600" y="1118211"/>
            <a:ext cx="596901" cy="49977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C276ED-4547-8138-0AEB-466A7A21E75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511"/>
          <a:stretch/>
        </p:blipFill>
        <p:spPr>
          <a:xfrm>
            <a:off x="3783198" y="1661087"/>
            <a:ext cx="3577674" cy="3704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8B2D0E-4176-5B0F-F08E-443DF1F0791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977"/>
          <a:stretch/>
        </p:blipFill>
        <p:spPr>
          <a:xfrm>
            <a:off x="7501741" y="1659375"/>
            <a:ext cx="3614728" cy="37044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22055A-81D0-7167-4567-E4318AA87085}"/>
              </a:ext>
            </a:extLst>
          </p:cNvPr>
          <p:cNvSpPr txBox="1"/>
          <p:nvPr/>
        </p:nvSpPr>
        <p:spPr>
          <a:xfrm>
            <a:off x="4876800" y="1168297"/>
            <a:ext cx="3252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Ground Water Storage 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21181-ED27-3DC6-C0C3-6C19E70FB40C}"/>
              </a:ext>
            </a:extLst>
          </p:cNvPr>
          <p:cNvSpPr txBox="1"/>
          <p:nvPr/>
        </p:nvSpPr>
        <p:spPr>
          <a:xfrm>
            <a:off x="762000" y="5505158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1 (2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nd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Jan 2023)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F2D7CC-DF85-4F85-4494-A52EF1A2B176}"/>
              </a:ext>
            </a:extLst>
          </p:cNvPr>
          <p:cNvSpPr txBox="1"/>
          <p:nvPr/>
        </p:nvSpPr>
        <p:spPr>
          <a:xfrm>
            <a:off x="4276635" y="5505037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53 (1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st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Jan 2024)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F2D776-22C6-1262-0199-1B6ADA811AF8}"/>
              </a:ext>
            </a:extLst>
          </p:cNvPr>
          <p:cNvSpPr txBox="1"/>
          <p:nvPr/>
        </p:nvSpPr>
        <p:spPr>
          <a:xfrm>
            <a:off x="8127478" y="5505037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71 (6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th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May 2024)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1F0DE4-4CAF-EBC5-9CF2-CD3AC82B63A8}"/>
              </a:ext>
            </a:extLst>
          </p:cNvPr>
          <p:cNvSpPr txBox="1"/>
          <p:nvPr/>
        </p:nvSpPr>
        <p:spPr>
          <a:xfrm>
            <a:off x="2667000" y="6166797"/>
            <a:ext cx="785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significant fall in GWS across Southern part of India.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37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55838" y="3311518"/>
            <a:ext cx="5040161" cy="167007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just">
              <a:lnSpc>
                <a:spcPct val="150000"/>
              </a:lnSpc>
              <a:defRPr/>
            </a:pPr>
            <a:r>
              <a:rPr lang="en-US" sz="1400" b="0" i="0" u="none" baseline="0">
                <a:solidFill>
                  <a:srgbClr val="000000">
                    <a:lumMod val="95000"/>
                    <a:lumOff val="5000"/>
                  </a:srgbClr>
                </a:solidFill>
                <a:latin typeface="+mn-ea"/>
                <a:ea typeface="+mn-ea"/>
              </a:rPr>
              <a:t> </a:t>
            </a:r>
            <a:endParaRPr lang="en-US" sz="1100"/>
          </a:p>
        </p:txBody>
      </p:sp>
      <p:sp>
        <p:nvSpPr>
          <p:cNvPr id="5" name="AutoShape 5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Ground Water Storage </a:t>
            </a:r>
            <a:r>
              <a:rPr lang="en-US" altLang="zh-CN" sz="2400" b="1" dirty="0">
                <a:solidFill>
                  <a:schemeClr val="accent1"/>
                </a:solidFill>
                <a:latin typeface="微软雅黑"/>
                <a:ea typeface="微软雅黑"/>
              </a:rPr>
              <a:t>falls in the last quarter of 2023 for southern states, but increases for Mizoram.</a:t>
            </a:r>
            <a:endParaRPr lang="zh-CN" altLang="en-US" sz="24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E851CF3-5FFC-67B0-8C5E-4C850F49A4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518570"/>
              </p:ext>
            </p:extLst>
          </p:nvPr>
        </p:nvGraphicFramePr>
        <p:xfrm>
          <a:off x="228600" y="1524000"/>
          <a:ext cx="117348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681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55838" y="3311518"/>
            <a:ext cx="5040161" cy="167007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just">
              <a:lnSpc>
                <a:spcPct val="150000"/>
              </a:lnSpc>
              <a:defRPr/>
            </a:pPr>
            <a:r>
              <a:rPr lang="en-US" sz="1400" b="0" i="0" u="none" baseline="0">
                <a:solidFill>
                  <a:srgbClr val="000000">
                    <a:lumMod val="95000"/>
                    <a:lumOff val="5000"/>
                  </a:srgbClr>
                </a:solidFill>
                <a:latin typeface="+mn-ea"/>
                <a:ea typeface="+mn-ea"/>
              </a:rPr>
              <a:t> </a:t>
            </a:r>
            <a:endParaRPr lang="en-US" sz="1100"/>
          </a:p>
        </p:txBody>
      </p:sp>
      <p:sp>
        <p:nvSpPr>
          <p:cNvPr id="3" name="TextBox 3"/>
          <p:cNvSpPr txBox="1"/>
          <p:nvPr/>
        </p:nvSpPr>
        <p:spPr>
          <a:xfrm>
            <a:off x="1055839" y="2833367"/>
            <a:ext cx="5014836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5" name="AutoShape 5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Ground Water Storage Variations across India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22055A-81D0-7167-4567-E4318AA87085}"/>
              </a:ext>
            </a:extLst>
          </p:cNvPr>
          <p:cNvSpPr txBox="1"/>
          <p:nvPr/>
        </p:nvSpPr>
        <p:spPr>
          <a:xfrm>
            <a:off x="4876800" y="1168297"/>
            <a:ext cx="3252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Root Zone Soil Moisture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21181-ED27-3DC6-C0C3-6C19E70FB40C}"/>
              </a:ext>
            </a:extLst>
          </p:cNvPr>
          <p:cNvSpPr txBox="1"/>
          <p:nvPr/>
        </p:nvSpPr>
        <p:spPr>
          <a:xfrm>
            <a:off x="762000" y="5505158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1 (2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nd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Jan 2023)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F2D7CC-DF85-4F85-4494-A52EF1A2B176}"/>
              </a:ext>
            </a:extLst>
          </p:cNvPr>
          <p:cNvSpPr txBox="1"/>
          <p:nvPr/>
        </p:nvSpPr>
        <p:spPr>
          <a:xfrm>
            <a:off x="4276635" y="5505037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53 (1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st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Jan 2024)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F2D776-22C6-1262-0199-1B6ADA811AF8}"/>
              </a:ext>
            </a:extLst>
          </p:cNvPr>
          <p:cNvSpPr txBox="1"/>
          <p:nvPr/>
        </p:nvSpPr>
        <p:spPr>
          <a:xfrm>
            <a:off x="8127478" y="5505037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71 (6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th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May 2024)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1F0DE4-4CAF-EBC5-9CF2-CD3AC82B63A8}"/>
              </a:ext>
            </a:extLst>
          </p:cNvPr>
          <p:cNvSpPr txBox="1"/>
          <p:nvPr/>
        </p:nvSpPr>
        <p:spPr>
          <a:xfrm>
            <a:off x="2667000" y="6166797"/>
            <a:ext cx="785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significant fall in RZSM across Southern part of India.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869C68-674C-36F0-29A7-CFE38BD52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2" y="1601972"/>
            <a:ext cx="3540569" cy="3830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ABEF4C-E265-28A3-A256-98AEED964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3288" y="1200769"/>
            <a:ext cx="635033" cy="49977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4428FD-1257-4229-30E9-1D75ABDD9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501" y="1579711"/>
            <a:ext cx="3572906" cy="38505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2BBEE69-03BC-8F39-DD2F-C7883039A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6597" y="1581686"/>
            <a:ext cx="3598416" cy="38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55838" y="3311518"/>
            <a:ext cx="5040161" cy="167007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just">
              <a:lnSpc>
                <a:spcPct val="150000"/>
              </a:lnSpc>
              <a:defRPr/>
            </a:pPr>
            <a:r>
              <a:rPr lang="en-US" sz="1400" b="0" i="0" u="none" baseline="0">
                <a:solidFill>
                  <a:srgbClr val="000000">
                    <a:lumMod val="95000"/>
                    <a:lumOff val="5000"/>
                  </a:srgbClr>
                </a:solidFill>
                <a:latin typeface="+mn-ea"/>
                <a:ea typeface="+mn-ea"/>
              </a:rPr>
              <a:t> </a:t>
            </a:r>
            <a:endParaRPr lang="en-US" sz="1100"/>
          </a:p>
        </p:txBody>
      </p:sp>
      <p:sp>
        <p:nvSpPr>
          <p:cNvPr id="3" name="TextBox 3"/>
          <p:cNvSpPr txBox="1"/>
          <p:nvPr/>
        </p:nvSpPr>
        <p:spPr>
          <a:xfrm>
            <a:off x="1055839" y="2833367"/>
            <a:ext cx="5014836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5" name="AutoShape 5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Ground Water Storage Variations across India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22055A-81D0-7167-4567-E4318AA87085}"/>
              </a:ext>
            </a:extLst>
          </p:cNvPr>
          <p:cNvSpPr txBox="1"/>
          <p:nvPr/>
        </p:nvSpPr>
        <p:spPr>
          <a:xfrm>
            <a:off x="4876800" y="1168297"/>
            <a:ext cx="3252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Surface Soil Moisture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21181-ED27-3DC6-C0C3-6C19E70FB40C}"/>
              </a:ext>
            </a:extLst>
          </p:cNvPr>
          <p:cNvSpPr txBox="1"/>
          <p:nvPr/>
        </p:nvSpPr>
        <p:spPr>
          <a:xfrm>
            <a:off x="762000" y="5505158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1 (2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nd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Jan 2023)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F2D7CC-DF85-4F85-4494-A52EF1A2B176}"/>
              </a:ext>
            </a:extLst>
          </p:cNvPr>
          <p:cNvSpPr txBox="1"/>
          <p:nvPr/>
        </p:nvSpPr>
        <p:spPr>
          <a:xfrm>
            <a:off x="4276635" y="5505037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53 (1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st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Jan 2024)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F2D776-22C6-1262-0199-1B6ADA811AF8}"/>
              </a:ext>
            </a:extLst>
          </p:cNvPr>
          <p:cNvSpPr txBox="1"/>
          <p:nvPr/>
        </p:nvSpPr>
        <p:spPr>
          <a:xfrm>
            <a:off x="8127478" y="5505037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71 (6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th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May 2024)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1F0DE4-4CAF-EBC5-9CF2-CD3AC82B63A8}"/>
              </a:ext>
            </a:extLst>
          </p:cNvPr>
          <p:cNvSpPr txBox="1"/>
          <p:nvPr/>
        </p:nvSpPr>
        <p:spPr>
          <a:xfrm>
            <a:off x="2667000" y="6166797"/>
            <a:ext cx="785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significant falls in SFSM across Southern part of India.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06AAB-2E5D-B0CC-F13C-C6D80B77A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39" y="1659375"/>
            <a:ext cx="3533975" cy="3704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157C2D-9B95-C6F4-F03C-666F9A852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152" y="1649096"/>
            <a:ext cx="3474458" cy="37211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9F376B-5FA5-E1B7-60EA-397ACC845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291" y="1645676"/>
            <a:ext cx="3475587" cy="37245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F01F7F-BBB9-419F-5A5B-E8538529D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4084" y="1295400"/>
            <a:ext cx="609631" cy="499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3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7153072" y="0"/>
            <a:ext cx="5038929" cy="6858000"/>
          </a:xfrm>
          <a:custGeom>
            <a:avLst/>
            <a:gdLst/>
            <a:ahLst/>
            <a:cxnLst/>
            <a:rect l="l" t="t" r="r" b="b"/>
            <a:pathLst>
              <a:path w="5038929" h="6858000">
                <a:moveTo>
                  <a:pt x="0" y="0"/>
                </a:moveTo>
                <a:lnTo>
                  <a:pt x="5038929" y="0"/>
                </a:lnTo>
                <a:lnTo>
                  <a:pt x="5038929" y="6858000"/>
                </a:lnTo>
                <a:lnTo>
                  <a:pt x="0" y="6858000"/>
                </a:lnTo>
                <a:lnTo>
                  <a:pt x="100350" y="6793667"/>
                </a:lnTo>
                <a:cubicBezTo>
                  <a:pt x="1179692" y="6064478"/>
                  <a:pt x="1889329" y="4829611"/>
                  <a:pt x="1889329" y="3429000"/>
                </a:cubicBezTo>
                <a:cubicBezTo>
                  <a:pt x="1889329" y="2028389"/>
                  <a:pt x="1179692" y="793522"/>
                  <a:pt x="100350" y="64333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280155" y="2521388"/>
            <a:ext cx="498679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8" name="AutoShape 8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Model Evaluation Metrics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EF84A46-4476-EED0-E3CA-C50ECF8D4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23996"/>
              </p:ext>
            </p:extLst>
          </p:nvPr>
        </p:nvGraphicFramePr>
        <p:xfrm>
          <a:off x="609600" y="1442927"/>
          <a:ext cx="9525000" cy="2150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250">
                  <a:extLst>
                    <a:ext uri="{9D8B030D-6E8A-4147-A177-3AD203B41FA5}">
                      <a16:colId xmlns:a16="http://schemas.microsoft.com/office/drawing/2014/main" val="2169685059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3697976722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3501840549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289765642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kern="1200" dirty="0">
                          <a:solidFill>
                            <a:schemeClr val="bg1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Metric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kern="1200" dirty="0">
                          <a:solidFill>
                            <a:schemeClr val="bg1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Formula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kern="1200" dirty="0">
                          <a:solidFill>
                            <a:schemeClr val="bg1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LSTM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ST-CNN</a:t>
                      </a:r>
                      <a:endParaRPr lang="en-IN" sz="1800" b="1" i="0" kern="1200" dirty="0">
                        <a:solidFill>
                          <a:schemeClr val="bg1"/>
                        </a:solidFill>
                        <a:effectLst/>
                        <a:latin typeface="Inter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26152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Mean Absolute Error (MAE)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9.46 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8.63</a:t>
                      </a:r>
                      <a:endParaRPr lang="en-IN" sz="1800" b="0" i="0" kern="1200" dirty="0">
                        <a:solidFill>
                          <a:srgbClr val="1A1A1A"/>
                        </a:solidFill>
                        <a:effectLst/>
                        <a:latin typeface="Inter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142021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Mean Squared Error (MSE)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207.04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163.9</a:t>
                      </a:r>
                      <a:endParaRPr lang="en-IN" sz="1800" b="0" i="0" kern="1200" dirty="0">
                        <a:solidFill>
                          <a:srgbClr val="1A1A1A"/>
                        </a:solidFill>
                        <a:effectLst/>
                        <a:latin typeface="Inter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4594115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Root Mean Squared Error (RMSE)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14.38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12.8</a:t>
                      </a:r>
                      <a:endParaRPr lang="en-IN" sz="1800" b="0" i="0" kern="1200" dirty="0">
                        <a:solidFill>
                          <a:srgbClr val="1A1A1A"/>
                        </a:solidFill>
                        <a:effectLst/>
                        <a:latin typeface="Inter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358819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R-squared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84.59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87.82</a:t>
                      </a:r>
                      <a:endParaRPr lang="en-IN" sz="1800" b="1" i="0" kern="1200" dirty="0">
                        <a:solidFill>
                          <a:srgbClr val="1A1A1A"/>
                        </a:solidFill>
                        <a:effectLst/>
                        <a:latin typeface="Inter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05135692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A90B477E-69EC-D6C6-6A5D-DC020131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948382"/>
            <a:ext cx="1088569" cy="316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902331-514D-7092-78E0-688FEB2CA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340141"/>
            <a:ext cx="1088569" cy="3314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7947C8-3B84-71B6-7B74-E77ABA4FB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374" y="2785148"/>
            <a:ext cx="1378021" cy="3111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AB6AFE-F580-CF04-3F99-98694BC3E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242" y="3209854"/>
            <a:ext cx="939284" cy="3698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15807F-4511-9058-44B3-B52715EA4A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38" y="3731584"/>
            <a:ext cx="3751862" cy="29877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55839" y="2833367"/>
            <a:ext cx="5014836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5" name="AutoShape 5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 err="1">
                <a:solidFill>
                  <a:schemeClr val="accent1"/>
                </a:solidFill>
                <a:latin typeface="微软雅黑"/>
                <a:ea typeface="微软雅黑"/>
              </a:rPr>
              <a:t>Streamlit</a:t>
            </a: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 Website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1D220-60B6-B082-8156-38A653047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2" t="4509" r="23332" b="6693"/>
          <a:stretch/>
        </p:blipFill>
        <p:spPr>
          <a:xfrm>
            <a:off x="443005" y="1143000"/>
            <a:ext cx="5334000" cy="426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8B0244-7902-F0E4-6890-B422D95D9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2" t="4545" r="24132" b="13637"/>
          <a:stretch/>
        </p:blipFill>
        <p:spPr>
          <a:xfrm>
            <a:off x="6019801" y="1143000"/>
            <a:ext cx="5638800" cy="42800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F629B2-60D9-BC1D-2828-7C45417D91F3}"/>
              </a:ext>
            </a:extLst>
          </p:cNvPr>
          <p:cNvSpPr txBox="1"/>
          <p:nvPr/>
        </p:nvSpPr>
        <p:spPr>
          <a:xfrm>
            <a:off x="989030" y="5638800"/>
            <a:ext cx="1054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Pending: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 published online, only on localhost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Change week number to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Change enter latitude, longitude, to select on map </a:t>
            </a:r>
            <a:r>
              <a:rPr lang="en-US" sz="1600"/>
              <a:t>which picks latitude and longitude as </a:t>
            </a:r>
            <a:r>
              <a:rPr lang="en-US" sz="1600" dirty="0"/>
              <a:t>input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6636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16E08"/>
      </a:accent1>
      <a:accent2>
        <a:srgbClr val="E28700"/>
      </a:accent2>
      <a:accent3>
        <a:srgbClr val="659303"/>
      </a:accent3>
      <a:accent4>
        <a:srgbClr val="00AC36"/>
      </a:accent4>
      <a:accent5>
        <a:srgbClr val="005C1F"/>
      </a:accent5>
      <a:accent6>
        <a:srgbClr val="119900"/>
      </a:accent6>
      <a:hlink>
        <a:srgbClr val="4472C4"/>
      </a:hlink>
      <a:folHlink>
        <a:srgbClr val="BFBFBF"/>
      </a:folHlink>
    </a:clrScheme>
    <a:fontScheme name="Office">
      <a:majorFont>
        <a:latin typeface="Arial"/>
        <a:ea typeface="微软雅黑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微软雅黑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655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微软雅黑</vt:lpstr>
      <vt:lpstr>Arial</vt:lpstr>
      <vt:lpstr>Calibri</vt:lpstr>
      <vt:lpstr>Inter</vt:lpstr>
      <vt:lpstr>Open Sans</vt:lpstr>
      <vt:lpstr>Wingdings</vt:lpstr>
      <vt:lpstr>Office Theme</vt:lpstr>
      <vt:lpstr>Leveraging Earth Observation Data for Informed Agricultural Decision-Making</vt:lpstr>
      <vt:lpstr>Groundwater in India</vt:lpstr>
      <vt:lpstr>Solution Steps</vt:lpstr>
      <vt:lpstr>Ground Water Storage Variations across India</vt:lpstr>
      <vt:lpstr>Ground Water Storage falls in the last quarter of 2023 for southern states, but increases for Mizoram.</vt:lpstr>
      <vt:lpstr>Ground Water Storage Variations across India</vt:lpstr>
      <vt:lpstr>Ground Water Storage Variations across India</vt:lpstr>
      <vt:lpstr>Model Evaluation Metrics</vt:lpstr>
      <vt:lpstr>Streamlit Website</vt:lpstr>
      <vt:lpstr>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ADITHI NAIRY</cp:lastModifiedBy>
  <cp:revision>55</cp:revision>
  <dcterms:created xsi:type="dcterms:W3CDTF">2006-08-16T00:00:00Z</dcterms:created>
  <dcterms:modified xsi:type="dcterms:W3CDTF">2024-10-06T13:57:29Z</dcterms:modified>
</cp:coreProperties>
</file>