
<file path=[Content_Types].xml><?xml version="1.0" encoding="utf-8"?>
<Types xmlns="http://schemas.openxmlformats.org/package/2006/content-types">
  <Default Extension="fntdata" ContentType="application/x-fontdata"/>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anose="020B0606030504020204" pitchFamily="34" charset="0"/>
      <p:regular r:id="rId14"/>
      <p:bold r:id="rId15"/>
      <p:italic r:id="rId16"/>
      <p:boldItalic r:id="rId17"/>
    </p:embeddedFont>
    <p:embeddedFont>
      <p:font typeface="PT Sans Narrow" panose="020B050602020302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a02b62191_1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a02b62191_1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a02b62191_1_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a02b62191_1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a02b62191_1_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a02b62191_1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02b62191_1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02b62191_1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a02b62191_1_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a02b62191_1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a02b62191_1_8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a02b62191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a02b62191_1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a02b62191_1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2a02b62191_1_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a02b62191_1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a02b62191_1_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a02b62191_1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a02b62191_1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a02b62191_1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ythongeeks.org/fake-product-review-detection-using-machine-learn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topics/fake-review-detection" TargetMode="External"/><Relationship Id="rId5" Type="http://schemas.openxmlformats.org/officeDocument/2006/relationships/hyperlink" Target="https://www.ijraset.com/research-paper/fake-product-review-monitoring-system" TargetMode="External"/><Relationship Id="rId4" Type="http://schemas.openxmlformats.org/officeDocument/2006/relationships/hyperlink" Target="https://ieeexplore.ieee.org/document/6921594?arnumber=702342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Subtitle 2">
            <a:extLst>
              <a:ext uri="{FF2B5EF4-FFF2-40B4-BE49-F238E27FC236}">
                <a16:creationId xmlns:a16="http://schemas.microsoft.com/office/drawing/2014/main" id="{BF6B05A5-63EC-A179-EF2B-6F6D3F87C29E}"/>
              </a:ext>
            </a:extLst>
          </p:cNvPr>
          <p:cNvSpPr>
            <a:spLocks noGrp="1"/>
          </p:cNvSpPr>
          <p:nvPr>
            <p:ph type="subTitle" idx="4294967295"/>
          </p:nvPr>
        </p:nvSpPr>
        <p:spPr>
          <a:xfrm>
            <a:off x="494370" y="862361"/>
            <a:ext cx="8155259" cy="1486830"/>
          </a:xfrm>
        </p:spPr>
        <p:txBody>
          <a:bodyPr>
            <a:noAutofit/>
          </a:bodyPr>
          <a:lstStyle/>
          <a:p>
            <a:pPr marL="114300" indent="0" algn="ctr">
              <a:buNone/>
            </a:pPr>
            <a:r>
              <a:rPr lang="en-US" sz="4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Fake Product Review Detection using Opinion Mining </a:t>
            </a:r>
            <a:endParaRPr lang="en-IN" sz="4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9F20B25-27BB-7AAB-0BC9-D53617D10E5F}"/>
              </a:ext>
            </a:extLst>
          </p:cNvPr>
          <p:cNvSpPr txBox="1"/>
          <p:nvPr/>
        </p:nvSpPr>
        <p:spPr>
          <a:xfrm>
            <a:off x="4887951" y="3360235"/>
            <a:ext cx="3761678"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Name : R.Adithi</a:t>
            </a:r>
          </a:p>
          <a:p>
            <a:r>
              <a:rPr lang="en-US" sz="2400" dirty="0">
                <a:latin typeface="Times New Roman" panose="02020603050405020304" pitchFamily="18" charset="0"/>
                <a:cs typeface="Times New Roman" panose="02020603050405020304" pitchFamily="18" charset="0"/>
              </a:rPr>
              <a:t>Roll no: 21R21A6741</a:t>
            </a:r>
          </a:p>
          <a:p>
            <a:r>
              <a:rPr lang="en-US" sz="2400" dirty="0">
                <a:latin typeface="Times New Roman" panose="02020603050405020304" pitchFamily="18" charset="0"/>
                <a:cs typeface="Times New Roman" panose="02020603050405020304" pitchFamily="18" charset="0"/>
              </a:rPr>
              <a:t>Branch: CSE – Data Science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125" name="Google Shape;125;p22"/>
          <p:cNvSpPr txBox="1">
            <a:spLocks noGrp="1"/>
          </p:cNvSpPr>
          <p:nvPr>
            <p:ph type="body" idx="1"/>
          </p:nvPr>
        </p:nvSpPr>
        <p:spPr>
          <a:xfrm>
            <a:off x="311700" y="1409200"/>
            <a:ext cx="8520600" cy="3159900"/>
          </a:xfrm>
          <a:prstGeom prst="rect">
            <a:avLst/>
          </a:prstGeom>
        </p:spPr>
        <p:txBody>
          <a:bodyPr spcFirstLastPara="1" wrap="square" lIns="91425" tIns="91425" rIns="91425" bIns="91425" anchor="ctr" anchorCtr="0">
            <a:normAutofit fontScale="32500" lnSpcReduction="10000"/>
          </a:bodyPr>
          <a:lstStyle/>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https://pythongeeks.org/fake-product-review-detection-using-machine-learning/</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https://ieeexplore.ieee.org/document/6921594?arnumber=7023420</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https://www.ijraset.com/research-paper/fake-product-review-monitoring-system</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https://github.com/topics/fake-review-detection</a:t>
            </a:r>
            <a:endParaRPr sz="7200">
              <a:solidFill>
                <a:srgbClr val="22222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22222"/>
              </a:buClr>
              <a:buSzPct val="100000"/>
              <a:buFont typeface="Times New Roman"/>
              <a:buChar char="●"/>
            </a:pPr>
            <a:r>
              <a:rPr lang="en" sz="7200">
                <a:solidFill>
                  <a:srgbClr val="222222"/>
                </a:solidFill>
                <a:latin typeface="Times New Roman"/>
                <a:ea typeface="Times New Roman"/>
                <a:cs typeface="Times New Roman"/>
                <a:sym typeface="Times New Roman"/>
              </a:rPr>
              <a:t>https://www.sciencedirect.com/science/article/pii/S0969698921003374</a:t>
            </a:r>
            <a:endParaRPr sz="7200">
              <a:solidFill>
                <a:srgbClr val="222222"/>
              </a:solidFill>
              <a:latin typeface="Times New Roman"/>
              <a:ea typeface="Times New Roman"/>
              <a:cs typeface="Times New Roman"/>
              <a:sym typeface="Times New Roman"/>
            </a:endParaRPr>
          </a:p>
          <a:p>
            <a:pPr marL="457200" lvl="0" indent="0" algn="l" rtl="0">
              <a:spcBef>
                <a:spcPts val="1200"/>
              </a:spcBef>
              <a:spcAft>
                <a:spcPts val="0"/>
              </a:spcAft>
              <a:buNone/>
            </a:pPr>
            <a:endParaRPr sz="1850" u="sng">
              <a:solidFill>
                <a:srgbClr val="6AA84F"/>
              </a:solidFill>
            </a:endParaRPr>
          </a:p>
          <a:p>
            <a:pPr marL="0" lvl="0" indent="0" algn="l" rtl="0">
              <a:spcBef>
                <a:spcPts val="1200"/>
              </a:spcBef>
              <a:spcAft>
                <a:spcPts val="0"/>
              </a:spcAft>
              <a:buNone/>
            </a:pPr>
            <a:endParaRPr sz="1850" u="sng">
              <a:solidFill>
                <a:srgbClr val="6AA84F"/>
              </a:solidFill>
            </a:endParaRPr>
          </a:p>
          <a:p>
            <a:pPr marL="457200" lvl="0" indent="0" algn="l" rtl="0">
              <a:spcBef>
                <a:spcPts val="1200"/>
              </a:spcBef>
              <a:spcAft>
                <a:spcPts val="1200"/>
              </a:spcAft>
              <a:buNone/>
            </a:pPr>
            <a:endParaRPr sz="1850" u="sng">
              <a:solidFill>
                <a:srgbClr val="6AA8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52400" y="152400"/>
            <a:ext cx="899160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11700" y="347325"/>
            <a:ext cx="85206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Times New Roman"/>
                <a:ea typeface="Times New Roman"/>
                <a:cs typeface="Times New Roman"/>
                <a:sym typeface="Times New Roman"/>
              </a:rPr>
              <a:t>Contents</a:t>
            </a:r>
            <a:endParaRPr sz="4000">
              <a:latin typeface="Times New Roman"/>
              <a:ea typeface="Times New Roman"/>
              <a:cs typeface="Times New Roman"/>
              <a:sym typeface="Times New Roman"/>
            </a:endParaRPr>
          </a:p>
        </p:txBody>
      </p:sp>
      <p:sp>
        <p:nvSpPr>
          <p:cNvPr id="77" name="Google Shape;77;p14"/>
          <p:cNvSpPr txBox="1">
            <a:spLocks noGrp="1"/>
          </p:cNvSpPr>
          <p:nvPr>
            <p:ph type="body" idx="1"/>
          </p:nvPr>
        </p:nvSpPr>
        <p:spPr>
          <a:xfrm>
            <a:off x="566350" y="1128550"/>
            <a:ext cx="8030400" cy="3599100"/>
          </a:xfrm>
          <a:prstGeom prst="rect">
            <a:avLst/>
          </a:prstGeom>
        </p:spPr>
        <p:txBody>
          <a:bodyPr spcFirstLastPara="1" wrap="square" lIns="91425" tIns="91425" rIns="91425" bIns="91425" anchor="t" anchorCtr="0">
            <a:noAutofit/>
          </a:bodyPr>
          <a:lstStyle/>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Abstract</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Introduction</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Existing System</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Objectives</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Proposed System</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Architecture</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Conclusion</a:t>
            </a:r>
            <a:endParaRPr>
              <a:solidFill>
                <a:srgbClr val="222222"/>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References</a:t>
            </a:r>
            <a:endParaRPr>
              <a:solidFill>
                <a:srgbClr val="222222"/>
              </a:solidFill>
              <a:latin typeface="Times New Roman"/>
              <a:ea typeface="Times New Roman"/>
              <a:cs typeface="Times New Roman"/>
              <a:sym typeface="Times New Roman"/>
            </a:endParaRPr>
          </a:p>
          <a:p>
            <a:pPr marL="0" lvl="0" indent="0" algn="l" rtl="0">
              <a:spcBef>
                <a:spcPts val="1200"/>
              </a:spcBef>
              <a:spcAft>
                <a:spcPts val="0"/>
              </a:spcAft>
              <a:buNone/>
            </a:pPr>
            <a:endParaRPr sz="2400"/>
          </a:p>
          <a:p>
            <a:pPr marL="0" lvl="0" indent="0" algn="l" rtl="0">
              <a:spcBef>
                <a:spcPts val="1200"/>
              </a:spcBef>
              <a:spcAft>
                <a:spcPts val="120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Abstract:</a:t>
            </a:r>
            <a:endParaRPr sz="4000">
              <a:latin typeface="Times New Roman"/>
              <a:ea typeface="Times New Roman"/>
              <a:cs typeface="Times New Roman"/>
              <a:sym typeface="Times New Roman"/>
            </a:endParaRPr>
          </a:p>
        </p:txBody>
      </p:sp>
      <p:sp>
        <p:nvSpPr>
          <p:cNvPr id="83" name="Google Shape;83;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 sz="1900">
                <a:solidFill>
                  <a:srgbClr val="000000"/>
                </a:solidFill>
                <a:highlight>
                  <a:srgbClr val="FFFFFF"/>
                </a:highlight>
                <a:latin typeface="Calibri"/>
                <a:ea typeface="Calibri"/>
                <a:cs typeface="Calibri"/>
                <a:sym typeface="Calibri"/>
              </a:rPr>
              <a:t>                         </a:t>
            </a:r>
            <a:r>
              <a:rPr lang="en">
                <a:solidFill>
                  <a:srgbClr val="000000"/>
                </a:solidFill>
                <a:highlight>
                  <a:srgbClr val="FFFFFF"/>
                </a:highlight>
                <a:latin typeface="Times New Roman"/>
                <a:ea typeface="Times New Roman"/>
                <a:cs typeface="Times New Roman"/>
                <a:sym typeface="Times New Roman"/>
              </a:rPr>
              <a:t>  In the age of digital technology, we tend to depend on online reviews. Maintaining and organizing their reviews is difficult, as there are so many people connected online, across the world.  Nowadays </a:t>
            </a:r>
            <a:r>
              <a:rPr lang="en">
                <a:solidFill>
                  <a:srgbClr val="000000"/>
                </a:solidFill>
                <a:latin typeface="Times New Roman"/>
                <a:ea typeface="Times New Roman"/>
                <a:cs typeface="Times New Roman"/>
                <a:sym typeface="Times New Roman"/>
              </a:rPr>
              <a:t>online review is an important factor for building and maintaining a good reputation of a product.A positive review for a product attracts more customers and leads to high increase of sales.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rgbClr val="000000"/>
                </a:solidFill>
                <a:latin typeface="Times New Roman"/>
                <a:ea typeface="Times New Roman"/>
                <a:cs typeface="Times New Roman"/>
                <a:sym typeface="Times New Roman"/>
              </a:rPr>
              <a:t>             Nowadays, fake reviews are intentionally written to build virtual reputation to attract customers.</a:t>
            </a:r>
            <a:r>
              <a:rPr lang="en">
                <a:solidFill>
                  <a:srgbClr val="000000"/>
                </a:solidFill>
                <a:highlight>
                  <a:srgbClr val="FFFFFF"/>
                </a:highlight>
                <a:latin typeface="Times New Roman"/>
                <a:ea typeface="Times New Roman"/>
                <a:cs typeface="Times New Roman"/>
                <a:sym typeface="Times New Roman"/>
              </a:rPr>
              <a:t> To deal with these problems, we have implemented a new review monitoring system. This system will assist in organizing user reviews so that both customers and manufacturers can quickly decide whether to buy or sell the products.</a:t>
            </a:r>
            <a:r>
              <a:rPr lang="en" sz="1850">
                <a:solidFill>
                  <a:srgbClr val="000000"/>
                </a:solidFill>
                <a:highlight>
                  <a:srgbClr val="FFFFFF"/>
                </a:highlight>
                <a:latin typeface="Times New Roman"/>
                <a:ea typeface="Times New Roman"/>
                <a:cs typeface="Times New Roman"/>
                <a:sym typeface="Times New Roman"/>
              </a:rPr>
              <a:t> </a:t>
            </a:r>
            <a:r>
              <a:rPr lang="en" sz="1850">
                <a:solidFill>
                  <a:srgbClr val="000000"/>
                </a:solidFill>
                <a:latin typeface="Times New Roman"/>
                <a:ea typeface="Times New Roman"/>
                <a:cs typeface="Times New Roman"/>
                <a:sym typeface="Times New Roman"/>
              </a:rPr>
              <a:t> </a:t>
            </a:r>
            <a:endParaRPr sz="18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312275"/>
            <a:ext cx="8520600" cy="787200"/>
          </a:xfrm>
          <a:prstGeom prst="rect">
            <a:avLst/>
          </a:prstGeom>
        </p:spPr>
        <p:txBody>
          <a:bodyPr spcFirstLastPara="1" wrap="square" lIns="91425" tIns="91425" rIns="91425" bIns="91425" anchor="t" anchorCtr="0">
            <a:noAutofit/>
          </a:bodyPr>
          <a:lstStyle/>
          <a:p>
            <a:pPr marL="0" lvl="0" indent="9144" algn="l" rtl="0">
              <a:spcBef>
                <a:spcPts val="0"/>
              </a:spcBef>
              <a:spcAft>
                <a:spcPts val="0"/>
              </a:spcAft>
              <a:buNone/>
            </a:pPr>
            <a:r>
              <a:rPr lang="e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89" name="Google Shape;89;p16"/>
          <p:cNvSpPr txBox="1">
            <a:spLocks noGrp="1"/>
          </p:cNvSpPr>
          <p:nvPr>
            <p:ph type="body" idx="1"/>
          </p:nvPr>
        </p:nvSpPr>
        <p:spPr>
          <a:xfrm>
            <a:off x="501300" y="1055225"/>
            <a:ext cx="8141400" cy="38163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a:solidFill>
                  <a:srgbClr val="222222"/>
                </a:solidFill>
              </a:rPr>
              <a:t>                   </a:t>
            </a:r>
            <a:endParaRPr>
              <a:solidFill>
                <a:srgbClr val="222222"/>
              </a:solidFill>
            </a:endParaRPr>
          </a:p>
          <a:p>
            <a:pPr marL="0" lvl="0" indent="0" algn="l" rtl="0">
              <a:lnSpc>
                <a:spcPct val="115000"/>
              </a:lnSpc>
              <a:spcBef>
                <a:spcPts val="600"/>
              </a:spcBef>
              <a:spcAft>
                <a:spcPts val="0"/>
              </a:spcAft>
              <a:buNone/>
            </a:pPr>
            <a:r>
              <a:rPr lang="en" sz="1500">
                <a:solidFill>
                  <a:srgbClr val="222222"/>
                </a:solidFill>
                <a:latin typeface="Times New Roman"/>
                <a:ea typeface="Times New Roman"/>
                <a:cs typeface="Times New Roman"/>
                <a:sym typeface="Times New Roman"/>
              </a:rPr>
              <a:t>                         </a:t>
            </a:r>
            <a:r>
              <a:rPr lang="en">
                <a:solidFill>
                  <a:srgbClr val="222222"/>
                </a:solidFill>
                <a:latin typeface="Times New Roman"/>
                <a:ea typeface="Times New Roman"/>
                <a:cs typeface="Times New Roman"/>
                <a:sym typeface="Times New Roman"/>
              </a:rPr>
              <a:t> This review system helps the user to find original review of the product and it prevents user from being cheated.It helps user to spend money on valuable products. This system </a:t>
            </a:r>
            <a:r>
              <a:rPr lang="en">
                <a:solidFill>
                  <a:srgbClr val="222222"/>
                </a:solidFill>
                <a:highlight>
                  <a:srgbClr val="FFFFFF"/>
                </a:highlight>
                <a:latin typeface="Times New Roman"/>
                <a:ea typeface="Times New Roman"/>
                <a:cs typeface="Times New Roman"/>
                <a:sym typeface="Times New Roman"/>
              </a:rPr>
              <a:t>checks the IP address of the user every time when a review is posted and if that finds a fake review posted from the same IP address many times,then the information is delivered to admin and the review will be removed by the admin.</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a:solidFill>
                  <a:srgbClr val="222222"/>
                </a:solidFill>
                <a:latin typeface="Times New Roman"/>
                <a:ea typeface="Times New Roman"/>
                <a:cs typeface="Times New Roman"/>
                <a:sym typeface="Times New Roman"/>
              </a:rPr>
              <a:t>                        The coding languages used for developing this system are python and php. The system also carries a MYSQL based database.The technologies used in the system are opinion mining and data mining methodology.We also use Sentimental analysis to find the pattern of reviews to identify whether the review is from same person or not.</a:t>
            </a:r>
            <a:endParaRPr>
              <a:solidFill>
                <a:srgbClr val="222222"/>
              </a:solidFill>
              <a:latin typeface="Times New Roman"/>
              <a:ea typeface="Times New Roman"/>
              <a:cs typeface="Times New Roman"/>
              <a:sym typeface="Times New Roman"/>
            </a:endParaRPr>
          </a:p>
          <a:p>
            <a:pPr marL="0" lvl="0" indent="0" algn="l" rtl="0">
              <a:spcBef>
                <a:spcPts val="0"/>
              </a:spcBef>
              <a:spcAft>
                <a:spcPts val="1200"/>
              </a:spcAft>
              <a:buNone/>
            </a:pPr>
            <a:r>
              <a:rPr lang="en">
                <a:solidFill>
                  <a:srgbClr val="222222"/>
                </a:solidFill>
                <a:latin typeface="Times New Roman"/>
                <a:ea typeface="Times New Roman"/>
                <a:cs typeface="Times New Roman"/>
                <a:sym typeface="Times New Roman"/>
              </a:rPr>
              <a:t>               </a:t>
            </a: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Existing System:</a:t>
            </a:r>
            <a:endParaRPr sz="4000">
              <a:latin typeface="Times New Roman"/>
              <a:ea typeface="Times New Roman"/>
              <a:cs typeface="Times New Roman"/>
              <a:sym typeface="Times New Roman"/>
            </a:endParaRPr>
          </a:p>
        </p:txBody>
      </p:sp>
      <p:sp>
        <p:nvSpPr>
          <p:cNvPr id="95" name="Google Shape;95;p17"/>
          <p:cNvSpPr txBox="1">
            <a:spLocks noGrp="1"/>
          </p:cNvSpPr>
          <p:nvPr>
            <p:ph type="body" idx="1"/>
          </p:nvPr>
        </p:nvSpPr>
        <p:spPr>
          <a:xfrm>
            <a:off x="251900" y="123045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 In the existing system the fake reviews are identified only on the basis of repeated review posting from the same IP address and same review patterns on the same product.</a:t>
            </a:r>
            <a:endParaRPr>
              <a:solidFill>
                <a:srgbClr val="000000"/>
              </a:solidFill>
              <a:latin typeface="Times New Roman"/>
              <a:ea typeface="Times New Roman"/>
              <a:cs typeface="Times New Roman"/>
              <a:sym typeface="Times New Roman"/>
            </a:endParaRPr>
          </a:p>
          <a:p>
            <a:pPr marL="457200" lvl="0" indent="-342900" algn="l" rtl="0">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Chkfake app</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Chekkit app</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Let’s Verify app</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Know Fakes website</a:t>
            </a:r>
            <a:endParaRPr>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r>
              <a:rPr lang="en">
                <a:solidFill>
                  <a:srgbClr val="000000"/>
                </a:solidFill>
                <a:latin typeface="Times New Roman"/>
                <a:ea typeface="Times New Roman"/>
                <a:cs typeface="Times New Roman"/>
                <a:sym typeface="Times New Roman"/>
              </a:rPr>
              <a:t>          These existing systems helps people only to know whether the product’s reviews  are real or fake.But,whereas our review monitoring helps people to identify fake reviews and also it removes the fake reviews.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rgbClr val="222222"/>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522425"/>
            <a:ext cx="8520600" cy="9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Objectives:</a:t>
            </a:r>
            <a:endParaRPr sz="4000">
              <a:latin typeface="Times New Roman"/>
              <a:ea typeface="Times New Roman"/>
              <a:cs typeface="Times New Roman"/>
              <a:sym typeface="Times New Roman"/>
            </a:endParaRPr>
          </a:p>
        </p:txBody>
      </p:sp>
      <p:sp>
        <p:nvSpPr>
          <p:cNvPr id="101" name="Google Shape;101;p18"/>
          <p:cNvSpPr txBox="1">
            <a:spLocks noGrp="1"/>
          </p:cNvSpPr>
          <p:nvPr>
            <p:ph type="body" idx="1"/>
          </p:nvPr>
        </p:nvSpPr>
        <p:spPr>
          <a:xfrm>
            <a:off x="311700" y="1586200"/>
            <a:ext cx="8520600" cy="24336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To detect and remove fake reviews.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To ensure genuine products to be available to the customers.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To ensure no one is cheated or trapped to buy their product for their increase of sales.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Avoids spending money on fake products.</a:t>
            </a:r>
            <a:endParaRPr>
              <a:solidFill>
                <a:srgbClr val="222222"/>
              </a:solidFill>
              <a:latin typeface="Times New Roman"/>
              <a:ea typeface="Times New Roman"/>
              <a:cs typeface="Times New Roman"/>
              <a:sym typeface="Times New Roman"/>
            </a:endParaRPr>
          </a:p>
          <a:p>
            <a:pPr marL="457200" lvl="0" indent="0" algn="l" rtl="0">
              <a:spcBef>
                <a:spcPts val="1200"/>
              </a:spcBef>
              <a:spcAft>
                <a:spcPts val="1200"/>
              </a:spcAft>
              <a:buNone/>
            </a:pP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8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Architecture:</a:t>
            </a:r>
            <a:endParaRPr sz="4000">
              <a:latin typeface="Times New Roman"/>
              <a:ea typeface="Times New Roman"/>
              <a:cs typeface="Times New Roman"/>
              <a:sym typeface="Times New Roman"/>
            </a:endParaRPr>
          </a:p>
        </p:txBody>
      </p:sp>
      <p:sp>
        <p:nvSpPr>
          <p:cNvPr id="107" name="Google Shape;107;p19"/>
          <p:cNvSpPr txBox="1">
            <a:spLocks noGrp="1"/>
          </p:cNvSpPr>
          <p:nvPr>
            <p:ph type="body" idx="1"/>
          </p:nvPr>
        </p:nvSpPr>
        <p:spPr>
          <a:xfrm>
            <a:off x="311700" y="1320725"/>
            <a:ext cx="8520600" cy="3086100"/>
          </a:xfrm>
          <a:prstGeom prst="rect">
            <a:avLst/>
          </a:prstGeom>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endParaRPr>
              <a:solidFill>
                <a:srgbClr val="222222"/>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rgbClr val="222222"/>
              </a:buClr>
              <a:buSzPts val="1800"/>
              <a:buFont typeface="Times New Roman"/>
              <a:buChar char="●"/>
            </a:pPr>
            <a:r>
              <a:rPr lang="en">
                <a:solidFill>
                  <a:srgbClr val="222222"/>
                </a:solidFill>
                <a:highlight>
                  <a:srgbClr val="FFFFFF"/>
                </a:highlight>
                <a:latin typeface="Times New Roman"/>
                <a:ea typeface="Times New Roman"/>
                <a:cs typeface="Times New Roman"/>
                <a:sym typeface="Times New Roman"/>
              </a:rPr>
              <a:t>The main aim of this project is to ensure genuine posts and reviews on products are provided for the user and removing fake posts and reviews to ensure no one else is cheated in the future. </a:t>
            </a:r>
            <a:endParaRPr>
              <a:solidFill>
                <a:srgbClr val="222222"/>
              </a:solidFill>
              <a:highlight>
                <a:srgbClr val="FFFFFF"/>
              </a:highlight>
              <a:latin typeface="Times New Roman"/>
              <a:ea typeface="Times New Roman"/>
              <a:cs typeface="Times New Roman"/>
              <a:sym typeface="Times New Roman"/>
            </a:endParaRPr>
          </a:p>
          <a:p>
            <a:pPr marL="457200" lvl="0" indent="-346075" algn="l" rtl="0">
              <a:lnSpc>
                <a:spcPct val="115000"/>
              </a:lnSpc>
              <a:spcBef>
                <a:spcPts val="0"/>
              </a:spcBef>
              <a:spcAft>
                <a:spcPts val="0"/>
              </a:spcAft>
              <a:buClr>
                <a:srgbClr val="222222"/>
              </a:buClr>
              <a:buSzPts val="1850"/>
              <a:buFont typeface="Times New Roman"/>
              <a:buChar char="●"/>
            </a:pPr>
            <a:r>
              <a:rPr lang="en">
                <a:solidFill>
                  <a:srgbClr val="222222"/>
                </a:solidFill>
                <a:highlight>
                  <a:srgbClr val="FFFFFF"/>
                </a:highlight>
                <a:latin typeface="Times New Roman"/>
                <a:ea typeface="Times New Roman"/>
                <a:cs typeface="Times New Roman"/>
                <a:sym typeface="Times New Roman"/>
              </a:rPr>
              <a:t>To find out the fake reviews in the website of our project “Fake Product Review Detection” introduces “</a:t>
            </a:r>
            <a:r>
              <a:rPr lang="en" u="sng">
                <a:solidFill>
                  <a:srgbClr val="222222"/>
                </a:solidFill>
                <a:highlight>
                  <a:srgbClr val="FFFFFF"/>
                </a:highlight>
                <a:latin typeface="Times New Roman"/>
                <a:ea typeface="Times New Roman"/>
                <a:cs typeface="Times New Roman"/>
                <a:sym typeface="Times New Roman"/>
              </a:rPr>
              <a:t>Opinion Mining</a:t>
            </a:r>
            <a:r>
              <a:rPr lang="en">
                <a:solidFill>
                  <a:srgbClr val="222222"/>
                </a:solidFill>
                <a:highlight>
                  <a:srgbClr val="FFFFFF"/>
                </a:highlight>
                <a:latin typeface="Times New Roman"/>
                <a:ea typeface="Times New Roman"/>
                <a:cs typeface="Times New Roman"/>
                <a:sym typeface="Times New Roman"/>
              </a:rPr>
              <a:t>” in the system.</a:t>
            </a:r>
            <a:r>
              <a:rPr lang="en" sz="1850">
                <a:solidFill>
                  <a:srgbClr val="222222"/>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94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Proposed System:</a:t>
            </a:r>
            <a:endParaRPr sz="4000">
              <a:latin typeface="Times New Roman"/>
              <a:ea typeface="Times New Roman"/>
              <a:cs typeface="Times New Roman"/>
              <a:sym typeface="Times New Roman"/>
            </a:endParaRPr>
          </a:p>
        </p:txBody>
      </p:sp>
      <p:sp>
        <p:nvSpPr>
          <p:cNvPr id="113" name="Google Shape;113;p20"/>
          <p:cNvSpPr txBox="1">
            <a:spLocks noGrp="1"/>
          </p:cNvSpPr>
          <p:nvPr>
            <p:ph type="body" idx="1"/>
          </p:nvPr>
        </p:nvSpPr>
        <p:spPr>
          <a:xfrm>
            <a:off x="311700" y="1519825"/>
            <a:ext cx="8520600" cy="326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We  provide services which recognises and removes fake reviews when compared with the existing systems.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This system will  find out fake review by identifying the IP address and same review patterns.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It detects reviews of the scams of fake products in e-commerce websites.</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We use Opinion mining and Sentiment analysis technique are used.</a:t>
            </a:r>
            <a:endParaRPr>
              <a:solidFill>
                <a:srgbClr val="222222"/>
              </a:solidFill>
              <a:latin typeface="Times New Roman"/>
              <a:ea typeface="Times New Roman"/>
              <a:cs typeface="Times New Roman"/>
              <a:sym typeface="Times New Roman"/>
            </a:endParaRPr>
          </a:p>
          <a:p>
            <a:pPr marL="457200" lvl="0" indent="-342900" algn="l" rtl="0">
              <a:spcBef>
                <a:spcPts val="0"/>
              </a:spcBef>
              <a:spcAft>
                <a:spcPts val="0"/>
              </a:spcAft>
              <a:buClr>
                <a:srgbClr val="222222"/>
              </a:buClr>
              <a:buSzPts val="1800"/>
              <a:buFont typeface="Times New Roman"/>
              <a:buChar char="●"/>
            </a:pPr>
            <a:r>
              <a:rPr lang="en">
                <a:solidFill>
                  <a:srgbClr val="222222"/>
                </a:solidFill>
                <a:latin typeface="Times New Roman"/>
                <a:ea typeface="Times New Roman"/>
                <a:cs typeface="Times New Roman"/>
                <a:sym typeface="Times New Roman"/>
              </a:rPr>
              <a:t>Sentiment analysis extracts sentiments or opinions within the text. Data mining is used to look for patterns in large batches of data to know same pattern is used or not.</a:t>
            </a: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40">
                <a:latin typeface="Times New Roman"/>
                <a:ea typeface="Times New Roman"/>
                <a:cs typeface="Times New Roman"/>
                <a:sym typeface="Times New Roman"/>
              </a:rPr>
              <a:t>Conclusion:</a:t>
            </a:r>
            <a:endParaRPr sz="4040">
              <a:latin typeface="Times New Roman"/>
              <a:ea typeface="Times New Roman"/>
              <a:cs typeface="Times New Roman"/>
              <a:sym typeface="Times New Roman"/>
            </a:endParaRPr>
          </a:p>
        </p:txBody>
      </p:sp>
      <p:sp>
        <p:nvSpPr>
          <p:cNvPr id="119" name="Google Shape;119;p21"/>
          <p:cNvSpPr txBox="1">
            <a:spLocks noGrp="1"/>
          </p:cNvSpPr>
          <p:nvPr>
            <p:ph type="body" idx="1"/>
          </p:nvPr>
        </p:nvSpPr>
        <p:spPr>
          <a:xfrm>
            <a:off x="304800" y="12286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1200"/>
              </a:spcBef>
              <a:spcAft>
                <a:spcPts val="1200"/>
              </a:spcAft>
              <a:buNone/>
            </a:pPr>
            <a:r>
              <a:rPr lang="en">
                <a:solidFill>
                  <a:srgbClr val="222222"/>
                </a:solidFill>
                <a:latin typeface="Times New Roman"/>
                <a:ea typeface="Times New Roman"/>
                <a:cs typeface="Times New Roman"/>
                <a:sym typeface="Times New Roman"/>
              </a:rPr>
              <a:t>                            Thus,this is our idea to detect fake reviews of products.Our project filters the fake reviews and removes them.This mainly benefits the people who shop regularly.It helps people to spend their money on valuable products.This helps both customers and manufacturers to buy and sell products.</a:t>
            </a:r>
            <a:endParaRPr>
              <a:solidFill>
                <a:srgbClr val="22222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On-screen Show (16:9)</PresentationFormat>
  <Paragraphs>56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Arial</vt:lpstr>
      <vt:lpstr>Calibri</vt:lpstr>
      <vt:lpstr>Open Sans</vt:lpstr>
      <vt:lpstr>PT Sans Narrow</vt:lpstr>
      <vt:lpstr>Tropic</vt:lpstr>
      <vt:lpstr>PowerPoint Presentation</vt:lpstr>
      <vt:lpstr>Contents</vt:lpstr>
      <vt:lpstr>Abstract:</vt:lpstr>
      <vt:lpstr>Introduction:</vt:lpstr>
      <vt:lpstr>Existing System:</vt:lpstr>
      <vt:lpstr>Objectives:</vt:lpstr>
      <vt:lpstr>Architecture:</vt:lpstr>
      <vt:lpstr>Proposed System:</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adithi raskonda</cp:lastModifiedBy>
  <cp:revision>2</cp:revision>
  <dcterms:modified xsi:type="dcterms:W3CDTF">2025-01-20T14:15:49Z</dcterms:modified>
</cp:coreProperties>
</file>