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9"/>
  </p:notesMasterIdLst>
  <p:sldIdLst>
    <p:sldId id="256" r:id="rId3"/>
    <p:sldId id="257" r:id="rId4"/>
    <p:sldId id="263" r:id="rId5"/>
    <p:sldId id="264" r:id="rId6"/>
    <p:sldId id="258" r:id="rId7"/>
    <p:sldId id="274" r:id="rId8"/>
    <p:sldId id="268" r:id="rId9"/>
    <p:sldId id="259" r:id="rId10"/>
    <p:sldId id="260" r:id="rId11"/>
    <p:sldId id="261" r:id="rId12"/>
    <p:sldId id="266" r:id="rId13"/>
    <p:sldId id="273" r:id="rId14"/>
    <p:sldId id="265" r:id="rId15"/>
    <p:sldId id="262" r:id="rId16"/>
    <p:sldId id="275" r:id="rId17"/>
    <p:sldId id="26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itchFamily="2" charset="77"/>
      <p:regular r:id="rId24"/>
      <p:bold r:id="rId25"/>
      <p:italic r:id="rId26"/>
      <p:boldItalic r:id="rId27"/>
    </p:embeddedFont>
    <p:embeddedFont>
      <p:font typeface="Poppins Medium" pitchFamily="2" charset="77"/>
      <p:regular r:id="rId28"/>
      <p:bold r:id="rId29"/>
      <p:italic r:id="rId30"/>
      <p:boldItalic r:id="rId31"/>
    </p:embeddedFont>
    <p:embeddedFont>
      <p:font typeface="Poppins SemiBold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Srinivas [MaGE]" initials="NS[" lastIdx="8" clrIdx="0">
    <p:extLst>
      <p:ext uri="{19B8F6BF-5375-455C-9EA6-DF929625EA0E}">
        <p15:presenceInfo xmlns:p15="http://schemas.microsoft.com/office/powerpoint/2012/main" userId="S::naveen.srinivas@manipalglobal.com::252c3014-f5b1-43f4-8ba9-ac6932bcf0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D463A-4777-F2D3-219F-8F2F98E4A82D}" v="509" dt="2020-09-19T06:40:15.878"/>
    <p1510:client id="{99819969-6450-43E3-8F8F-3884D3861EF2}" v="47" dt="2020-09-19T06:29:32.506"/>
    <p1510:client id="{CBD7FC15-4CCC-4006-AFA0-9DD66445DBB3}" v="47" dt="2020-09-19T08:03:38.719"/>
    <p1510:client id="{889CEBD7-53B7-462A-A9A6-6D8F76388B62}" v="2325" dt="2020-09-19T09:04:34.320"/>
    <p1510:client id="{4BF1C38A-387D-879A-DE35-F67FE6C64C06}" v="12" dt="2020-09-19T08:45:50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80789"/>
  </p:normalViewPr>
  <p:slideViewPr>
    <p:cSldViewPr snapToGrid="0">
      <p:cViewPr varScale="1">
        <p:scale>
          <a:sx n="108" d="100"/>
          <a:sy n="108" d="100"/>
        </p:scale>
        <p:origin x="30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16:21:20.609" idx="2">
    <p:pos x="10" y="10"/>
    <p:text>Need to identify the deliverables (Business / Technical)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16:21:03.169" idx="1">
    <p:pos x="10" y="10"/>
    <p:text>Highlight only the speakers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16:22:25.710" idx="3">
    <p:pos x="10" y="10"/>
    <p:text>How do you differentiate about error / garbage </p:text>
    <p:extLst>
      <p:ext uri="{C676402C-5697-4E1C-873F-D02D1690AC5C}">
        <p15:threadingInfo xmlns:p15="http://schemas.microsoft.com/office/powerpoint/2012/main" timeZoneBias="-330"/>
      </p:ext>
    </p:extLst>
  </p:cm>
  <p:cm authorId="1" dt="2020-09-19T16:22:53.455" idx="5">
    <p:pos x="5147" y="868"/>
    <p:text>Remove Kafka topic, rather to have mongoldb Logo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16:26:34.677" idx="6">
    <p:pos x="10" y="10"/>
    <p:text>What is merchant doing here </p:text>
    <p:extLst>
      <p:ext uri="{C676402C-5697-4E1C-873F-D02D1690AC5C}">
        <p15:threadingInfo xmlns:p15="http://schemas.microsoft.com/office/powerpoint/2012/main" timeZoneBias="-330"/>
      </p:ext>
    </p:extLst>
  </p:cm>
  <p:cm authorId="1" dt="2020-09-19T16:26:42.782" idx="7">
    <p:pos x="106" y="106"/>
    <p:text>Why Credit Card logo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16:26:59.120" idx="8">
    <p:pos x="10" y="10"/>
    <p:text>Do we have the stages ?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754a4e9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9754a4e9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754a4e92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99754a4e9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754a4e9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754a4e9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5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754a4e9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754a4e9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plan is simple, to break the task into 3 </a:t>
            </a:r>
            <a:r>
              <a:rPr lang="en-GB" dirty="0" err="1"/>
              <a:t>echos</a:t>
            </a:r>
            <a:r>
              <a:rPr lang="en-GB" dirty="0"/>
              <a:t> as we build upon them.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9754a4e9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9754a4e9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First major task is to make a CC transaction processor which will process the transaction data.Major milestones during this stage will be: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1. To dump the faulty transactions into a garbage folder.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2. Process multiple files in parallel to ensure minimal latency.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3. Secure the processing channels.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4. System should be robust enough to handle 10k records per second.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754a4e9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754a4e9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754a4e9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754a4e9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84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754a4e9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754a4e9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nd Mark — Positiv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nd Mark — Negative">
  <p:cSld name="Brand Mark — Negative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— White">
  <p:cSld name="Cover — Whit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514350" y="2057400"/>
            <a:ext cx="6714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514350" y="493776"/>
            <a:ext cx="67140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27272"/>
              </a:buClr>
              <a:buSzPts val="700"/>
              <a:buFont typeface="Poppins SemiBold"/>
              <a:buNone/>
              <a:defRPr sz="700" b="1" i="0">
                <a:solidFill>
                  <a:srgbClr val="72727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299966"/>
            <a:ext cx="6858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— Image">
  <p:cSld name="Cover — Image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137160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oppins Medium"/>
              <a:buNone/>
              <a:defRPr sz="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ctrTitle"/>
          </p:nvPr>
        </p:nvSpPr>
        <p:spPr>
          <a:xfrm>
            <a:off x="514350" y="2057400"/>
            <a:ext cx="6714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 sz="32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514350" y="493776"/>
            <a:ext cx="67140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Poppins SemiBold"/>
              <a:buNone/>
              <a:defRPr sz="700" b="1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299966"/>
            <a:ext cx="6858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— Image with aperture">
  <p:cSld name="Cover — Image with aperture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2286" y="0"/>
            <a:ext cx="9141900" cy="51435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48005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oppins Medium"/>
              <a:buNone/>
              <a:defRPr sz="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ctrTitle"/>
          </p:nvPr>
        </p:nvSpPr>
        <p:spPr>
          <a:xfrm>
            <a:off x="1216152" y="1000614"/>
            <a:ext cx="6714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 sz="32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1216152" y="493776"/>
            <a:ext cx="67140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Poppins SemiBold"/>
              <a:buNone/>
              <a:defRPr sz="700" b="1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1099566" y="0"/>
            <a:ext cx="6947154" cy="5143500"/>
          </a:xfrm>
          <a:custGeom>
            <a:avLst/>
            <a:gdLst/>
            <a:ahLst/>
            <a:cxnLst/>
            <a:rect l="l" t="t" r="r" b="b"/>
            <a:pathLst>
              <a:path w="9262872" h="6858000" extrusionOk="0">
                <a:moveTo>
                  <a:pt x="7426894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426894" y="6858000"/>
                </a:lnTo>
                <a:lnTo>
                  <a:pt x="7446589" y="6842530"/>
                </a:lnTo>
                <a:cubicBezTo>
                  <a:pt x="8430188" y="6031161"/>
                  <a:pt x="9057132" y="4803262"/>
                  <a:pt x="9057132" y="3429000"/>
                </a:cubicBezTo>
                <a:cubicBezTo>
                  <a:pt x="9057132" y="2054738"/>
                  <a:pt x="8430188" y="826840"/>
                  <a:pt x="7446589" y="15471"/>
                </a:cubicBezTo>
                <a:close/>
                <a:moveTo>
                  <a:pt x="1518203" y="0"/>
                </a:moveTo>
                <a:lnTo>
                  <a:pt x="1835978" y="0"/>
                </a:lnTo>
                <a:lnTo>
                  <a:pt x="1816283" y="15471"/>
                </a:lnTo>
                <a:cubicBezTo>
                  <a:pt x="832684" y="826840"/>
                  <a:pt x="205740" y="2054738"/>
                  <a:pt x="205740" y="3429000"/>
                </a:cubicBezTo>
                <a:cubicBezTo>
                  <a:pt x="205740" y="4803262"/>
                  <a:pt x="832684" y="6031161"/>
                  <a:pt x="1816283" y="6842530"/>
                </a:cubicBezTo>
                <a:lnTo>
                  <a:pt x="1835978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299966"/>
            <a:ext cx="6858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— Black">
  <p:cSld name="Cover — Blac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ctrTitle"/>
          </p:nvPr>
        </p:nvSpPr>
        <p:spPr>
          <a:xfrm>
            <a:off x="514350" y="2057400"/>
            <a:ext cx="6714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 sz="32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514350" y="493776"/>
            <a:ext cx="67140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Poppins SemiBold"/>
              <a:buNone/>
              <a:defRPr sz="700" b="1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299966"/>
            <a:ext cx="6858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— Red">
  <p:cSld name="Cover — Red">
    <p:bg>
      <p:bgPr>
        <a:solidFill>
          <a:schemeClr val="accen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ctrTitle"/>
          </p:nvPr>
        </p:nvSpPr>
        <p:spPr>
          <a:xfrm>
            <a:off x="514350" y="2057400"/>
            <a:ext cx="6714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 sz="32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514350" y="493776"/>
            <a:ext cx="67140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Poppins SemiBold"/>
              <a:buNone/>
              <a:defRPr sz="700" b="1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222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37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299966"/>
            <a:ext cx="6858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2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Medium"/>
              <a:buNone/>
              <a:defRPr sz="17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4350" y="1371600"/>
            <a:ext cx="8112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None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>
          <p15:clr>
            <a:srgbClr val="F26B43"/>
          </p15:clr>
        </p15:guide>
        <p15:guide id="2" pos="324">
          <p15:clr>
            <a:srgbClr val="F26B43"/>
          </p15:clr>
        </p15:guide>
        <p15:guide id="3" pos="5436">
          <p15:clr>
            <a:srgbClr val="F26B43"/>
          </p15:clr>
        </p15:guide>
        <p15:guide id="4" orient="horz" pos="2916">
          <p15:clr>
            <a:srgbClr val="F26B43"/>
          </p15:clr>
        </p15:guide>
        <p15:guide id="5" pos="576">
          <p15:clr>
            <a:srgbClr val="F26B43"/>
          </p15:clr>
        </p15:guide>
        <p15:guide id="6" pos="756">
          <p15:clr>
            <a:srgbClr val="F26B43"/>
          </p15:clr>
        </p15:guide>
        <p15:guide id="7" pos="1026">
          <p15:clr>
            <a:srgbClr val="F26B43"/>
          </p15:clr>
        </p15:guide>
        <p15:guide id="8" pos="1206">
          <p15:clr>
            <a:srgbClr val="F26B43"/>
          </p15:clr>
        </p15:guide>
        <p15:guide id="9" pos="1458">
          <p15:clr>
            <a:srgbClr val="F26B43"/>
          </p15:clr>
        </p15:guide>
        <p15:guide id="10" pos="1656">
          <p15:clr>
            <a:srgbClr val="F26B43"/>
          </p15:clr>
        </p15:guide>
        <p15:guide id="11" pos="1890">
          <p15:clr>
            <a:srgbClr val="F26B43"/>
          </p15:clr>
        </p15:guide>
        <p15:guide id="12" pos="2088">
          <p15:clr>
            <a:srgbClr val="F26B43"/>
          </p15:clr>
        </p15:guide>
        <p15:guide id="13" pos="2340">
          <p15:clr>
            <a:srgbClr val="F26B43"/>
          </p15:clr>
        </p15:guide>
        <p15:guide id="14" pos="2538">
          <p15:clr>
            <a:srgbClr val="F26B43"/>
          </p15:clr>
        </p15:guide>
        <p15:guide id="15" pos="2772">
          <p15:clr>
            <a:srgbClr val="F26B43"/>
          </p15:clr>
        </p15:guide>
        <p15:guide id="16" pos="2970">
          <p15:clr>
            <a:srgbClr val="F26B43"/>
          </p15:clr>
        </p15:guide>
        <p15:guide id="17" pos="3222">
          <p15:clr>
            <a:srgbClr val="F26B43"/>
          </p15:clr>
        </p15:guide>
        <p15:guide id="18" pos="3420">
          <p15:clr>
            <a:srgbClr val="F26B43"/>
          </p15:clr>
        </p15:guide>
        <p15:guide id="19" pos="3654">
          <p15:clr>
            <a:srgbClr val="F26B43"/>
          </p15:clr>
        </p15:guide>
        <p15:guide id="20" pos="3852">
          <p15:clr>
            <a:srgbClr val="F26B43"/>
          </p15:clr>
        </p15:guide>
        <p15:guide id="21" pos="4104">
          <p15:clr>
            <a:srgbClr val="F26B43"/>
          </p15:clr>
        </p15:guide>
        <p15:guide id="22" pos="4302">
          <p15:clr>
            <a:srgbClr val="F26B43"/>
          </p15:clr>
        </p15:guide>
        <p15:guide id="23" pos="4554">
          <p15:clr>
            <a:srgbClr val="F26B43"/>
          </p15:clr>
        </p15:guide>
        <p15:guide id="24" pos="4734">
          <p15:clr>
            <a:srgbClr val="F26B43"/>
          </p15:clr>
        </p15:guide>
        <p15:guide id="25" pos="4986">
          <p15:clr>
            <a:srgbClr val="F26B43"/>
          </p15:clr>
        </p15:guide>
        <p15:guide id="26" pos="51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2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Medium"/>
              <a:buNone/>
              <a:defRPr sz="17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4350" y="1371600"/>
            <a:ext cx="8112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None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8450" algn="l" rtl="0">
              <a:lnSpc>
                <a:spcPct val="157142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21624" y="4732020"/>
            <a:ext cx="205500" cy="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5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>
          <p15:clr>
            <a:srgbClr val="F26B43"/>
          </p15:clr>
        </p15:guide>
        <p15:guide id="2" pos="324">
          <p15:clr>
            <a:srgbClr val="F26B43"/>
          </p15:clr>
        </p15:guide>
        <p15:guide id="3" pos="5436">
          <p15:clr>
            <a:srgbClr val="F26B43"/>
          </p15:clr>
        </p15:guide>
        <p15:guide id="4" orient="horz" pos="2916">
          <p15:clr>
            <a:srgbClr val="F26B43"/>
          </p15:clr>
        </p15:guide>
        <p15:guide id="5" pos="576">
          <p15:clr>
            <a:srgbClr val="F26B43"/>
          </p15:clr>
        </p15:guide>
        <p15:guide id="6" pos="756">
          <p15:clr>
            <a:srgbClr val="F26B43"/>
          </p15:clr>
        </p15:guide>
        <p15:guide id="7" pos="1026">
          <p15:clr>
            <a:srgbClr val="F26B43"/>
          </p15:clr>
        </p15:guide>
        <p15:guide id="8" pos="1206">
          <p15:clr>
            <a:srgbClr val="F26B43"/>
          </p15:clr>
        </p15:guide>
        <p15:guide id="9" pos="1458">
          <p15:clr>
            <a:srgbClr val="F26B43"/>
          </p15:clr>
        </p15:guide>
        <p15:guide id="10" pos="1656">
          <p15:clr>
            <a:srgbClr val="F26B43"/>
          </p15:clr>
        </p15:guide>
        <p15:guide id="11" pos="1890">
          <p15:clr>
            <a:srgbClr val="F26B43"/>
          </p15:clr>
        </p15:guide>
        <p15:guide id="12" pos="2088">
          <p15:clr>
            <a:srgbClr val="F26B43"/>
          </p15:clr>
        </p15:guide>
        <p15:guide id="13" pos="2340">
          <p15:clr>
            <a:srgbClr val="F26B43"/>
          </p15:clr>
        </p15:guide>
        <p15:guide id="14" pos="2538">
          <p15:clr>
            <a:srgbClr val="F26B43"/>
          </p15:clr>
        </p15:guide>
        <p15:guide id="15" pos="2772">
          <p15:clr>
            <a:srgbClr val="F26B43"/>
          </p15:clr>
        </p15:guide>
        <p15:guide id="16" pos="2970">
          <p15:clr>
            <a:srgbClr val="F26B43"/>
          </p15:clr>
        </p15:guide>
        <p15:guide id="17" pos="3222">
          <p15:clr>
            <a:srgbClr val="F26B43"/>
          </p15:clr>
        </p15:guide>
        <p15:guide id="18" pos="3420">
          <p15:clr>
            <a:srgbClr val="F26B43"/>
          </p15:clr>
        </p15:guide>
        <p15:guide id="19" pos="3654">
          <p15:clr>
            <a:srgbClr val="F26B43"/>
          </p15:clr>
        </p15:guide>
        <p15:guide id="20" pos="3852">
          <p15:clr>
            <a:srgbClr val="F26B43"/>
          </p15:clr>
        </p15:guide>
        <p15:guide id="21" pos="4104">
          <p15:clr>
            <a:srgbClr val="F26B43"/>
          </p15:clr>
        </p15:guide>
        <p15:guide id="22" pos="4302">
          <p15:clr>
            <a:srgbClr val="F26B43"/>
          </p15:clr>
        </p15:guide>
        <p15:guide id="23" pos="4554">
          <p15:clr>
            <a:srgbClr val="F26B43"/>
          </p15:clr>
        </p15:guide>
        <p15:guide id="24" pos="4734">
          <p15:clr>
            <a:srgbClr val="F26B43"/>
          </p15:clr>
        </p15:guide>
        <p15:guide id="25" pos="4986">
          <p15:clr>
            <a:srgbClr val="F26B43"/>
          </p15:clr>
        </p15:guide>
        <p15:guide id="26" pos="5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571900" y="575275"/>
            <a:ext cx="44415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CC Transaction Processor</a:t>
            </a:r>
            <a:endParaRPr sz="25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212F3-703E-40C7-9D8E-89386AD844A5}"/>
              </a:ext>
            </a:extLst>
          </p:cNvPr>
          <p:cNvSpPr txBox="1"/>
          <p:nvPr/>
        </p:nvSpPr>
        <p:spPr>
          <a:xfrm>
            <a:off x="1046922" y="1813063"/>
            <a:ext cx="515343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Process the data files – for Validation and fault tolerance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/>
              <a:t>Segregation of data files into separate directories.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/>
              <a:t>Transfer processed and secured data to a </a:t>
            </a:r>
            <a:r>
              <a:rPr lang="en-US" dirty="0" err="1"/>
              <a:t>kafka</a:t>
            </a:r>
            <a:r>
              <a:rPr lang="en-US" dirty="0"/>
              <a:t> topic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Wingdings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571900" y="575275"/>
            <a:ext cx="44415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83333"/>
              </a:lnSpc>
            </a:pPr>
            <a:r>
              <a:rPr lang="en-GB" sz="23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CC Application </a:t>
            </a:r>
            <a:endParaRPr lang="en-GB" sz="25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99F3DF6-3946-4202-9560-457DC9BE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4" y="1656093"/>
            <a:ext cx="1393135" cy="1384053"/>
          </a:xfrm>
          <a:prstGeom prst="rect">
            <a:avLst/>
          </a:prstGeom>
        </p:spPr>
      </p:pic>
      <p:pic>
        <p:nvPicPr>
          <p:cNvPr id="4" name="Picture 4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3AEEC9E8-B04A-48E3-810F-BA64D66CC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764" y="1657557"/>
            <a:ext cx="1290017" cy="1281734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21593D2-CB8D-4708-A99F-467CF4313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22" y="1630089"/>
            <a:ext cx="1316935" cy="1316935"/>
          </a:xfrm>
          <a:prstGeom prst="rect">
            <a:avLst/>
          </a:prstGeom>
        </p:spPr>
      </p:pic>
      <p:pic>
        <p:nvPicPr>
          <p:cNvPr id="8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79CAAD5-C8D3-48FE-91AA-942046BAF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155" y="1632710"/>
            <a:ext cx="1397691" cy="1372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1F264D-AAC6-4252-95A2-91A21C2D2D63}"/>
              </a:ext>
            </a:extLst>
          </p:cNvPr>
          <p:cNvSpPr txBox="1"/>
          <p:nvPr/>
        </p:nvSpPr>
        <p:spPr>
          <a:xfrm>
            <a:off x="1024144" y="3040960"/>
            <a:ext cx="697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D841-4FE1-465E-9E45-488543C4A550}"/>
              </a:ext>
            </a:extLst>
          </p:cNvPr>
          <p:cNvSpPr txBox="1"/>
          <p:nvPr/>
        </p:nvSpPr>
        <p:spPr>
          <a:xfrm>
            <a:off x="2367998" y="3026466"/>
            <a:ext cx="962440" cy="3160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BEE43-4C18-4B98-8992-A73A8B2C0DBE}"/>
              </a:ext>
            </a:extLst>
          </p:cNvPr>
          <p:cNvSpPr txBox="1"/>
          <p:nvPr/>
        </p:nvSpPr>
        <p:spPr>
          <a:xfrm>
            <a:off x="3844373" y="3045102"/>
            <a:ext cx="9624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Merchant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6173-A44F-41C6-8827-72F1C331F80C}"/>
              </a:ext>
            </a:extLst>
          </p:cNvPr>
          <p:cNvSpPr txBox="1"/>
          <p:nvPr/>
        </p:nvSpPr>
        <p:spPr>
          <a:xfrm>
            <a:off x="5569227" y="3047171"/>
            <a:ext cx="11363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357243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D51ABE-80E5-4AE0-A333-6B155EDA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2" y="850294"/>
            <a:ext cx="8091576" cy="3982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B8666-3AB0-4A96-B83D-A4BF0B2B67F5}"/>
              </a:ext>
            </a:extLst>
          </p:cNvPr>
          <p:cNvSpPr txBox="1"/>
          <p:nvPr/>
        </p:nvSpPr>
        <p:spPr>
          <a:xfrm>
            <a:off x="256636" y="27281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Posterama"/>
              </a:rPr>
              <a:t>Project Milestone</a:t>
            </a:r>
          </a:p>
        </p:txBody>
      </p:sp>
    </p:spTree>
    <p:extLst>
      <p:ext uri="{BB962C8B-B14F-4D97-AF65-F5344CB8AC3E}">
        <p14:creationId xmlns:p14="http://schemas.microsoft.com/office/powerpoint/2010/main" val="178509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536C7-DB94-426F-ABFE-E4ED24E99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001" y="386032"/>
            <a:ext cx="6714000" cy="960000"/>
          </a:xfrm>
        </p:spPr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Deployment Architecture</a:t>
            </a:r>
            <a:br>
              <a:rPr lang="en-US"/>
            </a:br>
            <a:endParaRPr lang="en-US"/>
          </a:p>
        </p:txBody>
      </p:sp>
      <p:pic>
        <p:nvPicPr>
          <p:cNvPr id="5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D8D9BA1-A981-43EE-941B-7640F90C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37" y="1023309"/>
            <a:ext cx="7379897" cy="36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8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412850" y="465275"/>
            <a:ext cx="39876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83333"/>
              </a:lnSpc>
            </a:pPr>
            <a:r>
              <a:rPr lang="en-GB" sz="23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MongoDB Replica</a:t>
            </a:r>
            <a:endParaRPr sz="25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9E56B1D-7BE3-441E-8F30-6C4AD2E8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435716"/>
            <a:ext cx="3118981" cy="25617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21A8BA-D54E-D44A-8A1B-0688FC6F2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Proposals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5AF6E3-4C84-524F-9AD0-7C19E3992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7;p27">
            <a:extLst>
              <a:ext uri="{FF2B5EF4-FFF2-40B4-BE49-F238E27FC236}">
                <a16:creationId xmlns:a16="http://schemas.microsoft.com/office/drawing/2014/main" id="{4E83C4AB-4D33-42DA-BA27-11877ACFED61}"/>
              </a:ext>
            </a:extLst>
          </p:cNvPr>
          <p:cNvSpPr txBox="1"/>
          <p:nvPr/>
        </p:nvSpPr>
        <p:spPr>
          <a:xfrm>
            <a:off x="579420" y="447439"/>
            <a:ext cx="44415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CC Transaction Handler</a:t>
            </a:r>
            <a:endParaRPr sz="25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" name="Google Shape;140;p26">
            <a:extLst>
              <a:ext uri="{FF2B5EF4-FFF2-40B4-BE49-F238E27FC236}">
                <a16:creationId xmlns:a16="http://schemas.microsoft.com/office/drawing/2014/main" id="{0F0C5FB3-6780-45FD-A5A1-52F5C598C372}"/>
              </a:ext>
            </a:extLst>
          </p:cNvPr>
          <p:cNvSpPr/>
          <p:nvPr/>
        </p:nvSpPr>
        <p:spPr>
          <a:xfrm>
            <a:off x="718584" y="1467417"/>
            <a:ext cx="1412700" cy="820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1;p26">
            <a:extLst>
              <a:ext uri="{FF2B5EF4-FFF2-40B4-BE49-F238E27FC236}">
                <a16:creationId xmlns:a16="http://schemas.microsoft.com/office/drawing/2014/main" id="{361F2FE0-F8F7-45E5-98EF-3A836601F7E7}"/>
              </a:ext>
            </a:extLst>
          </p:cNvPr>
          <p:cNvSpPr txBox="1"/>
          <p:nvPr/>
        </p:nvSpPr>
        <p:spPr>
          <a:xfrm>
            <a:off x="935566" y="1529734"/>
            <a:ext cx="10575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Kafka Topics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0A0C-A51B-4598-8B56-F38CA7B78167}"/>
              </a:ext>
            </a:extLst>
          </p:cNvPr>
          <p:cNvSpPr/>
          <p:nvPr/>
        </p:nvSpPr>
        <p:spPr>
          <a:xfrm>
            <a:off x="2338216" y="1645136"/>
            <a:ext cx="734100" cy="41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AE1943-44A4-4160-A8CA-811A5321EBB0}"/>
              </a:ext>
            </a:extLst>
          </p:cNvPr>
          <p:cNvSpPr/>
          <p:nvPr/>
        </p:nvSpPr>
        <p:spPr>
          <a:xfrm>
            <a:off x="4572886" y="1600017"/>
            <a:ext cx="750665" cy="41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D7960456-28BD-4118-868E-75A61017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646" y="1312586"/>
            <a:ext cx="932622" cy="11185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BD9BCB-F741-4C09-8D48-07EB3C86848F}"/>
              </a:ext>
            </a:extLst>
          </p:cNvPr>
          <p:cNvSpPr txBox="1"/>
          <p:nvPr/>
        </p:nvSpPr>
        <p:spPr>
          <a:xfrm>
            <a:off x="5635487" y="2442541"/>
            <a:ext cx="5317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DB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991525-AE4F-4F43-A43D-3B8B92DB540B}"/>
              </a:ext>
            </a:extLst>
          </p:cNvPr>
          <p:cNvSpPr txBox="1"/>
          <p:nvPr/>
        </p:nvSpPr>
        <p:spPr>
          <a:xfrm>
            <a:off x="2233405" y="1359590"/>
            <a:ext cx="7388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mTLS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BD267AE-F18D-4B61-8388-029DD90F8EE8}"/>
              </a:ext>
            </a:extLst>
          </p:cNvPr>
          <p:cNvSpPr/>
          <p:nvPr/>
        </p:nvSpPr>
        <p:spPr>
          <a:xfrm>
            <a:off x="3596672" y="2409708"/>
            <a:ext cx="447260" cy="828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40;p26">
            <a:extLst>
              <a:ext uri="{FF2B5EF4-FFF2-40B4-BE49-F238E27FC236}">
                <a16:creationId xmlns:a16="http://schemas.microsoft.com/office/drawing/2014/main" id="{51F7B166-6D10-44BD-B036-D4120F8B1674}"/>
              </a:ext>
            </a:extLst>
          </p:cNvPr>
          <p:cNvSpPr/>
          <p:nvPr/>
        </p:nvSpPr>
        <p:spPr>
          <a:xfrm>
            <a:off x="3109860" y="3391271"/>
            <a:ext cx="1412700" cy="820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1;p26">
            <a:extLst>
              <a:ext uri="{FF2B5EF4-FFF2-40B4-BE49-F238E27FC236}">
                <a16:creationId xmlns:a16="http://schemas.microsoft.com/office/drawing/2014/main" id="{A6C6855E-74B5-4875-A8A9-6D78B2DF1F96}"/>
              </a:ext>
            </a:extLst>
          </p:cNvPr>
          <p:cNvSpPr txBox="1"/>
          <p:nvPr/>
        </p:nvSpPr>
        <p:spPr>
          <a:xfrm>
            <a:off x="3552653" y="3580659"/>
            <a:ext cx="10575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cs typeface="Poppins"/>
              </a:rPr>
              <a:t>Log</a:t>
            </a:r>
            <a:endParaRPr lang="en-GB" dirty="0">
              <a:latin typeface="Poppins"/>
              <a:cs typeface="Poppin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DEEE1E-6A64-4CAC-8A9D-3EF44E6B81B8}"/>
              </a:ext>
            </a:extLst>
          </p:cNvPr>
          <p:cNvSpPr/>
          <p:nvPr/>
        </p:nvSpPr>
        <p:spPr>
          <a:xfrm>
            <a:off x="3359012" y="1358762"/>
            <a:ext cx="911086" cy="9110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AABBB-4294-424E-9F4C-D077907B7CDD}"/>
              </a:ext>
            </a:extLst>
          </p:cNvPr>
          <p:cNvSpPr txBox="1"/>
          <p:nvPr/>
        </p:nvSpPr>
        <p:spPr>
          <a:xfrm>
            <a:off x="3390900" y="1688824"/>
            <a:ext cx="9458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Listener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4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ctrTitle"/>
          </p:nvPr>
        </p:nvSpPr>
        <p:spPr>
          <a:xfrm>
            <a:off x="514350" y="2057400"/>
            <a:ext cx="7567108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Credit Card Application ( Sprint 1 )</a:t>
            </a:r>
            <a:br>
              <a:rPr lang="en-GB" dirty="0"/>
            </a:br>
            <a:r>
              <a:rPr lang="en-GB" dirty="0"/>
              <a:t>                                </a:t>
            </a:r>
            <a:r>
              <a:rPr lang="en-GB" sz="1400" dirty="0"/>
              <a:t>-</a:t>
            </a:r>
            <a:r>
              <a:rPr lang="en-GB" dirty="0"/>
              <a:t> </a:t>
            </a:r>
            <a:r>
              <a:rPr lang="en-GB" sz="1400" dirty="0"/>
              <a:t>PSI-2020 Sep ASDEII BLR Batch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1"/>
          </p:nvPr>
        </p:nvSpPr>
        <p:spPr>
          <a:xfrm>
            <a:off x="514350" y="493776"/>
            <a:ext cx="67140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/>
              <a:t>September 21,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279F-A3DC-4CC6-BA0A-DD5638D1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106;p24">
            <a:extLst>
              <a:ext uri="{FF2B5EF4-FFF2-40B4-BE49-F238E27FC236}">
                <a16:creationId xmlns:a16="http://schemas.microsoft.com/office/drawing/2014/main" id="{66595931-E1FC-4476-B1B5-4A001CFAE92D}"/>
              </a:ext>
            </a:extLst>
          </p:cNvPr>
          <p:cNvSpPr txBox="1"/>
          <p:nvPr/>
        </p:nvSpPr>
        <p:spPr>
          <a:xfrm>
            <a:off x="582300" y="701725"/>
            <a:ext cx="15639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E414D"/>
                </a:solidFill>
                <a:latin typeface="Poppins SemiBold"/>
                <a:cs typeface="Poppins SemiBold"/>
                <a:sym typeface="Poppins SemiBold"/>
              </a:rPr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24">
            <a:extLst>
              <a:ext uri="{FF2B5EF4-FFF2-40B4-BE49-F238E27FC236}">
                <a16:creationId xmlns:a16="http://schemas.microsoft.com/office/drawing/2014/main" id="{927EFC10-42AF-4F40-9756-AC306BB8F001}"/>
              </a:ext>
            </a:extLst>
          </p:cNvPr>
          <p:cNvSpPr txBox="1"/>
          <p:nvPr/>
        </p:nvSpPr>
        <p:spPr>
          <a:xfrm>
            <a:off x="582300" y="701725"/>
            <a:ext cx="3496472" cy="58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83333"/>
              </a:lnSpc>
            </a:pPr>
            <a:r>
              <a:rPr lang="en-GB" sz="2300" dirty="0">
                <a:solidFill>
                  <a:srgbClr val="FE414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Problem Statement</a:t>
            </a:r>
            <a:endParaRPr lang="en-US" sz="2500" dirty="0">
              <a:solidFill>
                <a:srgbClr val="FE414D"/>
              </a:solidFill>
              <a:latin typeface="Poppins SemiBold"/>
              <a:ea typeface="Poppins SemiBold"/>
              <a:cs typeface="Poppins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7CB92-D28D-4045-B6CD-8597CD971F2E}"/>
              </a:ext>
            </a:extLst>
          </p:cNvPr>
          <p:cNvSpPr txBox="1"/>
          <p:nvPr/>
        </p:nvSpPr>
        <p:spPr>
          <a:xfrm>
            <a:off x="583532" y="1621255"/>
            <a:ext cx="763854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latin typeface="Poppins"/>
              </a:rPr>
              <a:t>Create an application that can be used to visualize the credit card transaction records.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Poppins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Poppins"/>
              </a:rPr>
              <a:t>It should be fault tolerant and check for validation of data.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Poppins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Poppins"/>
              </a:rPr>
              <a:t>Must ensure low latency for all operations.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Poppins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Poppins"/>
              </a:rPr>
              <a:t>Dynamic dashboard generation for all the available credit cards.</a:t>
            </a:r>
          </a:p>
        </p:txBody>
      </p:sp>
    </p:spTree>
    <p:extLst>
      <p:ext uri="{BB962C8B-B14F-4D97-AF65-F5344CB8AC3E}">
        <p14:creationId xmlns:p14="http://schemas.microsoft.com/office/powerpoint/2010/main" val="18247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582300" y="701725"/>
            <a:ext cx="15639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E414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Objective</a:t>
            </a:r>
            <a:endParaRPr sz="2500">
              <a:solidFill>
                <a:srgbClr val="FE414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390150" y="1496875"/>
            <a:ext cx="62481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/>
              <a:buChar char="Ø"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Simplify the management of Credit Card transactions.</a:t>
            </a:r>
            <a:endParaRPr lang="en-US">
              <a:latin typeface="Poppins"/>
              <a:ea typeface="Poppins"/>
              <a:cs typeface="Poppi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endParaRPr>
              <a:latin typeface="Poppins"/>
              <a:ea typeface="Poppins"/>
              <a:cs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/>
              <a:buChar char="Ø"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Clean data visualisation for past records</a:t>
            </a:r>
            <a:endParaRPr>
              <a:latin typeface="Poppins"/>
              <a:ea typeface="Poppins"/>
              <a:cs typeface="Poppi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endParaRPr>
              <a:latin typeface="Poppins"/>
              <a:ea typeface="Poppins"/>
              <a:cs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/>
              <a:buChar char="Ø"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Secure the data on both ends</a:t>
            </a:r>
            <a:endParaRPr>
              <a:latin typeface="Poppins"/>
              <a:ea typeface="Poppins"/>
              <a:cs typeface="Poppi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endParaRPr>
              <a:latin typeface="Poppins"/>
              <a:ea typeface="Poppins"/>
              <a:cs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/>
              <a:buChar char="Ø"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Ensure fault-tolerance</a:t>
            </a:r>
            <a:endParaRPr>
              <a:latin typeface="Poppins"/>
              <a:ea typeface="Poppins"/>
              <a:cs typeface="Poppins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788" y="16046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24">
            <a:extLst>
              <a:ext uri="{FF2B5EF4-FFF2-40B4-BE49-F238E27FC236}">
                <a16:creationId xmlns:a16="http://schemas.microsoft.com/office/drawing/2014/main" id="{EE8F0556-6AAF-4883-AF80-1A57F7E24EAC}"/>
              </a:ext>
            </a:extLst>
          </p:cNvPr>
          <p:cNvSpPr txBox="1"/>
          <p:nvPr/>
        </p:nvSpPr>
        <p:spPr>
          <a:xfrm>
            <a:off x="516039" y="560921"/>
            <a:ext cx="4954211" cy="58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83333"/>
              </a:lnSpc>
            </a:pPr>
            <a:r>
              <a:rPr lang="en-GB" sz="2300">
                <a:solidFill>
                  <a:srgbClr val="FE414D"/>
                </a:solidFill>
                <a:latin typeface="Poppins SemiBold"/>
                <a:cs typeface="Poppins SemiBold"/>
                <a:sym typeface="Poppins SemiBold"/>
              </a:rPr>
              <a:t>Goals and Deliverables – Sprint 1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1E89-284F-48BA-B7CE-91A08CC9AFD2}"/>
              </a:ext>
            </a:extLst>
          </p:cNvPr>
          <p:cNvSpPr txBox="1"/>
          <p:nvPr/>
        </p:nvSpPr>
        <p:spPr>
          <a:xfrm>
            <a:off x="641075" y="1589433"/>
            <a:ext cx="686793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latin typeface="Poppins"/>
              </a:rPr>
              <a:t>Processing .csv file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Poppins"/>
              </a:rPr>
              <a:t>Validating transaction </a:t>
            </a:r>
          </a:p>
          <a:p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>
              <a:latin typeface="Poppins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6846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24">
            <a:extLst>
              <a:ext uri="{FF2B5EF4-FFF2-40B4-BE49-F238E27FC236}">
                <a16:creationId xmlns:a16="http://schemas.microsoft.com/office/drawing/2014/main" id="{927EFC10-42AF-4F40-9756-AC306BB8F001}"/>
              </a:ext>
            </a:extLst>
          </p:cNvPr>
          <p:cNvSpPr txBox="1"/>
          <p:nvPr/>
        </p:nvSpPr>
        <p:spPr>
          <a:xfrm>
            <a:off x="501569" y="272958"/>
            <a:ext cx="3376157" cy="51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83333"/>
              </a:lnSpc>
            </a:pPr>
            <a:r>
              <a:rPr lang="en-GB" sz="2300" dirty="0">
                <a:solidFill>
                  <a:srgbClr val="FE414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 Speakers</a:t>
            </a:r>
            <a:endParaRPr lang="en-US" sz="2500" dirty="0">
              <a:solidFill>
                <a:srgbClr val="FE414D"/>
              </a:solidFill>
              <a:latin typeface="Poppins SemiBold"/>
              <a:ea typeface="Poppins SemiBold"/>
              <a:cs typeface="Poppins SemiBold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7809AB-7DB8-4D27-BB44-29B05E70D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8026"/>
              </p:ext>
            </p:extLst>
          </p:nvPr>
        </p:nvGraphicFramePr>
        <p:xfrm>
          <a:off x="481972" y="962243"/>
          <a:ext cx="8410344" cy="317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81">
                  <a:extLst>
                    <a:ext uri="{9D8B030D-6E8A-4147-A177-3AD203B41FA5}">
                      <a16:colId xmlns:a16="http://schemas.microsoft.com/office/drawing/2014/main" val="2467151483"/>
                    </a:ext>
                  </a:extLst>
                </a:gridCol>
                <a:gridCol w="1669317">
                  <a:extLst>
                    <a:ext uri="{9D8B030D-6E8A-4147-A177-3AD203B41FA5}">
                      <a16:colId xmlns:a16="http://schemas.microsoft.com/office/drawing/2014/main" val="2271356703"/>
                    </a:ext>
                  </a:extLst>
                </a:gridCol>
                <a:gridCol w="1633203">
                  <a:extLst>
                    <a:ext uri="{9D8B030D-6E8A-4147-A177-3AD203B41FA5}">
                      <a16:colId xmlns:a16="http://schemas.microsoft.com/office/drawing/2014/main" val="2908768132"/>
                    </a:ext>
                  </a:extLst>
                </a:gridCol>
                <a:gridCol w="1646061">
                  <a:extLst>
                    <a:ext uri="{9D8B030D-6E8A-4147-A177-3AD203B41FA5}">
                      <a16:colId xmlns:a16="http://schemas.microsoft.com/office/drawing/2014/main" val="1898864834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1153262690"/>
                    </a:ext>
                  </a:extLst>
                </a:gridCol>
              </a:tblGrid>
              <a:tr h="46684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cap="all" spc="150" dirty="0">
                          <a:effectLst/>
                        </a:rPr>
                        <a:t>POD1</a:t>
                      </a: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cap="all" spc="150" dirty="0">
                          <a:effectLst/>
                        </a:rPr>
                        <a:t>POD2</a:t>
                      </a: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cap="all" spc="150" dirty="0">
                          <a:effectLst/>
                        </a:rPr>
                        <a:t>POD3</a:t>
                      </a: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cap="all" spc="150" dirty="0">
                          <a:effectLst/>
                        </a:rPr>
                        <a:t>POD4</a:t>
                      </a: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effectLst/>
                        </a:rPr>
                        <a:t>POD 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6796849"/>
                  </a:ext>
                </a:extLst>
              </a:tr>
              <a:tr h="55370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kern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7650822"/>
                  </a:ext>
                </a:extLst>
              </a:tr>
              <a:tr h="466845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2528513"/>
                  </a:ext>
                </a:extLst>
              </a:tr>
              <a:tr h="55370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spc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7457851"/>
                  </a:ext>
                </a:extLst>
              </a:tr>
              <a:tr h="66226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4217441"/>
                  </a:ext>
                </a:extLst>
              </a:tr>
              <a:tr h="466845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95975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5451F0-065A-4223-9E87-D938702F7DEA}"/>
              </a:ext>
            </a:extLst>
          </p:cNvPr>
          <p:cNvSpPr txBox="1"/>
          <p:nvPr/>
        </p:nvSpPr>
        <p:spPr>
          <a:xfrm>
            <a:off x="884321" y="1673893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Shashank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739E2-C7EF-4F24-85CC-851A3738DD17}"/>
              </a:ext>
            </a:extLst>
          </p:cNvPr>
          <p:cNvSpPr txBox="1"/>
          <p:nvPr/>
        </p:nvSpPr>
        <p:spPr>
          <a:xfrm>
            <a:off x="884321" y="2177714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Karan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6A754-4308-458E-85BF-028D473D67D8}"/>
              </a:ext>
            </a:extLst>
          </p:cNvPr>
          <p:cNvSpPr txBox="1"/>
          <p:nvPr/>
        </p:nvSpPr>
        <p:spPr>
          <a:xfrm>
            <a:off x="884321" y="2681537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Khalandar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E8D4D-318E-4CE4-AC2B-AC6BB7B1DF79}"/>
              </a:ext>
            </a:extLst>
          </p:cNvPr>
          <p:cNvSpPr txBox="1"/>
          <p:nvPr/>
        </p:nvSpPr>
        <p:spPr>
          <a:xfrm>
            <a:off x="884321" y="3305675"/>
            <a:ext cx="13370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Abhimanyu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6425C-C6C7-4A51-BB11-A2CF82431A95}"/>
              </a:ext>
            </a:extLst>
          </p:cNvPr>
          <p:cNvSpPr txBox="1"/>
          <p:nvPr/>
        </p:nvSpPr>
        <p:spPr>
          <a:xfrm>
            <a:off x="914400" y="3809498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Vishal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1B290-669A-45FE-B440-EA0B08768C99}"/>
              </a:ext>
            </a:extLst>
          </p:cNvPr>
          <p:cNvSpPr txBox="1"/>
          <p:nvPr/>
        </p:nvSpPr>
        <p:spPr>
          <a:xfrm>
            <a:off x="2493544" y="1673892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Harsh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E0C45-992C-4406-BB5B-AF0E487984B7}"/>
              </a:ext>
            </a:extLst>
          </p:cNvPr>
          <p:cNvSpPr txBox="1"/>
          <p:nvPr/>
        </p:nvSpPr>
        <p:spPr>
          <a:xfrm>
            <a:off x="2493543" y="2125075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Ishika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218F0-0E54-4732-B5F5-B2C8C880F66E}"/>
              </a:ext>
            </a:extLst>
          </p:cNvPr>
          <p:cNvSpPr txBox="1"/>
          <p:nvPr/>
        </p:nvSpPr>
        <p:spPr>
          <a:xfrm>
            <a:off x="2493543" y="3305673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Rishab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DBA62-53F4-4B9C-AB8C-C4C613531994}"/>
              </a:ext>
            </a:extLst>
          </p:cNvPr>
          <p:cNvSpPr txBox="1"/>
          <p:nvPr/>
        </p:nvSpPr>
        <p:spPr>
          <a:xfrm>
            <a:off x="2493543" y="2726653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Kancharla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6BD9F-AFCF-46CD-AA86-BA7FE7B2C405}"/>
              </a:ext>
            </a:extLst>
          </p:cNvPr>
          <p:cNvSpPr txBox="1"/>
          <p:nvPr/>
        </p:nvSpPr>
        <p:spPr>
          <a:xfrm>
            <a:off x="2493543" y="3839574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9AED6-27FA-4887-B7A5-C9D05AFFFA06}"/>
              </a:ext>
            </a:extLst>
          </p:cNvPr>
          <p:cNvSpPr txBox="1"/>
          <p:nvPr/>
        </p:nvSpPr>
        <p:spPr>
          <a:xfrm>
            <a:off x="4200523" y="1673891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Dhruv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21764-B0E9-4AEE-91A3-CCDEB284220A}"/>
              </a:ext>
            </a:extLst>
          </p:cNvPr>
          <p:cNvSpPr txBox="1"/>
          <p:nvPr/>
        </p:nvSpPr>
        <p:spPr>
          <a:xfrm>
            <a:off x="4162925" y="2177713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Suresh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798FC-D740-4536-BF10-C94875F1B3E0}"/>
              </a:ext>
            </a:extLst>
          </p:cNvPr>
          <p:cNvSpPr txBox="1"/>
          <p:nvPr/>
        </p:nvSpPr>
        <p:spPr>
          <a:xfrm>
            <a:off x="4200523" y="2681536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2599-AD76-47FD-A182-C1BB02DC3A5D}"/>
              </a:ext>
            </a:extLst>
          </p:cNvPr>
          <p:cNvSpPr txBox="1"/>
          <p:nvPr/>
        </p:nvSpPr>
        <p:spPr>
          <a:xfrm>
            <a:off x="4238122" y="3245516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Shrut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B0B289-1263-4966-A35F-F8EC03A2BBB9}"/>
              </a:ext>
            </a:extLst>
          </p:cNvPr>
          <p:cNvSpPr txBox="1"/>
          <p:nvPr/>
        </p:nvSpPr>
        <p:spPr>
          <a:xfrm>
            <a:off x="5915022" y="1673891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Ashutosh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8E689D-C82E-4EAD-999B-F0F3F863653A}"/>
              </a:ext>
            </a:extLst>
          </p:cNvPr>
          <p:cNvSpPr txBox="1"/>
          <p:nvPr/>
        </p:nvSpPr>
        <p:spPr>
          <a:xfrm>
            <a:off x="5915023" y="2177713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Garvit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5F991-66B4-4D1A-9E28-71784D18B2D7}"/>
              </a:ext>
            </a:extLst>
          </p:cNvPr>
          <p:cNvSpPr txBox="1"/>
          <p:nvPr/>
        </p:nvSpPr>
        <p:spPr>
          <a:xfrm>
            <a:off x="5915023" y="2681536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Divyansh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23078-1D26-4FCE-8D10-D8BA8E3A48F3}"/>
              </a:ext>
            </a:extLst>
          </p:cNvPr>
          <p:cNvSpPr txBox="1"/>
          <p:nvPr/>
        </p:nvSpPr>
        <p:spPr>
          <a:xfrm>
            <a:off x="5915022" y="3245516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Mukul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8A014-4DA5-472E-ADFE-16BD3442A351}"/>
              </a:ext>
            </a:extLst>
          </p:cNvPr>
          <p:cNvSpPr txBox="1"/>
          <p:nvPr/>
        </p:nvSpPr>
        <p:spPr>
          <a:xfrm>
            <a:off x="5915021" y="3839575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Saiteja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CE279-B9CA-4852-A841-9A68AF690AFC}"/>
              </a:ext>
            </a:extLst>
          </p:cNvPr>
          <p:cNvSpPr txBox="1"/>
          <p:nvPr/>
        </p:nvSpPr>
        <p:spPr>
          <a:xfrm>
            <a:off x="7516725" y="1673891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Jyotsana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59898-24DF-44AF-9992-13C467D1E370}"/>
              </a:ext>
            </a:extLst>
          </p:cNvPr>
          <p:cNvSpPr txBox="1"/>
          <p:nvPr/>
        </p:nvSpPr>
        <p:spPr>
          <a:xfrm>
            <a:off x="7434009" y="2177713"/>
            <a:ext cx="12016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AkashDeep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27C4AC-A01B-40C8-A47E-A5E873A1FBAE}"/>
              </a:ext>
            </a:extLst>
          </p:cNvPr>
          <p:cNvSpPr txBox="1"/>
          <p:nvPr/>
        </p:nvSpPr>
        <p:spPr>
          <a:xfrm>
            <a:off x="7546804" y="2681536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Gaurav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4168A3-1196-4E36-B408-34D7AEA5C933}"/>
              </a:ext>
            </a:extLst>
          </p:cNvPr>
          <p:cNvSpPr txBox="1"/>
          <p:nvPr/>
        </p:nvSpPr>
        <p:spPr>
          <a:xfrm>
            <a:off x="7516725" y="3305674"/>
            <a:ext cx="1043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Chandan</a:t>
            </a:r>
          </a:p>
        </p:txBody>
      </p:sp>
    </p:spTree>
    <p:extLst>
      <p:ext uri="{BB962C8B-B14F-4D97-AF65-F5344CB8AC3E}">
        <p14:creationId xmlns:p14="http://schemas.microsoft.com/office/powerpoint/2010/main" val="6984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/>
        </p:nvSpPr>
        <p:spPr>
          <a:xfrm>
            <a:off x="773234" y="333263"/>
            <a:ext cx="15639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E414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</a:t>
            </a:r>
            <a:endParaRPr sz="2500">
              <a:solidFill>
                <a:srgbClr val="FE414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1628775" y="955475"/>
            <a:ext cx="5852100" cy="66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3229650" y="1134650"/>
            <a:ext cx="26847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oppins"/>
                <a:ea typeface="Poppins"/>
                <a:cs typeface="Poppins"/>
                <a:sym typeface="Poppins"/>
              </a:rPr>
              <a:t>CC Transaction Processor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25"/>
          <p:cNvSpPr/>
          <p:nvPr/>
        </p:nvSpPr>
        <p:spPr>
          <a:xfrm>
            <a:off x="1645950" y="1934875"/>
            <a:ext cx="5852100" cy="660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5"/>
          <p:cNvSpPr txBox="1"/>
          <p:nvPr/>
        </p:nvSpPr>
        <p:spPr>
          <a:xfrm>
            <a:off x="3246000" y="2058325"/>
            <a:ext cx="23091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oppins"/>
                <a:ea typeface="Poppins"/>
                <a:cs typeface="Poppins"/>
                <a:sym typeface="Poppins"/>
              </a:rPr>
              <a:t>CC Transaction Handler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1645950" y="2858575"/>
            <a:ext cx="5852100" cy="6609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3261900" y="2982025"/>
            <a:ext cx="2277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oppins"/>
                <a:ea typeface="Poppins"/>
                <a:cs typeface="Poppins"/>
                <a:sym typeface="Poppins"/>
              </a:rPr>
              <a:t>CC Application ( UI 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750675" y="453579"/>
            <a:ext cx="5086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CC Transaction Processor</a:t>
            </a:r>
            <a:endParaRPr lang="en-US" sz="2500">
              <a:solidFill>
                <a:schemeClr val="accent1"/>
              </a:solidFill>
              <a:latin typeface="Poppins SemiBold"/>
              <a:ea typeface="Poppins SemiBold"/>
              <a:cs typeface="Poppins SemiBold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922425" y="1996525"/>
            <a:ext cx="1412700" cy="820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1274025" y="2220675"/>
            <a:ext cx="6405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New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2409000" y="2322175"/>
            <a:ext cx="2199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2702775" y="1996525"/>
            <a:ext cx="1412700" cy="82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4261500" y="2322175"/>
            <a:ext cx="11676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564750" y="956075"/>
            <a:ext cx="1412700" cy="820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2818950" y="2220675"/>
            <a:ext cx="12525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Processing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6"/>
          <p:cNvSpPr/>
          <p:nvPr/>
        </p:nvSpPr>
        <p:spPr>
          <a:xfrm rot="19872639">
            <a:off x="4146385" y="1524477"/>
            <a:ext cx="1334328" cy="1692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/>
          <p:nvPr/>
        </p:nvSpPr>
        <p:spPr>
          <a:xfrm rot="1515636">
            <a:off x="4222050" y="3104864"/>
            <a:ext cx="1261201" cy="169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5575125" y="1996525"/>
            <a:ext cx="1412700" cy="820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5564750" y="3105075"/>
            <a:ext cx="1412700" cy="8205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5864450" y="1171475"/>
            <a:ext cx="81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Done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889800" y="2220775"/>
            <a:ext cx="762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Error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837175" y="3320475"/>
            <a:ext cx="1006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Garbage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7084350" y="1281725"/>
            <a:ext cx="2199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7411150" y="956075"/>
            <a:ext cx="1412700" cy="820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7710850" y="1078550"/>
            <a:ext cx="10575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oppins"/>
                <a:ea typeface="Poppins"/>
                <a:cs typeface="Poppins"/>
                <a:sym typeface="Poppins"/>
              </a:rPr>
              <a:t>Kafka Topic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E79D9-72A2-4A65-936E-92AC61F69820}"/>
              </a:ext>
            </a:extLst>
          </p:cNvPr>
          <p:cNvSpPr txBox="1"/>
          <p:nvPr/>
        </p:nvSpPr>
        <p:spPr>
          <a:xfrm>
            <a:off x="6952749" y="1440781"/>
            <a:ext cx="7128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mTLS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 Mark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289</Words>
  <Application>Microsoft Macintosh PowerPoint</Application>
  <PresentationFormat>On-screen Show (16:9)</PresentationFormat>
  <Paragraphs>91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Posterama</vt:lpstr>
      <vt:lpstr>Poppins Medium</vt:lpstr>
      <vt:lpstr>Poppins</vt:lpstr>
      <vt:lpstr>Calibri</vt:lpstr>
      <vt:lpstr>Poppins SemiBold</vt:lpstr>
      <vt:lpstr>Arial</vt:lpstr>
      <vt:lpstr>Wingdings</vt:lpstr>
      <vt:lpstr>Brand Mark</vt:lpstr>
      <vt:lpstr>Cover</vt:lpstr>
      <vt:lpstr>PowerPoint Presentation</vt:lpstr>
      <vt:lpstr>Credit Card Application ( Sprint 1 )                                 - PSI-2020 Sep ASDEII BLR Batch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 Architecture </vt:lpstr>
      <vt:lpstr>PowerPoint Presentation</vt:lpstr>
      <vt:lpstr>Future Proposals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Naveen Srinivas [MaGE]</cp:lastModifiedBy>
  <cp:revision>1047</cp:revision>
  <dcterms:modified xsi:type="dcterms:W3CDTF">2020-09-19T10:57:26Z</dcterms:modified>
</cp:coreProperties>
</file>