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72" r:id="rId7"/>
    <p:sldId id="273" r:id="rId8"/>
    <p:sldId id="260" r:id="rId9"/>
    <p:sldId id="261" r:id="rId10"/>
    <p:sldId id="265" r:id="rId11"/>
    <p:sldId id="269" r:id="rId12"/>
    <p:sldId id="270" r:id="rId13"/>
    <p:sldId id="274"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5AEBC-0F4B-42D8-A363-94401C0CB6CA}" v="132" dt="2023-09-02T10:04:23.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p:scale>
          <a:sx n="86" d="100"/>
          <a:sy n="86" d="100"/>
        </p:scale>
        <p:origin x="56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40141" y="671761"/>
            <a:ext cx="6253317" cy="3686012"/>
          </a:xfrm>
        </p:spPr>
        <p:txBody>
          <a:bodyPr>
            <a:noAutofit/>
          </a:bodyPr>
          <a:lstStyle/>
          <a:p>
            <a:r>
              <a:rPr lang="en-US" sz="4000" dirty="0"/>
              <a:t>Principal, Computational Tools and Case Studies With Machine Learning And Data Science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115975" y="4640079"/>
            <a:ext cx="6269347" cy="1546161"/>
          </a:xfrm>
        </p:spPr>
        <p:txBody>
          <a:bodyPr>
            <a:normAutofit lnSpcReduction="10000"/>
          </a:bodyPr>
          <a:lstStyle/>
          <a:p>
            <a:r>
              <a:rPr lang="en-US" dirty="0">
                <a:solidFill>
                  <a:schemeClr val="tx1">
                    <a:lumMod val="85000"/>
                    <a:lumOff val="15000"/>
                  </a:schemeClr>
                </a:solidFill>
              </a:rPr>
              <a:t>ADITYA RATHOR</a:t>
            </a:r>
          </a:p>
          <a:p>
            <a:r>
              <a:rPr lang="en-US" sz="2400" dirty="0">
                <a:solidFill>
                  <a:schemeClr val="tx1">
                    <a:lumMod val="85000"/>
                    <a:lumOff val="15000"/>
                  </a:schemeClr>
                </a:solidFill>
              </a:rPr>
              <a:t>202100286</a:t>
            </a:r>
          </a:p>
          <a:p>
            <a:r>
              <a:rPr lang="en-US" sz="2400" dirty="0">
                <a:solidFill>
                  <a:schemeClr val="tx1">
                    <a:lumMod val="85000"/>
                    <a:lumOff val="15000"/>
                  </a:schemeClr>
                </a:solidFill>
              </a:rPr>
              <a:t>SECTION - B</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Machine Learning and Its Revolutionary Impact on Financial Services |  Financial IT">
            <a:extLst>
              <a:ext uri="{FF2B5EF4-FFF2-40B4-BE49-F238E27FC236}">
                <a16:creationId xmlns:a16="http://schemas.microsoft.com/office/drawing/2014/main" id="{79C0488A-64DE-4C4E-FBC4-476091F9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72" r="16461"/>
          <a:stretch/>
        </p:blipFill>
        <p:spPr bwMode="auto">
          <a:xfrm>
            <a:off x="0" y="0"/>
            <a:ext cx="5940141" cy="6858000"/>
          </a:xfrm>
          <a:prstGeom prst="rect">
            <a:avLst/>
          </a:prstGeom>
          <a:solidFill>
            <a:srgbClr val="FFFFFF"/>
          </a:solidFill>
        </p:spPr>
      </p:pic>
      <p:pic>
        <p:nvPicPr>
          <p:cNvPr id="8" name="Picture 7">
            <a:extLst>
              <a:ext uri="{FF2B5EF4-FFF2-40B4-BE49-F238E27FC236}">
                <a16:creationId xmlns:a16="http://schemas.microsoft.com/office/drawing/2014/main" id="{8A373B5C-0068-0FC3-D0D2-D5B8D2782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3558" y="46922"/>
            <a:ext cx="1330230" cy="110852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A936E62-959F-C3BF-F9DD-D5726C537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431"/>
            <a:ext cx="8711848" cy="3489165"/>
          </a:xfrm>
          <a:prstGeom prst="rect">
            <a:avLst/>
          </a:prstGeom>
        </p:spPr>
      </p:pic>
      <p:pic>
        <p:nvPicPr>
          <p:cNvPr id="17" name="Picture 16">
            <a:extLst>
              <a:ext uri="{FF2B5EF4-FFF2-40B4-BE49-F238E27FC236}">
                <a16:creationId xmlns:a16="http://schemas.microsoft.com/office/drawing/2014/main" id="{E5C9A888-FB5B-2CB5-0B4D-283CECA81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820" y="1184363"/>
            <a:ext cx="7567316" cy="3246401"/>
          </a:xfrm>
          <a:prstGeom prst="rect">
            <a:avLst/>
          </a:prstGeom>
        </p:spPr>
      </p:pic>
      <p:pic>
        <p:nvPicPr>
          <p:cNvPr id="19" name="Picture 18">
            <a:extLst>
              <a:ext uri="{FF2B5EF4-FFF2-40B4-BE49-F238E27FC236}">
                <a16:creationId xmlns:a16="http://schemas.microsoft.com/office/drawing/2014/main" id="{32C8DC97-8209-1170-D2FE-B4EBA6628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942" y="2727664"/>
            <a:ext cx="5944115" cy="3063505"/>
          </a:xfrm>
          <a:prstGeom prst="rect">
            <a:avLst/>
          </a:prstGeom>
        </p:spPr>
      </p:pic>
    </p:spTree>
    <p:extLst>
      <p:ext uri="{BB962C8B-B14F-4D97-AF65-F5344CB8AC3E}">
        <p14:creationId xmlns:p14="http://schemas.microsoft.com/office/powerpoint/2010/main" val="17897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25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24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BA5C-7BB8-5D1F-78C3-2D438929E998}"/>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8E178EDF-C330-FF83-4004-A76AF87FA524}"/>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STUDENT REFERENCE GUIDE BY</a:t>
            </a:r>
          </a:p>
          <a:p>
            <a:r>
              <a:rPr lang="en-GB" dirty="0">
                <a:latin typeface="Times New Roman" panose="02020603050405020304" pitchFamily="18" charset="0"/>
                <a:cs typeface="Times New Roman" panose="02020603050405020304" pitchFamily="18" charset="0"/>
              </a:rPr>
              <a:t> 1. Dr. Deevesh Choudhary, Assistant Professor,</a:t>
            </a:r>
          </a:p>
          <a:p>
            <a:pPr marL="201168" lvl="1" indent="0">
              <a:buNone/>
            </a:pPr>
            <a:r>
              <a:rPr lang="en-GB" dirty="0">
                <a:latin typeface="Times New Roman" panose="02020603050405020304" pitchFamily="18" charset="0"/>
                <a:cs typeface="Times New Roman" panose="02020603050405020304" pitchFamily="18" charset="0"/>
              </a:rPr>
              <a:t>   Manipal University Jaipur.</a:t>
            </a:r>
          </a:p>
          <a:p>
            <a:pPr marL="201168" lvl="1" indent="0">
              <a:buNone/>
            </a:pPr>
            <a:r>
              <a:rPr lang="en-GB" dirty="0">
                <a:latin typeface="Times New Roman" panose="02020603050405020304" pitchFamily="18" charset="0"/>
                <a:cs typeface="Times New Roman" panose="02020603050405020304" pitchFamily="18" charset="0"/>
              </a:rPr>
              <a:t>2. Dr. Shamik Tiwari, Professor, University of Petroleum and </a:t>
            </a:r>
          </a:p>
          <a:p>
            <a:pPr marL="201168" lvl="1" indent="0">
              <a:buNone/>
            </a:pPr>
            <a:r>
              <a:rPr lang="en-GB" dirty="0">
                <a:latin typeface="Times New Roman" panose="02020603050405020304" pitchFamily="18" charset="0"/>
                <a:cs typeface="Times New Roman" panose="02020603050405020304" pitchFamily="18" charset="0"/>
              </a:rPr>
              <a:t>    Energy Studies, Dehradun.</a:t>
            </a:r>
          </a:p>
          <a:p>
            <a:pPr marL="201168" lvl="1" indent="0">
              <a:buNone/>
            </a:pPr>
            <a:r>
              <a:rPr lang="en-GB" dirty="0">
                <a:latin typeface="Times New Roman" panose="02020603050405020304" pitchFamily="18" charset="0"/>
                <a:cs typeface="Times New Roman" panose="02020603050405020304" pitchFamily="18" charset="0"/>
              </a:rPr>
              <a:t>3. Dr. Aprna Tripathi, Assistant Professor, Manipal University, Jaipur</a:t>
            </a:r>
          </a:p>
        </p:txBody>
      </p:sp>
    </p:spTree>
    <p:extLst>
      <p:ext uri="{BB962C8B-B14F-4D97-AF65-F5344CB8AC3E}">
        <p14:creationId xmlns:p14="http://schemas.microsoft.com/office/powerpoint/2010/main" val="307370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44B-009E-DAFE-6E3B-DAD2FA9DF79A}"/>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1CDBD67D-0564-97BA-D03F-0BFDA9CF367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9359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EF9-09C1-37D0-50A5-64E9CE4AB0A1}"/>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CD316107-EFC1-DAAB-3D00-E67A3AC16AA8}"/>
              </a:ext>
            </a:extLst>
          </p:cNvPr>
          <p:cNvSpPr>
            <a:spLocks noGrp="1"/>
          </p:cNvSpPr>
          <p:nvPr>
            <p:ph idx="1"/>
          </p:nvPr>
        </p:nvSpPr>
        <p:spPr/>
        <p:txBody>
          <a:bodyPr>
            <a:normAutofit/>
          </a:bodyPr>
          <a:lstStyle/>
          <a:p>
            <a:pPr marL="457200" indent="-457200">
              <a:buAutoNum type="arabicPeriod"/>
            </a:pPr>
            <a:r>
              <a:rPr lang="en-IN" sz="2400" dirty="0">
                <a:solidFill>
                  <a:schemeClr val="tx1">
                    <a:lumMod val="95000"/>
                    <a:lumOff val="5000"/>
                  </a:schemeClr>
                </a:solidFill>
              </a:rPr>
              <a:t>INTRODUCTION</a:t>
            </a:r>
          </a:p>
          <a:p>
            <a:pPr marL="457200" indent="-457200">
              <a:buAutoNum type="arabicPeriod"/>
            </a:pPr>
            <a:r>
              <a:rPr lang="en-IN" sz="2400" dirty="0">
                <a:solidFill>
                  <a:schemeClr val="tx1">
                    <a:lumMod val="95000"/>
                    <a:lumOff val="5000"/>
                  </a:schemeClr>
                </a:solidFill>
              </a:rPr>
              <a:t>WHAT IS MACHINE LEARNING AND TYPES</a:t>
            </a:r>
          </a:p>
          <a:p>
            <a:pPr marL="457200" indent="-457200">
              <a:buAutoNum type="arabicPeriod"/>
            </a:pPr>
            <a:r>
              <a:rPr lang="en-IN" sz="2400" dirty="0">
                <a:solidFill>
                  <a:schemeClr val="tx1">
                    <a:lumMod val="95000"/>
                    <a:lumOff val="5000"/>
                  </a:schemeClr>
                </a:solidFill>
              </a:rPr>
              <a:t>PROJECT: SPAM MAIL DETECTION</a:t>
            </a:r>
          </a:p>
          <a:p>
            <a:pPr marL="457200" indent="-457200">
              <a:buAutoNum type="arabicPeriod"/>
            </a:pPr>
            <a:r>
              <a:rPr lang="en-IN" sz="2400" dirty="0">
                <a:solidFill>
                  <a:schemeClr val="tx1">
                    <a:lumMod val="95000"/>
                    <a:lumOff val="5000"/>
                  </a:schemeClr>
                </a:solidFill>
              </a:rPr>
              <a:t>REFERENCE</a:t>
            </a:r>
          </a:p>
          <a:p>
            <a:pPr marL="457200" indent="-457200">
              <a:buAutoNum type="arabicPeriod"/>
            </a:pPr>
            <a:endParaRPr lang="en-IN" sz="2400" dirty="0">
              <a:solidFill>
                <a:schemeClr val="tx1">
                  <a:lumMod val="95000"/>
                  <a:lumOff val="5000"/>
                </a:schemeClr>
              </a:solidFill>
            </a:endParaRPr>
          </a:p>
          <a:p>
            <a:pPr marL="457200" indent="-457200">
              <a:buAutoNum type="arabicPeriod"/>
            </a:pPr>
            <a:endParaRPr lang="en-IN" sz="2400" dirty="0">
              <a:solidFill>
                <a:schemeClr val="tx1">
                  <a:lumMod val="95000"/>
                  <a:lumOff val="5000"/>
                </a:schemeClr>
              </a:solidFill>
            </a:endParaRPr>
          </a:p>
        </p:txBody>
      </p:sp>
    </p:spTree>
    <p:extLst>
      <p:ext uri="{BB962C8B-B14F-4D97-AF65-F5344CB8AC3E}">
        <p14:creationId xmlns:p14="http://schemas.microsoft.com/office/powerpoint/2010/main" val="385514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EF9-09C1-37D0-50A5-64E9CE4AB0A1}"/>
              </a:ext>
            </a:extLst>
          </p:cNvPr>
          <p:cNvSpPr>
            <a:spLocks noGrp="1"/>
          </p:cNvSpPr>
          <p:nvPr>
            <p:ph type="title"/>
          </p:nvPr>
        </p:nvSpPr>
        <p:spPr>
          <a:xfrm>
            <a:off x="1097280" y="260724"/>
            <a:ext cx="10058400" cy="1450757"/>
          </a:xfrm>
        </p:spPr>
        <p:txBody>
          <a:bodyPr/>
          <a:lstStyle/>
          <a:p>
            <a:r>
              <a:rPr lang="en-IN" dirty="0"/>
              <a:t>INTRODUCTION</a:t>
            </a:r>
          </a:p>
        </p:txBody>
      </p:sp>
      <p:sp>
        <p:nvSpPr>
          <p:cNvPr id="3" name="Content Placeholder 2">
            <a:extLst>
              <a:ext uri="{FF2B5EF4-FFF2-40B4-BE49-F238E27FC236}">
                <a16:creationId xmlns:a16="http://schemas.microsoft.com/office/drawing/2014/main" id="{CD316107-EFC1-DAAB-3D00-E67A3AC16AA8}"/>
              </a:ext>
            </a:extLst>
          </p:cNvPr>
          <p:cNvSpPr>
            <a:spLocks noGrp="1"/>
          </p:cNvSpPr>
          <p:nvPr>
            <p:ph idx="1"/>
          </p:nvPr>
        </p:nvSpPr>
        <p:spPr/>
        <p:txBody>
          <a:bodyPr>
            <a:normAutofit lnSpcReduction="10000"/>
          </a:bodyPr>
          <a:lstStyle/>
          <a:p>
            <a:pPr marL="0" indent="0">
              <a:buNone/>
            </a:pPr>
            <a:r>
              <a:rPr lang="en-IN" sz="2400" b="0" i="0" u="none" strike="noStrike" dirty="0">
                <a:solidFill>
                  <a:srgbClr val="000000"/>
                </a:solidFill>
                <a:effectLst/>
              </a:rPr>
              <a:t>Data Science and Machine Learning are two of the most exciting and rapidly growing fields in technology today. At their core, they involve using data to make predictions or decisions, often with the help of algorithms and statistical models.</a:t>
            </a:r>
          </a:p>
          <a:p>
            <a:pPr marL="0" indent="0">
              <a:buNone/>
            </a:pPr>
            <a:r>
              <a:rPr lang="en-IN" sz="2400" b="0" i="0" u="none" strike="noStrike" dirty="0">
                <a:solidFill>
                  <a:srgbClr val="000000"/>
                </a:solidFill>
                <a:effectLst/>
              </a:rPr>
              <a:t>Data Science involves collecting, cleaning, and analysing data to extract insights and knowledge from it. Machine Learning is a subset of Data Science that focuses on building models that can learn and make predictions based on data. Both fields are highly interdisciplinary, drawing on mathematics, statistics, computer science, and domain-specific expertise.</a:t>
            </a:r>
          </a:p>
          <a:p>
            <a:pPr>
              <a:buFont typeface="Arial" panose="020B0604020202020204" pitchFamily="34" charset="0"/>
              <a:buChar char="•"/>
            </a:pPr>
            <a:endParaRPr lang="en-IN" sz="2400" dirty="0">
              <a:solidFill>
                <a:schemeClr val="tx1">
                  <a:lumMod val="95000"/>
                  <a:lumOff val="5000"/>
                </a:schemeClr>
              </a:solidFill>
            </a:endParaRPr>
          </a:p>
        </p:txBody>
      </p:sp>
    </p:spTree>
    <p:extLst>
      <p:ext uri="{BB962C8B-B14F-4D97-AF65-F5344CB8AC3E}">
        <p14:creationId xmlns:p14="http://schemas.microsoft.com/office/powerpoint/2010/main" val="214650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EF9-09C1-37D0-50A5-64E9CE4AB0A1}"/>
              </a:ext>
            </a:extLst>
          </p:cNvPr>
          <p:cNvSpPr>
            <a:spLocks noGrp="1"/>
          </p:cNvSpPr>
          <p:nvPr>
            <p:ph type="title"/>
          </p:nvPr>
        </p:nvSpPr>
        <p:spPr/>
        <p:txBody>
          <a:bodyPr/>
          <a:lstStyle/>
          <a:p>
            <a:r>
              <a:rPr lang="en-IN" dirty="0"/>
              <a:t>What is Machine Learning?</a:t>
            </a:r>
          </a:p>
        </p:txBody>
      </p:sp>
      <p:sp>
        <p:nvSpPr>
          <p:cNvPr id="3" name="Content Placeholder 2">
            <a:extLst>
              <a:ext uri="{FF2B5EF4-FFF2-40B4-BE49-F238E27FC236}">
                <a16:creationId xmlns:a16="http://schemas.microsoft.com/office/drawing/2014/main" id="{CD316107-EFC1-DAAB-3D00-E67A3AC16AA8}"/>
              </a:ext>
            </a:extLst>
          </p:cNvPr>
          <p:cNvSpPr>
            <a:spLocks noGrp="1"/>
          </p:cNvSpPr>
          <p:nvPr>
            <p:ph idx="1"/>
          </p:nvPr>
        </p:nvSpPr>
        <p:spPr/>
        <p:txBody>
          <a:bodyPr>
            <a:normAutofit/>
          </a:bodyPr>
          <a:lstStyle/>
          <a:p>
            <a:pPr marL="0" indent="0" algn="ctr">
              <a:buNone/>
            </a:pPr>
            <a:r>
              <a:rPr lang="en-US" sz="2800" b="0" i="0" dirty="0">
                <a:solidFill>
                  <a:schemeClr val="tx1"/>
                </a:solidFill>
                <a:effectLst/>
                <a:latin typeface="Times New Roman" panose="02020603050405020304" pitchFamily="18" charset="0"/>
                <a:cs typeface="Times New Roman" panose="02020603050405020304" pitchFamily="18" charset="0"/>
              </a:rPr>
              <a:t>Machine Learning is the field of study that gives computers the capability to learn without being explicitly programmed. ML is one of the most exciting technologies that one would have ever come across. As it is evident from the name, it gives the computer that makes it more similar to humans: The ability to learn. Machine learning is actively being used today, perhaps in many more places than one would expect.</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lumMod val="95000"/>
                  <a:lumOff val="5000"/>
                </a:schemeClr>
              </a:solidFill>
            </a:endParaRPr>
          </a:p>
        </p:txBody>
      </p:sp>
    </p:spTree>
    <p:extLst>
      <p:ext uri="{BB962C8B-B14F-4D97-AF65-F5344CB8AC3E}">
        <p14:creationId xmlns:p14="http://schemas.microsoft.com/office/powerpoint/2010/main" val="24832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D55E-07D6-9189-0FE3-E8AD70C1C66E}"/>
              </a:ext>
            </a:extLst>
          </p:cNvPr>
          <p:cNvSpPr>
            <a:spLocks noGrp="1"/>
          </p:cNvSpPr>
          <p:nvPr>
            <p:ph type="title"/>
          </p:nvPr>
        </p:nvSpPr>
        <p:spPr/>
        <p:txBody>
          <a:bodyPr/>
          <a:lstStyle/>
          <a:p>
            <a:r>
              <a:rPr lang="en-GB" dirty="0"/>
              <a:t>Types of Machine Learning</a:t>
            </a:r>
            <a:endParaRPr lang="en-IN" dirty="0"/>
          </a:p>
        </p:txBody>
      </p:sp>
      <p:sp>
        <p:nvSpPr>
          <p:cNvPr id="3" name="Content Placeholder 2">
            <a:extLst>
              <a:ext uri="{FF2B5EF4-FFF2-40B4-BE49-F238E27FC236}">
                <a16:creationId xmlns:a16="http://schemas.microsoft.com/office/drawing/2014/main" id="{DC4EE860-C00A-970A-F602-BFC0A429D5A1}"/>
              </a:ext>
            </a:extLst>
          </p:cNvPr>
          <p:cNvSpPr>
            <a:spLocks noGrp="1"/>
          </p:cNvSpPr>
          <p:nvPr>
            <p:ph idx="1"/>
          </p:nvPr>
        </p:nvSpPr>
        <p:spPr>
          <a:xfrm>
            <a:off x="1097280" y="2058786"/>
            <a:ext cx="7335520" cy="3950853"/>
          </a:xfrm>
        </p:spPr>
        <p:txBody>
          <a:bodyPr>
            <a:noAutofit/>
          </a:bodyPr>
          <a:lstStyle/>
          <a:p>
            <a:r>
              <a:rPr lang="en-GB" sz="1800" dirty="0">
                <a:solidFill>
                  <a:schemeClr val="tx1">
                    <a:lumMod val="95000"/>
                    <a:lumOff val="5000"/>
                  </a:schemeClr>
                </a:solidFill>
                <a:latin typeface="Times New Roman" panose="02020603050405020304" pitchFamily="18" charset="0"/>
                <a:cs typeface="Times New Roman" panose="02020603050405020304" pitchFamily="18" charset="0"/>
              </a:rPr>
              <a:t>Roughly, Machine Learning is divided into Supervised and Unsupervised Learning and their respective subtypes. </a:t>
            </a:r>
          </a:p>
          <a:p>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Supervised Learning </a:t>
            </a: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 Like a teacher teaching its students to identify each object. Student compare their answer with teachers' answer and learn from their mistakes and keeps on learning on the rest of the data. </a:t>
            </a: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Example – K-means Clustering, Hierarchical Clustering, Gaussian Mixture Models</a:t>
            </a:r>
          </a:p>
          <a:p>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Unsupervised Learning </a:t>
            </a:r>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 Like sorting marbles with different colours but we don’t know what each colour signifies but we keep on sorting the marbles and find patterns on our own where we try to differentiate the data. </a:t>
            </a: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Example – Linear Regression, Logistic Regression, Support Vector Machines</a:t>
            </a:r>
          </a:p>
        </p:txBody>
      </p:sp>
      <p:pic>
        <p:nvPicPr>
          <p:cNvPr id="2050" name="Picture 2" descr="Supervised vs. Unsupervised Learning | by Devin Soni | Towards Data Science">
            <a:extLst>
              <a:ext uri="{FF2B5EF4-FFF2-40B4-BE49-F238E27FC236}">
                <a16:creationId xmlns:a16="http://schemas.microsoft.com/office/drawing/2014/main" id="{9F2D219D-8567-2C62-E37A-79A804452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078"/>
          <a:stretch/>
        </p:blipFill>
        <p:spPr bwMode="auto">
          <a:xfrm>
            <a:off x="8790246" y="2058786"/>
            <a:ext cx="1988590" cy="19525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upervised vs. Unsupervised Learning | by Devin Soni | Towards Data Science">
            <a:extLst>
              <a:ext uri="{FF2B5EF4-FFF2-40B4-BE49-F238E27FC236}">
                <a16:creationId xmlns:a16="http://schemas.microsoft.com/office/drawing/2014/main" id="{D7C2524F-7A51-8DBA-9ED6-6E5220EA11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78"/>
          <a:stretch/>
        </p:blipFill>
        <p:spPr bwMode="auto">
          <a:xfrm>
            <a:off x="8790246" y="4144357"/>
            <a:ext cx="1988590" cy="195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81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E871-4889-BC04-E101-91166EC510D7}"/>
              </a:ext>
            </a:extLst>
          </p:cNvPr>
          <p:cNvSpPr>
            <a:spLocks noGrp="1"/>
          </p:cNvSpPr>
          <p:nvPr>
            <p:ph type="title"/>
          </p:nvPr>
        </p:nvSpPr>
        <p:spPr/>
        <p:txBody>
          <a:bodyPr/>
          <a:lstStyle/>
          <a:p>
            <a:r>
              <a:rPr lang="en-GB" dirty="0"/>
              <a:t>Project:- SPAM MAIL DETECTION</a:t>
            </a:r>
            <a:endParaRPr lang="en-IN" dirty="0"/>
          </a:p>
        </p:txBody>
      </p:sp>
      <p:sp>
        <p:nvSpPr>
          <p:cNvPr id="3" name="Content Placeholder 2">
            <a:extLst>
              <a:ext uri="{FF2B5EF4-FFF2-40B4-BE49-F238E27FC236}">
                <a16:creationId xmlns:a16="http://schemas.microsoft.com/office/drawing/2014/main" id="{1D8167B4-EDE1-9836-CAAD-6DA5A2633540}"/>
              </a:ext>
            </a:extLst>
          </p:cNvPr>
          <p:cNvSpPr>
            <a:spLocks noGrp="1"/>
          </p:cNvSpPr>
          <p:nvPr>
            <p:ph idx="1"/>
          </p:nvPr>
        </p:nvSpPr>
        <p:spPr>
          <a:xfrm>
            <a:off x="1097280" y="1945409"/>
            <a:ext cx="9702992" cy="4348018"/>
          </a:xfrm>
        </p:spPr>
        <p:txBody>
          <a:bodyPr>
            <a:normAutofit/>
          </a:bodyPr>
          <a:lstStyle/>
          <a:p>
            <a:r>
              <a:rPr lang="en-GB" b="1" dirty="0">
                <a:solidFill>
                  <a:schemeClr val="tx1">
                    <a:lumMod val="95000"/>
                    <a:lumOff val="5000"/>
                  </a:schemeClr>
                </a:solidFill>
              </a:rPr>
              <a:t>Aim</a:t>
            </a:r>
            <a:r>
              <a:rPr lang="en-GB" dirty="0">
                <a:solidFill>
                  <a:schemeClr val="tx1">
                    <a:lumMod val="95000"/>
                    <a:lumOff val="5000"/>
                  </a:schemeClr>
                </a:solidFill>
              </a:rPr>
              <a:t> : To Successfully Train a Model to detect Ham and Spam in a mail</a:t>
            </a:r>
          </a:p>
          <a:p>
            <a:r>
              <a:rPr lang="en-GB" b="1" dirty="0">
                <a:solidFill>
                  <a:schemeClr val="tx1">
                    <a:lumMod val="95000"/>
                    <a:lumOff val="5000"/>
                  </a:schemeClr>
                </a:solidFill>
              </a:rPr>
              <a:t>Tools Required </a:t>
            </a:r>
            <a:r>
              <a:rPr lang="en-GB" dirty="0">
                <a:solidFill>
                  <a:schemeClr val="tx1">
                    <a:lumMod val="95000"/>
                    <a:lumOff val="5000"/>
                  </a:schemeClr>
                </a:solidFill>
              </a:rPr>
              <a:t>: </a:t>
            </a:r>
            <a:r>
              <a:rPr lang="en-GB" dirty="0"/>
              <a:t>1. </a:t>
            </a:r>
            <a:r>
              <a:rPr lang="en-GB" dirty="0">
                <a:solidFill>
                  <a:schemeClr val="tx1">
                    <a:lumMod val="95000"/>
                    <a:lumOff val="5000"/>
                  </a:schemeClr>
                </a:solidFill>
              </a:rPr>
              <a:t>CSV file containing the data</a:t>
            </a:r>
          </a:p>
          <a:p>
            <a:pPr marL="1471400" lvl="8" indent="0">
              <a:buNone/>
            </a:pPr>
            <a:r>
              <a:rPr lang="en-GB" sz="1900" dirty="0">
                <a:solidFill>
                  <a:schemeClr val="tx1">
                    <a:lumMod val="95000"/>
                    <a:lumOff val="5000"/>
                  </a:schemeClr>
                </a:solidFill>
              </a:rPr>
              <a:t>     2. Python with the required libraries [NumPy, Pandas and Scikitlearn]</a:t>
            </a:r>
          </a:p>
          <a:p>
            <a:pPr marL="1471400" lvl="8" indent="0">
              <a:buNone/>
            </a:pPr>
            <a:r>
              <a:rPr lang="en-GB" sz="1900" dirty="0">
                <a:solidFill>
                  <a:schemeClr val="tx1">
                    <a:lumMod val="95000"/>
                    <a:lumOff val="5000"/>
                  </a:schemeClr>
                </a:solidFill>
              </a:rPr>
              <a:t>     3. Jupyter Notebook for easier compilation of data project [Optional]</a:t>
            </a:r>
          </a:p>
          <a:p>
            <a:r>
              <a:rPr lang="en-GB" sz="1800" b="1" dirty="0"/>
              <a:t>Algorithm Used </a:t>
            </a:r>
            <a:r>
              <a:rPr lang="en-GB" sz="1800" dirty="0"/>
              <a:t>: </a:t>
            </a:r>
            <a:r>
              <a:rPr lang="en-GB" sz="1800" b="1" dirty="0">
                <a:solidFill>
                  <a:srgbClr val="FF0000"/>
                </a:solidFill>
              </a:rPr>
              <a:t>Logistic Regression</a:t>
            </a:r>
            <a:r>
              <a:rPr lang="en-GB" sz="1800" dirty="0"/>
              <a:t>– </a:t>
            </a:r>
            <a:r>
              <a:rPr lang="en-GB" sz="1800" dirty="0">
                <a:latin typeface="Söhne"/>
              </a:rPr>
              <a:t>M</a:t>
            </a:r>
            <a:r>
              <a:rPr lang="en-GB" sz="1800" b="0" i="0" dirty="0">
                <a:effectLst/>
                <a:latin typeface="Söhne"/>
              </a:rPr>
              <a:t>odels the probability that an email is spam based on input features</a:t>
            </a:r>
            <a:endParaRPr lang="en-GB" sz="1800" dirty="0"/>
          </a:p>
          <a:p>
            <a:r>
              <a:rPr lang="en-GB" sz="1800" dirty="0"/>
              <a:t>Works by Binary Classification of Data which can be used in Spam Detection on deciding whether the Email is Spam / Not Spam</a:t>
            </a:r>
            <a:endParaRPr lang="en-IN" sz="1800" dirty="0"/>
          </a:p>
          <a:p>
            <a:endParaRPr lang="en-IN" sz="1800" dirty="0">
              <a:solidFill>
                <a:schemeClr val="tx1">
                  <a:lumMod val="95000"/>
                  <a:lumOff val="5000"/>
                </a:schemeClr>
              </a:solidFill>
            </a:endParaRPr>
          </a:p>
        </p:txBody>
      </p:sp>
    </p:spTree>
    <p:extLst>
      <p:ext uri="{BB962C8B-B14F-4D97-AF65-F5344CB8AC3E}">
        <p14:creationId xmlns:p14="http://schemas.microsoft.com/office/powerpoint/2010/main" val="384404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C3A76-357D-936C-90A7-B235932AE053}"/>
              </a:ext>
            </a:extLst>
          </p:cNvPr>
          <p:cNvSpPr txBox="1"/>
          <p:nvPr/>
        </p:nvSpPr>
        <p:spPr>
          <a:xfrm>
            <a:off x="1140412" y="588528"/>
            <a:ext cx="10058400"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900" b="1" spc="-50" dirty="0">
                <a:solidFill>
                  <a:schemeClr val="tx1">
                    <a:lumMod val="75000"/>
                    <a:lumOff val="25000"/>
                  </a:schemeClr>
                </a:solidFill>
                <a:latin typeface="+mj-lt"/>
                <a:ea typeface="+mj-ea"/>
                <a:cs typeface="+mj-cs"/>
              </a:rPr>
              <a:t>LIBRARIES INCLUDED</a:t>
            </a:r>
            <a:endParaRPr lang="en-US" sz="1900" b="0" i="0" kern="1200" spc="-50" baseline="0" dirty="0">
              <a:solidFill>
                <a:schemeClr val="tx1">
                  <a:lumMod val="75000"/>
                  <a:lumOff val="25000"/>
                </a:schemeClr>
              </a:solidFill>
              <a:effectLst/>
              <a:latin typeface="+mj-lt"/>
              <a:ea typeface="+mj-ea"/>
              <a:cs typeface="+mj-cs"/>
            </a:endParaRPr>
          </a:p>
          <a:p>
            <a:pPr>
              <a:lnSpc>
                <a:spcPct val="90000"/>
              </a:lnSpc>
              <a:spcBef>
                <a:spcPct val="0"/>
              </a:spcBef>
              <a:spcAft>
                <a:spcPts val="600"/>
              </a:spcAft>
            </a:pPr>
            <a:endParaRPr lang="en-US" sz="1900" i="0" kern="1200" spc="-50" baseline="0" dirty="0">
              <a:solidFill>
                <a:schemeClr val="tx1">
                  <a:lumMod val="75000"/>
                  <a:lumOff val="25000"/>
                </a:schemeClr>
              </a:solidFill>
              <a:latin typeface="+mj-lt"/>
              <a:ea typeface="+mj-ea"/>
              <a:cs typeface="+mj-cs"/>
            </a:endParaRPr>
          </a:p>
        </p:txBody>
      </p:sp>
      <p:sp>
        <p:nvSpPr>
          <p:cNvPr id="5" name="Rectangle 4">
            <a:extLst>
              <a:ext uri="{FF2B5EF4-FFF2-40B4-BE49-F238E27FC236}">
                <a16:creationId xmlns:a16="http://schemas.microsoft.com/office/drawing/2014/main" id="{469DA272-A49F-F93A-EF2C-4E45595EEB9A}"/>
              </a:ext>
            </a:extLst>
          </p:cNvPr>
          <p:cNvSpPr>
            <a:spLocks noChangeArrowheads="1"/>
          </p:cNvSpPr>
          <p:nvPr/>
        </p:nvSpPr>
        <p:spPr bwMode="auto">
          <a:xfrm flipH="1">
            <a:off x="5795671" y="3801113"/>
            <a:ext cx="6396329" cy="616068"/>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lumMod val="95000"/>
                  <a:lumOff val="5000"/>
                </a:schemeClr>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5D9E1C9-C63E-29F9-F7F9-6BCEC588D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01" y="2935565"/>
            <a:ext cx="5872779" cy="2347163"/>
          </a:xfrm>
          <a:prstGeom prst="rect">
            <a:avLst/>
          </a:prstGeom>
        </p:spPr>
      </p:pic>
      <p:sp>
        <p:nvSpPr>
          <p:cNvPr id="11" name="TextBox 10">
            <a:extLst>
              <a:ext uri="{FF2B5EF4-FFF2-40B4-BE49-F238E27FC236}">
                <a16:creationId xmlns:a16="http://schemas.microsoft.com/office/drawing/2014/main" id="{E74569E0-A765-ABCD-36AE-4AECC0353632}"/>
              </a:ext>
            </a:extLst>
          </p:cNvPr>
          <p:cNvSpPr txBox="1"/>
          <p:nvPr/>
        </p:nvSpPr>
        <p:spPr>
          <a:xfrm flipH="1">
            <a:off x="6096000" y="2641600"/>
            <a:ext cx="535432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NumPy:- It is powerful python library for numerical computing.</a:t>
            </a:r>
          </a:p>
          <a:p>
            <a:endParaRPr lang="en-IN" dirty="0"/>
          </a:p>
          <a:p>
            <a:pPr marL="285750" indent="-285750">
              <a:buFont typeface="Arial" panose="020B0604020202020204" pitchFamily="34" charset="0"/>
              <a:buChar char="•"/>
            </a:pPr>
            <a:r>
              <a:rPr lang="en-IN" dirty="0"/>
              <a:t>Pandas:- It is used for data manipulation and analysis.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ScikitLearn:- It provides wide range of tools and algorithms for various ML tasks including classification, regression, clustering.</a:t>
            </a:r>
          </a:p>
          <a:p>
            <a:endParaRPr lang="en-IN" dirty="0"/>
          </a:p>
        </p:txBody>
      </p:sp>
    </p:spTree>
    <p:extLst>
      <p:ext uri="{BB962C8B-B14F-4D97-AF65-F5344CB8AC3E}">
        <p14:creationId xmlns:p14="http://schemas.microsoft.com/office/powerpoint/2010/main" val="49367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2EC1A19-AB29-B604-D469-B903DCD167EF}"/>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r="40714"/>
          <a:stretch/>
        </p:blipFill>
        <p:spPr>
          <a:xfrm>
            <a:off x="5374695" y="1150373"/>
            <a:ext cx="5952067" cy="4739150"/>
          </a:xfrm>
          <a:prstGeom prst="rect">
            <a:avLst/>
          </a:prstGeom>
        </p:spPr>
      </p:pic>
      <p:sp>
        <p:nvSpPr>
          <p:cNvPr id="7" name="TextBox 6">
            <a:extLst>
              <a:ext uri="{FF2B5EF4-FFF2-40B4-BE49-F238E27FC236}">
                <a16:creationId xmlns:a16="http://schemas.microsoft.com/office/drawing/2014/main" id="{8DCD755F-FDF5-5246-C022-5C483309FE0A}"/>
              </a:ext>
            </a:extLst>
          </p:cNvPr>
          <p:cNvSpPr txBox="1"/>
          <p:nvPr/>
        </p:nvSpPr>
        <p:spPr>
          <a:xfrm>
            <a:off x="644015" y="471949"/>
            <a:ext cx="3456037"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t>Preparing the Data in CSV File</a:t>
            </a:r>
            <a:endParaRPr lang="en-IN" b="1" dirty="0"/>
          </a:p>
        </p:txBody>
      </p:sp>
      <p:sp>
        <p:nvSpPr>
          <p:cNvPr id="8" name="TextBox 7">
            <a:extLst>
              <a:ext uri="{FF2B5EF4-FFF2-40B4-BE49-F238E27FC236}">
                <a16:creationId xmlns:a16="http://schemas.microsoft.com/office/drawing/2014/main" id="{2C0CF87D-152C-1280-DEE8-02B0A4CDB7F6}"/>
              </a:ext>
            </a:extLst>
          </p:cNvPr>
          <p:cNvSpPr txBox="1"/>
          <p:nvPr/>
        </p:nvSpPr>
        <p:spPr>
          <a:xfrm>
            <a:off x="5664588" y="471949"/>
            <a:ext cx="5594557" cy="369332"/>
          </a:xfrm>
          <a:prstGeom prst="rect">
            <a:avLst/>
          </a:prstGeom>
          <a:noFill/>
        </p:spPr>
        <p:txBody>
          <a:bodyPr wrap="square" rtlCol="0">
            <a:spAutoFit/>
          </a:bodyPr>
          <a:lstStyle/>
          <a:p>
            <a:pPr marL="285750" indent="-285750">
              <a:buFont typeface="Arial" panose="020B0604020202020204" pitchFamily="34" charset="0"/>
              <a:buChar char="•"/>
            </a:pPr>
            <a:r>
              <a:rPr lang="en-GB" b="1" dirty="0"/>
              <a:t>Importing Libraries and Extracting the Data from CSV</a:t>
            </a:r>
            <a:endParaRPr lang="en-IN" b="1" dirty="0"/>
          </a:p>
        </p:txBody>
      </p:sp>
      <p:pic>
        <p:nvPicPr>
          <p:cNvPr id="3" name="Picture 2">
            <a:extLst>
              <a:ext uri="{FF2B5EF4-FFF2-40B4-BE49-F238E27FC236}">
                <a16:creationId xmlns:a16="http://schemas.microsoft.com/office/drawing/2014/main" id="{F77B1E55-740F-7B09-901A-83C3765EC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83" y="841281"/>
            <a:ext cx="4006477" cy="5481881"/>
          </a:xfrm>
          <a:prstGeom prst="rect">
            <a:avLst/>
          </a:prstGeom>
        </p:spPr>
      </p:pic>
    </p:spTree>
    <p:extLst>
      <p:ext uri="{BB962C8B-B14F-4D97-AF65-F5344CB8AC3E}">
        <p14:creationId xmlns:p14="http://schemas.microsoft.com/office/powerpoint/2010/main" val="193269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91CF0-8174-D711-1A24-BEC1611B3AF5}"/>
              </a:ext>
            </a:extLst>
          </p:cNvPr>
          <p:cNvSpPr txBox="1"/>
          <p:nvPr/>
        </p:nvSpPr>
        <p:spPr>
          <a:xfrm>
            <a:off x="7796981" y="117987"/>
            <a:ext cx="3775587"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Implementing Logistic Regression Model and Getting the Output</a:t>
            </a:r>
            <a:endParaRPr lang="en-IN" b="1" dirty="0"/>
          </a:p>
        </p:txBody>
      </p:sp>
      <p:pic>
        <p:nvPicPr>
          <p:cNvPr id="14" name="Picture 13">
            <a:extLst>
              <a:ext uri="{FF2B5EF4-FFF2-40B4-BE49-F238E27FC236}">
                <a16:creationId xmlns:a16="http://schemas.microsoft.com/office/drawing/2014/main" id="{AEF23627-4DF2-D2EE-8F5B-31CE927D4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4" y="-124288"/>
            <a:ext cx="6096000" cy="4442845"/>
          </a:xfrm>
          <a:prstGeom prst="rect">
            <a:avLst/>
          </a:prstGeom>
        </p:spPr>
      </p:pic>
      <p:pic>
        <p:nvPicPr>
          <p:cNvPr id="20" name="Picture 19">
            <a:extLst>
              <a:ext uri="{FF2B5EF4-FFF2-40B4-BE49-F238E27FC236}">
                <a16:creationId xmlns:a16="http://schemas.microsoft.com/office/drawing/2014/main" id="{983C8FCC-0B7E-D864-AA4B-945231514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514" y="469119"/>
            <a:ext cx="6024812" cy="4442845"/>
          </a:xfrm>
          <a:prstGeom prst="rect">
            <a:avLst/>
          </a:prstGeom>
        </p:spPr>
      </p:pic>
      <p:pic>
        <p:nvPicPr>
          <p:cNvPr id="22" name="Picture 21">
            <a:extLst>
              <a:ext uri="{FF2B5EF4-FFF2-40B4-BE49-F238E27FC236}">
                <a16:creationId xmlns:a16="http://schemas.microsoft.com/office/drawing/2014/main" id="{6C274509-F822-1BC8-5A27-348CEA378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487" y="755577"/>
            <a:ext cx="5936494" cy="4526672"/>
          </a:xfrm>
          <a:prstGeom prst="rect">
            <a:avLst/>
          </a:prstGeom>
        </p:spPr>
      </p:pic>
    </p:spTree>
    <p:extLst>
      <p:ext uri="{BB962C8B-B14F-4D97-AF65-F5344CB8AC3E}">
        <p14:creationId xmlns:p14="http://schemas.microsoft.com/office/powerpoint/2010/main" val="19097328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5CD0ED86710247AD11C7F76697F401" ma:contentTypeVersion="13" ma:contentTypeDescription="Create a new document." ma:contentTypeScope="" ma:versionID="1da0966cbdd6505fa8247abf6b34639a">
  <xsd:schema xmlns:xsd="http://www.w3.org/2001/XMLSchema" xmlns:xs="http://www.w3.org/2001/XMLSchema" xmlns:p="http://schemas.microsoft.com/office/2006/metadata/properties" xmlns:ns3="504f7683-1690-4569-bb98-a82f35e8ec84" xmlns:ns4="b6ac7f6d-e8e8-4844-8742-7fb3d896eaa0" targetNamespace="http://schemas.microsoft.com/office/2006/metadata/properties" ma:root="true" ma:fieldsID="34df95c1694715e2aa7e7533d03827a6" ns3:_="" ns4:_="">
    <xsd:import namespace="504f7683-1690-4569-bb98-a82f35e8ec84"/>
    <xsd:import namespace="b6ac7f6d-e8e8-4844-8742-7fb3d896ea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f7683-1690-4569-bb98-a82f35e8ec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ac7f6d-e8e8-4844-8742-7fb3d896ea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www.w3.org/XML/1998/namespace"/>
    <ds:schemaRef ds:uri="http://schemas.microsoft.com/office/2006/metadata/properties"/>
    <ds:schemaRef ds:uri="http://purl.org/dc/terms/"/>
    <ds:schemaRef ds:uri="http://purl.org/dc/elements/1.1/"/>
    <ds:schemaRef ds:uri="504f7683-1690-4569-bb98-a82f35e8ec84"/>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6ac7f6d-e8e8-4844-8742-7fb3d896eaa0"/>
  </ds:schemaRefs>
</ds:datastoreItem>
</file>

<file path=customXml/itemProps3.xml><?xml version="1.0" encoding="utf-8"?>
<ds:datastoreItem xmlns:ds="http://schemas.openxmlformats.org/officeDocument/2006/customXml" ds:itemID="{79BF9EC9-0EEC-4C7C-89EC-8DB1761D9F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f7683-1690-4569-bb98-a82f35e8ec84"/>
    <ds:schemaRef ds:uri="b6ac7f6d-e8e8-4844-8742-7fb3d896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{031C81E4-B0C0-4E85-85A0-9FF13E202F55}tf56160789_win32</Template>
  <TotalTime>1937</TotalTime>
  <Words>561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Söhne</vt:lpstr>
      <vt:lpstr>Times New Roman</vt:lpstr>
      <vt:lpstr>Custom</vt:lpstr>
      <vt:lpstr>Principal, Computational Tools and Case Studies With Machine Learning And Data Science</vt:lpstr>
      <vt:lpstr>Contents</vt:lpstr>
      <vt:lpstr>INTRODUCTION</vt:lpstr>
      <vt:lpstr>What is Machine Learning?</vt:lpstr>
      <vt:lpstr>Types of Machine Learning</vt:lpstr>
      <vt:lpstr>Project:- SPAM MAIL DETECTION</vt:lpstr>
      <vt:lpstr>PowerPoint Presentation</vt:lpstr>
      <vt:lpstr>PowerPoint Presentation</vt:lpstr>
      <vt:lpstr>PowerPoint Presentation</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dc:title>
  <dc:creator>ADITYA  SINGH</dc:creator>
  <cp:lastModifiedBy>Aditya Rathor</cp:lastModifiedBy>
  <cp:revision>7</cp:revision>
  <dcterms:created xsi:type="dcterms:W3CDTF">2023-08-29T08:28:21Z</dcterms:created>
  <dcterms:modified xsi:type="dcterms:W3CDTF">2023-09-12T18:05:46Z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0x010100DF5CD0ED86710247AD11C7F76697F401</vt:lpwstr>
  </property>
</Properties>
</file>