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EE2"/>
          </a:solidFill>
        </a:fill>
      </a:tcStyle>
    </a:wholeTbl>
    <a:band2H>
      <a:tcTxStyle b="def" i="def"/>
      <a:tcStyle>
        <a:tcBdr/>
        <a:fill>
          <a:solidFill>
            <a:srgbClr val="E6E8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2"/>
          </a:solidFill>
        </a:fill>
      </a:tcStyle>
    </a:wholeTbl>
    <a:band2H>
      <a:tcTxStyle b="def" i="def"/>
      <a:tcStyle>
        <a:tcBdr/>
        <a:fill>
          <a:solidFill>
            <a:srgbClr val="E8E9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1CB"/>
          </a:solidFill>
        </a:fill>
      </a:tcStyle>
    </a:wholeTbl>
    <a:band2H>
      <a:tcTxStyle b="def" i="def"/>
      <a:tcStyle>
        <a:tcBdr/>
        <a:fill>
          <a:solidFill>
            <a:srgbClr val="FC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1B212C"/>
        </a:fontRef>
        <a:srgbClr val="1B21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B212C"/>
        </a:fontRef>
        <a:srgbClr val="1B212C"/>
      </a:tcTxStyle>
      <a:tcStyle>
        <a:tcBdr>
          <a:left>
            <a:ln w="12700" cap="flat">
              <a:noFill/>
              <a:miter lim="400000"/>
            </a:ln>
          </a:left>
          <a:right>
            <a:ln w="12700" cap="flat">
              <a:noFill/>
              <a:miter lim="400000"/>
            </a:ln>
          </a:right>
          <a:top>
            <a:ln w="508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Row>
  </a:tblStyle>
  <a:tblStyle styleId="{2708684C-4D16-4618-839F-0558EEFCDFE6}" styleName="">
    <a:tblBg/>
    <a:wholeTbl>
      <a:tcTxStyle b="off"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wholeTbl>
    <a:band2H>
      <a:tcTxStyle b="def" i="def"/>
      <a:tcStyle>
        <a:tcBdr/>
        <a:fill>
          <a:solidFill>
            <a:srgbClr val="FFFFFF"/>
          </a:solidFill>
        </a:fill>
      </a:tcStyle>
    </a:band2H>
    <a:firstCol>
      <a:tcTxStyle b="on"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firstCol>
    <a:lastRow>
      <a:tcTxStyle b="on"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508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lastRow>
    <a:firstRow>
      <a:tcTxStyle b="on"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254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rot="5400000">
            <a:off x="7500300" y="504"/>
            <a:ext cx="1643701" cy="1643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030"/>
            </a:srgbClr>
          </a:solidFill>
          <a:ln w="12700">
            <a:miter lim="400000"/>
          </a:ln>
        </p:spPr>
        <p:txBody>
          <a:bodyPr lIns="45719" rIns="45719" anchor="ctr"/>
          <a:lstStyle/>
          <a:p>
            <a:pPr>
              <a:defRPr>
                <a:solidFill>
                  <a:srgbClr val="000000"/>
                </a:solidFill>
              </a:defRPr>
            </a:pPr>
          </a:p>
        </p:txBody>
      </p:sp>
      <p:grpSp>
        <p:nvGrpSpPr>
          <p:cNvPr id="16" name="Google Shape;11;p2"/>
          <p:cNvGrpSpPr/>
          <p:nvPr/>
        </p:nvGrpSpPr>
        <p:grpSpPr>
          <a:xfrm>
            <a:off x="-1" y="490"/>
            <a:ext cx="5153707" cy="5134399"/>
            <a:chOff x="0" y="0"/>
            <a:chExt cx="5153705" cy="5134398"/>
          </a:xfrm>
        </p:grpSpPr>
        <p:sp>
          <p:nvSpPr>
            <p:cNvPr id="12" name="Google Shape;12;p2"/>
            <p:cNvSpPr/>
            <p:nvPr/>
          </p:nvSpPr>
          <p:spPr>
            <a:xfrm rot="16200000">
              <a:off x="9730" y="-9576"/>
              <a:ext cx="5134250" cy="515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303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3" name="Google Shape;13;p2"/>
            <p:cNvSpPr/>
            <p:nvPr/>
          </p:nvSpPr>
          <p:spPr>
            <a:xfrm rot="16200000">
              <a:off x="7343" y="1134430"/>
              <a:ext cx="3982213" cy="3996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95"/>
                  </a:moveTo>
                  <a:lnTo>
                    <a:pt x="12695" y="0"/>
                  </a:lnTo>
                  <a:lnTo>
                    <a:pt x="21600" y="0"/>
                  </a:lnTo>
                  <a:lnTo>
                    <a:pt x="0" y="21600"/>
                  </a:lnTo>
                  <a:close/>
                </a:path>
              </a:pathLst>
            </a:custGeom>
            <a:solidFill>
              <a:srgbClr val="FFFFFF">
                <a:alpha val="303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4" name="Google Shape;14;p2"/>
            <p:cNvSpPr/>
            <p:nvPr/>
          </p:nvSpPr>
          <p:spPr>
            <a:xfrm rot="16200000">
              <a:off x="5786" y="-4290"/>
              <a:ext cx="2291521" cy="230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 name="Google Shape;15;p2"/>
            <p:cNvSpPr/>
            <p:nvPr/>
          </p:nvSpPr>
          <p:spPr>
            <a:xfrm flipH="1">
              <a:off x="652821" y="587836"/>
              <a:ext cx="2300101" cy="2291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7" name="Title Text"/>
          <p:cNvSpPr txBox="1"/>
          <p:nvPr>
            <p:ph type="title"/>
          </p:nvPr>
        </p:nvSpPr>
        <p:spPr>
          <a:xfrm>
            <a:off x="3537149" y="1578399"/>
            <a:ext cx="5017501" cy="1578902"/>
          </a:xfrm>
          <a:prstGeom prst="rect">
            <a:avLst/>
          </a:prstGeom>
        </p:spPr>
        <p:txBody>
          <a:bodyPr/>
          <a:lstStyle>
            <a:lvl1pPr>
              <a:defRPr sz="4000"/>
            </a:lvl1pPr>
          </a:lstStyle>
          <a:p>
            <a:pPr/>
            <a:r>
              <a:t>Title Text</a:t>
            </a:r>
          </a:p>
        </p:txBody>
      </p:sp>
      <p:sp>
        <p:nvSpPr>
          <p:cNvPr id="18" name="Body Level One…"/>
          <p:cNvSpPr txBox="1"/>
          <p:nvPr>
            <p:ph type="body" sz="quarter" idx="1"/>
          </p:nvPr>
        </p:nvSpPr>
        <p:spPr>
          <a:xfrm>
            <a:off x="5083950" y="3924925"/>
            <a:ext cx="3470701" cy="506101"/>
          </a:xfrm>
          <a:prstGeom prst="rect">
            <a:avLst/>
          </a:prstGeom>
        </p:spPr>
        <p:txBody>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grpSp>
        <p:nvGrpSpPr>
          <p:cNvPr id="170" name="Google Shape;106;p11"/>
          <p:cNvGrpSpPr/>
          <p:nvPr/>
        </p:nvGrpSpPr>
        <p:grpSpPr>
          <a:xfrm>
            <a:off x="4406399" y="-1"/>
            <a:ext cx="4737602" cy="5143067"/>
            <a:chOff x="0" y="0"/>
            <a:chExt cx="4737600" cy="5143065"/>
          </a:xfrm>
        </p:grpSpPr>
        <p:sp>
          <p:nvSpPr>
            <p:cNvPr id="152" name="Google Shape;107;p11"/>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3" name="Google Shape;108;p11"/>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4" name="Google Shape;109;p11"/>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5" name="Google Shape;110;p11"/>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6" name="Google Shape;111;p11"/>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7" name="Google Shape;112;p11"/>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8" name="Google Shape;113;p11"/>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9" name="Google Shape;114;p11"/>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0" name="Google Shape;115;p11"/>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1" name="Google Shape;116;p11"/>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2" name="Google Shape;117;p11"/>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3" name="Google Shape;118;p11"/>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4" name="Google Shape;119;p11"/>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5" name="Google Shape;120;p11"/>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6" name="Google Shape;121;p11"/>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7" name="Google Shape;122;p11"/>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8" name="Google Shape;123;p11"/>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9" name="Google Shape;124;p11"/>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71" name="xx%"/>
          <p:cNvSpPr txBox="1"/>
          <p:nvPr>
            <p:ph type="title" hasCustomPrompt="1"/>
          </p:nvPr>
        </p:nvSpPr>
        <p:spPr>
          <a:xfrm>
            <a:off x="823850" y="1284674"/>
            <a:ext cx="4776000" cy="1300801"/>
          </a:xfrm>
          <a:prstGeom prst="rect">
            <a:avLst/>
          </a:prstGeom>
        </p:spPr>
        <p:txBody>
          <a:bodyPr/>
          <a:lstStyle>
            <a:lvl1pPr>
              <a:defRPr sz="8000"/>
            </a:lvl1pPr>
          </a:lstStyle>
          <a:p>
            <a:pPr/>
            <a:r>
              <a:t>xx%</a:t>
            </a:r>
          </a:p>
        </p:txBody>
      </p:sp>
      <p:sp>
        <p:nvSpPr>
          <p:cNvPr id="172" name="Body Level One…"/>
          <p:cNvSpPr txBox="1"/>
          <p:nvPr>
            <p:ph type="body" sz="quarter" idx="1"/>
          </p:nvPr>
        </p:nvSpPr>
        <p:spPr>
          <a:xfrm>
            <a:off x="823850" y="2643123"/>
            <a:ext cx="4776000" cy="12189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44" name="Google Shape;20;p3"/>
          <p:cNvGrpSpPr/>
          <p:nvPr/>
        </p:nvGrpSpPr>
        <p:grpSpPr>
          <a:xfrm>
            <a:off x="4406399" y="-1"/>
            <a:ext cx="4737602" cy="5143067"/>
            <a:chOff x="0" y="0"/>
            <a:chExt cx="4737600" cy="5143065"/>
          </a:xfrm>
        </p:grpSpPr>
        <p:sp>
          <p:nvSpPr>
            <p:cNvPr id="26" name="Google Shape;21;p3"/>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 name="Google Shape;22;p3"/>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 name="Google Shape;23;p3"/>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 name="Google Shape;24;p3"/>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0" name="Google Shape;25;p3"/>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 name="Google Shape;26;p3"/>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 name="Google Shape;27;p3"/>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 name="Google Shape;28;p3"/>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 name="Google Shape;29;p3"/>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 name="Google Shape;30;p3"/>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 name="Google Shape;31;p3"/>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7" name="Google Shape;32;p3"/>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8" name="Google Shape;33;p3"/>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9" name="Google Shape;34;p3"/>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0" name="Google Shape;35;p3"/>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1" name="Google Shape;36;p3"/>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2" name="Google Shape;37;p3"/>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 name="Google Shape;38;p3"/>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45" name="Title Text"/>
          <p:cNvSpPr txBox="1"/>
          <p:nvPr>
            <p:ph type="title"/>
          </p:nvPr>
        </p:nvSpPr>
        <p:spPr>
          <a:xfrm>
            <a:off x="823850" y="2053000"/>
            <a:ext cx="4587000" cy="1148701"/>
          </a:xfrm>
          <a:prstGeom prst="rect">
            <a:avLst/>
          </a:prstGeom>
        </p:spPr>
        <p:txBody>
          <a:bodyPr anchor="ct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55" name="Google Shape;42;p4"/>
          <p:cNvGrpSpPr/>
          <p:nvPr/>
        </p:nvGrpSpPr>
        <p:grpSpPr>
          <a:xfrm>
            <a:off x="0" y="381001"/>
            <a:ext cx="1037851" cy="1016288"/>
            <a:chOff x="0" y="0"/>
            <a:chExt cx="1037850" cy="1016287"/>
          </a:xfrm>
        </p:grpSpPr>
        <p:sp>
          <p:nvSpPr>
            <p:cNvPr id="53" name="Google Shape;43;p4"/>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54" name="Google Shape;44;p4"/>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56" name="Title Text"/>
          <p:cNvSpPr txBox="1"/>
          <p:nvPr>
            <p:ph type="title"/>
          </p:nvPr>
        </p:nvSpPr>
        <p:spPr>
          <a:xfrm>
            <a:off x="1297499" y="393749"/>
            <a:ext cx="7038901" cy="914102"/>
          </a:xfrm>
          <a:prstGeom prst="rect">
            <a:avLst/>
          </a:prstGeom>
        </p:spPr>
        <p:txBody>
          <a:bodyPr/>
          <a:lstStyle>
            <a:lvl1pPr>
              <a:defRPr sz="2400"/>
            </a:lvl1pPr>
          </a:lstStyle>
          <a:p>
            <a:pPr/>
            <a:r>
              <a:t>Title Text</a:t>
            </a:r>
          </a:p>
        </p:txBody>
      </p:sp>
      <p:sp>
        <p:nvSpPr>
          <p:cNvPr id="57" name="Body Level One…"/>
          <p:cNvSpPr txBox="1"/>
          <p:nvPr>
            <p:ph type="body" idx="1"/>
          </p:nvPr>
        </p:nvSpPr>
        <p:spPr>
          <a:xfrm>
            <a:off x="1297499" y="1567549"/>
            <a:ext cx="7038901" cy="29112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67" name="Google Shape;49;p5"/>
          <p:cNvGrpSpPr/>
          <p:nvPr/>
        </p:nvGrpSpPr>
        <p:grpSpPr>
          <a:xfrm>
            <a:off x="0" y="381001"/>
            <a:ext cx="1037851" cy="1016288"/>
            <a:chOff x="0" y="0"/>
            <a:chExt cx="1037850" cy="1016287"/>
          </a:xfrm>
        </p:grpSpPr>
        <p:sp>
          <p:nvSpPr>
            <p:cNvPr id="65" name="Google Shape;50;p5"/>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66" name="Google Shape;51;p5"/>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8" name="Title Text"/>
          <p:cNvSpPr txBox="1"/>
          <p:nvPr>
            <p:ph type="title"/>
          </p:nvPr>
        </p:nvSpPr>
        <p:spPr>
          <a:xfrm>
            <a:off x="1297499" y="393749"/>
            <a:ext cx="7038901" cy="914102"/>
          </a:xfrm>
          <a:prstGeom prst="rect">
            <a:avLst/>
          </a:prstGeom>
        </p:spPr>
        <p:txBody>
          <a:bodyPr/>
          <a:lstStyle>
            <a:lvl1pPr>
              <a:defRPr sz="2400"/>
            </a:lvl1pPr>
          </a:lstStyle>
          <a:p>
            <a:pPr/>
            <a:r>
              <a:t>Title Text</a:t>
            </a:r>
          </a:p>
        </p:txBody>
      </p:sp>
      <p:sp>
        <p:nvSpPr>
          <p:cNvPr id="69" name="Body Level One…"/>
          <p:cNvSpPr txBox="1"/>
          <p:nvPr>
            <p:ph type="body" sz="half" idx="1"/>
          </p:nvPr>
        </p:nvSpPr>
        <p:spPr>
          <a:xfrm>
            <a:off x="1297499" y="1567549"/>
            <a:ext cx="3403201" cy="29112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0" name="Google Shape;54;p5"/>
          <p:cNvSpPr txBox="1"/>
          <p:nvPr>
            <p:ph type="body" sz="half" idx="21"/>
          </p:nvPr>
        </p:nvSpPr>
        <p:spPr>
          <a:xfrm>
            <a:off x="4933220" y="1567549"/>
            <a:ext cx="3403201" cy="2911201"/>
          </a:xfrm>
          <a:prstGeom prst="rect">
            <a:avLst/>
          </a:prstGeom>
        </p:spPr>
        <p:txBody>
          <a:bodyPr/>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80" name="Google Shape;57;p6"/>
          <p:cNvGrpSpPr/>
          <p:nvPr/>
        </p:nvGrpSpPr>
        <p:grpSpPr>
          <a:xfrm>
            <a:off x="0" y="381001"/>
            <a:ext cx="1037851" cy="1016288"/>
            <a:chOff x="0" y="0"/>
            <a:chExt cx="1037850" cy="1016287"/>
          </a:xfrm>
        </p:grpSpPr>
        <p:sp>
          <p:nvSpPr>
            <p:cNvPr id="78" name="Google Shape;58;p6"/>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79" name="Google Shape;59;p6"/>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81" name="Title Text"/>
          <p:cNvSpPr txBox="1"/>
          <p:nvPr>
            <p:ph type="title"/>
          </p:nvPr>
        </p:nvSpPr>
        <p:spPr>
          <a:xfrm>
            <a:off x="1297499" y="393749"/>
            <a:ext cx="7038901" cy="914102"/>
          </a:xfrm>
          <a:prstGeom prst="rect">
            <a:avLst/>
          </a:prstGeom>
        </p:spPr>
        <p:txBody>
          <a:bodyPr/>
          <a:lstStyle>
            <a:lvl1pPr>
              <a:defRPr sz="2400"/>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91" name="Google Shape;63;p7"/>
          <p:cNvGrpSpPr/>
          <p:nvPr/>
        </p:nvGrpSpPr>
        <p:grpSpPr>
          <a:xfrm>
            <a:off x="0" y="381001"/>
            <a:ext cx="1037851" cy="1016288"/>
            <a:chOff x="0" y="0"/>
            <a:chExt cx="1037850" cy="1016287"/>
          </a:xfrm>
        </p:grpSpPr>
        <p:sp>
          <p:nvSpPr>
            <p:cNvPr id="89" name="Google Shape;64;p7"/>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90" name="Google Shape;65;p7"/>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92" name="Title Text"/>
          <p:cNvSpPr txBox="1"/>
          <p:nvPr>
            <p:ph type="title"/>
          </p:nvPr>
        </p:nvSpPr>
        <p:spPr>
          <a:xfrm>
            <a:off x="1297499" y="393749"/>
            <a:ext cx="3798901" cy="1493102"/>
          </a:xfrm>
          <a:prstGeom prst="rect">
            <a:avLst/>
          </a:prstGeom>
        </p:spPr>
        <p:txBody>
          <a:bodyPr/>
          <a:lstStyle>
            <a:lvl1pPr>
              <a:defRPr sz="2400"/>
            </a:lvl1pPr>
          </a:lstStyle>
          <a:p>
            <a:pPr/>
            <a:r>
              <a:t>Title Text</a:t>
            </a:r>
          </a:p>
        </p:txBody>
      </p:sp>
      <p:sp>
        <p:nvSpPr>
          <p:cNvPr id="93" name="Body Level One…"/>
          <p:cNvSpPr txBox="1"/>
          <p:nvPr>
            <p:ph type="body" sz="quarter" idx="1"/>
          </p:nvPr>
        </p:nvSpPr>
        <p:spPr>
          <a:xfrm>
            <a:off x="1297499" y="1972549"/>
            <a:ext cx="3798901" cy="24159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119" name="Google Shape;70;p8"/>
          <p:cNvGrpSpPr/>
          <p:nvPr/>
        </p:nvGrpSpPr>
        <p:grpSpPr>
          <a:xfrm>
            <a:off x="4406399" y="-1"/>
            <a:ext cx="4737602" cy="5143502"/>
            <a:chOff x="0" y="0"/>
            <a:chExt cx="4737600" cy="5143500"/>
          </a:xfrm>
        </p:grpSpPr>
        <p:sp>
          <p:nvSpPr>
            <p:cNvPr id="101" name="Google Shape;71;p8"/>
            <p:cNvSpPr/>
            <p:nvPr/>
          </p:nvSpPr>
          <p:spPr>
            <a:xfrm rot="5400000">
              <a:off x="1499" y="-1501"/>
              <a:ext cx="47346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2" name="Google Shape;72;p8"/>
            <p:cNvSpPr/>
            <p:nvPr/>
          </p:nvSpPr>
          <p:spPr>
            <a:xfrm rot="5400000">
              <a:off x="434424" y="5999"/>
              <a:ext cx="42987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3" name="Google Shape;73;p8"/>
            <p:cNvSpPr/>
            <p:nvPr/>
          </p:nvSpPr>
          <p:spPr>
            <a:xfrm rot="16200000">
              <a:off x="1211998" y="123664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4" name="Google Shape;74;p8"/>
            <p:cNvSpPr/>
            <p:nvPr/>
          </p:nvSpPr>
          <p:spPr>
            <a:xfrm flipH="1">
              <a:off x="1443456" y="144407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5" name="Google Shape;75;p8"/>
            <p:cNvSpPr/>
            <p:nvPr/>
          </p:nvSpPr>
          <p:spPr>
            <a:xfrm rot="16200000">
              <a:off x="1580680" y="246974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6" name="Google Shape;76;p8"/>
            <p:cNvSpPr/>
            <p:nvPr/>
          </p:nvSpPr>
          <p:spPr>
            <a:xfrm flipH="1">
              <a:off x="1815714" y="267717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7" name="Google Shape;77;p8"/>
            <p:cNvSpPr/>
            <p:nvPr/>
          </p:nvSpPr>
          <p:spPr>
            <a:xfrm rot="16200000">
              <a:off x="2268940" y="18622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8" name="Google Shape;78;p8"/>
            <p:cNvSpPr/>
            <p:nvPr/>
          </p:nvSpPr>
          <p:spPr>
            <a:xfrm flipH="1">
              <a:off x="2501699" y="20696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9" name="Google Shape;79;p8"/>
            <p:cNvSpPr/>
            <p:nvPr/>
          </p:nvSpPr>
          <p:spPr>
            <a:xfrm rot="16200000">
              <a:off x="2454741" y="24780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0" name="Google Shape;80;p8"/>
            <p:cNvSpPr/>
            <p:nvPr/>
          </p:nvSpPr>
          <p:spPr>
            <a:xfrm flipH="1">
              <a:off x="3558866" y="269319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1" name="Google Shape;81;p8"/>
            <p:cNvSpPr/>
            <p:nvPr/>
          </p:nvSpPr>
          <p:spPr>
            <a:xfrm flipH="1">
              <a:off x="3738681" y="330903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2" name="Google Shape;82;p8"/>
            <p:cNvSpPr/>
            <p:nvPr/>
          </p:nvSpPr>
          <p:spPr>
            <a:xfrm rot="16200000">
              <a:off x="2641199" y="30953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3" name="Google Shape;83;p8"/>
            <p:cNvSpPr/>
            <p:nvPr/>
          </p:nvSpPr>
          <p:spPr>
            <a:xfrm flipH="1">
              <a:off x="2870249" y="33027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4" name="Google Shape;84;p8"/>
            <p:cNvSpPr/>
            <p:nvPr/>
          </p:nvSpPr>
          <p:spPr>
            <a:xfrm rot="16200000">
              <a:off x="2821014" y="37111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5" name="Google Shape;85;p8"/>
            <p:cNvSpPr/>
            <p:nvPr/>
          </p:nvSpPr>
          <p:spPr>
            <a:xfrm flipH="1">
              <a:off x="3056047" y="391862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6" name="Google Shape;86;p8"/>
            <p:cNvSpPr/>
            <p:nvPr/>
          </p:nvSpPr>
          <p:spPr>
            <a:xfrm rot="16200000">
              <a:off x="3696091" y="37188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7" name="Google Shape;87;p8"/>
            <p:cNvSpPr/>
            <p:nvPr/>
          </p:nvSpPr>
          <p:spPr>
            <a:xfrm flipH="1">
              <a:off x="3928133" y="3926292"/>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8" name="Google Shape;88;p8"/>
            <p:cNvSpPr/>
            <p:nvPr/>
          </p:nvSpPr>
          <p:spPr>
            <a:xfrm rot="16200000">
              <a:off x="3881890" y="433470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20" name="Title Text"/>
          <p:cNvSpPr txBox="1"/>
          <p:nvPr>
            <p:ph type="title"/>
          </p:nvPr>
        </p:nvSpPr>
        <p:spPr>
          <a:xfrm>
            <a:off x="823850" y="866775"/>
            <a:ext cx="4587000" cy="3521101"/>
          </a:xfrm>
          <a:prstGeom prst="rect">
            <a:avLst/>
          </a:prstGeom>
        </p:spPr>
        <p:txBody>
          <a:bodyPr anchor="ct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30" name="Google Shape;92;p9"/>
          <p:cNvGrpSpPr/>
          <p:nvPr/>
        </p:nvGrpSpPr>
        <p:grpSpPr>
          <a:xfrm>
            <a:off x="0" y="381001"/>
            <a:ext cx="1037851" cy="1016288"/>
            <a:chOff x="0" y="0"/>
            <a:chExt cx="1037850" cy="1016287"/>
          </a:xfrm>
        </p:grpSpPr>
        <p:sp>
          <p:nvSpPr>
            <p:cNvPr id="128" name="Google Shape;93;p9"/>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29" name="Google Shape;94;p9"/>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31" name="Title Text"/>
          <p:cNvSpPr txBox="1"/>
          <p:nvPr>
            <p:ph type="title"/>
          </p:nvPr>
        </p:nvSpPr>
        <p:spPr>
          <a:xfrm>
            <a:off x="1297499" y="1658324"/>
            <a:ext cx="3036301" cy="1751701"/>
          </a:xfrm>
          <a:prstGeom prst="rect">
            <a:avLst/>
          </a:prstGeom>
        </p:spPr>
        <p:txBody>
          <a:bodyPr/>
          <a:lstStyle>
            <a:lvl1pPr>
              <a:defRPr sz="2400"/>
            </a:lvl1pPr>
          </a:lstStyle>
          <a:p>
            <a:pPr/>
            <a:r>
              <a:t>Title Text</a:t>
            </a:r>
          </a:p>
        </p:txBody>
      </p:sp>
      <p:sp>
        <p:nvSpPr>
          <p:cNvPr id="132" name="Body Level One…"/>
          <p:cNvSpPr txBox="1"/>
          <p:nvPr>
            <p:ph type="body" sz="quarter" idx="1"/>
          </p:nvPr>
        </p:nvSpPr>
        <p:spPr>
          <a:xfrm>
            <a:off x="1297499" y="3537999"/>
            <a:ext cx="3036301" cy="506101"/>
          </a:xfrm>
          <a:prstGeom prst="rect">
            <a:avLst/>
          </a:prstGeom>
        </p:spPr>
        <p:txBody>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3" name="Google Shape;97;p9"/>
          <p:cNvSpPr txBox="1"/>
          <p:nvPr>
            <p:ph type="body" sz="quarter" idx="21"/>
          </p:nvPr>
        </p:nvSpPr>
        <p:spPr>
          <a:xfrm>
            <a:off x="4648200" y="1696599"/>
            <a:ext cx="3676800" cy="2347502"/>
          </a:xfrm>
          <a:prstGeom prst="rect">
            <a:avLst/>
          </a:prstGeom>
        </p:spPr>
        <p:txBody>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43" name="Google Shape;100;p10"/>
          <p:cNvGrpSpPr/>
          <p:nvPr/>
        </p:nvGrpSpPr>
        <p:grpSpPr>
          <a:xfrm>
            <a:off x="-1" y="4128572"/>
            <a:ext cx="698927" cy="684658"/>
            <a:chOff x="0" y="0"/>
            <a:chExt cx="698925" cy="684657"/>
          </a:xfrm>
        </p:grpSpPr>
        <p:sp>
          <p:nvSpPr>
            <p:cNvPr id="141" name="Google Shape;101;p10"/>
            <p:cNvSpPr/>
            <p:nvPr/>
          </p:nvSpPr>
          <p:spPr>
            <a:xfrm rot="16200000">
              <a:off x="-1" y="-1"/>
              <a:ext cx="544802" cy="5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42" name="Google Shape;102;p10"/>
            <p:cNvSpPr/>
            <p:nvPr/>
          </p:nvSpPr>
          <p:spPr>
            <a:xfrm flipH="1">
              <a:off x="154125" y="139856"/>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44" name="Body Level One…"/>
          <p:cNvSpPr txBox="1"/>
          <p:nvPr>
            <p:ph type="body" sz="quarter" idx="1"/>
          </p:nvPr>
        </p:nvSpPr>
        <p:spPr>
          <a:xfrm>
            <a:off x="812725" y="4305375"/>
            <a:ext cx="6936000" cy="5238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B212C"/>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3" cy="335251"/>
          </a:xfrm>
          <a:prstGeom prst="rect">
            <a:avLst/>
          </a:prstGeom>
          <a:ln w="12700">
            <a:miter lim="400000"/>
          </a:ln>
        </p:spPr>
        <p:txBody>
          <a:bodyPr wrap="none" lIns="91424" tIns="91424" rIns="91424" bIns="91424" anchor="ctr">
            <a:normAutofit fontScale="100000" lnSpcReduction="0"/>
          </a:bodyPr>
          <a:lstStyle>
            <a:lvl1pPr algn="r">
              <a:defRPr sz="1000">
                <a:solidFill>
                  <a:srgbClr val="FFFFFF"/>
                </a:solidFill>
                <a:latin typeface="Lato"/>
                <a:ea typeface="Lato"/>
                <a:cs typeface="Lato"/>
                <a:sym typeface="La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Montserrat"/>
          <a:ea typeface="Montserrat"/>
          <a:cs typeface="Montserrat"/>
          <a:sym typeface="Montserrat"/>
        </a:defRPr>
      </a:lvl9pPr>
    </p:titleStyle>
    <p:bodyStyle>
      <a:lvl1pPr marL="457200" marR="0" indent="-311150"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189" name="Google Shape;134;p13"/>
          <p:cNvSpPr txBox="1"/>
          <p:nvPr>
            <p:ph type="ctrTitle"/>
          </p:nvPr>
        </p:nvSpPr>
        <p:spPr>
          <a:xfrm>
            <a:off x="2978349" y="460356"/>
            <a:ext cx="5017501" cy="1578902"/>
          </a:xfrm>
          <a:prstGeom prst="rect">
            <a:avLst/>
          </a:prstGeom>
        </p:spPr>
        <p:txBody>
          <a:bodyPr/>
          <a:lstStyle>
            <a:lvl1pPr>
              <a:defRPr b="1" i="1" sz="4400">
                <a:solidFill>
                  <a:srgbClr val="F79E7A"/>
                </a:solidFill>
                <a:latin typeface="Times New Roman"/>
                <a:ea typeface="Times New Roman"/>
                <a:cs typeface="Times New Roman"/>
                <a:sym typeface="Times New Roman"/>
              </a:defRPr>
            </a:lvl1pPr>
          </a:lstStyle>
          <a:p>
            <a:pPr/>
            <a:r>
              <a:t>Kruskal’s Algorithm</a:t>
            </a:r>
          </a:p>
        </p:txBody>
      </p:sp>
      <p:sp>
        <p:nvSpPr>
          <p:cNvPr id="190" name="Google Shape;135;p13"/>
          <p:cNvSpPr txBox="1"/>
          <p:nvPr>
            <p:ph type="subTitle" sz="quarter" idx="1"/>
          </p:nvPr>
        </p:nvSpPr>
        <p:spPr>
          <a:xfrm>
            <a:off x="3904343" y="1373621"/>
            <a:ext cx="4267199" cy="665637"/>
          </a:xfrm>
          <a:prstGeom prst="rect">
            <a:avLst/>
          </a:prstGeom>
        </p:spPr>
        <p:txBody>
          <a:bodyPr/>
          <a:lstStyle>
            <a:lvl1pPr marL="0" indent="0">
              <a:defRPr b="1" i="1" sz="1400">
                <a:solidFill>
                  <a:srgbClr val="F2F2F2"/>
                </a:solidFill>
                <a:latin typeface="Times New Roman"/>
                <a:ea typeface="Times New Roman"/>
                <a:cs typeface="Times New Roman"/>
                <a:sym typeface="Times New Roman"/>
              </a:defRPr>
            </a:lvl1pPr>
          </a:lstStyle>
          <a:p>
            <a:pPr/>
            <a:r>
              <a:t>Finding the shortest path to lay cables across a city or group of cities.</a:t>
            </a:r>
          </a:p>
        </p:txBody>
      </p:sp>
      <p:pic>
        <p:nvPicPr>
          <p:cNvPr id="191" name="Picture 2" descr="Picture 2"/>
          <p:cNvPicPr>
            <a:picLocks noChangeAspect="1"/>
          </p:cNvPicPr>
          <p:nvPr/>
        </p:nvPicPr>
        <p:blipFill>
          <a:blip r:embed="rId2">
            <a:extLst/>
          </a:blip>
          <a:stretch>
            <a:fillRect/>
          </a:stretch>
        </p:blipFill>
        <p:spPr>
          <a:xfrm>
            <a:off x="3966710" y="2380343"/>
            <a:ext cx="3798434" cy="2486246"/>
          </a:xfrm>
          <a:prstGeom prst="rect">
            <a:avLst/>
          </a:prstGeom>
          <a:ln w="12700">
            <a:miter lim="400000"/>
          </a:ln>
        </p:spPr>
      </p:pic>
      <p:sp>
        <p:nvSpPr>
          <p:cNvPr id="192" name="TextBox 1"/>
          <p:cNvSpPr txBox="1"/>
          <p:nvPr/>
        </p:nvSpPr>
        <p:spPr>
          <a:xfrm>
            <a:off x="495661" y="3298147"/>
            <a:ext cx="2934791"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a:solidFill>
                  <a:srgbClr val="92D050"/>
                </a:solidFill>
                <a:latin typeface="Times New Roman"/>
                <a:ea typeface="Times New Roman"/>
                <a:cs typeface="Times New Roman"/>
                <a:sym typeface="Times New Roman"/>
              </a:defRPr>
            </a:pPr>
            <a:r>
              <a:t>CHAKALI MURTHY GARI KEERTHI KIRITI</a:t>
            </a:r>
            <a:endParaRPr>
              <a:solidFill>
                <a:srgbClr val="000000"/>
              </a:solidFill>
            </a:endParaRPr>
          </a:p>
          <a:p>
            <a:pPr>
              <a:defRPr b="1" i="1">
                <a:solidFill>
                  <a:srgbClr val="92D050"/>
                </a:solidFill>
                <a:latin typeface="Times New Roman"/>
                <a:ea typeface="Times New Roman"/>
                <a:cs typeface="Times New Roman"/>
                <a:sym typeface="Times New Roman"/>
              </a:defRPr>
            </a:pPr>
            <a:r>
              <a:t>RA2011003011068</a:t>
            </a:r>
            <a:endParaRPr>
              <a:solidFill>
                <a:srgbClr val="F79E7A"/>
              </a:solidFill>
            </a:endParaRPr>
          </a:p>
          <a:p>
            <a:pPr>
              <a:defRPr b="1" i="1">
                <a:solidFill>
                  <a:srgbClr val="F79E7A"/>
                </a:solidFill>
                <a:latin typeface="Times New Roman"/>
                <a:ea typeface="Times New Roman"/>
                <a:cs typeface="Times New Roman"/>
                <a:sym typeface="Times New Roman"/>
              </a:defRPr>
            </a:pPr>
            <a:r>
              <a:t>ADITHYA DUTT KAMBHAMPATI</a:t>
            </a:r>
            <a:endParaRPr>
              <a:solidFill>
                <a:srgbClr val="000000"/>
              </a:solidFill>
            </a:endParaRPr>
          </a:p>
          <a:p>
            <a:pPr>
              <a:defRPr b="1" i="1">
                <a:solidFill>
                  <a:srgbClr val="F79E7A"/>
                </a:solidFill>
                <a:latin typeface="Times New Roman"/>
                <a:ea typeface="Times New Roman"/>
                <a:cs typeface="Times New Roman"/>
                <a:sym typeface="Times New Roman"/>
              </a:defRPr>
            </a:pPr>
            <a:r>
              <a:t>RA2011003011072</a:t>
            </a:r>
            <a:endParaRPr>
              <a:solidFill>
                <a:srgbClr val="000000"/>
              </a:solidFill>
            </a:endParaRPr>
          </a:p>
          <a:p>
            <a:pPr>
              <a:defRPr b="1" i="1">
                <a:solidFill>
                  <a:srgbClr val="DADCE3"/>
                </a:solidFill>
                <a:latin typeface="Times New Roman"/>
                <a:ea typeface="Times New Roman"/>
                <a:cs typeface="Times New Roman"/>
                <a:sym typeface="Times New Roman"/>
              </a:defRPr>
            </a:pPr>
            <a:r>
              <a:t>DEV ADITYA SINGH</a:t>
            </a:r>
            <a:endParaRPr>
              <a:solidFill>
                <a:srgbClr val="000000"/>
              </a:solidFill>
            </a:endParaRPr>
          </a:p>
          <a:p>
            <a:pPr>
              <a:defRPr b="1" i="1">
                <a:solidFill>
                  <a:srgbClr val="DADCE3"/>
                </a:solidFill>
                <a:latin typeface="Times New Roman"/>
                <a:ea typeface="Times New Roman"/>
                <a:cs typeface="Times New Roman"/>
                <a:sym typeface="Times New Roman"/>
              </a:defRPr>
            </a:pPr>
            <a:r>
              <a:t>RA2011003011049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18" name="Google Shape;188;p22"/>
          <p:cNvSpPr txBox="1"/>
          <p:nvPr>
            <p:ph type="body" sz="quarter" idx="1"/>
          </p:nvPr>
        </p:nvSpPr>
        <p:spPr>
          <a:xfrm>
            <a:off x="1221300" y="562274"/>
            <a:ext cx="7038900" cy="822601"/>
          </a:xfrm>
          <a:prstGeom prst="rect">
            <a:avLst/>
          </a:prstGeom>
        </p:spPr>
        <p:txBody>
          <a:bodyPr/>
          <a:lstStyle>
            <a:lvl1pPr marL="0" indent="0" algn="just">
              <a:lnSpc>
                <a:spcPct val="92000"/>
              </a:lnSpc>
              <a:spcBef>
                <a:spcPts val="2300"/>
              </a:spcBef>
              <a:buSzTx/>
              <a:buNone/>
              <a:defRPr sz="1200">
                <a:latin typeface="Times New Roman"/>
                <a:ea typeface="Times New Roman"/>
                <a:cs typeface="Times New Roman"/>
                <a:sym typeface="Times New Roman"/>
              </a:defRPr>
            </a:lvl1pPr>
          </a:lstStyle>
          <a:p>
            <a:pPr/>
            <a:r>
              <a:t>Let’s simplify the map by converting it into a graph as below and naming important locations on the map with letters and distance in meters (x 100).</a:t>
            </a:r>
          </a:p>
        </p:txBody>
      </p:sp>
      <p:pic>
        <p:nvPicPr>
          <p:cNvPr id="219" name="Google Shape;189;p22" descr="Google Shape;189;p22"/>
          <p:cNvPicPr>
            <a:picLocks noChangeAspect="1"/>
          </p:cNvPicPr>
          <p:nvPr/>
        </p:nvPicPr>
        <p:blipFill>
          <a:blip r:embed="rId2">
            <a:extLst/>
          </a:blip>
          <a:stretch>
            <a:fillRect/>
          </a:stretch>
        </p:blipFill>
        <p:spPr>
          <a:xfrm>
            <a:off x="1309799" y="1336865"/>
            <a:ext cx="7038903" cy="1234888"/>
          </a:xfrm>
          <a:prstGeom prst="rect">
            <a:avLst/>
          </a:prstGeom>
          <a:ln w="12700">
            <a:miter lim="400000"/>
          </a:ln>
        </p:spPr>
      </p:pic>
      <p:sp>
        <p:nvSpPr>
          <p:cNvPr id="220" name="Google Shape;190;p22"/>
          <p:cNvSpPr txBox="1"/>
          <p:nvPr/>
        </p:nvSpPr>
        <p:spPr>
          <a:xfrm>
            <a:off x="1215825" y="2751575"/>
            <a:ext cx="7087800" cy="218584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defRPr b="1" sz="1300">
                <a:solidFill>
                  <a:srgbClr val="FFFFFF"/>
                </a:solidFill>
                <a:latin typeface="Times New Roman"/>
                <a:ea typeface="Times New Roman"/>
                <a:cs typeface="Times New Roman"/>
                <a:sym typeface="Times New Roman"/>
              </a:defRPr>
            </a:pPr>
            <a:r>
              <a:t>Step 1-</a:t>
            </a:r>
            <a:r>
              <a:rPr b="0"/>
              <a:t> Remove all loops and parallel edges</a:t>
            </a:r>
          </a:p>
          <a:p>
            <a:pPr algn="just">
              <a:lnSpc>
                <a:spcPct val="115000"/>
              </a:lnSpc>
              <a:spcBef>
                <a:spcPts val="2300"/>
              </a:spcBef>
              <a:defRPr sz="1300">
                <a:solidFill>
                  <a:srgbClr val="FFFFFF"/>
                </a:solidFill>
                <a:latin typeface="Times New Roman"/>
                <a:ea typeface="Times New Roman"/>
                <a:cs typeface="Times New Roman"/>
                <a:sym typeface="Times New Roman"/>
              </a:defRPr>
            </a:pPr>
            <a:r>
              <a:t>So for the given map, we have a parallel edge running between Madonna dell’Orto (D) to St. Mark Basilica (J), which is of length 2.4kms(2400mts).</a:t>
            </a:r>
          </a:p>
          <a:p>
            <a:pPr algn="just">
              <a:lnSpc>
                <a:spcPct val="115000"/>
              </a:lnSpc>
              <a:spcBef>
                <a:spcPts val="2300"/>
              </a:spcBef>
              <a:defRPr sz="1300">
                <a:solidFill>
                  <a:srgbClr val="FFFFFF"/>
                </a:solidFill>
                <a:latin typeface="Times New Roman"/>
                <a:ea typeface="Times New Roman"/>
                <a:cs typeface="Times New Roman"/>
                <a:sym typeface="Times New Roman"/>
              </a:defRPr>
            </a:pPr>
            <a:r>
              <a:t>We will remove the parallel road and keep the 1.8km (1800m) length for representation.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22" name="Google Shape;195;p23"/>
          <p:cNvSpPr txBox="1"/>
          <p:nvPr>
            <p:ph type="body" idx="1"/>
          </p:nvPr>
        </p:nvSpPr>
        <p:spPr>
          <a:xfrm>
            <a:off x="1336424" y="3597974"/>
            <a:ext cx="6994202" cy="2911201"/>
          </a:xfrm>
          <a:prstGeom prst="rect">
            <a:avLst/>
          </a:prstGeom>
        </p:spPr>
        <p:txBody>
          <a:bodyPr/>
          <a:lstStyle/>
          <a:p>
            <a:pPr marL="0" indent="0">
              <a:spcBef>
                <a:spcPts val="1200"/>
              </a:spcBef>
              <a:buSzTx/>
              <a:buNone/>
              <a:defRPr b="1">
                <a:latin typeface="Times New Roman"/>
                <a:ea typeface="Times New Roman"/>
                <a:cs typeface="Times New Roman"/>
                <a:sym typeface="Times New Roman"/>
              </a:defRPr>
            </a:pPr>
            <a:r>
              <a:t>Step 2 –</a:t>
            </a:r>
            <a:r>
              <a:rPr b="0"/>
              <a:t> Arrange all the edges on the graph in ascending order. Kruskal’s algorithm considers each group as a tree and applies disjoint sets to check how many of the vertices are part of other trees.</a:t>
            </a:r>
          </a:p>
        </p:txBody>
      </p:sp>
      <p:pic>
        <p:nvPicPr>
          <p:cNvPr id="223" name="Google Shape;196;p23" descr="Google Shape;196;p23"/>
          <p:cNvPicPr>
            <a:picLocks noChangeAspect="1"/>
          </p:cNvPicPr>
          <p:nvPr/>
        </p:nvPicPr>
        <p:blipFill>
          <a:blip r:embed="rId2">
            <a:extLst/>
          </a:blip>
          <a:stretch>
            <a:fillRect/>
          </a:stretch>
        </p:blipFill>
        <p:spPr>
          <a:xfrm>
            <a:off x="3524699" y="596825"/>
            <a:ext cx="1987951" cy="266014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25" name="Google Shape;201;p24"/>
          <p:cNvSpPr txBox="1"/>
          <p:nvPr>
            <p:ph type="body" idx="1"/>
          </p:nvPr>
        </p:nvSpPr>
        <p:spPr>
          <a:xfrm>
            <a:off x="1297500" y="500750"/>
            <a:ext cx="7038900" cy="2911201"/>
          </a:xfrm>
          <a:prstGeom prst="rect">
            <a:avLst/>
          </a:prstGeom>
        </p:spPr>
        <p:txBody>
          <a:bodyPr/>
          <a:lstStyle/>
          <a:p>
            <a:pPr marL="0" indent="0">
              <a:spcBef>
                <a:spcPts val="1200"/>
              </a:spcBef>
              <a:buSzTx/>
              <a:buNone/>
              <a:defRPr b="1">
                <a:latin typeface="Times New Roman"/>
                <a:ea typeface="Times New Roman"/>
                <a:cs typeface="Times New Roman"/>
                <a:sym typeface="Times New Roman"/>
              </a:defRPr>
            </a:pPr>
            <a:r>
              <a:t>Step 3 –</a:t>
            </a:r>
            <a:r>
              <a:rPr b="0"/>
              <a:t> Add edges with least weight; we begin with the edges with least weight/cost. Hence, B, C is connected first considering their edge cost only 1.</a:t>
            </a:r>
          </a:p>
        </p:txBody>
      </p:sp>
      <p:pic>
        <p:nvPicPr>
          <p:cNvPr id="226" name="Google Shape;202;p24" descr="Google Shape;202;p24"/>
          <p:cNvPicPr>
            <a:picLocks noChangeAspect="1"/>
          </p:cNvPicPr>
          <p:nvPr/>
        </p:nvPicPr>
        <p:blipFill>
          <a:blip r:embed="rId2">
            <a:extLst/>
          </a:blip>
          <a:stretch>
            <a:fillRect/>
          </a:stretch>
        </p:blipFill>
        <p:spPr>
          <a:xfrm>
            <a:off x="3285449" y="1183600"/>
            <a:ext cx="2286025" cy="350462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28" name="Google Shape;207;p25"/>
          <p:cNvSpPr txBox="1"/>
          <p:nvPr>
            <p:ph type="body" sz="quarter" idx="1"/>
          </p:nvPr>
        </p:nvSpPr>
        <p:spPr>
          <a:xfrm>
            <a:off x="992700" y="3829699"/>
            <a:ext cx="7038900" cy="344401"/>
          </a:xfrm>
          <a:prstGeom prst="rect">
            <a:avLst/>
          </a:prstGeom>
        </p:spPr>
        <p:txBody>
          <a:bodyPr/>
          <a:lstStyle/>
          <a:p>
            <a:pPr marL="0" indent="0" algn="just" defTabSz="429768">
              <a:buSzTx/>
              <a:buNone/>
              <a:defRPr sz="611">
                <a:latin typeface="Times New Roman"/>
                <a:ea typeface="Times New Roman"/>
                <a:cs typeface="Times New Roman"/>
                <a:sym typeface="Times New Roman"/>
              </a:defRPr>
            </a:pPr>
            <a:r>
              <a:t>I, J has cost 1; it is the edge </a:t>
            </a:r>
          </a:p>
          <a:p>
            <a:pPr marL="0" indent="0" algn="just" defTabSz="429768">
              <a:buSzTx/>
              <a:buNone/>
              <a:defRPr sz="611">
                <a:latin typeface="Times New Roman"/>
                <a:ea typeface="Times New Roman"/>
                <a:cs typeface="Times New Roman"/>
                <a:sym typeface="Times New Roman"/>
              </a:defRPr>
            </a:pPr>
            <a:r>
              <a:t>connected next.</a:t>
            </a:r>
          </a:p>
        </p:txBody>
      </p:sp>
      <p:pic>
        <p:nvPicPr>
          <p:cNvPr id="229" name="Google Shape;208;p25" descr="Google Shape;208;p25"/>
          <p:cNvPicPr>
            <a:picLocks noChangeAspect="1"/>
          </p:cNvPicPr>
          <p:nvPr/>
        </p:nvPicPr>
        <p:blipFill>
          <a:blip r:embed="rId2">
            <a:extLst/>
          </a:blip>
          <a:stretch>
            <a:fillRect/>
          </a:stretch>
        </p:blipFill>
        <p:spPr>
          <a:xfrm>
            <a:off x="1104650" y="373899"/>
            <a:ext cx="2025601" cy="3302975"/>
          </a:xfrm>
          <a:prstGeom prst="rect">
            <a:avLst/>
          </a:prstGeom>
          <a:ln w="12700">
            <a:miter lim="400000"/>
          </a:ln>
        </p:spPr>
      </p:pic>
      <p:pic>
        <p:nvPicPr>
          <p:cNvPr id="230" name="Google Shape;209;p25" descr="Google Shape;209;p25"/>
          <p:cNvPicPr>
            <a:picLocks noChangeAspect="1"/>
          </p:cNvPicPr>
          <p:nvPr/>
        </p:nvPicPr>
        <p:blipFill>
          <a:blip r:embed="rId3">
            <a:extLst/>
          </a:blip>
          <a:stretch>
            <a:fillRect/>
          </a:stretch>
        </p:blipFill>
        <p:spPr>
          <a:xfrm>
            <a:off x="3816050" y="381000"/>
            <a:ext cx="2025601" cy="3305046"/>
          </a:xfrm>
          <a:prstGeom prst="rect">
            <a:avLst/>
          </a:prstGeom>
          <a:ln w="12700">
            <a:miter lim="400000"/>
          </a:ln>
        </p:spPr>
      </p:pic>
      <p:pic>
        <p:nvPicPr>
          <p:cNvPr id="231" name="Google Shape;210;p25" descr="Google Shape;210;p25"/>
          <p:cNvPicPr>
            <a:picLocks noChangeAspect="1"/>
          </p:cNvPicPr>
          <p:nvPr/>
        </p:nvPicPr>
        <p:blipFill>
          <a:blip r:embed="rId4">
            <a:extLst/>
          </a:blip>
          <a:stretch>
            <a:fillRect/>
          </a:stretch>
        </p:blipFill>
        <p:spPr>
          <a:xfrm>
            <a:off x="6512775" y="373899"/>
            <a:ext cx="2025602" cy="3346700"/>
          </a:xfrm>
          <a:prstGeom prst="rect">
            <a:avLst/>
          </a:prstGeom>
          <a:ln w="12700">
            <a:miter lim="400000"/>
          </a:ln>
        </p:spPr>
      </p:pic>
      <p:sp>
        <p:nvSpPr>
          <p:cNvPr id="232" name="Google Shape;211;p25"/>
          <p:cNvSpPr txBox="1"/>
          <p:nvPr/>
        </p:nvSpPr>
        <p:spPr>
          <a:xfrm>
            <a:off x="3802250" y="3876075"/>
            <a:ext cx="2025601" cy="58223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300">
                <a:solidFill>
                  <a:srgbClr val="FFFFFF"/>
                </a:solidFill>
                <a:latin typeface="Times New Roman"/>
                <a:ea typeface="Times New Roman"/>
                <a:cs typeface="Times New Roman"/>
                <a:sym typeface="Times New Roman"/>
              </a:defRPr>
            </a:lvl1pPr>
          </a:lstStyle>
          <a:p>
            <a:pPr/>
            <a:r>
              <a:t>Then, we connect edges with weight = 2.</a:t>
            </a:r>
          </a:p>
        </p:txBody>
      </p:sp>
      <p:sp>
        <p:nvSpPr>
          <p:cNvPr id="233" name="Google Shape;212;p25"/>
          <p:cNvSpPr txBox="1"/>
          <p:nvPr/>
        </p:nvSpPr>
        <p:spPr>
          <a:xfrm>
            <a:off x="6455400" y="3859050"/>
            <a:ext cx="7087801" cy="78543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300">
                <a:solidFill>
                  <a:srgbClr val="FFFFFF"/>
                </a:solidFill>
                <a:latin typeface="Times New Roman"/>
                <a:ea typeface="Times New Roman"/>
                <a:cs typeface="Times New Roman"/>
                <a:sym typeface="Times New Roman"/>
              </a:defRPr>
            </a:pPr>
            <a:r>
              <a:t>Similarly, we connect node</a:t>
            </a:r>
          </a:p>
          <a:p>
            <a:pPr>
              <a:defRPr sz="1300">
                <a:solidFill>
                  <a:srgbClr val="FFFFFF"/>
                </a:solidFill>
                <a:latin typeface="Times New Roman"/>
                <a:ea typeface="Times New Roman"/>
                <a:cs typeface="Times New Roman"/>
                <a:sym typeface="Times New Roman"/>
              </a:defRPr>
            </a:pPr>
            <a:r>
              <a:t> K, L which has an edge with </a:t>
            </a:r>
          </a:p>
          <a:p>
            <a:pPr>
              <a:defRPr sz="1300">
                <a:solidFill>
                  <a:srgbClr val="FFFFFF"/>
                </a:solidFill>
                <a:latin typeface="Times New Roman"/>
                <a:ea typeface="Times New Roman"/>
                <a:cs typeface="Times New Roman"/>
                <a:sym typeface="Times New Roman"/>
              </a:defRPr>
            </a:pPr>
            <a:r>
              <a:t>weight = 3.</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35" name="Google Shape;217;p26"/>
          <p:cNvSpPr txBox="1"/>
          <p:nvPr>
            <p:ph type="body" idx="1"/>
          </p:nvPr>
        </p:nvSpPr>
        <p:spPr>
          <a:xfrm>
            <a:off x="1297500" y="576950"/>
            <a:ext cx="7038900" cy="2911201"/>
          </a:xfrm>
          <a:prstGeom prst="rect">
            <a:avLst/>
          </a:prstGeom>
        </p:spPr>
        <p:txBody>
          <a:bodyPr/>
          <a:lstStyle/>
          <a:p>
            <a:pPr marL="0" indent="0" algn="just">
              <a:buSzTx/>
              <a:buNone/>
              <a:defRPr>
                <a:latin typeface="Times New Roman"/>
                <a:ea typeface="Times New Roman"/>
                <a:cs typeface="Times New Roman"/>
                <a:sym typeface="Times New Roman"/>
              </a:defRPr>
            </a:pPr>
            <a:r>
              <a:t>As given in the table above, all the edges are connected in ascending order, ensuring no loop or cycle is formed between 2 vertices.</a:t>
            </a:r>
          </a:p>
          <a:p>
            <a:pPr marL="0" indent="0" algn="just">
              <a:buSzTx/>
              <a:buNone/>
              <a:defRPr>
                <a:latin typeface="Times New Roman"/>
                <a:ea typeface="Times New Roman"/>
                <a:cs typeface="Times New Roman"/>
                <a:sym typeface="Times New Roman"/>
              </a:defRPr>
            </a:pPr>
            <a:r>
              <a:t>This gives us the following graph, which is the minimum spanning tree for the given problem.</a:t>
            </a:r>
          </a:p>
        </p:txBody>
      </p:sp>
      <p:pic>
        <p:nvPicPr>
          <p:cNvPr id="236" name="Google Shape;218;p26" descr="Google Shape;218;p26"/>
          <p:cNvPicPr>
            <a:picLocks noChangeAspect="1"/>
          </p:cNvPicPr>
          <p:nvPr/>
        </p:nvPicPr>
        <p:blipFill>
          <a:blip r:embed="rId2">
            <a:extLst/>
          </a:blip>
          <a:stretch>
            <a:fillRect/>
          </a:stretch>
        </p:blipFill>
        <p:spPr>
          <a:xfrm>
            <a:off x="3236224" y="1538125"/>
            <a:ext cx="2458301" cy="337157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41" name="Google Shape;223;p27"/>
          <p:cNvSpPr txBox="1"/>
          <p:nvPr>
            <p:ph type="title"/>
          </p:nvPr>
        </p:nvSpPr>
        <p:spPr>
          <a:xfrm>
            <a:off x="1297500" y="393749"/>
            <a:ext cx="7038900" cy="914102"/>
          </a:xfrm>
          <a:prstGeom prst="rect">
            <a:avLst/>
          </a:prstGeom>
        </p:spPr>
        <p:txBody>
          <a:bodyPr/>
          <a:lstStyle>
            <a:lvl1pPr algn="just" defTabSz="905255">
              <a:lnSpc>
                <a:spcPct val="115000"/>
              </a:lnSpc>
              <a:defRPr b="1" sz="2178">
                <a:latin typeface="Times New Roman"/>
                <a:ea typeface="Times New Roman"/>
                <a:cs typeface="Times New Roman"/>
                <a:sym typeface="Times New Roman"/>
              </a:defRPr>
            </a:lvl1pPr>
          </a:lstStyle>
          <a:p>
            <a:pPr/>
            <a:r>
              <a:t>Here Kruskal’s algorithm using C++</a:t>
            </a:r>
          </a:p>
        </p:txBody>
      </p:sp>
      <p:sp>
        <p:nvSpPr>
          <p:cNvPr id="242" name="Google Shape;224;p27"/>
          <p:cNvSpPr txBox="1"/>
          <p:nvPr>
            <p:ph type="body" idx="1"/>
          </p:nvPr>
        </p:nvSpPr>
        <p:spPr>
          <a:xfrm>
            <a:off x="1052550" y="893992"/>
            <a:ext cx="7038900" cy="2911201"/>
          </a:xfrm>
          <a:prstGeom prst="rect">
            <a:avLst/>
          </a:prstGeom>
          <a:gradFill>
            <a:gsLst>
              <a:gs pos="0">
                <a:srgbClr val="6B8ADA"/>
              </a:gs>
              <a:gs pos="100000">
                <a:schemeClr val="accent5">
                  <a:hueOff val="172405"/>
                  <a:satOff val="54054"/>
                  <a:lumOff val="21186"/>
                </a:schemeClr>
              </a:gs>
            </a:gsLst>
            <a:lin ang="16200000"/>
          </a:gradFill>
          <a:ln w="9525">
            <a:solidFill>
              <a:srgbClr val="738CCA"/>
            </a:solidFill>
            <a:round/>
          </a:ln>
          <a:effectLst>
            <a:outerShdw sx="100000" sy="100000" kx="0" ky="0" algn="b" rotWithShape="0" blurRad="38100" dist="23000" dir="5400000">
              <a:srgbClr val="000000">
                <a:alpha val="35000"/>
              </a:srgbClr>
            </a:outerShdw>
          </a:effectLst>
        </p:spPr>
        <p:txBody>
          <a:bodyPr/>
          <a:lstStyle/>
          <a:p>
            <a:pPr marL="0" indent="0" defTabSz="749808">
              <a:lnSpc>
                <a:spcPct val="100000"/>
              </a:lnSpc>
              <a:buClrTx/>
              <a:buSzTx/>
              <a:buFontTx/>
              <a:buNone/>
              <a:defRPr sz="1148">
                <a:latin typeface="+mn-lt"/>
                <a:ea typeface="+mn-ea"/>
                <a:cs typeface="+mn-cs"/>
                <a:sym typeface="Arial"/>
              </a:defRPr>
            </a:pPr>
            <a:r>
              <a:t>#include &lt;iostream&gt;</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#include &lt;vector&gt;</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#include &lt;utility&gt;</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#include &lt;algorithm&gt;</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using namespace std;</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const int MAX = 1e4 + 5;</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int id[MAX], nodes, edges;</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pair &lt;long long, pair&lt;int, int&gt; &gt; p[MAX];</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void initialize()</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a:t>
            </a:r>
            <a:endParaRPr>
              <a:solidFill>
                <a:srgbClr val="1B212C"/>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for(int i = 0;i &lt; MAX;++i)</a:t>
            </a:r>
            <a:endParaRPr>
              <a:solidFill>
                <a:srgbClr val="666666"/>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     id[i] = i;</a:t>
            </a:r>
            <a:endParaRPr>
              <a:solidFill>
                <a:srgbClr val="666666"/>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a:t>
            </a:r>
            <a:endParaRPr>
              <a:solidFill>
                <a:srgbClr val="666666"/>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int root(int x)</a:t>
            </a:r>
            <a:endParaRPr>
              <a:solidFill>
                <a:srgbClr val="666666"/>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a:t>
            </a:r>
            <a:endParaRPr>
              <a:solidFill>
                <a:srgbClr val="666666"/>
              </a:solidFill>
              <a:latin typeface="Times New Roman"/>
              <a:ea typeface="Times New Roman"/>
              <a:cs typeface="Times New Roman"/>
              <a:sym typeface="Times New Roman"/>
            </a:endParaRPr>
          </a:p>
          <a:p>
            <a:pPr marL="0" indent="0" defTabSz="749808">
              <a:lnSpc>
                <a:spcPct val="100000"/>
              </a:lnSpc>
              <a:buClrTx/>
              <a:buSzTx/>
              <a:buFontTx/>
              <a:buNone/>
              <a:defRPr sz="1148">
                <a:latin typeface="+mn-lt"/>
                <a:ea typeface="+mn-ea"/>
                <a:cs typeface="+mn-cs"/>
                <a:sym typeface="Arial"/>
              </a:defRPr>
            </a:pPr>
            <a:r>
              <a:t>    while(id[x] != x)</a:t>
            </a:r>
          </a:p>
        </p:txBody>
      </p:sp>
      <p:sp>
        <p:nvSpPr>
          <p:cNvPr id="243" name="Google Shape;225;p27"/>
          <p:cNvSpPr txBox="1"/>
          <p:nvPr/>
        </p:nvSpPr>
        <p:spPr>
          <a:xfrm>
            <a:off x="5474370" y="807127"/>
            <a:ext cx="3051601" cy="4249362"/>
          </a:xfrm>
          <a:prstGeom prst="rect">
            <a:avLst/>
          </a:prstGeom>
          <a:gradFill>
            <a:gsLst>
              <a:gs pos="0">
                <a:srgbClr val="6B8ADA"/>
              </a:gs>
              <a:gs pos="100000">
                <a:schemeClr val="accent5">
                  <a:hueOff val="172405"/>
                  <a:satOff val="54054"/>
                  <a:lumOff val="21186"/>
                </a:schemeClr>
              </a:gs>
            </a:gsLst>
            <a:lin ang="16200000"/>
          </a:gradFill>
          <a:ln>
            <a:solidFill>
              <a:srgbClr val="738CCA"/>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FFFFFF"/>
                </a:solidFill>
              </a:defRPr>
            </a:pPr>
            <a:r>
              <a:t>{</a:t>
            </a:r>
            <a:endParaRPr sz="1300">
              <a:solidFill>
                <a:srgbClr val="666666"/>
              </a:solidFill>
              <a:latin typeface="Times New Roman"/>
              <a:ea typeface="Times New Roman"/>
              <a:cs typeface="Times New Roman"/>
              <a:sym typeface="Times New Roman"/>
            </a:endParaRPr>
          </a:p>
          <a:p>
            <a:pPr>
              <a:defRPr>
                <a:solidFill>
                  <a:srgbClr val="FFFFFF"/>
                </a:solidFill>
              </a:defRPr>
            </a:pPr>
            <a:r>
              <a:t>        id[x] = id[id[x]];</a:t>
            </a:r>
            <a:endParaRPr sz="1300">
              <a:solidFill>
                <a:srgbClr val="666666"/>
              </a:solidFill>
              <a:latin typeface="Times New Roman"/>
              <a:ea typeface="Times New Roman"/>
              <a:cs typeface="Times New Roman"/>
              <a:sym typeface="Times New Roman"/>
            </a:endParaRPr>
          </a:p>
          <a:p>
            <a:pPr>
              <a:defRPr>
                <a:solidFill>
                  <a:srgbClr val="FFFFFF"/>
                </a:solidFill>
              </a:defRPr>
            </a:pPr>
            <a:r>
              <a:t>        x = id[x];</a:t>
            </a:r>
            <a:endParaRPr sz="1300">
              <a:solidFill>
                <a:srgbClr val="666666"/>
              </a:solidFill>
              <a:latin typeface="Times New Roman"/>
              <a:ea typeface="Times New Roman"/>
              <a:cs typeface="Times New Roman"/>
              <a:sym typeface="Times New Roman"/>
            </a:endParaRPr>
          </a:p>
          <a:p>
            <a:pPr>
              <a:defRPr>
                <a:solidFill>
                  <a:srgbClr val="FFFFFF"/>
                </a:solidFill>
              </a:defRPr>
            </a:pPr>
            <a:r>
              <a:t>    }</a:t>
            </a:r>
            <a:endParaRPr sz="1300">
              <a:solidFill>
                <a:srgbClr val="666666"/>
              </a:solidFill>
              <a:latin typeface="Times New Roman"/>
              <a:ea typeface="Times New Roman"/>
              <a:cs typeface="Times New Roman"/>
              <a:sym typeface="Times New Roman"/>
            </a:endParaRPr>
          </a:p>
          <a:p>
            <a:pPr>
              <a:defRPr>
                <a:solidFill>
                  <a:srgbClr val="FFFFFF"/>
                </a:solidFill>
              </a:defRPr>
            </a:pPr>
            <a:r>
              <a:t>    return x;</a:t>
            </a:r>
            <a:endParaRPr sz="1300">
              <a:solidFill>
                <a:srgbClr val="666666"/>
              </a:solidFill>
              <a:latin typeface="Times New Roman"/>
              <a:ea typeface="Times New Roman"/>
              <a:cs typeface="Times New Roman"/>
              <a:sym typeface="Times New Roman"/>
            </a:endParaRPr>
          </a:p>
          <a:p>
            <a:pPr>
              <a:defRPr>
                <a:solidFill>
                  <a:srgbClr val="FFFFFF"/>
                </a:solidFill>
              </a:defRPr>
            </a:pPr>
            <a:r>
              <a:t>}</a:t>
            </a:r>
            <a:endParaRPr sz="1300">
              <a:solidFill>
                <a:srgbClr val="666666"/>
              </a:solidFill>
              <a:latin typeface="Times New Roman"/>
              <a:ea typeface="Times New Roman"/>
              <a:cs typeface="Times New Roman"/>
              <a:sym typeface="Times New Roman"/>
            </a:endParaRPr>
          </a:p>
          <a:p>
            <a:pPr>
              <a:defRPr>
                <a:solidFill>
                  <a:srgbClr val="FFFFFF"/>
                </a:solidFill>
              </a:defRPr>
            </a:pPr>
            <a:r>
              <a:t>void union1(int x, int y)</a:t>
            </a:r>
            <a:endParaRPr sz="1300">
              <a:solidFill>
                <a:srgbClr val="666666"/>
              </a:solidFill>
              <a:latin typeface="Times New Roman"/>
              <a:ea typeface="Times New Roman"/>
              <a:cs typeface="Times New Roman"/>
              <a:sym typeface="Times New Roman"/>
            </a:endParaRPr>
          </a:p>
          <a:p>
            <a:pPr>
              <a:defRPr>
                <a:solidFill>
                  <a:srgbClr val="FFFFFF"/>
                </a:solidFill>
              </a:defRPr>
            </a:pPr>
            <a:r>
              <a:t>{</a:t>
            </a:r>
            <a:endParaRPr sz="1300">
              <a:solidFill>
                <a:srgbClr val="666666"/>
              </a:solidFill>
              <a:latin typeface="Times New Roman"/>
              <a:ea typeface="Times New Roman"/>
              <a:cs typeface="Times New Roman"/>
              <a:sym typeface="Times New Roman"/>
            </a:endParaRPr>
          </a:p>
          <a:p>
            <a:pPr>
              <a:defRPr>
                <a:solidFill>
                  <a:srgbClr val="FFFFFF"/>
                </a:solidFill>
              </a:defRPr>
            </a:pPr>
            <a:r>
              <a:t>    int p = root(x);</a:t>
            </a:r>
            <a:endParaRPr sz="1300">
              <a:solidFill>
                <a:srgbClr val="666666"/>
              </a:solidFill>
              <a:latin typeface="Times New Roman"/>
              <a:ea typeface="Times New Roman"/>
              <a:cs typeface="Times New Roman"/>
              <a:sym typeface="Times New Roman"/>
            </a:endParaRPr>
          </a:p>
          <a:p>
            <a:pPr>
              <a:defRPr>
                <a:solidFill>
                  <a:srgbClr val="FFFFFF"/>
                </a:solidFill>
              </a:defRPr>
            </a:pPr>
            <a:r>
              <a:t>    int q = root(y);</a:t>
            </a:r>
            <a:endParaRPr sz="1300">
              <a:solidFill>
                <a:srgbClr val="666666"/>
              </a:solidFill>
              <a:latin typeface="Times New Roman"/>
              <a:ea typeface="Times New Roman"/>
              <a:cs typeface="Times New Roman"/>
              <a:sym typeface="Times New Roman"/>
            </a:endParaRPr>
          </a:p>
          <a:p>
            <a:pPr>
              <a:defRPr>
                <a:solidFill>
                  <a:srgbClr val="FFFFFF"/>
                </a:solidFill>
              </a:defRPr>
            </a:pPr>
            <a:r>
              <a:t>    id[p] = id[q];</a:t>
            </a:r>
            <a:endParaRPr sz="1300">
              <a:solidFill>
                <a:srgbClr val="666666"/>
              </a:solidFill>
              <a:latin typeface="Times New Roman"/>
              <a:ea typeface="Times New Roman"/>
              <a:cs typeface="Times New Roman"/>
              <a:sym typeface="Times New Roman"/>
            </a:endParaRPr>
          </a:p>
          <a:p>
            <a:pPr>
              <a:defRPr>
                <a:solidFill>
                  <a:srgbClr val="FFFFFF"/>
                </a:solidFill>
              </a:defRPr>
            </a:pPr>
            <a:r>
              <a:t>}</a:t>
            </a:r>
            <a:endParaRPr sz="1300">
              <a:solidFill>
                <a:srgbClr val="666666"/>
              </a:solidFill>
              <a:latin typeface="Times New Roman"/>
              <a:ea typeface="Times New Roman"/>
              <a:cs typeface="Times New Roman"/>
              <a:sym typeface="Times New Roman"/>
            </a:endParaRPr>
          </a:p>
          <a:p>
            <a:pPr>
              <a:defRPr>
                <a:solidFill>
                  <a:srgbClr val="FFFFFF"/>
                </a:solidFill>
              </a:defRPr>
            </a:pPr>
            <a:r>
              <a:t>long long kruskal(pair&lt;long long, pair&lt;int, int&gt; &gt; p[])</a:t>
            </a:r>
            <a:endParaRPr sz="1300">
              <a:solidFill>
                <a:srgbClr val="666666"/>
              </a:solidFill>
              <a:latin typeface="Times New Roman"/>
              <a:ea typeface="Times New Roman"/>
              <a:cs typeface="Times New Roman"/>
              <a:sym typeface="Times New Roman"/>
            </a:endParaRPr>
          </a:p>
          <a:p>
            <a:pPr>
              <a:defRPr>
                <a:solidFill>
                  <a:srgbClr val="FFFFFF"/>
                </a:solidFill>
              </a:defRPr>
            </a:pPr>
            <a:r>
              <a:t>{</a:t>
            </a:r>
            <a:endParaRPr sz="1300">
              <a:solidFill>
                <a:srgbClr val="666666"/>
              </a:solidFill>
              <a:latin typeface="Times New Roman"/>
              <a:ea typeface="Times New Roman"/>
              <a:cs typeface="Times New Roman"/>
              <a:sym typeface="Times New Roman"/>
            </a:endParaRPr>
          </a:p>
          <a:p>
            <a:pPr>
              <a:defRPr>
                <a:solidFill>
                  <a:srgbClr val="FFFFFF"/>
                </a:solidFill>
              </a:defRPr>
            </a:pPr>
            <a:r>
              <a:t>    int x, y;</a:t>
            </a:r>
            <a:endParaRPr sz="1300">
              <a:solidFill>
                <a:srgbClr val="666666"/>
              </a:solidFill>
              <a:latin typeface="Times New Roman"/>
              <a:ea typeface="Times New Roman"/>
              <a:cs typeface="Times New Roman"/>
              <a:sym typeface="Times New Roman"/>
            </a:endParaRPr>
          </a:p>
          <a:p>
            <a:pPr>
              <a:defRPr>
                <a:solidFill>
                  <a:srgbClr val="FFFFFF"/>
                </a:solidFill>
              </a:defRPr>
            </a:pPr>
            <a:r>
              <a:t>    long long cost, minimumCost = 0;</a:t>
            </a:r>
            <a:endParaRPr sz="1300">
              <a:solidFill>
                <a:srgbClr val="666666"/>
              </a:solidFill>
              <a:latin typeface="Times New Roman"/>
              <a:ea typeface="Times New Roman"/>
              <a:cs typeface="Times New Roman"/>
              <a:sym typeface="Times New Roman"/>
            </a:endParaRPr>
          </a:p>
          <a:p>
            <a:pPr>
              <a:defRPr>
                <a:solidFill>
                  <a:srgbClr val="FFFFFF"/>
                </a:solidFill>
              </a:defRPr>
            </a:pPr>
            <a:r>
              <a:t>    for(int i = 0;i &lt; edges;++i)</a:t>
            </a:r>
            <a:endParaRPr sz="1300">
              <a:solidFill>
                <a:srgbClr val="666666"/>
              </a:solidFill>
              <a:latin typeface="Times New Roman"/>
              <a:ea typeface="Times New Roman"/>
              <a:cs typeface="Times New Roman"/>
              <a:sym typeface="Times New Roman"/>
            </a:endParaRPr>
          </a:p>
          <a:p>
            <a:pPr>
              <a:defRPr>
                <a:solidFill>
                  <a:srgbClr val="FFFFFF"/>
                </a:solidFill>
              </a:defRPr>
            </a:pPr>
            <a:r>
              <a:t>    {</a:t>
            </a:r>
            <a:endParaRPr sz="1300">
              <a:solidFill>
                <a:srgbClr val="666666"/>
              </a:solidFill>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45" name="Google Shape;230;p28"/>
          <p:cNvSpPr txBox="1"/>
          <p:nvPr>
            <p:ph type="body" idx="1"/>
          </p:nvPr>
        </p:nvSpPr>
        <p:spPr>
          <a:xfrm>
            <a:off x="1052550" y="1116149"/>
            <a:ext cx="7038900" cy="2911202"/>
          </a:xfrm>
          <a:prstGeom prst="rect">
            <a:avLst/>
          </a:prstGeom>
          <a:gradFill>
            <a:gsLst>
              <a:gs pos="0">
                <a:srgbClr val="6B8ADA"/>
              </a:gs>
              <a:gs pos="100000">
                <a:schemeClr val="accent5">
                  <a:hueOff val="172405"/>
                  <a:satOff val="54054"/>
                  <a:lumOff val="21186"/>
                </a:schemeClr>
              </a:gs>
            </a:gsLst>
            <a:lin ang="16200000"/>
          </a:gradFill>
          <a:ln w="9525">
            <a:solidFill>
              <a:srgbClr val="738CCA"/>
            </a:solidFill>
            <a:round/>
          </a:ln>
          <a:effectLst>
            <a:outerShdw sx="100000" sy="100000" kx="0" ky="0" algn="b" rotWithShape="0" blurRad="38100" dist="23000" dir="5400000">
              <a:srgbClr val="000000">
                <a:alpha val="35000"/>
              </a:srgbClr>
            </a:outerShdw>
          </a:effectLst>
        </p:spPr>
        <p:txBody>
          <a:bodyPr/>
          <a:lstStyle/>
          <a:p>
            <a:pPr marL="0" indent="0" defTabSz="612648">
              <a:lnSpc>
                <a:spcPct val="100000"/>
              </a:lnSpc>
              <a:buClrTx/>
              <a:buSzTx/>
              <a:buFontTx/>
              <a:buNone/>
              <a:defRPr sz="938">
                <a:latin typeface="+mn-lt"/>
                <a:ea typeface="+mn-ea"/>
                <a:cs typeface="+mn-cs"/>
                <a:sym typeface="Arial"/>
              </a:defRPr>
            </a:pPr>
            <a:r>
              <a:t>// Selecting edges one by one in increasing order from the beginning</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x = p[i].second.first;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y = p[i].second.second;</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cost = p[i].first;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 Check if the selected edge is creating a cycle or not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if(root(x) != root(y))</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minimumCost += cost;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union1(x, y);</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    </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return minimumCost;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int main()</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int x, y;</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long long weight, cost, minimumCost;</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initialize();</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cin &gt;&gt; nodes &gt;&gt; edges;</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for(int i = 0;i &lt; edges;++i)</a:t>
            </a:r>
            <a:endParaRPr>
              <a:solidFill>
                <a:srgbClr val="666666"/>
              </a:solidFill>
              <a:latin typeface="Times New Roman"/>
              <a:ea typeface="Times New Roman"/>
              <a:cs typeface="Times New Roman"/>
              <a:sym typeface="Times New Roman"/>
            </a:endParaRPr>
          </a:p>
          <a:p>
            <a:pPr marL="0" indent="0" defTabSz="612648">
              <a:lnSpc>
                <a:spcPct val="100000"/>
              </a:lnSpc>
              <a:buClrTx/>
              <a:buSzTx/>
              <a:buFontTx/>
              <a:buNone/>
              <a:defRPr sz="938">
                <a:latin typeface="+mn-lt"/>
                <a:ea typeface="+mn-ea"/>
                <a:cs typeface="+mn-cs"/>
                <a:sym typeface="Arial"/>
              </a:defRPr>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194" name="Google Shape;140;p14"/>
          <p:cNvSpPr txBox="1"/>
          <p:nvPr>
            <p:ph type="body" idx="1"/>
          </p:nvPr>
        </p:nvSpPr>
        <p:spPr>
          <a:xfrm>
            <a:off x="1183924" y="450150"/>
            <a:ext cx="7261502" cy="4243200"/>
          </a:xfrm>
          <a:prstGeom prst="rect">
            <a:avLst/>
          </a:prstGeom>
        </p:spPr>
        <p:txBody>
          <a:bodyPr/>
          <a:lstStyle/>
          <a:p>
            <a:pPr marL="0" indent="0">
              <a:buSzTx/>
              <a:buNone/>
              <a:defRPr sz="1400">
                <a:latin typeface="Times New Roman"/>
                <a:ea typeface="Times New Roman"/>
                <a:cs typeface="Times New Roman"/>
                <a:sym typeface="Times New Roman"/>
              </a:defRPr>
            </a:pPr>
            <a:r>
              <a:t>Most of the cable network companies use the Disjoint Set Union data structure in Kruskal’s algorithm to find the shortest path to lay cables across a city or group of cities.</a:t>
            </a:r>
          </a:p>
          <a:p>
            <a:pPr marL="0" indent="0">
              <a:spcBef>
                <a:spcPts val="1200"/>
              </a:spcBef>
              <a:buSzTx/>
              <a:buNone/>
              <a:defRPr b="1" sz="2000">
                <a:latin typeface="Times New Roman"/>
                <a:ea typeface="Times New Roman"/>
                <a:cs typeface="Times New Roman"/>
                <a:sym typeface="Times New Roman"/>
              </a:defRPr>
            </a:pPr>
            <a:r>
              <a:t>What are Disjoint Sets?</a:t>
            </a:r>
          </a:p>
          <a:p>
            <a:pPr marL="0" indent="0">
              <a:spcBef>
                <a:spcPts val="400"/>
              </a:spcBef>
              <a:buSzTx/>
              <a:buNone/>
              <a:defRPr>
                <a:latin typeface="Times New Roman"/>
                <a:ea typeface="Times New Roman"/>
                <a:cs typeface="Times New Roman"/>
                <a:sym typeface="Times New Roman"/>
              </a:defRPr>
            </a:pPr>
            <a:r>
              <a:t>A disjoint set is a data structure which keeps track of all elements that are separated by a number of disjoint (not connected) subsets.</a:t>
            </a:r>
          </a:p>
          <a:p>
            <a:pPr marL="0" indent="0">
              <a:spcBef>
                <a:spcPts val="2300"/>
              </a:spcBef>
              <a:buSzTx/>
              <a:buNone/>
              <a:defRPr>
                <a:latin typeface="Times New Roman"/>
                <a:ea typeface="Times New Roman"/>
                <a:cs typeface="Times New Roman"/>
                <a:sym typeface="Times New Roman"/>
              </a:defRPr>
            </a:pPr>
            <a:r>
              <a:t>With the help of disjoints sets, you can keep a track of the existence of elements in a particular group.</a:t>
            </a:r>
          </a:p>
          <a:p>
            <a:pPr marL="0" indent="0">
              <a:spcBef>
                <a:spcPts val="2300"/>
              </a:spcBef>
              <a:buSzTx/>
              <a:buNone/>
              <a:defRPr>
                <a:latin typeface="Times New Roman"/>
                <a:ea typeface="Times New Roman"/>
                <a:cs typeface="Times New Roman"/>
                <a:sym typeface="Times New Roman"/>
              </a:defRPr>
            </a:pPr>
            <a:r>
              <a:t>Let’s say there are 6 elements A, B, C, D, E, and F. B, C, and D are connected and E and F are paired together.</a:t>
            </a:r>
          </a:p>
          <a:p>
            <a:pPr marL="0" indent="0">
              <a:spcBef>
                <a:spcPts val="2300"/>
              </a:spcBef>
              <a:buSzTx/>
              <a:buNone/>
              <a:defRPr>
                <a:latin typeface="Times New Roman"/>
                <a:ea typeface="Times New Roman"/>
                <a:cs typeface="Times New Roman"/>
                <a:sym typeface="Times New Roman"/>
              </a:defRPr>
            </a:pPr>
            <a:r>
              <a:t>This gives us 3 subsets that have elements (A), (B, C, D), and (E, F).</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47" name="Google Shape;235;p29"/>
          <p:cNvSpPr txBox="1"/>
          <p:nvPr>
            <p:ph type="body" sz="half" idx="1"/>
          </p:nvPr>
        </p:nvSpPr>
        <p:spPr>
          <a:xfrm>
            <a:off x="1324159" y="687362"/>
            <a:ext cx="7038900" cy="2549848"/>
          </a:xfrm>
          <a:prstGeom prst="rect">
            <a:avLst/>
          </a:prstGeom>
          <a:gradFill>
            <a:gsLst>
              <a:gs pos="0">
                <a:srgbClr val="6B8ADA"/>
              </a:gs>
              <a:gs pos="100000">
                <a:schemeClr val="accent5">
                  <a:hueOff val="172405"/>
                  <a:satOff val="54054"/>
                  <a:lumOff val="21186"/>
                </a:schemeClr>
              </a:gs>
            </a:gsLst>
            <a:lin ang="16200000"/>
          </a:gradFill>
          <a:ln w="9525">
            <a:solidFill>
              <a:srgbClr val="738CCA"/>
            </a:solidFill>
            <a:round/>
          </a:ln>
          <a:effectLst>
            <a:outerShdw sx="100000" sy="100000" kx="0" ky="0" algn="b" rotWithShape="0" blurRad="38100" dist="23000" dir="5400000">
              <a:srgbClr val="000000">
                <a:alpha val="35000"/>
              </a:srgbClr>
            </a:outerShdw>
          </a:effectLst>
        </p:spPr>
        <p:txBody>
          <a:bodyPr/>
          <a:lstStyle/>
          <a:p>
            <a:pPr marL="0" indent="0">
              <a:lnSpc>
                <a:spcPct val="100000"/>
              </a:lnSpc>
              <a:buClrTx/>
              <a:buSzTx/>
              <a:buFontTx/>
              <a:buNone/>
              <a:defRPr sz="1400">
                <a:latin typeface="+mn-lt"/>
                <a:ea typeface="+mn-ea"/>
                <a:cs typeface="+mn-cs"/>
                <a:sym typeface="Arial"/>
              </a:defRPr>
            </a:pPr>
            <a:r>
              <a:t>cin &gt;&gt; x &gt;&gt; y &gt;&gt; weight;</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        p[i] = make_pair(weight, make_pair(x, y));</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    }</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    // Sort the edges in the ascending order</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    sort(p, p + edges);</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    minimumCost = kruskal(p);</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    cout &lt;&lt; minimumCost &lt;&lt; endl;</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    return 0;</a:t>
            </a:r>
            <a:endParaRPr>
              <a:solidFill>
                <a:srgbClr val="666666"/>
              </a:solidFill>
              <a:latin typeface="Times New Roman"/>
              <a:ea typeface="Times New Roman"/>
              <a:cs typeface="Times New Roman"/>
              <a:sym typeface="Times New Roman"/>
            </a:endParaRPr>
          </a:p>
          <a:p>
            <a:pPr marL="0" indent="0">
              <a:lnSpc>
                <a:spcPct val="100000"/>
              </a:lnSpc>
              <a:buClrTx/>
              <a:buSzTx/>
              <a:buFontTx/>
              <a:buNone/>
              <a:defRPr sz="1400">
                <a:latin typeface="+mn-lt"/>
                <a:ea typeface="+mn-ea"/>
                <a:cs typeface="+mn-cs"/>
                <a:sym typeface="Arial"/>
              </a:defRPr>
            </a:pPr>
            <a:r>
              <a:t>}</a:t>
            </a:r>
          </a:p>
        </p:txBody>
      </p:sp>
      <p:sp>
        <p:nvSpPr>
          <p:cNvPr id="248" name="Google Shape;236;p29"/>
          <p:cNvSpPr txBox="1"/>
          <p:nvPr/>
        </p:nvSpPr>
        <p:spPr>
          <a:xfrm>
            <a:off x="3389329" y="3669448"/>
            <a:ext cx="2188008" cy="93082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600">
                <a:solidFill>
                  <a:srgbClr val="FFFFFF"/>
                </a:solidFill>
                <a:latin typeface="Times New Roman"/>
                <a:ea typeface="Times New Roman"/>
                <a:cs typeface="Times New Roman"/>
                <a:sym typeface="Times New Roman"/>
              </a:defRPr>
            </a:pPr>
            <a:r>
              <a:t>THANK YOU</a:t>
            </a:r>
            <a:endParaRPr>
              <a:solidFill>
                <a:srgbClr val="000000"/>
              </a:solidFill>
            </a:endParaRPr>
          </a:p>
          <a:p>
            <a:pPr>
              <a:defRPr sz="2600">
                <a:solidFill>
                  <a:srgbClr val="FFFFFF"/>
                </a:solidFill>
                <a:latin typeface="Times New Roman"/>
                <a:ea typeface="Times New Roman"/>
                <a:cs typeface="Times New Roman"/>
                <a:sym typeface="Times New Roman"/>
              </a:defRPr>
            </a:pPr>
            <a:r>
              <a:t>THE END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196" name="Google Shape;145;p15"/>
          <p:cNvSpPr txBox="1"/>
          <p:nvPr>
            <p:ph type="body" idx="1"/>
          </p:nvPr>
        </p:nvSpPr>
        <p:spPr>
          <a:xfrm>
            <a:off x="1207149" y="661424"/>
            <a:ext cx="7272302" cy="3905401"/>
          </a:xfrm>
          <a:prstGeom prst="rect">
            <a:avLst/>
          </a:prstGeom>
        </p:spPr>
        <p:txBody>
          <a:bodyPr/>
          <a:lstStyle/>
          <a:p>
            <a:pPr marL="0" indent="0">
              <a:lnSpc>
                <a:spcPct val="92000"/>
              </a:lnSpc>
              <a:buSzTx/>
              <a:buNone/>
              <a:defRPr sz="1200">
                <a:latin typeface="Times New Roman"/>
                <a:ea typeface="Times New Roman"/>
                <a:cs typeface="Times New Roman"/>
                <a:sym typeface="Times New Roman"/>
              </a:defRPr>
            </a:pPr>
            <a:r>
              <a:t>Disjoint sets help us quickly determine which elements are connected and close and to unite two components into a single entity.</a:t>
            </a:r>
          </a:p>
          <a:p>
            <a:pPr marL="0" indent="0">
              <a:lnSpc>
                <a:spcPct val="92000"/>
              </a:lnSpc>
              <a:spcBef>
                <a:spcPts val="2300"/>
              </a:spcBef>
              <a:buSzTx/>
              <a:buNone/>
              <a:defRPr sz="1200">
                <a:latin typeface="Times New Roman"/>
                <a:ea typeface="Times New Roman"/>
                <a:cs typeface="Times New Roman"/>
                <a:sym typeface="Times New Roman"/>
              </a:defRPr>
            </a:pPr>
            <a:r>
              <a:t>A disjoint set data structure consists of two important functions:</a:t>
            </a:r>
          </a:p>
          <a:p>
            <a:pPr marL="0" indent="0">
              <a:lnSpc>
                <a:spcPct val="92000"/>
              </a:lnSpc>
              <a:spcBef>
                <a:spcPts val="2300"/>
              </a:spcBef>
              <a:buSzTx/>
              <a:buNone/>
              <a:defRPr b="1" sz="1200">
                <a:latin typeface="Times New Roman"/>
                <a:ea typeface="Times New Roman"/>
                <a:cs typeface="Times New Roman"/>
                <a:sym typeface="Times New Roman"/>
              </a:defRPr>
            </a:pPr>
            <a:r>
              <a:t>Find()</a:t>
            </a:r>
            <a:r>
              <a:rPr b="0"/>
              <a:t> – It helps to determine which subset a particular element belongs to.</a:t>
            </a:r>
          </a:p>
          <a:p>
            <a:pPr marL="0" indent="0">
              <a:lnSpc>
                <a:spcPct val="92000"/>
              </a:lnSpc>
              <a:spcBef>
                <a:spcPts val="2300"/>
              </a:spcBef>
              <a:buSzTx/>
              <a:buNone/>
              <a:defRPr sz="1200">
                <a:latin typeface="Times New Roman"/>
                <a:ea typeface="Times New Roman"/>
                <a:cs typeface="Times New Roman"/>
                <a:sym typeface="Times New Roman"/>
              </a:defRPr>
            </a:pPr>
            <a:r>
              <a:t>It also helps determine if the element is in more than one subset.</a:t>
            </a:r>
          </a:p>
          <a:p>
            <a:pPr marL="0" indent="0">
              <a:lnSpc>
                <a:spcPct val="92000"/>
              </a:lnSpc>
              <a:spcBef>
                <a:spcPts val="2300"/>
              </a:spcBef>
              <a:buSzTx/>
              <a:buNone/>
              <a:defRPr b="1" sz="1200">
                <a:latin typeface="Times New Roman"/>
                <a:ea typeface="Times New Roman"/>
                <a:cs typeface="Times New Roman"/>
                <a:sym typeface="Times New Roman"/>
              </a:defRPr>
            </a:pPr>
            <a:r>
              <a:t>Union()</a:t>
            </a:r>
            <a:r>
              <a:rPr b="0"/>
              <a:t> – It helps to check whether a graph is cyclic or not. And helps connect or join two subsets.</a:t>
            </a:r>
          </a:p>
          <a:p>
            <a:pPr marL="0" indent="0">
              <a:lnSpc>
                <a:spcPct val="92000"/>
              </a:lnSpc>
              <a:spcBef>
                <a:spcPts val="2300"/>
              </a:spcBef>
              <a:buSzTx/>
              <a:buNone/>
              <a:defRPr b="1" sz="1600">
                <a:latin typeface="Times New Roman"/>
                <a:ea typeface="Times New Roman"/>
                <a:cs typeface="Times New Roman"/>
                <a:sym typeface="Times New Roman"/>
              </a:defRPr>
            </a:pPr>
            <a:r>
              <a:t>Implementation of Disjoint Set</a:t>
            </a:r>
            <a:endParaRPr sz="1800"/>
          </a:p>
          <a:p>
            <a:pPr marL="0" indent="0">
              <a:lnSpc>
                <a:spcPct val="80000"/>
              </a:lnSpc>
              <a:spcBef>
                <a:spcPts val="400"/>
              </a:spcBef>
              <a:buSzTx/>
              <a:buNone/>
              <a:defRPr sz="1200">
                <a:latin typeface="Times New Roman"/>
                <a:ea typeface="Times New Roman"/>
                <a:cs typeface="Times New Roman"/>
                <a:sym typeface="Times New Roman"/>
              </a:defRPr>
            </a:pPr>
            <a:r>
              <a:t>For the previous example, we assume that for the set (B, C, D), B is a parent node.</a:t>
            </a:r>
          </a:p>
          <a:p>
            <a:pPr marL="0" indent="0">
              <a:lnSpc>
                <a:spcPct val="92000"/>
              </a:lnSpc>
              <a:spcBef>
                <a:spcPts val="2300"/>
              </a:spcBef>
              <a:buSzTx/>
              <a:buNone/>
              <a:defRPr sz="1200">
                <a:latin typeface="Times New Roman"/>
                <a:ea typeface="Times New Roman"/>
                <a:cs typeface="Times New Roman"/>
                <a:sym typeface="Times New Roman"/>
              </a:defRPr>
            </a:pPr>
            <a:r>
              <a:t>For the disjoint set, we keep a single representative for each node.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198" name="Google Shape;150;p16"/>
          <p:cNvSpPr txBox="1"/>
          <p:nvPr>
            <p:ph type="body" idx="1"/>
          </p:nvPr>
        </p:nvSpPr>
        <p:spPr>
          <a:xfrm>
            <a:off x="1052550" y="2642174"/>
            <a:ext cx="7038900" cy="2911201"/>
          </a:xfrm>
          <a:prstGeom prst="rect">
            <a:avLst/>
          </a:prstGeom>
        </p:spPr>
        <p:txBody>
          <a:bodyPr/>
          <a:lstStyle/>
          <a:p>
            <a:pPr marL="0" indent="0" algn="just">
              <a:buSzTx/>
              <a:buNone/>
              <a:defRPr>
                <a:latin typeface="Times New Roman"/>
                <a:ea typeface="Times New Roman"/>
                <a:cs typeface="Times New Roman"/>
                <a:sym typeface="Times New Roman"/>
              </a:defRPr>
            </a:pPr>
            <a:r>
              <a:t>If we search for an element in a particular node, it leads us to the parent of that particular node.</a:t>
            </a:r>
          </a:p>
          <a:p>
            <a:pPr marL="0" indent="0" algn="just">
              <a:spcBef>
                <a:spcPts val="2300"/>
              </a:spcBef>
              <a:buSzTx/>
              <a:buNone/>
              <a:defRPr>
                <a:latin typeface="Times New Roman"/>
                <a:ea typeface="Times New Roman"/>
                <a:cs typeface="Times New Roman"/>
                <a:sym typeface="Times New Roman"/>
              </a:defRPr>
            </a:pPr>
            <a:r>
              <a:t>Therefore, when you search for D, the answer would be B.</a:t>
            </a:r>
          </a:p>
          <a:p>
            <a:pPr marL="0" indent="0" algn="just">
              <a:spcBef>
                <a:spcPts val="2300"/>
              </a:spcBef>
              <a:buSzTx/>
              <a:buNone/>
              <a:defRPr>
                <a:latin typeface="Times New Roman"/>
                <a:ea typeface="Times New Roman"/>
                <a:cs typeface="Times New Roman"/>
                <a:sym typeface="Times New Roman"/>
              </a:defRPr>
            </a:pPr>
            <a:r>
              <a:t>Similarly, we can connect the subset (A) to (E, F ) which would result in node A as the parent node.</a:t>
            </a:r>
          </a:p>
        </p:txBody>
      </p:sp>
      <p:pic>
        <p:nvPicPr>
          <p:cNvPr id="199" name="Google Shape;151;p16" descr="Google Shape;151;p16"/>
          <p:cNvPicPr>
            <a:picLocks noChangeAspect="1"/>
          </p:cNvPicPr>
          <p:nvPr/>
        </p:nvPicPr>
        <p:blipFill>
          <a:blip r:embed="rId2">
            <a:extLst/>
          </a:blip>
          <a:stretch>
            <a:fillRect/>
          </a:stretch>
        </p:blipFill>
        <p:spPr>
          <a:xfrm>
            <a:off x="3537849" y="876549"/>
            <a:ext cx="1519526" cy="151952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01" name="Google Shape;156;p17"/>
          <p:cNvSpPr txBox="1"/>
          <p:nvPr>
            <p:ph type="body" idx="1"/>
          </p:nvPr>
        </p:nvSpPr>
        <p:spPr>
          <a:xfrm>
            <a:off x="1260575" y="2429174"/>
            <a:ext cx="7038900" cy="2911201"/>
          </a:xfrm>
          <a:prstGeom prst="rect">
            <a:avLst/>
          </a:prstGeom>
        </p:spPr>
        <p:txBody>
          <a:bodyPr/>
          <a:lstStyle/>
          <a:p>
            <a:pPr marL="0" indent="0" algn="just">
              <a:buSzTx/>
              <a:buNone/>
              <a:defRPr>
                <a:latin typeface="Times New Roman"/>
                <a:ea typeface="Times New Roman"/>
                <a:cs typeface="Times New Roman"/>
                <a:sym typeface="Times New Roman"/>
              </a:defRPr>
            </a:pPr>
            <a:r>
              <a:t>Now we have two subsets, but both B and A don’t have any parent node.</a:t>
            </a:r>
          </a:p>
          <a:p>
            <a:pPr marL="0" indent="0" algn="just">
              <a:spcBef>
                <a:spcPts val="2300"/>
              </a:spcBef>
              <a:buSzTx/>
              <a:buNone/>
              <a:defRPr>
                <a:latin typeface="Times New Roman"/>
                <a:ea typeface="Times New Roman"/>
                <a:cs typeface="Times New Roman"/>
                <a:sym typeface="Times New Roman"/>
              </a:defRPr>
            </a:pPr>
            <a:r>
              <a:t>Each tree is an independent disjoint set, that is if two or more elements are in the same tree, they are part of the same disjoint set, else they are independent.</a:t>
            </a:r>
          </a:p>
          <a:p>
            <a:pPr marL="0" indent="0" algn="just">
              <a:spcBef>
                <a:spcPts val="2300"/>
              </a:spcBef>
              <a:buSzTx/>
              <a:buNone/>
              <a:defRPr>
                <a:latin typeface="Times New Roman"/>
                <a:ea typeface="Times New Roman"/>
                <a:cs typeface="Times New Roman"/>
                <a:sym typeface="Times New Roman"/>
              </a:defRPr>
            </a:pPr>
            <a:r>
              <a:t>So if for a particular tree B is a representative, then Parent[i]=B.</a:t>
            </a:r>
          </a:p>
          <a:p>
            <a:pPr marL="0" indent="0" algn="just">
              <a:spcBef>
                <a:spcPts val="2300"/>
              </a:spcBef>
              <a:buSzTx/>
              <a:buNone/>
              <a:defRPr>
                <a:latin typeface="Times New Roman"/>
                <a:ea typeface="Times New Roman"/>
                <a:cs typeface="Times New Roman"/>
                <a:sym typeface="Times New Roman"/>
              </a:defRPr>
            </a:pPr>
            <a:r>
              <a:t>If B is not a representative, we can move up the tree to find the parent or representative for the tree.</a:t>
            </a:r>
          </a:p>
        </p:txBody>
      </p:sp>
      <p:pic>
        <p:nvPicPr>
          <p:cNvPr id="202" name="Google Shape;157;p17" descr="Google Shape;157;p17"/>
          <p:cNvPicPr>
            <a:picLocks noChangeAspect="1"/>
          </p:cNvPicPr>
          <p:nvPr/>
        </p:nvPicPr>
        <p:blipFill>
          <a:blip r:embed="rId2">
            <a:extLst/>
          </a:blip>
          <a:stretch>
            <a:fillRect/>
          </a:stretch>
        </p:blipFill>
        <p:spPr>
          <a:xfrm>
            <a:off x="3265599" y="501674"/>
            <a:ext cx="1927501" cy="19275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04" name="Google Shape;162;p18"/>
          <p:cNvSpPr txBox="1"/>
          <p:nvPr>
            <p:ph type="title"/>
          </p:nvPr>
        </p:nvSpPr>
        <p:spPr>
          <a:xfrm>
            <a:off x="1052550" y="521524"/>
            <a:ext cx="7038900" cy="914102"/>
          </a:xfrm>
          <a:prstGeom prst="rect">
            <a:avLst/>
          </a:prstGeom>
        </p:spPr>
        <p:txBody>
          <a:bodyPr/>
          <a:lstStyle>
            <a:lvl1pPr defTabSz="905255">
              <a:lnSpc>
                <a:spcPct val="115000"/>
              </a:lnSpc>
              <a:defRPr b="1" sz="2178">
                <a:latin typeface="Times New Roman"/>
                <a:ea typeface="Times New Roman"/>
                <a:cs typeface="Times New Roman"/>
                <a:sym typeface="Times New Roman"/>
              </a:defRPr>
            </a:lvl1pPr>
          </a:lstStyle>
          <a:p>
            <a:pPr/>
            <a:r>
              <a:t>What is Kruskal’s algorithm?</a:t>
            </a:r>
          </a:p>
        </p:txBody>
      </p:sp>
      <p:sp>
        <p:nvSpPr>
          <p:cNvPr id="205" name="Google Shape;163;p18"/>
          <p:cNvSpPr txBox="1"/>
          <p:nvPr>
            <p:ph type="body" idx="1"/>
          </p:nvPr>
        </p:nvSpPr>
        <p:spPr>
          <a:xfrm>
            <a:off x="1114075" y="1009550"/>
            <a:ext cx="7038900" cy="2911201"/>
          </a:xfrm>
          <a:prstGeom prst="rect">
            <a:avLst/>
          </a:prstGeom>
        </p:spPr>
        <p:txBody>
          <a:bodyPr/>
          <a:lstStyle/>
          <a:p>
            <a:pPr marL="0" indent="0">
              <a:lnSpc>
                <a:spcPct val="100000"/>
              </a:lnSpc>
              <a:buSzTx/>
              <a:buNone/>
              <a:defRPr>
                <a:latin typeface="Times New Roman"/>
                <a:ea typeface="Times New Roman"/>
                <a:cs typeface="Times New Roman"/>
                <a:sym typeface="Times New Roman"/>
              </a:defRPr>
            </a:pPr>
            <a:r>
              <a:t>Spanning tree is the sum of weights of all the edges in a tree.</a:t>
            </a:r>
          </a:p>
          <a:p>
            <a:pPr marL="0" indent="0">
              <a:lnSpc>
                <a:spcPct val="100000"/>
              </a:lnSpc>
              <a:buSzTx/>
              <a:buNone/>
              <a:defRPr>
                <a:latin typeface="Times New Roman"/>
                <a:ea typeface="Times New Roman"/>
                <a:cs typeface="Times New Roman"/>
                <a:sym typeface="Times New Roman"/>
              </a:defRPr>
            </a:pPr>
            <a:r>
              <a:t>A minimum spanning tree (MST) is one which costs the least among all spanning trees.</a:t>
            </a:r>
          </a:p>
          <a:p>
            <a:pPr marL="0" indent="0">
              <a:lnSpc>
                <a:spcPct val="100000"/>
              </a:lnSpc>
              <a:buSzTx/>
              <a:buNone/>
              <a:defRPr>
                <a:latin typeface="Times New Roman"/>
                <a:ea typeface="Times New Roman"/>
                <a:cs typeface="Times New Roman"/>
                <a:sym typeface="Times New Roman"/>
              </a:defRPr>
            </a:pPr>
            <a:r>
              <a:t>Here is an example of a minimum spanning tree.</a:t>
            </a:r>
          </a:p>
        </p:txBody>
      </p:sp>
      <p:pic>
        <p:nvPicPr>
          <p:cNvPr id="206" name="Google Shape;164;p18" descr="Google Shape;164;p18"/>
          <p:cNvPicPr>
            <a:picLocks noChangeAspect="1"/>
          </p:cNvPicPr>
          <p:nvPr/>
        </p:nvPicPr>
        <p:blipFill>
          <a:blip r:embed="rId2">
            <a:extLst/>
          </a:blip>
          <a:stretch>
            <a:fillRect/>
          </a:stretch>
        </p:blipFill>
        <p:spPr>
          <a:xfrm>
            <a:off x="1114075" y="1931924"/>
            <a:ext cx="7038900" cy="2911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08" name="Google Shape;169;p19"/>
          <p:cNvSpPr txBox="1"/>
          <p:nvPr>
            <p:ph type="title"/>
          </p:nvPr>
        </p:nvSpPr>
        <p:spPr>
          <a:xfrm>
            <a:off x="1297500" y="2343150"/>
            <a:ext cx="7038900" cy="914101"/>
          </a:xfrm>
          <a:prstGeom prst="rect">
            <a:avLst/>
          </a:prstGeom>
        </p:spPr>
        <p:txBody>
          <a:bodyPr/>
          <a:lstStyle>
            <a:lvl1pPr algn="just">
              <a:lnSpc>
                <a:spcPct val="115000"/>
              </a:lnSpc>
              <a:spcBef>
                <a:spcPts val="400"/>
              </a:spcBef>
              <a:defRPr sz="2200">
                <a:latin typeface="Times New Roman"/>
                <a:ea typeface="Times New Roman"/>
                <a:cs typeface="Times New Roman"/>
                <a:sym typeface="Times New Roman"/>
              </a:defRPr>
            </a:lvl1pPr>
          </a:lstStyle>
          <a:p>
            <a:pPr/>
            <a:r>
              <a:t>Step to Kruskal’s algorithm:</a:t>
            </a:r>
          </a:p>
        </p:txBody>
      </p:sp>
      <p:sp>
        <p:nvSpPr>
          <p:cNvPr id="209" name="Google Shape;170;p19"/>
          <p:cNvSpPr txBox="1"/>
          <p:nvPr>
            <p:ph type="body" sz="half" idx="1"/>
          </p:nvPr>
        </p:nvSpPr>
        <p:spPr>
          <a:xfrm>
            <a:off x="1297500" y="496999"/>
            <a:ext cx="7038900" cy="1914901"/>
          </a:xfrm>
          <a:prstGeom prst="rect">
            <a:avLst/>
          </a:prstGeom>
        </p:spPr>
        <p:txBody>
          <a:bodyPr/>
          <a:lstStyle/>
          <a:p>
            <a:pPr marL="0" indent="0" algn="just">
              <a:lnSpc>
                <a:spcPct val="90000"/>
              </a:lnSpc>
              <a:buSzTx/>
              <a:buNone/>
              <a:defRPr sz="1200">
                <a:latin typeface="Times New Roman"/>
                <a:ea typeface="Times New Roman"/>
                <a:cs typeface="Times New Roman"/>
                <a:sym typeface="Times New Roman"/>
              </a:defRPr>
            </a:pPr>
            <a:r>
              <a:t>Kruskal’s Algorithm and Prim’s minimum spanning tree algorithm are two popular algorithms to find the minimum spanning trees.</a:t>
            </a:r>
          </a:p>
          <a:p>
            <a:pPr marL="0" indent="0" algn="just">
              <a:lnSpc>
                <a:spcPct val="90000"/>
              </a:lnSpc>
              <a:spcBef>
                <a:spcPts val="2300"/>
              </a:spcBef>
              <a:buSzTx/>
              <a:buNone/>
              <a:defRPr sz="1200">
                <a:latin typeface="Times New Roman"/>
                <a:ea typeface="Times New Roman"/>
                <a:cs typeface="Times New Roman"/>
                <a:sym typeface="Times New Roman"/>
              </a:defRPr>
            </a:pPr>
            <a:r>
              <a:t>Kruskal’s algorithm uses the greedy approach for finding a minimum spanning tree.</a:t>
            </a:r>
          </a:p>
          <a:p>
            <a:pPr marL="0" indent="0" algn="just">
              <a:lnSpc>
                <a:spcPct val="90000"/>
              </a:lnSpc>
              <a:spcBef>
                <a:spcPts val="2300"/>
              </a:spcBef>
              <a:buSzTx/>
              <a:buNone/>
              <a:defRPr sz="1200">
                <a:latin typeface="Times New Roman"/>
                <a:ea typeface="Times New Roman"/>
                <a:cs typeface="Times New Roman"/>
                <a:sym typeface="Times New Roman"/>
              </a:defRPr>
            </a:pPr>
            <a:r>
              <a:t>Kruskal’s algorithm treats every node as an independent tree and connects one with another only if it has the lowest cost compared to all other options available.</a:t>
            </a:r>
          </a:p>
        </p:txBody>
      </p:sp>
      <p:sp>
        <p:nvSpPr>
          <p:cNvPr id="210" name="Google Shape;171;p19"/>
          <p:cNvSpPr txBox="1"/>
          <p:nvPr/>
        </p:nvSpPr>
        <p:spPr>
          <a:xfrm>
            <a:off x="1168974" y="2906349"/>
            <a:ext cx="7087801" cy="107692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4325">
              <a:lnSpc>
                <a:spcPct val="115000"/>
              </a:lnSpc>
              <a:buClr>
                <a:srgbClr val="FFFFFF"/>
              </a:buClr>
              <a:buSzPts val="1300"/>
              <a:buFont typeface="Times New Roman"/>
              <a:buChar char="●"/>
              <a:defRPr sz="1300">
                <a:solidFill>
                  <a:srgbClr val="FFFFFF"/>
                </a:solidFill>
                <a:latin typeface="Times New Roman"/>
                <a:ea typeface="Times New Roman"/>
                <a:cs typeface="Times New Roman"/>
                <a:sym typeface="Times New Roman"/>
              </a:defRPr>
            </a:pPr>
            <a:r>
              <a:t>Sort the graph edges with respect to their weights.</a:t>
            </a:r>
          </a:p>
          <a:p>
            <a:pPr marL="457200" indent="-314325">
              <a:lnSpc>
                <a:spcPct val="115000"/>
              </a:lnSpc>
              <a:buClr>
                <a:srgbClr val="FFFFFF"/>
              </a:buClr>
              <a:buSzPts val="1300"/>
              <a:buFont typeface="Times New Roman"/>
              <a:buChar char="●"/>
              <a:defRPr sz="1300">
                <a:solidFill>
                  <a:srgbClr val="FFFFFF"/>
                </a:solidFill>
                <a:latin typeface="Times New Roman"/>
                <a:ea typeface="Times New Roman"/>
                <a:cs typeface="Times New Roman"/>
                <a:sym typeface="Times New Roman"/>
              </a:defRPr>
            </a:pPr>
            <a:r>
              <a:t>Start adding edges to the minimum spanning tree from the edge with the smallest weight until the edge of the largest weight.</a:t>
            </a:r>
          </a:p>
          <a:p>
            <a:pPr marL="457200" indent="-314325">
              <a:lnSpc>
                <a:spcPct val="115000"/>
              </a:lnSpc>
              <a:buClr>
                <a:srgbClr val="FFFFFF"/>
              </a:buClr>
              <a:buSzPts val="1300"/>
              <a:buFont typeface="Times New Roman"/>
              <a:buChar char="●"/>
              <a:defRPr sz="1300">
                <a:solidFill>
                  <a:srgbClr val="FFFFFF"/>
                </a:solidFill>
                <a:latin typeface="Times New Roman"/>
                <a:ea typeface="Times New Roman"/>
                <a:cs typeface="Times New Roman"/>
                <a:sym typeface="Times New Roman"/>
              </a:defRPr>
            </a:pPr>
            <a:r>
              <a:t>Only add edges which don’t form a cycle—edges which connect only disconnected components.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12" name="Google Shape;176;p20"/>
          <p:cNvSpPr txBox="1"/>
          <p:nvPr>
            <p:ph type="body" idx="1"/>
          </p:nvPr>
        </p:nvSpPr>
        <p:spPr>
          <a:xfrm>
            <a:off x="1297500" y="870900"/>
            <a:ext cx="7038900" cy="3243601"/>
          </a:xfrm>
          <a:prstGeom prst="rect">
            <a:avLst/>
          </a:prstGeom>
        </p:spPr>
        <p:txBody>
          <a:bodyPr/>
          <a:lstStyle/>
          <a:p>
            <a:pPr marL="0" indent="0" algn="just">
              <a:buSzTx/>
              <a:buNone/>
              <a:defRPr>
                <a:latin typeface="Times New Roman"/>
                <a:ea typeface="Times New Roman"/>
                <a:cs typeface="Times New Roman"/>
                <a:sym typeface="Times New Roman"/>
              </a:defRPr>
            </a:pPr>
            <a:r>
              <a:t>Or as a simpler explanation,</a:t>
            </a:r>
          </a:p>
          <a:p>
            <a:pPr marL="0" indent="0" algn="just">
              <a:spcBef>
                <a:spcPts val="2300"/>
              </a:spcBef>
              <a:buSzTx/>
              <a:buNone/>
              <a:defRPr>
                <a:latin typeface="Times New Roman"/>
                <a:ea typeface="Times New Roman"/>
                <a:cs typeface="Times New Roman"/>
                <a:sym typeface="Times New Roman"/>
              </a:defRPr>
            </a:pPr>
            <a:r>
              <a:t>Step 1 – Remove all loops and parallel edges</a:t>
            </a:r>
          </a:p>
          <a:p>
            <a:pPr marL="0" indent="0" algn="just">
              <a:spcBef>
                <a:spcPts val="2300"/>
              </a:spcBef>
              <a:buSzTx/>
              <a:buNone/>
              <a:defRPr>
                <a:latin typeface="Times New Roman"/>
                <a:ea typeface="Times New Roman"/>
                <a:cs typeface="Times New Roman"/>
                <a:sym typeface="Times New Roman"/>
              </a:defRPr>
            </a:pPr>
            <a:r>
              <a:t>Step 2 – Arrange all the edges in ascending order of cost</a:t>
            </a:r>
          </a:p>
          <a:p>
            <a:pPr marL="0" indent="0" algn="just">
              <a:spcBef>
                <a:spcPts val="2300"/>
              </a:spcBef>
              <a:buSzTx/>
              <a:buNone/>
              <a:defRPr>
                <a:latin typeface="Times New Roman"/>
                <a:ea typeface="Times New Roman"/>
                <a:cs typeface="Times New Roman"/>
                <a:sym typeface="Times New Roman"/>
              </a:defRPr>
            </a:pPr>
            <a:r>
              <a:t>Step 3 – Add edges with least weight</a:t>
            </a:r>
          </a:p>
          <a:p>
            <a:pPr marL="0" indent="0" algn="just">
              <a:spcBef>
                <a:spcPts val="2300"/>
              </a:spcBef>
              <a:buSzTx/>
              <a:buNone/>
              <a:defRPr>
                <a:latin typeface="Times New Roman"/>
                <a:ea typeface="Times New Roman"/>
                <a:cs typeface="Times New Roman"/>
                <a:sym typeface="Times New Roman"/>
              </a:defRPr>
            </a:pPr>
            <a:r>
              <a:t>But how do you check whether two vertices are connected or not?  That’s where the real-life example of Disjoint Sets come into use.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satOff val="-18745"/>
            <a:lumOff val="-12745"/>
          </a:schemeClr>
        </a:solidFill>
      </p:bgPr>
    </p:bg>
    <p:spTree>
      <p:nvGrpSpPr>
        <p:cNvPr id="1" name=""/>
        <p:cNvGrpSpPr/>
        <p:nvPr/>
      </p:nvGrpSpPr>
      <p:grpSpPr>
        <a:xfrm>
          <a:off x="0" y="0"/>
          <a:ext cx="0" cy="0"/>
          <a:chOff x="0" y="0"/>
          <a:chExt cx="0" cy="0"/>
        </a:xfrm>
      </p:grpSpPr>
      <p:sp>
        <p:nvSpPr>
          <p:cNvPr id="214" name="Google Shape;181;p21"/>
          <p:cNvSpPr txBox="1"/>
          <p:nvPr>
            <p:ph type="title"/>
          </p:nvPr>
        </p:nvSpPr>
        <p:spPr>
          <a:xfrm>
            <a:off x="1297500" y="393749"/>
            <a:ext cx="7038900" cy="914102"/>
          </a:xfrm>
          <a:prstGeom prst="rect">
            <a:avLst/>
          </a:prstGeom>
        </p:spPr>
        <p:txBody>
          <a:bodyPr/>
          <a:lstStyle>
            <a:lvl1pPr algn="just" defTabSz="905255">
              <a:lnSpc>
                <a:spcPct val="115000"/>
              </a:lnSpc>
              <a:defRPr b="1" sz="2178">
                <a:latin typeface="Times New Roman"/>
                <a:ea typeface="Times New Roman"/>
                <a:cs typeface="Times New Roman"/>
                <a:sym typeface="Times New Roman"/>
              </a:defRPr>
            </a:lvl1pPr>
          </a:lstStyle>
          <a:p>
            <a:pPr/>
            <a:r>
              <a:t>Kruskal’s algorithm example in detail</a:t>
            </a:r>
          </a:p>
        </p:txBody>
      </p:sp>
      <p:sp>
        <p:nvSpPr>
          <p:cNvPr id="215" name="Google Shape;182;p21"/>
          <p:cNvSpPr txBox="1"/>
          <p:nvPr>
            <p:ph type="body" idx="1"/>
          </p:nvPr>
        </p:nvSpPr>
        <p:spPr>
          <a:xfrm>
            <a:off x="1297500" y="881749"/>
            <a:ext cx="7038900" cy="2911201"/>
          </a:xfrm>
          <a:prstGeom prst="rect">
            <a:avLst/>
          </a:prstGeom>
        </p:spPr>
        <p:txBody>
          <a:bodyPr/>
          <a:lstStyle/>
          <a:p>
            <a:pPr marL="0" indent="0" algn="just">
              <a:lnSpc>
                <a:spcPct val="100000"/>
              </a:lnSpc>
              <a:buSzTx/>
              <a:buNone/>
              <a:defRPr>
                <a:latin typeface="Times New Roman"/>
                <a:ea typeface="Times New Roman"/>
                <a:cs typeface="Times New Roman"/>
                <a:sym typeface="Times New Roman"/>
              </a:defRPr>
            </a:pPr>
            <a:r>
              <a:t>I am sure very few of you would be working for a cable network company, so let’s make the Kruskal’s minimum spanning tree algorithm problem more relatable.</a:t>
            </a:r>
          </a:p>
          <a:p>
            <a:pPr marL="0" indent="0" algn="just">
              <a:lnSpc>
                <a:spcPct val="100000"/>
              </a:lnSpc>
              <a:buSzTx/>
              <a:buNone/>
              <a:defRPr>
                <a:latin typeface="Times New Roman"/>
                <a:ea typeface="Times New Roman"/>
                <a:cs typeface="Times New Roman"/>
                <a:sym typeface="Times New Roman"/>
              </a:defRPr>
            </a:pPr>
            <a:r>
              <a:t>On your trip to Venice, you plan to visit all the important world heritage sites but are short on time. To make your itinerary work, you decide to use Kruskal’s algorithm using disjoint sets.</a:t>
            </a:r>
          </a:p>
          <a:p>
            <a:pPr marL="0" indent="0">
              <a:lnSpc>
                <a:spcPct val="100000"/>
              </a:lnSpc>
              <a:buSzTx/>
              <a:buNone/>
              <a:defRPr>
                <a:latin typeface="Times New Roman"/>
                <a:ea typeface="Times New Roman"/>
                <a:cs typeface="Times New Roman"/>
                <a:sym typeface="Times New Roman"/>
              </a:defRPr>
            </a:pPr>
            <a:r>
              <a:t>Here is a map of Venice.</a:t>
            </a:r>
          </a:p>
        </p:txBody>
      </p:sp>
      <p:pic>
        <p:nvPicPr>
          <p:cNvPr id="216" name="Google Shape;183;p21" descr="Google Shape;183;p21"/>
          <p:cNvPicPr>
            <a:picLocks noChangeAspect="1"/>
          </p:cNvPicPr>
          <p:nvPr/>
        </p:nvPicPr>
        <p:blipFill>
          <a:blip r:embed="rId2">
            <a:extLst/>
          </a:blip>
          <a:stretch>
            <a:fillRect/>
          </a:stretch>
        </p:blipFill>
        <p:spPr>
          <a:xfrm>
            <a:off x="1365849" y="2104150"/>
            <a:ext cx="6970550" cy="2806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1B212C"/>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Helvetica"/>
        <a:ea typeface="Helvetica"/>
        <a:cs typeface="Helvetica"/>
      </a:majorFont>
      <a:minorFont>
        <a:latin typeface="Arial"/>
        <a:ea typeface="Arial"/>
        <a:cs typeface="Arial"/>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cus">
  <a:themeElements>
    <a:clrScheme name="Focus">
      <a:dk1>
        <a:srgbClr val="000000"/>
      </a:dk1>
      <a:lt1>
        <a:srgbClr val="FFFFFF"/>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Helvetica"/>
        <a:ea typeface="Helvetica"/>
        <a:cs typeface="Helvetica"/>
      </a:majorFont>
      <a:minorFont>
        <a:latin typeface="Arial"/>
        <a:ea typeface="Arial"/>
        <a:cs typeface="Arial"/>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