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60" r:id="rId3"/>
    <p:sldId id="257" r:id="rId4"/>
    <p:sldId id="258" r:id="rId5"/>
    <p:sldId id="259" r:id="rId6"/>
    <p:sldId id="263" r:id="rId7"/>
    <p:sldId id="265" r:id="rId8"/>
    <p:sldId id="313" r:id="rId9"/>
    <p:sldId id="264" r:id="rId10"/>
    <p:sldId id="312" r:id="rId11"/>
    <p:sldId id="266" r:id="rId12"/>
    <p:sldId id="314" r:id="rId13"/>
    <p:sldId id="315" r:id="rId14"/>
    <p:sldId id="316" r:id="rId15"/>
    <p:sldId id="317" r:id="rId16"/>
    <p:sldId id="267" r:id="rId17"/>
    <p:sldId id="318" r:id="rId18"/>
    <p:sldId id="319" r:id="rId19"/>
  </p:sldIdLst>
  <p:sldSz cx="9144000" cy="5143500" type="screen16x9"/>
  <p:notesSz cx="6858000" cy="9144000"/>
  <p:embeddedFontLst>
    <p:embeddedFont>
      <p:font typeface="Kulim Park" panose="020B0604020202020204" charset="0"/>
      <p:regular r:id="rId21"/>
      <p:bold r:id="rId22"/>
      <p:italic r:id="rId23"/>
      <p:boldItalic r:id="rId24"/>
    </p:embeddedFont>
    <p:embeddedFont>
      <p:font typeface="Kulim Park SemiBold" panose="020B0604020202020204" charset="0"/>
      <p:regular r:id="rId25"/>
      <p:bold r:id="rId26"/>
      <p:italic r:id="rId27"/>
      <p:boldItalic r:id="rId28"/>
    </p:embeddedFont>
    <p:embeddedFont>
      <p:font typeface="Manrope" panose="020B0604020202020204" charset="0"/>
      <p:regular r:id="rId29"/>
      <p:bold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A64013-97CF-4713-9F4F-EAC2FA10F367}">
  <a:tblStyle styleId="{E8A64013-97CF-4713-9F4F-EAC2FA10F36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4BB39BC-E519-4063-8793-D5E2ECB947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75" d="100"/>
          <a:sy n="75" d="100"/>
        </p:scale>
        <p:origin x="1157"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ad612980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420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8898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102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163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68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ad61298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ad61298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133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ad612980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ad6129809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70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ead6129809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6304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ad612980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4"/>
        <p:cNvGrpSpPr/>
        <p:nvPr/>
      </p:nvGrpSpPr>
      <p:grpSpPr>
        <a:xfrm>
          <a:off x="0" y="0"/>
          <a:ext cx="0" cy="0"/>
          <a:chOff x="0" y="0"/>
          <a:chExt cx="0" cy="0"/>
        </a:xfrm>
      </p:grpSpPr>
      <p:sp>
        <p:nvSpPr>
          <p:cNvPr id="185" name="Google Shape;185;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4" name="Google Shape;194;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6" name="Google Shape;196;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8"/>
        <p:cNvGrpSpPr/>
        <p:nvPr/>
      </p:nvGrpSpPr>
      <p:grpSpPr>
        <a:xfrm>
          <a:off x="0" y="0"/>
          <a:ext cx="0" cy="0"/>
          <a:chOff x="0" y="0"/>
          <a:chExt cx="0" cy="0"/>
        </a:xfrm>
      </p:grpSpPr>
      <p:sp>
        <p:nvSpPr>
          <p:cNvPr id="199" name="Google Shape;199;p2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5" name="Google Shape;205;p22"/>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6" name="Google Shape;206;p22"/>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7" name="Google Shape;207;p22"/>
          <p:cNvSpPr txBox="1">
            <a:spLocks noGrp="1"/>
          </p:cNvSpPr>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8" name="Google Shape;208;p22"/>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09" name="Google Shape;209;p22"/>
          <p:cNvSpPr txBox="1">
            <a:spLocks noGrp="1"/>
          </p:cNvSpPr>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10" name="Google Shape;210;p22"/>
          <p:cNvSpPr txBox="1">
            <a:spLocks noGrp="1"/>
          </p:cNvSpPr>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11" name="Google Shape;211;p22"/>
          <p:cNvSpPr txBox="1">
            <a:spLocks noGrp="1"/>
          </p:cNvSpPr>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12" name="Google Shape;212;p22"/>
          <p:cNvSpPr txBox="1">
            <a:spLocks noGrp="1"/>
          </p:cNvSpPr>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2"/>
        <p:cNvGrpSpPr/>
        <p:nvPr/>
      </p:nvGrpSpPr>
      <p:grpSpPr>
        <a:xfrm>
          <a:off x="0" y="0"/>
          <a:ext cx="0" cy="0"/>
          <a:chOff x="0" y="0"/>
          <a:chExt cx="0" cy="0"/>
        </a:xfrm>
      </p:grpSpPr>
      <p:sp>
        <p:nvSpPr>
          <p:cNvPr id="303" name="Google Shape;303;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9"/>
        <p:cNvGrpSpPr/>
        <p:nvPr/>
      </p:nvGrpSpPr>
      <p:grpSpPr>
        <a:xfrm>
          <a:off x="0" y="0"/>
          <a:ext cx="0" cy="0"/>
          <a:chOff x="0" y="0"/>
          <a:chExt cx="0" cy="0"/>
        </a:xfrm>
      </p:grpSpPr>
      <p:sp>
        <p:nvSpPr>
          <p:cNvPr id="310" name="Google Shape;310;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0" name="Google Shape;110;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6" name="Google Shape;116;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4"/>
        <p:cNvGrpSpPr/>
        <p:nvPr/>
      </p:nvGrpSpPr>
      <p:grpSpPr>
        <a:xfrm>
          <a:off x="0" y="0"/>
          <a:ext cx="0" cy="0"/>
          <a:chOff x="0" y="0"/>
          <a:chExt cx="0" cy="0"/>
        </a:xfrm>
      </p:grpSpPr>
      <p:sp>
        <p:nvSpPr>
          <p:cNvPr id="155" name="Google Shape;155;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0" name="Google Shape;160;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2"/>
        <p:cNvGrpSpPr/>
        <p:nvPr/>
      </p:nvGrpSpPr>
      <p:grpSpPr>
        <a:xfrm>
          <a:off x="0" y="0"/>
          <a:ext cx="0" cy="0"/>
          <a:chOff x="0" y="0"/>
          <a:chExt cx="0" cy="0"/>
        </a:xfrm>
      </p:grpSpPr>
      <p:sp>
        <p:nvSpPr>
          <p:cNvPr id="163" name="Google Shape;163;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1" name="Google Shape;171;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3" name="Google Shape;173;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 id="2147483659" r:id="rId7"/>
    <p:sldLayoutId id="2147483664" r:id="rId8"/>
    <p:sldLayoutId id="2147483665" r:id="rId9"/>
    <p:sldLayoutId id="2147483667" r:id="rId10"/>
    <p:sldLayoutId id="2147483668" r:id="rId11"/>
    <p:sldLayoutId id="2147483675" r:id="rId12"/>
    <p:sldLayoutId id="214748367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18CSS202J Computer Communications Project </a:t>
            </a:r>
            <a:br>
              <a:rPr lang="en" sz="2000" dirty="0"/>
            </a:br>
            <a:br>
              <a:rPr lang="en" sz="2000" dirty="0"/>
            </a:br>
            <a:r>
              <a:rPr lang="en" sz="2800" dirty="0">
                <a:solidFill>
                  <a:schemeClr val="lt1"/>
                </a:solidFill>
                <a:latin typeface="Kulim Park"/>
                <a:sym typeface="Kulim Park"/>
              </a:rPr>
              <a:t>Small Business Network Design With Secure E-commerce Server</a:t>
            </a:r>
            <a:endParaRPr sz="2800" dirty="0">
              <a:solidFill>
                <a:schemeClr val="dk2"/>
              </a:solidFill>
              <a:latin typeface="Kulim Park"/>
              <a:ea typeface="Kulim Park"/>
              <a:cs typeface="Kulim Park"/>
              <a:sym typeface="Kulim Par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2"/>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MODULES</a:t>
            </a:r>
            <a:endParaRPr dirty="0">
              <a:solidFill>
                <a:schemeClr val="lt1"/>
              </a:solidFill>
            </a:endParaRPr>
          </a:p>
        </p:txBody>
      </p:sp>
      <p:sp>
        <p:nvSpPr>
          <p:cNvPr id="402" name="Google Shape;402;p42"/>
          <p:cNvSpPr txBox="1">
            <a:spLocks noGrp="1"/>
          </p:cNvSpPr>
          <p:nvPr>
            <p:ph type="title" idx="2"/>
          </p:nvPr>
        </p:nvSpPr>
        <p:spPr>
          <a:xfrm>
            <a:off x="1164024" y="1617575"/>
            <a:ext cx="2272349"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MANAGEMENT AND LOGISTICS</a:t>
            </a:r>
            <a:endParaRPr dirty="0"/>
          </a:p>
        </p:txBody>
      </p:sp>
      <p:sp>
        <p:nvSpPr>
          <p:cNvPr id="403" name="Google Shape;403;p42"/>
          <p:cNvSpPr txBox="1">
            <a:spLocks noGrp="1"/>
          </p:cNvSpPr>
          <p:nvPr>
            <p:ph type="subTitle" idx="1"/>
          </p:nvPr>
        </p:nvSpPr>
        <p:spPr>
          <a:xfrm>
            <a:off x="1164075" y="2151959"/>
            <a:ext cx="2272298" cy="9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PC’s, printers and server set up for inter department communication and inventory management</a:t>
            </a:r>
            <a:endParaRPr dirty="0"/>
          </a:p>
        </p:txBody>
      </p:sp>
      <p:sp>
        <p:nvSpPr>
          <p:cNvPr id="404" name="Google Shape;404;p42"/>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E-COMMERCE SERVER</a:t>
            </a:r>
            <a:endParaRPr dirty="0"/>
          </a:p>
        </p:txBody>
      </p:sp>
      <p:sp>
        <p:nvSpPr>
          <p:cNvPr id="405" name="Google Shape;405;p42"/>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Server to provide buying and selling goods and services functionality to a small number of users using https protocol</a:t>
            </a:r>
            <a:endParaRPr dirty="0"/>
          </a:p>
        </p:txBody>
      </p:sp>
      <p:sp>
        <p:nvSpPr>
          <p:cNvPr id="406" name="Google Shape;406;p42"/>
          <p:cNvSpPr txBox="1">
            <a:spLocks noGrp="1"/>
          </p:cNvSpPr>
          <p:nvPr>
            <p:ph type="title" idx="5"/>
          </p:nvPr>
        </p:nvSpPr>
        <p:spPr>
          <a:xfrm>
            <a:off x="5934225" y="1470091"/>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CLOUD</a:t>
            </a:r>
            <a:endParaRPr dirty="0"/>
          </a:p>
        </p:txBody>
      </p:sp>
      <p:sp>
        <p:nvSpPr>
          <p:cNvPr id="407" name="Google Shape;407;p42"/>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Provides network interconnectivity between cloud based or cloud enabled applications, services and solutions.</a:t>
            </a:r>
            <a:endParaRPr dirty="0"/>
          </a:p>
        </p:txBody>
      </p:sp>
    </p:spTree>
    <p:extLst>
      <p:ext uri="{BB962C8B-B14F-4D97-AF65-F5344CB8AC3E}">
        <p14:creationId xmlns:p14="http://schemas.microsoft.com/office/powerpoint/2010/main" val="1136188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44"/>
          <p:cNvSpPr txBox="1">
            <a:spLocks noGrp="1"/>
          </p:cNvSpPr>
          <p:nvPr>
            <p:ph type="title"/>
          </p:nvPr>
        </p:nvSpPr>
        <p:spPr>
          <a:xfrm flipH="1">
            <a:off x="3051544" y="168583"/>
            <a:ext cx="3225369"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IMPLEMENTATION</a:t>
            </a:r>
            <a:endParaRPr dirty="0">
              <a:solidFill>
                <a:schemeClr val="lt1"/>
              </a:solidFill>
            </a:endParaRPr>
          </a:p>
        </p:txBody>
      </p:sp>
      <p:sp>
        <p:nvSpPr>
          <p:cNvPr id="439" name="Google Shape;439;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4518D582-2DF5-F912-4578-1B03E6D34EE3}"/>
              </a:ext>
            </a:extLst>
          </p:cNvPr>
          <p:cNvPicPr>
            <a:picLocks noChangeAspect="1"/>
          </p:cNvPicPr>
          <p:nvPr/>
        </p:nvPicPr>
        <p:blipFill>
          <a:blip r:embed="rId3"/>
          <a:stretch>
            <a:fillRect/>
          </a:stretch>
        </p:blipFill>
        <p:spPr>
          <a:xfrm>
            <a:off x="856928" y="1878219"/>
            <a:ext cx="7430144" cy="25605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44"/>
          <p:cNvSpPr txBox="1">
            <a:spLocks noGrp="1"/>
          </p:cNvSpPr>
          <p:nvPr>
            <p:ph type="title"/>
          </p:nvPr>
        </p:nvSpPr>
        <p:spPr>
          <a:xfrm flipH="1">
            <a:off x="3051544" y="168583"/>
            <a:ext cx="3225369"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IMPLEMENTATION</a:t>
            </a:r>
            <a:endParaRPr dirty="0">
              <a:solidFill>
                <a:schemeClr val="lt1"/>
              </a:solidFill>
            </a:endParaRPr>
          </a:p>
        </p:txBody>
      </p:sp>
      <p:sp>
        <p:nvSpPr>
          <p:cNvPr id="439" name="Google Shape;439;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D4B76C4-1AF6-B436-E0D7-1DAAD58E1F10}"/>
              </a:ext>
            </a:extLst>
          </p:cNvPr>
          <p:cNvPicPr>
            <a:picLocks noChangeAspect="1"/>
          </p:cNvPicPr>
          <p:nvPr/>
        </p:nvPicPr>
        <p:blipFill>
          <a:blip r:embed="rId3"/>
          <a:stretch>
            <a:fillRect/>
          </a:stretch>
        </p:blipFill>
        <p:spPr>
          <a:xfrm>
            <a:off x="1253202" y="1285104"/>
            <a:ext cx="6637595" cy="3482642"/>
          </a:xfrm>
          <a:prstGeom prst="rect">
            <a:avLst/>
          </a:prstGeom>
        </p:spPr>
      </p:pic>
    </p:spTree>
    <p:extLst>
      <p:ext uri="{BB962C8B-B14F-4D97-AF65-F5344CB8AC3E}">
        <p14:creationId xmlns:p14="http://schemas.microsoft.com/office/powerpoint/2010/main" val="96296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44"/>
          <p:cNvSpPr txBox="1">
            <a:spLocks noGrp="1"/>
          </p:cNvSpPr>
          <p:nvPr>
            <p:ph type="title"/>
          </p:nvPr>
        </p:nvSpPr>
        <p:spPr>
          <a:xfrm flipH="1">
            <a:off x="3051544" y="168583"/>
            <a:ext cx="3225369"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IMPLEMENTATION</a:t>
            </a:r>
            <a:endParaRPr dirty="0">
              <a:solidFill>
                <a:schemeClr val="lt1"/>
              </a:solidFill>
            </a:endParaRPr>
          </a:p>
        </p:txBody>
      </p:sp>
      <p:sp>
        <p:nvSpPr>
          <p:cNvPr id="439" name="Google Shape;439;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81A5736-BF6B-FFBD-E71C-197F93D21846}"/>
              </a:ext>
            </a:extLst>
          </p:cNvPr>
          <p:cNvPicPr>
            <a:picLocks noChangeAspect="1"/>
          </p:cNvPicPr>
          <p:nvPr/>
        </p:nvPicPr>
        <p:blipFill>
          <a:blip r:embed="rId3"/>
          <a:stretch>
            <a:fillRect/>
          </a:stretch>
        </p:blipFill>
        <p:spPr>
          <a:xfrm>
            <a:off x="2091475" y="1323208"/>
            <a:ext cx="4961050" cy="3444538"/>
          </a:xfrm>
          <a:prstGeom prst="rect">
            <a:avLst/>
          </a:prstGeom>
        </p:spPr>
      </p:pic>
    </p:spTree>
    <p:extLst>
      <p:ext uri="{BB962C8B-B14F-4D97-AF65-F5344CB8AC3E}">
        <p14:creationId xmlns:p14="http://schemas.microsoft.com/office/powerpoint/2010/main" val="80098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44"/>
          <p:cNvSpPr txBox="1">
            <a:spLocks noGrp="1"/>
          </p:cNvSpPr>
          <p:nvPr>
            <p:ph type="title"/>
          </p:nvPr>
        </p:nvSpPr>
        <p:spPr>
          <a:xfrm flipH="1">
            <a:off x="3051544" y="168583"/>
            <a:ext cx="3225369"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IMPLEMENTATION</a:t>
            </a:r>
            <a:endParaRPr dirty="0">
              <a:solidFill>
                <a:schemeClr val="lt1"/>
              </a:solidFill>
            </a:endParaRPr>
          </a:p>
        </p:txBody>
      </p:sp>
      <p:sp>
        <p:nvSpPr>
          <p:cNvPr id="439" name="Google Shape;439;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1D7F45D-A194-EB3F-40B0-4316EB8DC1FB}"/>
              </a:ext>
            </a:extLst>
          </p:cNvPr>
          <p:cNvPicPr>
            <a:picLocks noChangeAspect="1"/>
          </p:cNvPicPr>
          <p:nvPr/>
        </p:nvPicPr>
        <p:blipFill>
          <a:blip r:embed="rId3"/>
          <a:stretch>
            <a:fillRect/>
          </a:stretch>
        </p:blipFill>
        <p:spPr>
          <a:xfrm>
            <a:off x="3284108" y="1177143"/>
            <a:ext cx="2575783" cy="3383573"/>
          </a:xfrm>
          <a:prstGeom prst="rect">
            <a:avLst/>
          </a:prstGeom>
        </p:spPr>
      </p:pic>
    </p:spTree>
    <p:extLst>
      <p:ext uri="{BB962C8B-B14F-4D97-AF65-F5344CB8AC3E}">
        <p14:creationId xmlns:p14="http://schemas.microsoft.com/office/powerpoint/2010/main" val="2821678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44"/>
          <p:cNvSpPr txBox="1">
            <a:spLocks noGrp="1"/>
          </p:cNvSpPr>
          <p:nvPr>
            <p:ph type="title"/>
          </p:nvPr>
        </p:nvSpPr>
        <p:spPr>
          <a:xfrm flipH="1">
            <a:off x="3051544" y="168583"/>
            <a:ext cx="3225369"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1"/>
                </a:solidFill>
              </a:rPr>
              <a:t>IMPLEMENTATION</a:t>
            </a:r>
            <a:endParaRPr dirty="0">
              <a:solidFill>
                <a:schemeClr val="lt1"/>
              </a:solidFill>
            </a:endParaRPr>
          </a:p>
        </p:txBody>
      </p:sp>
      <p:sp>
        <p:nvSpPr>
          <p:cNvPr id="439" name="Google Shape;439;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0C4BFF4-657E-39F0-594D-648EEE833F15}"/>
              </a:ext>
            </a:extLst>
          </p:cNvPr>
          <p:cNvPicPr>
            <a:picLocks noChangeAspect="1"/>
          </p:cNvPicPr>
          <p:nvPr/>
        </p:nvPicPr>
        <p:blipFill>
          <a:blip r:embed="rId3"/>
          <a:stretch>
            <a:fillRect/>
          </a:stretch>
        </p:blipFill>
        <p:spPr>
          <a:xfrm>
            <a:off x="0" y="1069609"/>
            <a:ext cx="9144000" cy="3461482"/>
          </a:xfrm>
          <a:prstGeom prst="rect">
            <a:avLst/>
          </a:prstGeom>
        </p:spPr>
      </p:pic>
    </p:spTree>
    <p:extLst>
      <p:ext uri="{BB962C8B-B14F-4D97-AF65-F5344CB8AC3E}">
        <p14:creationId xmlns:p14="http://schemas.microsoft.com/office/powerpoint/2010/main" val="929899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Subtitle 2">
            <a:extLst>
              <a:ext uri="{FF2B5EF4-FFF2-40B4-BE49-F238E27FC236}">
                <a16:creationId xmlns:a16="http://schemas.microsoft.com/office/drawing/2014/main" id="{E544614B-3B94-DBC2-6BC7-D4557372B489}"/>
              </a:ext>
            </a:extLst>
          </p:cNvPr>
          <p:cNvSpPr>
            <a:spLocks noGrp="1"/>
          </p:cNvSpPr>
          <p:nvPr>
            <p:ph type="subTitle" idx="5"/>
          </p:nvPr>
        </p:nvSpPr>
        <p:spPr>
          <a:xfrm>
            <a:off x="971502" y="1356360"/>
            <a:ext cx="7105698" cy="3124200"/>
          </a:xfrm>
        </p:spPr>
        <p:txBody>
          <a:bodyPr/>
          <a:lstStyle/>
          <a:p>
            <a:pPr algn="l">
              <a:lnSpc>
                <a:spcPct val="150000"/>
              </a:lnSpc>
              <a:buFont typeface="Arial" panose="020B0604020202020204" pitchFamily="34" charset="0"/>
              <a:buChar char="•"/>
            </a:pPr>
            <a:r>
              <a:rPr lang="en-IN" sz="2400" dirty="0"/>
              <a:t>Reduced Cost</a:t>
            </a:r>
          </a:p>
          <a:p>
            <a:pPr algn="l">
              <a:lnSpc>
                <a:spcPct val="150000"/>
              </a:lnSpc>
              <a:buFont typeface="Arial" panose="020B0604020202020204" pitchFamily="34" charset="0"/>
              <a:buChar char="•"/>
            </a:pPr>
            <a:r>
              <a:rPr lang="en-IN" sz="2400" dirty="0"/>
              <a:t>Improved Performance</a:t>
            </a:r>
          </a:p>
          <a:p>
            <a:pPr algn="l">
              <a:lnSpc>
                <a:spcPct val="150000"/>
              </a:lnSpc>
              <a:buFont typeface="Arial" panose="020B0604020202020204" pitchFamily="34" charset="0"/>
              <a:buChar char="•"/>
            </a:pPr>
            <a:r>
              <a:rPr lang="en-IN" sz="2400" dirty="0"/>
              <a:t>Customized Solutions</a:t>
            </a:r>
          </a:p>
          <a:p>
            <a:pPr algn="l">
              <a:lnSpc>
                <a:spcPct val="150000"/>
              </a:lnSpc>
              <a:buFont typeface="Arial" panose="020B0604020202020204" pitchFamily="34" charset="0"/>
              <a:buChar char="•"/>
            </a:pPr>
            <a:r>
              <a:rPr lang="en-IN" sz="2400" dirty="0"/>
              <a:t>Better Business Continuity</a:t>
            </a:r>
          </a:p>
          <a:p>
            <a:pPr algn="l">
              <a:lnSpc>
                <a:spcPct val="150000"/>
              </a:lnSpc>
              <a:buFont typeface="Arial" panose="020B0604020202020204" pitchFamily="34" charset="0"/>
              <a:buChar char="•"/>
            </a:pPr>
            <a:r>
              <a:rPr lang="en-IN" sz="2400" dirty="0"/>
              <a:t>Enhanced Network Security</a:t>
            </a:r>
          </a:p>
        </p:txBody>
      </p:sp>
      <p:sp>
        <p:nvSpPr>
          <p:cNvPr id="22" name="Title 21">
            <a:extLst>
              <a:ext uri="{FF2B5EF4-FFF2-40B4-BE49-F238E27FC236}">
                <a16:creationId xmlns:a16="http://schemas.microsoft.com/office/drawing/2014/main" id="{F4FAAE98-7FA2-3844-0CC5-9E6C477A12F1}"/>
              </a:ext>
            </a:extLst>
          </p:cNvPr>
          <p:cNvSpPr>
            <a:spLocks noGrp="1"/>
          </p:cNvSpPr>
          <p:nvPr>
            <p:ph type="title" idx="8"/>
          </p:nvPr>
        </p:nvSpPr>
        <p:spPr/>
        <p:txBody>
          <a:bodyPr/>
          <a:lstStyle/>
          <a:p>
            <a:r>
              <a:rPr lang="en-IN" dirty="0"/>
              <a:t>ADVANTAGES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Subtitle 2">
            <a:extLst>
              <a:ext uri="{FF2B5EF4-FFF2-40B4-BE49-F238E27FC236}">
                <a16:creationId xmlns:a16="http://schemas.microsoft.com/office/drawing/2014/main" id="{E544614B-3B94-DBC2-6BC7-D4557372B489}"/>
              </a:ext>
            </a:extLst>
          </p:cNvPr>
          <p:cNvSpPr>
            <a:spLocks noGrp="1"/>
          </p:cNvSpPr>
          <p:nvPr>
            <p:ph type="subTitle" idx="5"/>
          </p:nvPr>
        </p:nvSpPr>
        <p:spPr>
          <a:xfrm>
            <a:off x="971502" y="1356360"/>
            <a:ext cx="7105698" cy="3124200"/>
          </a:xfrm>
        </p:spPr>
        <p:txBody>
          <a:bodyPr/>
          <a:lstStyle/>
          <a:p>
            <a:pPr algn="l">
              <a:lnSpc>
                <a:spcPct val="150000"/>
              </a:lnSpc>
              <a:buFont typeface="Arial" panose="020B0604020202020204" pitchFamily="34" charset="0"/>
              <a:buChar char="•"/>
            </a:pPr>
            <a:r>
              <a:rPr lang="en-IN" sz="2400" dirty="0"/>
              <a:t>Access to remote information</a:t>
            </a:r>
          </a:p>
          <a:p>
            <a:pPr algn="l">
              <a:lnSpc>
                <a:spcPct val="150000"/>
              </a:lnSpc>
              <a:buFont typeface="Arial" panose="020B0604020202020204" pitchFamily="34" charset="0"/>
              <a:buChar char="•"/>
            </a:pPr>
            <a:r>
              <a:rPr lang="en-IN" sz="2400" dirty="0"/>
              <a:t>Person-to-person communication</a:t>
            </a:r>
          </a:p>
          <a:p>
            <a:pPr algn="l">
              <a:lnSpc>
                <a:spcPct val="150000"/>
              </a:lnSpc>
              <a:buFont typeface="Arial" panose="020B0604020202020204" pitchFamily="34" charset="0"/>
              <a:buChar char="•"/>
            </a:pPr>
            <a:r>
              <a:rPr lang="en-IN" sz="2400" dirty="0"/>
              <a:t>Interactive entertainment</a:t>
            </a:r>
          </a:p>
          <a:p>
            <a:pPr algn="l">
              <a:lnSpc>
                <a:spcPct val="150000"/>
              </a:lnSpc>
              <a:buFont typeface="Arial" panose="020B0604020202020204" pitchFamily="34" charset="0"/>
              <a:buChar char="•"/>
            </a:pPr>
            <a:r>
              <a:rPr lang="en-IN" sz="2400" dirty="0"/>
              <a:t>Electronic commerce</a:t>
            </a:r>
          </a:p>
          <a:p>
            <a:pPr algn="l">
              <a:lnSpc>
                <a:spcPct val="150000"/>
              </a:lnSpc>
              <a:buFont typeface="Arial" panose="020B0604020202020204" pitchFamily="34" charset="0"/>
              <a:buChar char="•"/>
            </a:pPr>
            <a:r>
              <a:rPr lang="en-IN" sz="2400" dirty="0"/>
              <a:t>Resource Sharing</a:t>
            </a:r>
          </a:p>
        </p:txBody>
      </p:sp>
      <p:sp>
        <p:nvSpPr>
          <p:cNvPr id="22" name="Title 21">
            <a:extLst>
              <a:ext uri="{FF2B5EF4-FFF2-40B4-BE49-F238E27FC236}">
                <a16:creationId xmlns:a16="http://schemas.microsoft.com/office/drawing/2014/main" id="{F4FAAE98-7FA2-3844-0CC5-9E6C477A12F1}"/>
              </a:ext>
            </a:extLst>
          </p:cNvPr>
          <p:cNvSpPr>
            <a:spLocks noGrp="1"/>
          </p:cNvSpPr>
          <p:nvPr>
            <p:ph type="title" idx="8"/>
          </p:nvPr>
        </p:nvSpPr>
        <p:spPr/>
        <p:txBody>
          <a:bodyPr/>
          <a:lstStyle/>
          <a:p>
            <a:r>
              <a:rPr lang="en-IN" dirty="0"/>
              <a:t>APPLICATIONS</a:t>
            </a:r>
          </a:p>
        </p:txBody>
      </p:sp>
    </p:spTree>
    <p:extLst>
      <p:ext uri="{BB962C8B-B14F-4D97-AF65-F5344CB8AC3E}">
        <p14:creationId xmlns:p14="http://schemas.microsoft.com/office/powerpoint/2010/main" val="2918938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3" name="Subtitle 2">
            <a:extLst>
              <a:ext uri="{FF2B5EF4-FFF2-40B4-BE49-F238E27FC236}">
                <a16:creationId xmlns:a16="http://schemas.microsoft.com/office/drawing/2014/main" id="{E544614B-3B94-DBC2-6BC7-D4557372B489}"/>
              </a:ext>
            </a:extLst>
          </p:cNvPr>
          <p:cNvSpPr>
            <a:spLocks noGrp="1"/>
          </p:cNvSpPr>
          <p:nvPr>
            <p:ph type="subTitle" idx="5"/>
          </p:nvPr>
        </p:nvSpPr>
        <p:spPr>
          <a:xfrm>
            <a:off x="971502" y="1356360"/>
            <a:ext cx="7105698" cy="3124200"/>
          </a:xfrm>
        </p:spPr>
        <p:txBody>
          <a:bodyPr/>
          <a:lstStyle/>
          <a:p>
            <a:pPr marL="127000" indent="0" algn="l">
              <a:lnSpc>
                <a:spcPct val="150000"/>
              </a:lnSpc>
            </a:pPr>
            <a:r>
              <a:rPr lang="en-IN" sz="1600" dirty="0"/>
              <a:t>An appropriate small business network design is important for business owners. A small network is often more susceptible to viruses and spyware than larger networks, due to software vulnerabilities. Up-to-date software built to manage these risks is just as important as having high quality routing system and hardware. </a:t>
            </a:r>
          </a:p>
          <a:p>
            <a:pPr marL="127000" indent="0" algn="l">
              <a:lnSpc>
                <a:spcPct val="150000"/>
              </a:lnSpc>
            </a:pPr>
            <a:endParaRPr lang="en-IN" sz="1600" dirty="0"/>
          </a:p>
        </p:txBody>
      </p:sp>
      <p:sp>
        <p:nvSpPr>
          <p:cNvPr id="22" name="Title 21">
            <a:extLst>
              <a:ext uri="{FF2B5EF4-FFF2-40B4-BE49-F238E27FC236}">
                <a16:creationId xmlns:a16="http://schemas.microsoft.com/office/drawing/2014/main" id="{F4FAAE98-7FA2-3844-0CC5-9E6C477A12F1}"/>
              </a:ext>
            </a:extLst>
          </p:cNvPr>
          <p:cNvSpPr>
            <a:spLocks noGrp="1"/>
          </p:cNvSpPr>
          <p:nvPr>
            <p:ph type="title" idx="8"/>
          </p:nvPr>
        </p:nvSpPr>
        <p:spPr/>
        <p:txBody>
          <a:bodyPr/>
          <a:lstStyle/>
          <a:p>
            <a:r>
              <a:rPr lang="en-IN" dirty="0"/>
              <a:t>CONCLUSION</a:t>
            </a:r>
          </a:p>
        </p:txBody>
      </p:sp>
    </p:spTree>
    <p:extLst>
      <p:ext uri="{BB962C8B-B14F-4D97-AF65-F5344CB8AC3E}">
        <p14:creationId xmlns:p14="http://schemas.microsoft.com/office/powerpoint/2010/main" val="23438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8"/>
          <p:cNvSpPr/>
          <p:nvPr/>
        </p:nvSpPr>
        <p:spPr>
          <a:xfrm rot="10800000">
            <a:off x="4742804" y="976003"/>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a:t>
            </a:r>
            <a:r>
              <a:rPr lang="en">
                <a:solidFill>
                  <a:schemeClr val="lt1"/>
                </a:solidFill>
              </a:rPr>
              <a:t>TEAM</a:t>
            </a:r>
            <a:endParaRPr>
              <a:solidFill>
                <a:schemeClr val="lt1"/>
              </a:solidFill>
            </a:endParaRPr>
          </a:p>
        </p:txBody>
      </p:sp>
      <p:sp>
        <p:nvSpPr>
          <p:cNvPr id="374" name="Google Shape;374;p38"/>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lt1"/>
                </a:solidFill>
              </a:rPr>
              <a:t>DHRITI SINGH</a:t>
            </a:r>
            <a:endParaRPr dirty="0">
              <a:solidFill>
                <a:schemeClr val="lt1"/>
              </a:solidFill>
            </a:endParaRPr>
          </a:p>
        </p:txBody>
      </p:sp>
      <p:sp>
        <p:nvSpPr>
          <p:cNvPr id="375" name="Google Shape;375;p38"/>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lt1"/>
                </a:solidFill>
              </a:rPr>
              <a:t>PRIYAL MITTAL</a:t>
            </a:r>
          </a:p>
        </p:txBody>
      </p:sp>
      <p:sp>
        <p:nvSpPr>
          <p:cNvPr id="376" name="Google Shape;376;p38"/>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RA2011003010933</a:t>
            </a:r>
          </a:p>
        </p:txBody>
      </p:sp>
      <p:sp>
        <p:nvSpPr>
          <p:cNvPr id="21" name="TextBox 20">
            <a:extLst>
              <a:ext uri="{FF2B5EF4-FFF2-40B4-BE49-F238E27FC236}">
                <a16:creationId xmlns:a16="http://schemas.microsoft.com/office/drawing/2014/main" id="{D49B4B71-3E37-397E-B6D8-BD434591973B}"/>
              </a:ext>
            </a:extLst>
          </p:cNvPr>
          <p:cNvSpPr txBox="1"/>
          <p:nvPr/>
        </p:nvSpPr>
        <p:spPr>
          <a:xfrm>
            <a:off x="502321" y="1800610"/>
            <a:ext cx="2639961"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E1E1E"/>
              </a:buClr>
              <a:buSzPts val="2500"/>
              <a:buFont typeface="Kulim Park"/>
              <a:buNone/>
              <a:tabLst/>
              <a:defRPr/>
            </a:pPr>
            <a:r>
              <a:rPr lang="en-IN" sz="2000" dirty="0">
                <a:solidFill>
                  <a:srgbClr val="664B34"/>
                </a:solidFill>
                <a:latin typeface="Kulim Park"/>
                <a:sym typeface="Kulim Park"/>
              </a:rPr>
              <a:t>ARPITA SINGH</a:t>
            </a:r>
            <a:endParaRPr kumimoji="0" lang="en-IN" sz="2000" b="0" i="0" u="none" strike="noStrike" kern="0" cap="none" spc="0" normalizeH="0" baseline="0" noProof="0" dirty="0">
              <a:ln>
                <a:noFill/>
              </a:ln>
              <a:solidFill>
                <a:srgbClr val="664B34"/>
              </a:solidFill>
              <a:effectLst/>
              <a:uLnTx/>
              <a:uFillTx/>
              <a:latin typeface="Kulim Park"/>
              <a:sym typeface="Kulim Park"/>
            </a:endParaRPr>
          </a:p>
        </p:txBody>
      </p:sp>
      <p:sp>
        <p:nvSpPr>
          <p:cNvPr id="22" name="TextBox 21">
            <a:extLst>
              <a:ext uri="{FF2B5EF4-FFF2-40B4-BE49-F238E27FC236}">
                <a16:creationId xmlns:a16="http://schemas.microsoft.com/office/drawing/2014/main" id="{394B04DB-9A84-0C6C-6755-FFA1D6FD8C55}"/>
              </a:ext>
            </a:extLst>
          </p:cNvPr>
          <p:cNvSpPr txBox="1"/>
          <p:nvPr/>
        </p:nvSpPr>
        <p:spPr>
          <a:xfrm>
            <a:off x="3327561" y="1820225"/>
            <a:ext cx="2639961"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E1E1E"/>
              </a:buClr>
              <a:buSzPts val="2500"/>
              <a:buFont typeface="Kulim Park"/>
              <a:buNone/>
              <a:tabLst/>
              <a:defRPr/>
            </a:pPr>
            <a:r>
              <a:rPr lang="en-IN" sz="2000" dirty="0">
                <a:solidFill>
                  <a:srgbClr val="1E1E1E"/>
                </a:solidFill>
                <a:latin typeface="Kulim Park"/>
                <a:sym typeface="Kulim Park"/>
              </a:rPr>
              <a:t>VAIDEHI JADHAO</a:t>
            </a:r>
            <a:endParaRPr kumimoji="0" lang="en-IN" sz="2000" b="0" i="0" u="none" strike="noStrike" kern="0" cap="none" spc="0" normalizeH="0" baseline="0" noProof="0" dirty="0">
              <a:ln>
                <a:noFill/>
              </a:ln>
              <a:solidFill>
                <a:srgbClr val="664B34"/>
              </a:solidFill>
              <a:effectLst/>
              <a:uLnTx/>
              <a:uFillTx/>
              <a:latin typeface="Kulim Park"/>
              <a:sym typeface="Kulim Park"/>
            </a:endParaRPr>
          </a:p>
        </p:txBody>
      </p:sp>
      <p:sp>
        <p:nvSpPr>
          <p:cNvPr id="23" name="TextBox 22">
            <a:extLst>
              <a:ext uri="{FF2B5EF4-FFF2-40B4-BE49-F238E27FC236}">
                <a16:creationId xmlns:a16="http://schemas.microsoft.com/office/drawing/2014/main" id="{10276D1D-6C16-D4DC-A83F-762C7EC05A64}"/>
              </a:ext>
            </a:extLst>
          </p:cNvPr>
          <p:cNvSpPr txBox="1"/>
          <p:nvPr/>
        </p:nvSpPr>
        <p:spPr>
          <a:xfrm>
            <a:off x="6287726" y="1800610"/>
            <a:ext cx="2639961"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1E1E1E"/>
              </a:buClr>
              <a:buSzPts val="2500"/>
              <a:buFont typeface="Kulim Park"/>
              <a:buNone/>
              <a:tabLst/>
              <a:defRPr/>
            </a:pPr>
            <a:r>
              <a:rPr kumimoji="0" lang="en-IN" sz="2000" b="0" i="0" u="none" strike="noStrike" kern="0" cap="none" spc="0" normalizeH="0" baseline="0" noProof="0" dirty="0">
                <a:ln>
                  <a:noFill/>
                </a:ln>
                <a:solidFill>
                  <a:srgbClr val="1E1E1E"/>
                </a:solidFill>
                <a:effectLst/>
                <a:uLnTx/>
                <a:uFillTx/>
                <a:latin typeface="Kulim Park"/>
                <a:sym typeface="Kulim Park"/>
              </a:rPr>
              <a:t>KNB SAI HITESH</a:t>
            </a:r>
            <a:endParaRPr kumimoji="0" lang="en-IN" sz="2000" b="0" i="0" u="none" strike="noStrike" kern="0" cap="none" spc="0" normalizeH="0" baseline="0" noProof="0" dirty="0">
              <a:ln>
                <a:noFill/>
              </a:ln>
              <a:solidFill>
                <a:srgbClr val="664B34"/>
              </a:solidFill>
              <a:effectLst/>
              <a:uLnTx/>
              <a:uFillTx/>
              <a:latin typeface="Kulim Park"/>
              <a:sym typeface="Kulim Park"/>
            </a:endParaRPr>
          </a:p>
        </p:txBody>
      </p:sp>
      <p:pic>
        <p:nvPicPr>
          <p:cNvPr id="11" name="Picture 10">
            <a:extLst>
              <a:ext uri="{FF2B5EF4-FFF2-40B4-BE49-F238E27FC236}">
                <a16:creationId xmlns:a16="http://schemas.microsoft.com/office/drawing/2014/main" id="{8717F0AB-8A57-227C-CE9D-A89A29AB2A1A}"/>
              </a:ext>
            </a:extLst>
          </p:cNvPr>
          <p:cNvPicPr>
            <a:picLocks noChangeAspect="1"/>
          </p:cNvPicPr>
          <p:nvPr/>
        </p:nvPicPr>
        <p:blipFill>
          <a:blip r:embed="rId3"/>
          <a:stretch>
            <a:fillRect/>
          </a:stretch>
        </p:blipFill>
        <p:spPr>
          <a:xfrm>
            <a:off x="641767" y="2221733"/>
            <a:ext cx="2322777" cy="627942"/>
          </a:xfrm>
          <a:prstGeom prst="rect">
            <a:avLst/>
          </a:prstGeom>
        </p:spPr>
      </p:pic>
      <p:sp>
        <p:nvSpPr>
          <p:cNvPr id="30" name="Google Shape;376;p38">
            <a:extLst>
              <a:ext uri="{FF2B5EF4-FFF2-40B4-BE49-F238E27FC236}">
                <a16:creationId xmlns:a16="http://schemas.microsoft.com/office/drawing/2014/main" id="{F46BFD6F-2DE2-BDA5-4871-069D642C53EA}"/>
              </a:ext>
            </a:extLst>
          </p:cNvPr>
          <p:cNvSpPr txBox="1">
            <a:spLocks/>
          </p:cNvSpPr>
          <p:nvPr/>
        </p:nvSpPr>
        <p:spPr>
          <a:xfrm>
            <a:off x="3484891" y="2225975"/>
            <a:ext cx="23253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en-US" dirty="0"/>
              <a:t>RA2011003010958</a:t>
            </a:r>
          </a:p>
        </p:txBody>
      </p:sp>
      <p:sp>
        <p:nvSpPr>
          <p:cNvPr id="31" name="Google Shape;376;p38">
            <a:extLst>
              <a:ext uri="{FF2B5EF4-FFF2-40B4-BE49-F238E27FC236}">
                <a16:creationId xmlns:a16="http://schemas.microsoft.com/office/drawing/2014/main" id="{75A4CA9E-4246-03E9-1253-A9FBEA594CEA}"/>
              </a:ext>
            </a:extLst>
          </p:cNvPr>
          <p:cNvSpPr txBox="1">
            <a:spLocks/>
          </p:cNvSpPr>
          <p:nvPr/>
        </p:nvSpPr>
        <p:spPr>
          <a:xfrm>
            <a:off x="6506567" y="2189378"/>
            <a:ext cx="23253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en-US" dirty="0"/>
              <a:t>RA2011003010954</a:t>
            </a:r>
          </a:p>
        </p:txBody>
      </p:sp>
      <p:sp>
        <p:nvSpPr>
          <p:cNvPr id="32" name="Google Shape;376;p38">
            <a:extLst>
              <a:ext uri="{FF2B5EF4-FFF2-40B4-BE49-F238E27FC236}">
                <a16:creationId xmlns:a16="http://schemas.microsoft.com/office/drawing/2014/main" id="{86483829-9C7B-3D05-2771-4EC73AD9714A}"/>
              </a:ext>
            </a:extLst>
          </p:cNvPr>
          <p:cNvSpPr txBox="1">
            <a:spLocks/>
          </p:cNvSpPr>
          <p:nvPr/>
        </p:nvSpPr>
        <p:spPr>
          <a:xfrm>
            <a:off x="4789925" y="3830135"/>
            <a:ext cx="2325300" cy="62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1400"/>
              <a:buFont typeface="Manrope"/>
              <a:buNone/>
              <a:defRPr sz="1400" b="0" i="0" u="none" strike="noStrike" cap="none">
                <a:solidFill>
                  <a:schemeClr val="dk1"/>
                </a:solidFill>
                <a:latin typeface="Manrope"/>
                <a:ea typeface="Manrope"/>
                <a:cs typeface="Manrope"/>
                <a:sym typeface="Manrope"/>
              </a:defRPr>
            </a:lvl1pPr>
            <a:lvl2pPr marL="914400" marR="0" lvl="1"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2pPr>
            <a:lvl3pPr marL="1371600" marR="0" lvl="2"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3pPr>
            <a:lvl4pPr marL="1828800" marR="0" lvl="3"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4pPr>
            <a:lvl5pPr marL="2286000" marR="0" lvl="4"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5pPr>
            <a:lvl6pPr marL="2743200" marR="0" lvl="5"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6pPr>
            <a:lvl7pPr marL="3200400" marR="0" lvl="6"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7pPr>
            <a:lvl8pPr marL="3657600" marR="0" lvl="7"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8pPr>
            <a:lvl9pPr marL="4114800" marR="0" lvl="8" indent="-330200" algn="ctr" rtl="0">
              <a:lnSpc>
                <a:spcPct val="100000"/>
              </a:lnSpc>
              <a:spcBef>
                <a:spcPts val="0"/>
              </a:spcBef>
              <a:spcAft>
                <a:spcPts val="0"/>
              </a:spcAft>
              <a:buClr>
                <a:schemeClr val="dk1"/>
              </a:buClr>
              <a:buSzPts val="1600"/>
              <a:buFont typeface="Manrope"/>
              <a:buNone/>
              <a:defRPr sz="1600" b="0" i="0" u="none" strike="noStrike" cap="none">
                <a:solidFill>
                  <a:schemeClr val="dk1"/>
                </a:solidFill>
                <a:latin typeface="Manrope"/>
                <a:ea typeface="Manrope"/>
                <a:cs typeface="Manrope"/>
                <a:sym typeface="Manrope"/>
              </a:defRPr>
            </a:lvl9pPr>
          </a:lstStyle>
          <a:p>
            <a:pPr marL="0" indent="0"/>
            <a:r>
              <a:rPr lang="en-US" dirty="0"/>
              <a:t>RA2011003010943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5"/>
          <p:cNvSpPr txBox="1">
            <a:spLocks noGrp="1"/>
          </p:cNvSpPr>
          <p:nvPr>
            <p:ph type="title"/>
          </p:nvPr>
        </p:nvSpPr>
        <p:spPr>
          <a:xfrm>
            <a:off x="720000" y="437700"/>
            <a:ext cx="77028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ABSTRACT</a:t>
            </a:r>
            <a:endParaRPr dirty="0"/>
          </a:p>
        </p:txBody>
      </p:sp>
      <p:sp>
        <p:nvSpPr>
          <p:cNvPr id="332" name="Google Shape;332;p35"/>
          <p:cNvSpPr txBox="1">
            <a:spLocks noGrp="1"/>
          </p:cNvSpPr>
          <p:nvPr>
            <p:ph type="body" idx="1"/>
          </p:nvPr>
        </p:nvSpPr>
        <p:spPr>
          <a:xfrm>
            <a:off x="1069257" y="1349477"/>
            <a:ext cx="7161813" cy="2958565"/>
          </a:xfrm>
          <a:prstGeom prst="rect">
            <a:avLst/>
          </a:prstGeom>
        </p:spPr>
        <p:txBody>
          <a:bodyPr spcFirstLastPara="1" wrap="square" lIns="91425" tIns="91425" rIns="91425" bIns="91425" anchor="b" anchorCtr="0">
            <a:noAutofit/>
          </a:bodyPr>
          <a:lstStyle/>
          <a:p>
            <a:pPr marL="457200" lvl="0" indent="-301625" algn="l" rtl="0">
              <a:lnSpc>
                <a:spcPct val="150000"/>
              </a:lnSpc>
              <a:spcBef>
                <a:spcPts val="0"/>
              </a:spcBef>
              <a:spcAft>
                <a:spcPts val="0"/>
              </a:spcAft>
              <a:buSzPts val="1150"/>
              <a:buChar char="●"/>
            </a:pPr>
            <a:endParaRPr lang="en" sz="1150" dirty="0"/>
          </a:p>
          <a:p>
            <a:pPr marL="457200" lvl="0" indent="-301625" algn="l" rtl="0">
              <a:lnSpc>
                <a:spcPct val="150000"/>
              </a:lnSpc>
              <a:spcBef>
                <a:spcPts val="0"/>
              </a:spcBef>
              <a:spcAft>
                <a:spcPts val="0"/>
              </a:spcAft>
              <a:buSzPts val="1150"/>
              <a:buChar char="●"/>
            </a:pPr>
            <a:endParaRPr lang="en" sz="1150" dirty="0"/>
          </a:p>
          <a:p>
            <a:pPr marL="457200" lvl="0" indent="-301625" algn="l" rtl="0">
              <a:lnSpc>
                <a:spcPct val="150000"/>
              </a:lnSpc>
              <a:spcBef>
                <a:spcPts val="0"/>
              </a:spcBef>
              <a:spcAft>
                <a:spcPts val="0"/>
              </a:spcAft>
              <a:buSzPts val="1150"/>
              <a:buChar char="●"/>
            </a:pPr>
            <a:r>
              <a:rPr lang="en" sz="1800" dirty="0"/>
              <a:t>The aim of this project is to create a small scale computer network design for a small business.</a:t>
            </a:r>
          </a:p>
          <a:p>
            <a:pPr marL="457200" lvl="0" indent="-301625" algn="l" rtl="0">
              <a:lnSpc>
                <a:spcPct val="150000"/>
              </a:lnSpc>
              <a:spcBef>
                <a:spcPts val="0"/>
              </a:spcBef>
              <a:spcAft>
                <a:spcPts val="0"/>
              </a:spcAft>
              <a:buSzPts val="1150"/>
              <a:buChar char="●"/>
            </a:pPr>
            <a:r>
              <a:rPr lang="en" sz="1800" dirty="0"/>
              <a:t>The organization hosts an e-commerce website on a server. </a:t>
            </a:r>
          </a:p>
          <a:p>
            <a:pPr marL="457200" lvl="0" indent="-301625" algn="l" rtl="0">
              <a:lnSpc>
                <a:spcPct val="150000"/>
              </a:lnSpc>
              <a:spcBef>
                <a:spcPts val="0"/>
              </a:spcBef>
              <a:spcAft>
                <a:spcPts val="0"/>
              </a:spcAft>
              <a:buSzPts val="1150"/>
              <a:buChar char="●"/>
            </a:pPr>
            <a:r>
              <a:rPr lang="en" sz="1800" dirty="0"/>
              <a:t>This website is accessible to users using http and public ip addresses.</a:t>
            </a:r>
            <a:endParaRPr sz="1800" dirty="0"/>
          </a:p>
          <a:p>
            <a:pPr marL="457200" lvl="0" indent="-301625" algn="l" rtl="0">
              <a:lnSpc>
                <a:spcPct val="150000"/>
              </a:lnSpc>
              <a:spcBef>
                <a:spcPts val="0"/>
              </a:spcBef>
              <a:spcAft>
                <a:spcPts val="0"/>
              </a:spcAft>
              <a:buSzPts val="1150"/>
              <a:buFont typeface="Manrope"/>
              <a:buChar char="●"/>
            </a:pPr>
            <a:r>
              <a:rPr lang="en" sz="1800" dirty="0"/>
              <a:t>The network is designed with necessary hardware and software components.</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6"/>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6"/>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6"/>
          <p:cNvSpPr txBox="1">
            <a:spLocks noGrp="1"/>
          </p:cNvSpPr>
          <p:nvPr>
            <p:ph type="title" idx="3"/>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lt1"/>
                </a:solidFill>
              </a:rPr>
              <a:t>CONTENTS</a:t>
            </a:r>
            <a:endParaRPr>
              <a:solidFill>
                <a:schemeClr val="lt1"/>
              </a:solidFill>
            </a:endParaRPr>
          </a:p>
        </p:txBody>
      </p:sp>
      <p:sp>
        <p:nvSpPr>
          <p:cNvPr id="342" name="Google Shape;342;p36"/>
          <p:cNvSpPr txBox="1">
            <a:spLocks noGrp="1"/>
          </p:cNvSpPr>
          <p:nvPr>
            <p:ph type="title"/>
          </p:nvPr>
        </p:nvSpPr>
        <p:spPr>
          <a:xfrm>
            <a:off x="719925" y="2827150"/>
            <a:ext cx="1947471"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INTRODUCTION</a:t>
            </a:r>
            <a:endParaRPr dirty="0"/>
          </a:p>
        </p:txBody>
      </p:sp>
      <p:sp>
        <p:nvSpPr>
          <p:cNvPr id="343" name="Google Shape;343;p36"/>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An overview of the design and requirements of the project</a:t>
            </a:r>
            <a:endParaRPr dirty="0"/>
          </a:p>
        </p:txBody>
      </p:sp>
      <p:sp>
        <p:nvSpPr>
          <p:cNvPr id="344" name="Google Shape;344;p36"/>
          <p:cNvSpPr txBox="1">
            <a:spLocks noGrp="1"/>
          </p:cNvSpPr>
          <p:nvPr>
            <p:ph type="title" idx="8"/>
          </p:nvPr>
        </p:nvSpPr>
        <p:spPr>
          <a:xfrm>
            <a:off x="6912085" y="3073606"/>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ADVANTAGES &amp; APPLICATIONS</a:t>
            </a:r>
            <a:endParaRPr dirty="0"/>
          </a:p>
        </p:txBody>
      </p:sp>
      <p:sp>
        <p:nvSpPr>
          <p:cNvPr id="346" name="Google Shape;346;p36"/>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The different components of the organization</a:t>
            </a:r>
            <a:endParaRPr dirty="0"/>
          </a:p>
        </p:txBody>
      </p:sp>
      <p:sp>
        <p:nvSpPr>
          <p:cNvPr id="347" name="Google Shape;347;p36"/>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solidFill>
                  <a:schemeClr val="lt1"/>
                </a:solidFill>
              </a:rPr>
              <a:t>MODULES</a:t>
            </a:r>
            <a:endParaRPr dirty="0">
              <a:solidFill>
                <a:schemeClr val="lt1"/>
              </a:solidFill>
            </a:endParaRPr>
          </a:p>
        </p:txBody>
      </p:sp>
      <p:sp>
        <p:nvSpPr>
          <p:cNvPr id="348" name="Google Shape;348;p36"/>
          <p:cNvSpPr txBox="1">
            <a:spLocks noGrp="1"/>
          </p:cNvSpPr>
          <p:nvPr>
            <p:ph type="title" idx="2"/>
          </p:nvPr>
        </p:nvSpPr>
        <p:spPr>
          <a:xfrm>
            <a:off x="73277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49" name="Google Shape;349;p36"/>
          <p:cNvSpPr txBox="1">
            <a:spLocks noGrp="1"/>
          </p:cNvSpPr>
          <p:nvPr>
            <p:ph type="title" idx="15"/>
          </p:nvPr>
        </p:nvSpPr>
        <p:spPr>
          <a:xfrm>
            <a:off x="657519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50" name="Google Shape;350;p36"/>
          <p:cNvSpPr txBox="1">
            <a:spLocks noGrp="1"/>
          </p:cNvSpPr>
          <p:nvPr>
            <p:ph type="title" idx="6"/>
          </p:nvPr>
        </p:nvSpPr>
        <p:spPr>
          <a:xfrm>
            <a:off x="4491359" y="2814821"/>
            <a:ext cx="2193404"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IMPLEMENTATION</a:t>
            </a:r>
            <a:endParaRPr dirty="0"/>
          </a:p>
        </p:txBody>
      </p:sp>
      <p:sp>
        <p:nvSpPr>
          <p:cNvPr id="351" name="Google Shape;351;p36"/>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Methodology adopted for the design of the network</a:t>
            </a:r>
            <a:endParaRPr dirty="0"/>
          </a:p>
        </p:txBody>
      </p:sp>
      <p:sp>
        <p:nvSpPr>
          <p:cNvPr id="352" name="Google Shape;352;p36"/>
          <p:cNvSpPr txBox="1">
            <a:spLocks noGrp="1"/>
          </p:cNvSpPr>
          <p:nvPr>
            <p:ph type="title" idx="13"/>
          </p:nvPr>
        </p:nvSpPr>
        <p:spPr>
          <a:xfrm>
            <a:off x="268024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53" name="Google Shape;353;p36"/>
          <p:cNvSpPr txBox="1">
            <a:spLocks noGrp="1"/>
          </p:cNvSpPr>
          <p:nvPr>
            <p:ph type="title" idx="14"/>
          </p:nvPr>
        </p:nvSpPr>
        <p:spPr>
          <a:xfrm>
            <a:off x="4627721"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7"/>
        <p:cNvGrpSpPr/>
        <p:nvPr/>
      </p:nvGrpSpPr>
      <p:grpSpPr>
        <a:xfrm>
          <a:off x="0" y="0"/>
          <a:ext cx="0" cy="0"/>
          <a:chOff x="0" y="0"/>
          <a:chExt cx="0" cy="0"/>
        </a:xfrm>
      </p:grpSpPr>
      <p:sp>
        <p:nvSpPr>
          <p:cNvPr id="359" name="Google Shape;359;p37"/>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txBox="1">
            <a:spLocks noGrp="1"/>
          </p:cNvSpPr>
          <p:nvPr>
            <p:ph type="body" idx="1"/>
          </p:nvPr>
        </p:nvSpPr>
        <p:spPr>
          <a:xfrm>
            <a:off x="921775" y="1373100"/>
            <a:ext cx="7640835" cy="3332700"/>
          </a:xfrm>
          <a:prstGeom prst="rect">
            <a:avLst/>
          </a:prstGeom>
        </p:spPr>
        <p:txBody>
          <a:bodyPr spcFirstLastPara="1" wrap="square" lIns="91425" tIns="91425" rIns="91425" bIns="91425" anchor="ctr" anchorCtr="0">
            <a:noAutofit/>
          </a:bodyPr>
          <a:lstStyle/>
          <a:p>
            <a:pPr marL="0" lvl="0" indent="0">
              <a:buSzPts val="1100"/>
              <a:buNone/>
            </a:pPr>
            <a:br>
              <a:rPr lang="en" dirty="0"/>
            </a:br>
            <a:r>
              <a:rPr lang="en" dirty="0"/>
              <a:t>The computer network infrastructure is the backbone of the business. All devices, applications, softwares and most of your work is supported by or built upon computer networks.</a:t>
            </a:r>
          </a:p>
          <a:p>
            <a:pPr marL="0" lvl="0" indent="0">
              <a:buSzPts val="1100"/>
              <a:buNone/>
            </a:pPr>
            <a:endParaRPr lang="en" dirty="0"/>
          </a:p>
          <a:p>
            <a:pPr marL="0" lvl="0" indent="0">
              <a:buSzPts val="1100"/>
              <a:buNone/>
            </a:pPr>
            <a:r>
              <a:rPr lang="en" dirty="0"/>
              <a:t>To build a computer network for the company, you need to be quite careful as making a computer network run efficiently in a business environment is very different from setting up home or domestic network.</a:t>
            </a:r>
          </a:p>
          <a:p>
            <a:pPr marL="0" lvl="0" indent="0">
              <a:buSzPts val="1100"/>
              <a:buNone/>
            </a:pPr>
            <a:endParaRPr lang="en" dirty="0"/>
          </a:p>
          <a:p>
            <a:pPr marL="0" lvl="0" indent="0">
              <a:buSzPts val="1100"/>
              <a:buNone/>
            </a:pPr>
            <a:r>
              <a:rPr lang="en" dirty="0"/>
              <a:t>As we are dealing with 100 users, we will use LAN as our type. For the purpose of this project, our organization is based on a small scale clothing store with an e-commerce website.</a:t>
            </a:r>
          </a:p>
          <a:p>
            <a:pPr marL="0" lvl="0" indent="0">
              <a:buSzPts val="1100"/>
              <a:buNone/>
            </a:pPr>
            <a:endParaRPr lang="en" dirty="0"/>
          </a:p>
          <a:p>
            <a:pPr marL="0" lvl="0" indent="0">
              <a:buSzPts val="1100"/>
              <a:buNone/>
            </a:pPr>
            <a:r>
              <a:rPr lang="en" dirty="0"/>
              <a:t> </a:t>
            </a:r>
            <a:endParaRPr dirty="0"/>
          </a:p>
        </p:txBody>
      </p:sp>
      <p:sp>
        <p:nvSpPr>
          <p:cNvPr id="361" name="Google Shape;361;p37"/>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lt1"/>
                </a:solidFill>
              </a:rPr>
              <a:t>INTRODUCTION</a:t>
            </a:r>
            <a:endParaRPr dirty="0">
              <a:solidFill>
                <a:schemeClr val="lt1"/>
              </a:solidFill>
            </a:endParaRPr>
          </a:p>
        </p:txBody>
      </p:sp>
      <p:sp>
        <p:nvSpPr>
          <p:cNvPr id="363" name="Google Shape;363;p37"/>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1"/>
          <p:cNvSpPr txBox="1">
            <a:spLocks noGrp="1"/>
          </p:cNvSpPr>
          <p:nvPr>
            <p:ph type="title"/>
          </p:nvPr>
        </p:nvSpPr>
        <p:spPr>
          <a:xfrm>
            <a:off x="620685" y="597036"/>
            <a:ext cx="3855600" cy="9676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a:t>MODULES</a:t>
            </a:r>
            <a:endParaRPr sz="4400" dirty="0"/>
          </a:p>
        </p:txBody>
      </p:sp>
      <p:sp>
        <p:nvSpPr>
          <p:cNvPr id="395" name="Google Shape;395;p41"/>
          <p:cNvSpPr txBox="1">
            <a:spLocks noGrp="1"/>
          </p:cNvSpPr>
          <p:nvPr>
            <p:ph type="subTitle" idx="1"/>
          </p:nvPr>
        </p:nvSpPr>
        <p:spPr>
          <a:xfrm>
            <a:off x="642882" y="1622321"/>
            <a:ext cx="3811205" cy="2743202"/>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IN" sz="1100" dirty="0"/>
              <a:t>HEAD OFFICE</a:t>
            </a:r>
          </a:p>
          <a:p>
            <a:pPr marL="742950" lvl="1" indent="-285750" algn="l">
              <a:lnSpc>
                <a:spcPct val="150000"/>
              </a:lnSpc>
              <a:buFont typeface="Arial" panose="020B0604020202020204" pitchFamily="34" charset="0"/>
              <a:buChar char="•"/>
            </a:pPr>
            <a:r>
              <a:rPr lang="en-IN" sz="1100" dirty="0"/>
              <a:t>Admin</a:t>
            </a:r>
          </a:p>
          <a:p>
            <a:pPr marL="742950" lvl="1" indent="-285750" algn="l">
              <a:lnSpc>
                <a:spcPct val="150000"/>
              </a:lnSpc>
              <a:buFont typeface="Arial" panose="020B0604020202020204" pitchFamily="34" charset="0"/>
              <a:buChar char="•"/>
            </a:pPr>
            <a:r>
              <a:rPr lang="en-IN" sz="1100" dirty="0"/>
              <a:t>HR</a:t>
            </a:r>
          </a:p>
          <a:p>
            <a:pPr marL="742950" lvl="1" indent="-285750" algn="l">
              <a:lnSpc>
                <a:spcPct val="150000"/>
              </a:lnSpc>
              <a:buFont typeface="Arial" panose="020B0604020202020204" pitchFamily="34" charset="0"/>
              <a:buChar char="•"/>
            </a:pPr>
            <a:r>
              <a:rPr lang="en-IN" sz="1100" dirty="0"/>
              <a:t>Finance</a:t>
            </a:r>
          </a:p>
          <a:p>
            <a:pPr marL="742950" lvl="1" indent="-285750" algn="l">
              <a:lnSpc>
                <a:spcPct val="150000"/>
              </a:lnSpc>
              <a:buFont typeface="Arial" panose="020B0604020202020204" pitchFamily="34" charset="0"/>
              <a:buChar char="•"/>
            </a:pPr>
            <a:r>
              <a:rPr lang="en-IN" sz="1100" dirty="0"/>
              <a:t>Marketing</a:t>
            </a:r>
          </a:p>
          <a:p>
            <a:pPr marL="742950" lvl="1" indent="-285750" algn="l">
              <a:lnSpc>
                <a:spcPct val="150000"/>
              </a:lnSpc>
              <a:buFont typeface="Arial" panose="020B0604020202020204" pitchFamily="34" charset="0"/>
              <a:buChar char="•"/>
            </a:pPr>
            <a:r>
              <a:rPr lang="en-IN" sz="1100" dirty="0"/>
              <a:t>Accounting</a:t>
            </a:r>
          </a:p>
          <a:p>
            <a:pPr marL="742950" lvl="1" indent="-285750" algn="l">
              <a:lnSpc>
                <a:spcPct val="150000"/>
              </a:lnSpc>
              <a:buFont typeface="Arial" panose="020B0604020202020204" pitchFamily="34" charset="0"/>
              <a:buChar char="•"/>
            </a:pPr>
            <a:r>
              <a:rPr lang="en-IN" sz="1100" dirty="0"/>
              <a:t>Management</a:t>
            </a:r>
          </a:p>
          <a:p>
            <a:pPr marL="742950" lvl="1" indent="-285750" algn="l">
              <a:lnSpc>
                <a:spcPct val="150000"/>
              </a:lnSpc>
              <a:buFont typeface="Arial" panose="020B0604020202020204" pitchFamily="34" charset="0"/>
              <a:buChar char="•"/>
            </a:pPr>
            <a:r>
              <a:rPr lang="en-IN" sz="1100" dirty="0"/>
              <a:t>Logistics</a:t>
            </a:r>
          </a:p>
          <a:p>
            <a:pPr marL="285750" indent="-285750">
              <a:lnSpc>
                <a:spcPct val="150000"/>
              </a:lnSpc>
              <a:buFont typeface="Arial" panose="020B0604020202020204" pitchFamily="34" charset="0"/>
              <a:buChar char="•"/>
            </a:pPr>
            <a:r>
              <a:rPr lang="en-IN" sz="1100" dirty="0"/>
              <a:t>CLOUD</a:t>
            </a:r>
          </a:p>
          <a:p>
            <a:pPr marL="285750" indent="-285750">
              <a:lnSpc>
                <a:spcPct val="150000"/>
              </a:lnSpc>
              <a:buFont typeface="Arial" panose="020B0604020202020204" pitchFamily="34" charset="0"/>
              <a:buChar char="•"/>
            </a:pPr>
            <a:r>
              <a:rPr lang="en-IN" sz="1100" dirty="0"/>
              <a:t>E-COMMERCE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MODULES </a:t>
            </a:r>
            <a:endParaRPr dirty="0"/>
          </a:p>
        </p:txBody>
      </p:sp>
      <p:sp>
        <p:nvSpPr>
          <p:cNvPr id="423" name="Google Shape;423;p43"/>
          <p:cNvSpPr txBox="1">
            <a:spLocks noGrp="1"/>
          </p:cNvSpPr>
          <p:nvPr>
            <p:ph type="title"/>
          </p:nvPr>
        </p:nvSpPr>
        <p:spPr>
          <a:xfrm>
            <a:off x="3145241" y="1362535"/>
            <a:ext cx="27369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HEAD OFFICE</a:t>
            </a:r>
            <a:endParaRPr dirty="0"/>
          </a:p>
        </p:txBody>
      </p:sp>
      <p:sp>
        <p:nvSpPr>
          <p:cNvPr id="424" name="Google Shape;424;p43"/>
          <p:cNvSpPr txBox="1">
            <a:spLocks noGrp="1"/>
          </p:cNvSpPr>
          <p:nvPr>
            <p:ph type="subTitle" idx="1"/>
          </p:nvPr>
        </p:nvSpPr>
        <p:spPr>
          <a:xfrm>
            <a:off x="2315497" y="2052450"/>
            <a:ext cx="4277032" cy="10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Consists of a router and switch that integrates all the functioning departments in the business as well as allows the departments to access back end data by connecting to the cloud server. </a:t>
            </a:r>
          </a:p>
          <a:p>
            <a:pPr marL="0" lvl="0" indent="0" algn="ctr" rtl="0">
              <a:spcBef>
                <a:spcPts val="0"/>
              </a:spcBef>
              <a:spcAft>
                <a:spcPts val="0"/>
              </a:spcAft>
              <a:buNone/>
            </a:pPr>
            <a:r>
              <a:rPr lang="en-IN" dirty="0"/>
              <a:t>Manages all the inter department communication and keeps record of all the departments.</a:t>
            </a:r>
          </a:p>
          <a:p>
            <a:pPr marL="0" lvl="0" indent="0" algn="ctr" rtl="0">
              <a:spcBef>
                <a:spcPts val="0"/>
              </a:spcBef>
              <a:spcAft>
                <a:spcPts val="0"/>
              </a:spcAft>
              <a:buNone/>
            </a:pPr>
            <a:r>
              <a:rPr lang="en-IN" dirty="0"/>
              <a:t>It is also responsible for setting up new servers, monitoring them and maintaining them.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MODULES </a:t>
            </a:r>
            <a:endParaRPr dirty="0"/>
          </a:p>
        </p:txBody>
      </p:sp>
      <p:sp>
        <p:nvSpPr>
          <p:cNvPr id="423" name="Google Shape;423;p43"/>
          <p:cNvSpPr txBox="1">
            <a:spLocks noGrp="1"/>
          </p:cNvSpPr>
          <p:nvPr>
            <p:ph type="title"/>
          </p:nvPr>
        </p:nvSpPr>
        <p:spPr>
          <a:xfrm>
            <a:off x="1478674" y="1392032"/>
            <a:ext cx="27369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ADMIN</a:t>
            </a:r>
            <a:endParaRPr dirty="0"/>
          </a:p>
        </p:txBody>
      </p:sp>
      <p:sp>
        <p:nvSpPr>
          <p:cNvPr id="424" name="Google Shape;424;p43"/>
          <p:cNvSpPr txBox="1">
            <a:spLocks noGrp="1"/>
          </p:cNvSpPr>
          <p:nvPr>
            <p:ph type="subTitle" idx="1"/>
          </p:nvPr>
        </p:nvSpPr>
        <p:spPr>
          <a:xfrm>
            <a:off x="1478674" y="2001237"/>
            <a:ext cx="2736900" cy="10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Controller and moderator of the network, identifies problems as they arise and come up with practical solution. Keep network up to date and ensures that it works as intended specifically maintain different networks</a:t>
            </a:r>
            <a:endParaRPr dirty="0"/>
          </a:p>
        </p:txBody>
      </p:sp>
      <p:sp>
        <p:nvSpPr>
          <p:cNvPr id="425" name="Google Shape;425;p43"/>
          <p:cNvSpPr txBox="1">
            <a:spLocks noGrp="1"/>
          </p:cNvSpPr>
          <p:nvPr>
            <p:ph type="title" idx="2"/>
          </p:nvPr>
        </p:nvSpPr>
        <p:spPr>
          <a:xfrm>
            <a:off x="4707501" y="1392032"/>
            <a:ext cx="27366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HR</a:t>
            </a:r>
            <a:endParaRPr dirty="0"/>
          </a:p>
        </p:txBody>
      </p:sp>
      <p:sp>
        <p:nvSpPr>
          <p:cNvPr id="426" name="Google Shape;426;p43"/>
          <p:cNvSpPr txBox="1">
            <a:spLocks noGrp="1"/>
          </p:cNvSpPr>
          <p:nvPr>
            <p:ph type="subTitle" idx="3"/>
          </p:nvPr>
        </p:nvSpPr>
        <p:spPr>
          <a:xfrm>
            <a:off x="4707501" y="2052450"/>
            <a:ext cx="2736600" cy="103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PCs and printers set up for the HR department on the second floor</a:t>
            </a:r>
            <a:endParaRPr dirty="0"/>
          </a:p>
        </p:txBody>
      </p:sp>
    </p:spTree>
    <p:extLst>
      <p:ext uri="{BB962C8B-B14F-4D97-AF65-F5344CB8AC3E}">
        <p14:creationId xmlns:p14="http://schemas.microsoft.com/office/powerpoint/2010/main" val="261304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2"/>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MODULES</a:t>
            </a:r>
            <a:endParaRPr dirty="0">
              <a:solidFill>
                <a:schemeClr val="lt1"/>
              </a:solidFill>
            </a:endParaRPr>
          </a:p>
        </p:txBody>
      </p:sp>
      <p:sp>
        <p:nvSpPr>
          <p:cNvPr id="402" name="Google Shape;402;p42"/>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FINANCE</a:t>
            </a:r>
            <a:endParaRPr dirty="0"/>
          </a:p>
        </p:txBody>
      </p:sp>
      <p:sp>
        <p:nvSpPr>
          <p:cNvPr id="403" name="Google Shape;403;p42"/>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Network set up for the finance-related activities. Two PCs allocated for this department</a:t>
            </a:r>
            <a:endParaRPr dirty="0"/>
          </a:p>
        </p:txBody>
      </p:sp>
      <p:sp>
        <p:nvSpPr>
          <p:cNvPr id="404" name="Google Shape;404;p42"/>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MARKETING</a:t>
            </a:r>
            <a:endParaRPr dirty="0"/>
          </a:p>
        </p:txBody>
      </p:sp>
      <p:sp>
        <p:nvSpPr>
          <p:cNvPr id="405" name="Google Shape;405;p42"/>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Network set up for communications and sales by independent representatives</a:t>
            </a:r>
            <a:endParaRPr dirty="0"/>
          </a:p>
        </p:txBody>
      </p:sp>
      <p:sp>
        <p:nvSpPr>
          <p:cNvPr id="406" name="Google Shape;406;p42"/>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ACCOUNTING</a:t>
            </a:r>
            <a:endParaRPr dirty="0"/>
          </a:p>
        </p:txBody>
      </p:sp>
      <p:sp>
        <p:nvSpPr>
          <p:cNvPr id="407" name="Google Shape;407;p42"/>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Professional services network set up for providing employees resources to assist the customers in the business.</a:t>
            </a:r>
            <a:endParaRPr dirty="0"/>
          </a:p>
        </p:txBody>
      </p:sp>
    </p:spTree>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545</Words>
  <Application>Microsoft Office PowerPoint</Application>
  <PresentationFormat>On-screen Show (16:9)</PresentationFormat>
  <Paragraphs>92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Kulim Park SemiBold</vt:lpstr>
      <vt:lpstr>Nunito Light</vt:lpstr>
      <vt:lpstr>Arial</vt:lpstr>
      <vt:lpstr>Manrope</vt:lpstr>
      <vt:lpstr>Kulim Park</vt:lpstr>
      <vt:lpstr>Minimalist Korean Aesthetic Pitch Deck by Slidesgo</vt:lpstr>
      <vt:lpstr>18CSS202J Computer Communications Project   Small Business Network Design With Secure E-commerce Server</vt:lpstr>
      <vt:lpstr>OUR TEAM</vt:lpstr>
      <vt:lpstr>ABSTRACT</vt:lpstr>
      <vt:lpstr>TABLE OF CONTENTS</vt:lpstr>
      <vt:lpstr>INTRODUCTION</vt:lpstr>
      <vt:lpstr>MODULES</vt:lpstr>
      <vt:lpstr>MODULES </vt:lpstr>
      <vt:lpstr>MODULES </vt:lpstr>
      <vt:lpstr>MODULES</vt:lpstr>
      <vt:lpstr>MODULES</vt:lpstr>
      <vt:lpstr>IMPLEMENTATION</vt:lpstr>
      <vt:lpstr>IMPLEMENTATION</vt:lpstr>
      <vt:lpstr>IMPLEMENTATION</vt:lpstr>
      <vt:lpstr>IMPLEMENTATION</vt:lpstr>
      <vt:lpstr>IMPLEMENTATION</vt:lpstr>
      <vt:lpstr>ADVANTAGES</vt:lpstr>
      <vt:lpstr>APPLICATIONS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18CSS202J Computer Communications Project  Small Business Network Design With Secure E-commerce Server</dc:title>
  <cp:lastModifiedBy>Arpita Singh</cp:lastModifiedBy>
  <cp:revision>6</cp:revision>
  <dcterms:modified xsi:type="dcterms:W3CDTF">2022-06-12T16:55:20Z</dcterms:modified>
</cp:coreProperties>
</file>