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330"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4" name="Line"/>
          <p:cNvSpPr/>
          <p:nvPr/>
        </p:nvSpPr>
        <p:spPr>
          <a:xfrm>
            <a:off x="952500" y="5765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5" name="Line"/>
          <p:cNvSpPr/>
          <p:nvPr/>
        </p:nvSpPr>
        <p:spPr>
          <a:xfrm flipV="1">
            <a:off x="14989317" y="6339647"/>
            <a:ext cx="1" cy="231012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16" name="Lorem Ipsum Dolor"/>
          <p:cNvSpPr txBox="1">
            <a:spLocks noGrp="1"/>
          </p:cNvSpPr>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17" name="Title Text"/>
          <p:cNvSpPr txBox="1">
            <a:spLocks noGrp="1"/>
          </p:cNvSpPr>
          <p:nvPr>
            <p:ph type="title"/>
          </p:nvPr>
        </p:nvSpPr>
        <p:spPr>
          <a:xfrm>
            <a:off x="952500" y="5829300"/>
            <a:ext cx="13500100" cy="33401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11" name="–Johnny Appleseed"/>
          <p:cNvSpPr txBox="1">
            <a:spLocks noGrp="1"/>
          </p:cNvSpPr>
          <p:nvPr>
            <p:ph type="body" sz="quarter" idx="21"/>
          </p:nvPr>
        </p:nvSpPr>
        <p:spPr>
          <a:xfrm>
            <a:off x="990600" y="8420100"/>
            <a:ext cx="22390100" cy="812800"/>
          </a:xfrm>
          <a:prstGeom prst="rect">
            <a:avLst/>
          </a:prstGeom>
        </p:spPr>
        <p:txBody>
          <a:bodyPr anchor="t">
            <a:spAutoFit/>
          </a:bodyPr>
          <a:lstStyle>
            <a:lvl1pPr marL="0" indent="0" algn="ctr">
              <a:spcBef>
                <a:spcPts val="1700"/>
              </a:spcBef>
              <a:buClrTx/>
              <a:buSzTx/>
              <a:buFontTx/>
              <a:buNone/>
              <a:defRPr sz="4200" i="1"/>
            </a:lvl1pPr>
          </a:lstStyle>
          <a:p>
            <a:r>
              <a:t>–Johnny Appleseed</a:t>
            </a:r>
          </a:p>
        </p:txBody>
      </p:sp>
      <p:sp>
        <p:nvSpPr>
          <p:cNvPr id="112" name="“Type a quote here.”"/>
          <p:cNvSpPr txBox="1">
            <a:spLocks noGrp="1"/>
          </p:cNvSpPr>
          <p:nvPr>
            <p:ph type="body" sz="quarter" idx="22"/>
          </p:nvPr>
        </p:nvSpPr>
        <p:spPr>
          <a:xfrm>
            <a:off x="2374900" y="6000750"/>
            <a:ext cx="19621500" cy="939800"/>
          </a:xfrm>
          <a:prstGeom prst="rect">
            <a:avLst/>
          </a:prstGeom>
        </p:spPr>
        <p:txBody>
          <a:bodyPr>
            <a:spAutoFit/>
          </a:bodyPr>
          <a:lstStyle>
            <a:lvl1pPr marL="0" indent="0" algn="ctr">
              <a:spcBef>
                <a:spcPts val="0"/>
              </a:spcBef>
              <a:buClrTx/>
              <a:buSzTx/>
              <a:buFontTx/>
              <a:buNone/>
            </a:lvl1pPr>
          </a:lstStyle>
          <a:p>
            <a:r>
              <a:t>“Type a quote here.” </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0" name="Black and white photo looking up at the suspension cables of a bridge with clouds in the background"/>
          <p:cNvSpPr>
            <a:spLocks noGrp="1"/>
          </p:cNvSpPr>
          <p:nvPr>
            <p:ph type="pic" idx="21"/>
          </p:nvPr>
        </p:nvSpPr>
        <p:spPr>
          <a:xfrm>
            <a:off x="0" y="-2654300"/>
            <a:ext cx="24384000" cy="17153467"/>
          </a:xfrm>
          <a:prstGeom prst="rect">
            <a:avLst/>
          </a:prstGeom>
        </p:spPr>
        <p:txBody>
          <a:bodyPr lIns="91439" tIns="45719" rIns="91439" bIns="45719" anchor="t">
            <a:noAutofit/>
          </a:bodyPr>
          <a:lstStyle/>
          <a:p>
            <a:endParaRPr dirty="0"/>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28" name="Line"/>
          <p:cNvSpPr/>
          <p:nvPr/>
        </p:nvSpPr>
        <p:spPr>
          <a:xfrm>
            <a:off x="952500" y="9321800"/>
            <a:ext cx="22500035"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29" name="Line"/>
          <p:cNvSpPr/>
          <p:nvPr/>
        </p:nvSpPr>
        <p:spPr>
          <a:xfrm flipV="1">
            <a:off x="14989317" y="9919062"/>
            <a:ext cx="1" cy="231013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30" name="Lorem Ipsum Dolor"/>
          <p:cNvSpPr txBox="1">
            <a:spLocks noGrp="1"/>
          </p:cNvSpPr>
          <p:nvPr>
            <p:ph type="body" sz="quarter" idx="21"/>
          </p:nvPr>
        </p:nvSpPr>
        <p:spPr>
          <a:xfrm>
            <a:off x="952500" y="8610600"/>
            <a:ext cx="13500100" cy="635000"/>
          </a:xfrm>
          <a:prstGeom prst="rect">
            <a:avLst/>
          </a:prstGeom>
        </p:spPr>
        <p:txBody>
          <a:bodyPr>
            <a:spAutoFit/>
          </a:bodyPr>
          <a:lstStyle>
            <a:lvl1pPr marL="0" indent="0">
              <a:lnSpc>
                <a:spcPct val="110000"/>
              </a:lnSpc>
              <a:spcBef>
                <a:spcPts val="0"/>
              </a:spcBef>
              <a:buClrTx/>
              <a:buSzTx/>
              <a:buFontTx/>
              <a:buNone/>
              <a:defRPr sz="3200" i="1"/>
            </a:lvl1pPr>
          </a:lstStyle>
          <a:p>
            <a:r>
              <a:t>Lorem Ipsum Dolor</a:t>
            </a:r>
          </a:p>
        </p:txBody>
      </p:sp>
      <p:sp>
        <p:nvSpPr>
          <p:cNvPr id="31" name="Black and white photo of the Zeeland Bridge in the Netherlands"/>
          <p:cNvSpPr>
            <a:spLocks noGrp="1"/>
          </p:cNvSpPr>
          <p:nvPr>
            <p:ph type="pic" idx="22"/>
          </p:nvPr>
        </p:nvSpPr>
        <p:spPr>
          <a:xfrm>
            <a:off x="952500" y="-1460500"/>
            <a:ext cx="22479000" cy="13893800"/>
          </a:xfrm>
          <a:prstGeom prst="rect">
            <a:avLst/>
          </a:prstGeom>
          <a:ln w="9525">
            <a:round/>
          </a:ln>
        </p:spPr>
        <p:txBody>
          <a:bodyPr lIns="91439" tIns="45719" rIns="91439" bIns="45719" anchor="t">
            <a:noAutofit/>
          </a:bodyPr>
          <a:lstStyle/>
          <a:p>
            <a:endParaRPr dirty="0"/>
          </a:p>
        </p:txBody>
      </p:sp>
      <p:sp>
        <p:nvSpPr>
          <p:cNvPr id="32" name="Title Text"/>
          <p:cNvSpPr txBox="1">
            <a:spLocks noGrp="1"/>
          </p:cNvSpPr>
          <p:nvPr>
            <p:ph type="title"/>
          </p:nvPr>
        </p:nvSpPr>
        <p:spPr>
          <a:xfrm>
            <a:off x="952500" y="9398000"/>
            <a:ext cx="13500100" cy="33401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41" name="Title Text"/>
          <p:cNvSpPr txBox="1">
            <a:spLocks noGrp="1"/>
          </p:cNvSpPr>
          <p:nvPr>
            <p:ph type="title"/>
          </p:nvPr>
        </p:nvSpPr>
        <p:spPr>
          <a:xfrm>
            <a:off x="952500" y="5194300"/>
            <a:ext cx="22479000" cy="33401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51" name="Lorem Ipsum Dolor"/>
          <p:cNvSpPr txBox="1">
            <a:spLocks noGrp="1"/>
          </p:cNvSpPr>
          <p:nvPr>
            <p:ph type="body" sz="quarter" idx="21"/>
          </p:nvPr>
        </p:nvSpPr>
        <p:spPr>
          <a:xfrm>
            <a:off x="952500" y="3124200"/>
            <a:ext cx="10642600" cy="635000"/>
          </a:xfrm>
          <a:prstGeom prst="rect">
            <a:avLst/>
          </a:prstGeom>
        </p:spPr>
        <p:txBody>
          <a:bodyPr anchor="b">
            <a:spAutoFit/>
          </a:bodyPr>
          <a:lstStyle>
            <a:lvl1pPr marL="0" indent="0">
              <a:lnSpc>
                <a:spcPct val="110000"/>
              </a:lnSpc>
              <a:spcBef>
                <a:spcPts val="0"/>
              </a:spcBef>
              <a:buClrTx/>
              <a:buSzTx/>
              <a:buFontTx/>
              <a:buNone/>
              <a:defRPr sz="3200" i="1"/>
            </a:lvl1pPr>
          </a:lstStyle>
          <a:p>
            <a:r>
              <a:t>Lorem Ipsum Dolor</a:t>
            </a:r>
          </a:p>
        </p:txBody>
      </p:sp>
      <p:sp>
        <p:nvSpPr>
          <p:cNvPr id="52" name="Black and white photo of the underside of a bridge going over a river and against the sky "/>
          <p:cNvSpPr>
            <a:spLocks noGrp="1"/>
          </p:cNvSpPr>
          <p:nvPr>
            <p:ph type="pic" idx="22"/>
          </p:nvPr>
        </p:nvSpPr>
        <p:spPr>
          <a:xfrm>
            <a:off x="12534900" y="-1651000"/>
            <a:ext cx="10799069" cy="15824200"/>
          </a:xfrm>
          <a:prstGeom prst="rect">
            <a:avLst/>
          </a:prstGeom>
          <a:ln w="9525">
            <a:round/>
          </a:ln>
        </p:spPr>
        <p:txBody>
          <a:bodyPr lIns="91439" tIns="45719" rIns="91439" bIns="45719" anchor="t">
            <a:noAutofit/>
          </a:bodyPr>
          <a:lstStyle/>
          <a:p>
            <a:endParaRPr dirty="0"/>
          </a:p>
        </p:txBody>
      </p:sp>
      <p:sp>
        <p:nvSpPr>
          <p:cNvPr id="53" name="Title Text"/>
          <p:cNvSpPr txBox="1">
            <a:spLocks noGrp="1"/>
          </p:cNvSpPr>
          <p:nvPr>
            <p:ph type="title"/>
          </p:nvPr>
        </p:nvSpPr>
        <p:spPr>
          <a:xfrm>
            <a:off x="952500" y="3975100"/>
            <a:ext cx="10642600" cy="2806700"/>
          </a:xfrm>
          <a:prstGeom prst="rect">
            <a:avLst/>
          </a:prstGeom>
        </p:spPr>
        <p:txBody>
          <a:bodyPr/>
          <a:lstStyle>
            <a:lvl1pPr algn="l">
              <a:defRPr sz="7800"/>
            </a:lvl1pPr>
          </a:lstStyle>
          <a:p>
            <a:r>
              <a:t>Title Text</a:t>
            </a:r>
          </a:p>
        </p:txBody>
      </p:sp>
      <p:sp>
        <p:nvSpPr>
          <p:cNvPr id="54" name="Body Level One…"/>
          <p:cNvSpPr txBox="1">
            <a:spLocks noGrp="1"/>
          </p:cNvSpPr>
          <p:nvPr>
            <p:ph type="body" sz="quarter" idx="1"/>
          </p:nvPr>
        </p:nvSpPr>
        <p:spPr>
          <a:xfrm>
            <a:off x="952500" y="7086600"/>
            <a:ext cx="10642600" cy="5638800"/>
          </a:xfrm>
          <a:prstGeom prst="rect">
            <a:avLst/>
          </a:prstGeom>
        </p:spPr>
        <p:txBody>
          <a:bodyPr anchor="t"/>
          <a:lstStyle>
            <a:lvl1pPr marL="0" indent="0">
              <a:spcBef>
                <a:spcPts val="0"/>
              </a:spcBef>
              <a:buClrTx/>
              <a:buSzTx/>
              <a:buFontTx/>
              <a:buNone/>
              <a:defRPr sz="3200"/>
            </a:lvl1pPr>
            <a:lvl2pPr marL="0" indent="0">
              <a:spcBef>
                <a:spcPts val="0"/>
              </a:spcBef>
              <a:buClrTx/>
              <a:buSzTx/>
              <a:buFontTx/>
              <a:buNone/>
              <a:defRPr sz="3200"/>
            </a:lvl2pPr>
            <a:lvl3pPr marL="0" indent="0">
              <a:spcBef>
                <a:spcPts val="0"/>
              </a:spcBef>
              <a:buClrTx/>
              <a:buSzTx/>
              <a:buFontTx/>
              <a:buNone/>
              <a:defRPr sz="3200"/>
            </a:lvl3pPr>
            <a:lvl4pPr marL="0" indent="0">
              <a:spcBef>
                <a:spcPts val="0"/>
              </a:spcBef>
              <a:buClrTx/>
              <a:buSzTx/>
              <a:buFontTx/>
              <a:buNone/>
              <a:defRPr sz="3200"/>
            </a:lvl4pPr>
            <a:lvl5pPr marL="0" indent="0">
              <a:spcBef>
                <a:spcPts val="0"/>
              </a:spcBef>
              <a:buClrTx/>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70"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71"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81" name="Line"/>
          <p:cNvSpPr/>
          <p:nvPr/>
        </p:nvSpPr>
        <p:spPr>
          <a:xfrm>
            <a:off x="952500" y="3048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82"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83" name="Black and white photo of the underside of a bridge going over a river and against the sky "/>
          <p:cNvSpPr>
            <a:spLocks noGrp="1"/>
          </p:cNvSpPr>
          <p:nvPr>
            <p:ph type="pic" idx="21"/>
          </p:nvPr>
        </p:nvSpPr>
        <p:spPr>
          <a:xfrm>
            <a:off x="12636500" y="-2413000"/>
            <a:ext cx="11024412" cy="16154400"/>
          </a:xfrm>
          <a:prstGeom prst="rect">
            <a:avLst/>
          </a:prstGeom>
          <a:ln w="9525">
            <a:round/>
          </a:ln>
        </p:spPr>
        <p:txBody>
          <a:bodyPr lIns="91439" tIns="45719" rIns="91439" bIns="45719" anchor="t">
            <a:noAutofit/>
          </a:bodyPr>
          <a:lstStyle/>
          <a:p>
            <a:endParaRPr dirty="0"/>
          </a:p>
        </p:txBody>
      </p:sp>
      <p:sp>
        <p:nvSpPr>
          <p:cNvPr id="84" name="Title Text"/>
          <p:cNvSpPr txBox="1">
            <a:spLocks noGrp="1"/>
          </p:cNvSpPr>
          <p:nvPr>
            <p:ph type="title"/>
          </p:nvPr>
        </p:nvSpPr>
        <p:spPr>
          <a:prstGeom prst="rect">
            <a:avLst/>
          </a:prstGeom>
        </p:spPr>
        <p:txBody>
          <a:bodyPr/>
          <a:lstStyle/>
          <a:p>
            <a:r>
              <a:t>Title Text</a:t>
            </a:r>
          </a:p>
        </p:txBody>
      </p:sp>
      <p:sp>
        <p:nvSpPr>
          <p:cNvPr id="85" name="Body Level One…"/>
          <p:cNvSpPr txBox="1">
            <a:spLocks noGrp="1"/>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xfrm>
            <a:off x="952500" y="1778000"/>
            <a:ext cx="224790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01" name="Black and white photo looking up at the suspension cables of a bridge with clouds in the background"/>
          <p:cNvSpPr>
            <a:spLocks noGrp="1"/>
          </p:cNvSpPr>
          <p:nvPr>
            <p:ph type="pic" sz="half" idx="21"/>
          </p:nvPr>
        </p:nvSpPr>
        <p:spPr>
          <a:xfrm>
            <a:off x="12232231" y="6024722"/>
            <a:ext cx="11497993" cy="8088517"/>
          </a:xfrm>
          <a:prstGeom prst="rect">
            <a:avLst/>
          </a:prstGeom>
          <a:ln w="9525">
            <a:round/>
          </a:ln>
        </p:spPr>
        <p:txBody>
          <a:bodyPr lIns="91439" tIns="45719" rIns="91439" bIns="45719" anchor="t">
            <a:noAutofit/>
          </a:bodyPr>
          <a:lstStyle/>
          <a:p>
            <a:endParaRPr dirty="0"/>
          </a:p>
        </p:txBody>
      </p:sp>
      <p:sp>
        <p:nvSpPr>
          <p:cNvPr id="102" name="Black and white photo of the Zeeland Bridge in the Netherlands"/>
          <p:cNvSpPr>
            <a:spLocks noGrp="1"/>
          </p:cNvSpPr>
          <p:nvPr>
            <p:ph type="pic" sz="half" idx="22"/>
          </p:nvPr>
        </p:nvSpPr>
        <p:spPr>
          <a:xfrm>
            <a:off x="12349986" y="635000"/>
            <a:ext cx="11226801" cy="6807200"/>
          </a:xfrm>
          <a:prstGeom prst="rect">
            <a:avLst/>
          </a:prstGeom>
          <a:ln w="9525">
            <a:round/>
          </a:ln>
        </p:spPr>
        <p:txBody>
          <a:bodyPr lIns="91439" tIns="45719" rIns="91439" bIns="45719" anchor="t">
            <a:noAutofit/>
          </a:bodyPr>
          <a:lstStyle/>
          <a:p>
            <a:endParaRPr dirty="0"/>
          </a:p>
        </p:txBody>
      </p:sp>
      <p:sp>
        <p:nvSpPr>
          <p:cNvPr id="103" name="Black and white photo of the underside of a bridge going over a river and against the sky "/>
          <p:cNvSpPr>
            <a:spLocks noGrp="1"/>
          </p:cNvSpPr>
          <p:nvPr>
            <p:ph type="pic" idx="23"/>
          </p:nvPr>
        </p:nvSpPr>
        <p:spPr>
          <a:xfrm>
            <a:off x="730989" y="-2438400"/>
            <a:ext cx="11050413" cy="16192500"/>
          </a:xfrm>
          <a:prstGeom prst="rect">
            <a:avLst/>
          </a:prstGeom>
          <a:ln w="9525">
            <a:round/>
          </a:ln>
        </p:spPr>
        <p:txBody>
          <a:bodyPr lIns="91439" tIns="45719" rIns="91439" bIns="45719" anchor="t">
            <a:noAutofit/>
          </a:bodyPr>
          <a:lstStyle/>
          <a:p>
            <a:endParaRPr dirty="0"/>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952500" y="30607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3" name="Line"/>
          <p:cNvSpPr/>
          <p:nvPr/>
        </p:nvSpPr>
        <p:spPr>
          <a:xfrm>
            <a:off x="952500" y="8890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dirty="0"/>
          </a:p>
        </p:txBody>
      </p:sp>
      <p:sp>
        <p:nvSpPr>
          <p:cNvPr id="4" name="Title Text"/>
          <p:cNvSpPr txBox="1">
            <a:spLocks noGrp="1"/>
          </p:cNvSpPr>
          <p:nvPr>
            <p:ph type="title"/>
          </p:nvPr>
        </p:nvSpPr>
        <p:spPr>
          <a:xfrm>
            <a:off x="952500" y="1143000"/>
            <a:ext cx="22479000" cy="166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952500" y="3695700"/>
            <a:ext cx="22479000" cy="857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976100" y="13017500"/>
            <a:ext cx="419100" cy="508000"/>
          </a:xfrm>
          <a:prstGeom prst="rect">
            <a:avLst/>
          </a:prstGeom>
          <a:ln w="12700">
            <a:miter lim="400000"/>
          </a:ln>
        </p:spPr>
        <p:txBody>
          <a:bodyPr wrap="none" lIns="50800" tIns="50800" rIns="50800" bIns="50800">
            <a:spAutoFit/>
          </a:bodyPr>
          <a:lstStyle>
            <a:lvl1pPr>
              <a:defRPr sz="2400">
                <a:solidFill>
                  <a:srgbClr val="4C4946"/>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1pPr>
      <a:lvl2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2pPr>
      <a:lvl3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3pPr>
      <a:lvl4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4pPr>
      <a:lvl5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5pPr>
      <a:lvl6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6pPr>
      <a:lvl7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7pPr>
      <a:lvl8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8pPr>
      <a:lvl9pPr marL="0" marR="0" indent="0" algn="ctr" defTabSz="825500" rtl="0" latinLnBrk="0">
        <a:lnSpc>
          <a:spcPct val="90000"/>
        </a:lnSpc>
        <a:spcBef>
          <a:spcPts val="2300"/>
        </a:spcBef>
        <a:spcAft>
          <a:spcPts val="0"/>
        </a:spcAft>
        <a:buClrTx/>
        <a:buSzTx/>
        <a:buFontTx/>
        <a:buNone/>
        <a:tabLst/>
        <a:defRPr sz="9800" b="0" i="0" u="none" strike="noStrike" cap="none" spc="0" baseline="0">
          <a:solidFill>
            <a:srgbClr val="D93E2B"/>
          </a:solidFill>
          <a:uFillTx/>
          <a:latin typeface="+mn-lt"/>
          <a:ea typeface="+mn-ea"/>
          <a:cs typeface="+mn-cs"/>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sz="5000" b="0" i="0" u="none" strike="noStrike" cap="none" spc="0" baseline="0">
          <a:solidFill>
            <a:srgbClr val="414141"/>
          </a:solidFill>
          <a:uFillTx/>
          <a:latin typeface="Palatino"/>
          <a:ea typeface="Palatino"/>
          <a:cs typeface="Palatino"/>
          <a:sym typeface="Palatino"/>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EPM"/>
          <p:cNvSpPr txBox="1">
            <a:spLocks noGrp="1"/>
          </p:cNvSpPr>
          <p:nvPr>
            <p:ph type="body" idx="21"/>
          </p:nvPr>
        </p:nvSpPr>
        <p:spPr>
          <a:prstGeom prst="rect">
            <a:avLst/>
          </a:prstGeom>
        </p:spPr>
        <p:txBody>
          <a:bodyPr/>
          <a:lstStyle/>
          <a:p>
            <a:r>
              <a:rPr dirty="0"/>
              <a:t>SEPM </a:t>
            </a:r>
          </a:p>
        </p:txBody>
      </p:sp>
      <p:sp>
        <p:nvSpPr>
          <p:cNvPr id="138" name="VAICANT  LOT               DETECTOR"/>
          <p:cNvSpPr txBox="1">
            <a:spLocks noGrp="1"/>
          </p:cNvSpPr>
          <p:nvPr>
            <p:ph type="ctrTitle"/>
          </p:nvPr>
        </p:nvSpPr>
        <p:spPr>
          <a:prstGeom prst="rect">
            <a:avLst/>
          </a:prstGeom>
        </p:spPr>
        <p:txBody>
          <a:bodyPr/>
          <a:lstStyle/>
          <a:p>
            <a:pPr lvl="3" algn="l"/>
            <a:r>
              <a:rPr lang="en-IN" dirty="0"/>
              <a:t>VACANT PARKING</a:t>
            </a:r>
            <a:r>
              <a:rPr dirty="0"/>
              <a:t>            </a:t>
            </a:r>
            <a:r>
              <a:rPr lang="en-US" dirty="0"/>
              <a:t>SPACE </a:t>
            </a:r>
            <a:r>
              <a:rPr dirty="0"/>
              <a:t>DETECTOR        </a:t>
            </a:r>
          </a:p>
        </p:txBody>
      </p:sp>
      <p:sp>
        <p:nvSpPr>
          <p:cNvPr id="139" name="Using open cv Python"/>
          <p:cNvSpPr txBox="1">
            <a:spLocks noGrp="1"/>
          </p:cNvSpPr>
          <p:nvPr>
            <p:ph type="subTitle" sz="quarter" idx="1"/>
          </p:nvPr>
        </p:nvSpPr>
        <p:spPr>
          <a:prstGeom prst="rect">
            <a:avLst/>
          </a:prstGeom>
        </p:spPr>
        <p:txBody>
          <a:bodyPr/>
          <a:lstStyle/>
          <a:p>
            <a:r>
              <a:rPr dirty="0"/>
              <a:t>Using open cv Python</a:t>
            </a:r>
          </a:p>
        </p:txBody>
      </p:sp>
      <p:sp>
        <p:nvSpPr>
          <p:cNvPr id="140" name="Keerthi Kiriti Chakali(068)…"/>
          <p:cNvSpPr txBox="1"/>
          <p:nvPr/>
        </p:nvSpPr>
        <p:spPr>
          <a:xfrm>
            <a:off x="15575681" y="10783701"/>
            <a:ext cx="7521990"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dirty="0"/>
              <a:t> Keerthi </a:t>
            </a:r>
            <a:r>
              <a:rPr dirty="0" err="1"/>
              <a:t>Kiriti</a:t>
            </a:r>
            <a:r>
              <a:rPr dirty="0"/>
              <a:t> </a:t>
            </a:r>
            <a:r>
              <a:rPr dirty="0" err="1"/>
              <a:t>Chakali</a:t>
            </a:r>
            <a:r>
              <a:rPr dirty="0"/>
              <a:t>(068)</a:t>
            </a:r>
          </a:p>
          <a:p>
            <a:r>
              <a:rPr dirty="0"/>
              <a:t>Adithya </a:t>
            </a:r>
            <a:r>
              <a:t>Dutt K</a:t>
            </a:r>
            <a:r>
              <a:rPr dirty="0"/>
              <a:t>(072)</a:t>
            </a:r>
          </a:p>
          <a:p>
            <a:r>
              <a:rPr dirty="0" err="1"/>
              <a:t>Devaditya</a:t>
            </a:r>
            <a:r>
              <a:rPr dirty="0"/>
              <a:t> Singh(049)</a:t>
            </a:r>
          </a:p>
        </p:txBody>
      </p:sp>
      <p:sp>
        <p:nvSpPr>
          <p:cNvPr id="141" name="By:"/>
          <p:cNvSpPr txBox="1"/>
          <p:nvPr/>
        </p:nvSpPr>
        <p:spPr>
          <a:xfrm>
            <a:off x="16894334" y="9841424"/>
            <a:ext cx="690166" cy="63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By: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EPM Project"/>
          <p:cNvSpPr txBox="1">
            <a:spLocks noGrp="1"/>
          </p:cNvSpPr>
          <p:nvPr>
            <p:ph type="body" idx="21"/>
          </p:nvPr>
        </p:nvSpPr>
        <p:spPr>
          <a:prstGeom prst="rect">
            <a:avLst/>
          </a:prstGeom>
        </p:spPr>
        <p:txBody>
          <a:bodyPr/>
          <a:lstStyle/>
          <a:p>
            <a:r>
              <a:rPr dirty="0"/>
              <a:t>SEPM Project</a:t>
            </a:r>
          </a:p>
        </p:txBody>
      </p:sp>
      <p:sp>
        <p:nvSpPr>
          <p:cNvPr id="144" name="History"/>
          <p:cNvSpPr txBox="1">
            <a:spLocks noGrp="1"/>
          </p:cNvSpPr>
          <p:nvPr>
            <p:ph type="title"/>
          </p:nvPr>
        </p:nvSpPr>
        <p:spPr>
          <a:prstGeom prst="rect">
            <a:avLst/>
          </a:prstGeom>
        </p:spPr>
        <p:txBody>
          <a:bodyPr/>
          <a:lstStyle/>
          <a:p>
            <a:r>
              <a:rPr dirty="0"/>
              <a:t>History</a:t>
            </a:r>
          </a:p>
        </p:txBody>
      </p:sp>
      <p:sp>
        <p:nvSpPr>
          <p:cNvPr id="145" name="Now a day’s most of the parking areas are manually managed by human manpower and there is no automatic system to manage the parking area in an efficient way. There is great analogy that when a driver enters any of the parking lot he must look for some ki"/>
          <p:cNvSpPr txBox="1">
            <a:spLocks noGrp="1"/>
          </p:cNvSpPr>
          <p:nvPr>
            <p:ph type="body" sz="quarter" idx="1"/>
          </p:nvPr>
        </p:nvSpPr>
        <p:spPr>
          <a:prstGeom prst="rect">
            <a:avLst/>
          </a:prstGeom>
        </p:spPr>
        <p:txBody>
          <a:bodyPr/>
          <a:lstStyle>
            <a:lvl1pPr defTabSz="457200">
              <a:defRPr sz="3100">
                <a:solidFill>
                  <a:srgbClr val="000000"/>
                </a:solidFill>
                <a:latin typeface="Times Roman"/>
                <a:ea typeface="Times Roman"/>
                <a:cs typeface="Times Roman"/>
                <a:sym typeface="Times Roman"/>
              </a:defRPr>
            </a:lvl1pPr>
          </a:lstStyle>
          <a:p>
            <a:r>
              <a:rPr dirty="0"/>
              <a:t>Now a </a:t>
            </a:r>
            <a:r>
              <a:rPr lang="en-US" dirty="0"/>
              <a:t>days</a:t>
            </a:r>
            <a:r>
              <a:rPr dirty="0"/>
              <a:t> most of the parking areas are manually managed by human manpower and there is no automatic system to manage the parking area in an efficient way. There is great analogy that when a driver enters any of the parking lot he must look for some kind of information board that tells him about the status of the parking lot that whether it is fully occupied, partly occupied or vacant. Most of the times the drivers have to circle around the parking area in search of the free parking space. This kind of problem mostly occur in cities near the shopping malls, hospitals etc., where the number of vehicles is greater as compared to the parking spaces.</a:t>
            </a:r>
          </a:p>
        </p:txBody>
      </p:sp>
      <p:pic>
        <p:nvPicPr>
          <p:cNvPr id="146" name="parking lot.jpeg" descr="parking lot.jpeg"/>
          <p:cNvPicPr>
            <a:picLocks noChangeAspect="1"/>
          </p:cNvPicPr>
          <p:nvPr/>
        </p:nvPicPr>
        <p:blipFill>
          <a:blip r:embed="rId2"/>
          <a:stretch>
            <a:fillRect/>
          </a:stretch>
        </p:blipFill>
        <p:spPr>
          <a:xfrm>
            <a:off x="11592914" y="543915"/>
            <a:ext cx="12628171" cy="1262817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he Project"/>
          <p:cNvSpPr txBox="1">
            <a:spLocks noGrp="1"/>
          </p:cNvSpPr>
          <p:nvPr>
            <p:ph type="title"/>
          </p:nvPr>
        </p:nvSpPr>
        <p:spPr>
          <a:prstGeom prst="rect">
            <a:avLst/>
          </a:prstGeom>
        </p:spPr>
        <p:txBody>
          <a:bodyPr/>
          <a:lstStyle/>
          <a:p>
            <a:r>
              <a:rPr dirty="0"/>
              <a:t>The Project</a:t>
            </a:r>
          </a:p>
        </p:txBody>
      </p:sp>
      <p:sp>
        <p:nvSpPr>
          <p:cNvPr id="149" name="This project aims to solve this problem by identifying empty spaces for parking…"/>
          <p:cNvSpPr txBox="1">
            <a:spLocks noGrp="1"/>
          </p:cNvSpPr>
          <p:nvPr>
            <p:ph type="body" idx="1"/>
          </p:nvPr>
        </p:nvSpPr>
        <p:spPr>
          <a:prstGeom prst="rect">
            <a:avLst/>
          </a:prstGeom>
        </p:spPr>
        <p:txBody>
          <a:bodyPr/>
          <a:lstStyle/>
          <a:p>
            <a:r>
              <a:rPr dirty="0"/>
              <a:t>This project aims to solve this problem by identifying empty spaces for parking</a:t>
            </a:r>
          </a:p>
          <a:p>
            <a:r>
              <a:rPr dirty="0"/>
              <a:t>Various methods and techniques have been proposed to overcome the problem of parking in the congested areas. But they are all not pocket friendly as they need </a:t>
            </a:r>
          </a:p>
          <a:p>
            <a:r>
              <a:rPr dirty="0"/>
              <a:t>In this Project we use image and video processing to find the empty lots and this is very cheap as it can just use the footage from the security cameras.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mportance"/>
          <p:cNvSpPr txBox="1">
            <a:spLocks noGrp="1"/>
          </p:cNvSpPr>
          <p:nvPr>
            <p:ph type="title"/>
          </p:nvPr>
        </p:nvSpPr>
        <p:spPr>
          <a:prstGeom prst="rect">
            <a:avLst/>
          </a:prstGeom>
        </p:spPr>
        <p:txBody>
          <a:bodyPr/>
          <a:lstStyle/>
          <a:p>
            <a:r>
              <a:rPr dirty="0"/>
              <a:t>Importance</a:t>
            </a:r>
          </a:p>
        </p:txBody>
      </p:sp>
      <p:sp>
        <p:nvSpPr>
          <p:cNvPr id="152" name="The process for searching the free parking space is time consuming and also wastage of fuel. Most of the times the parking spaces remain unoccupied, however the total occupancy is low because of bad management of parking lot. This causes ineffective use "/>
          <p:cNvSpPr txBox="1">
            <a:spLocks noGrp="1"/>
          </p:cNvSpPr>
          <p:nvPr>
            <p:ph type="body" sz="half" idx="1"/>
          </p:nvPr>
        </p:nvSpPr>
        <p:spPr>
          <a:prstGeom prst="rect">
            <a:avLst/>
          </a:prstGeom>
        </p:spPr>
        <p:txBody>
          <a:bodyPr/>
          <a:lstStyle>
            <a:lvl1pPr marL="0" indent="0" defTabSz="452627">
              <a:spcBef>
                <a:spcPts val="0"/>
              </a:spcBef>
              <a:buClrTx/>
              <a:buSzTx/>
              <a:buFontTx/>
              <a:buNone/>
              <a:defRPr sz="3366">
                <a:solidFill>
                  <a:srgbClr val="000000"/>
                </a:solidFill>
                <a:latin typeface="Times Roman"/>
                <a:ea typeface="Times Roman"/>
                <a:cs typeface="Times Roman"/>
                <a:sym typeface="Times Roman"/>
              </a:defRPr>
            </a:lvl1pPr>
          </a:lstStyle>
          <a:p>
            <a:r>
              <a:rPr dirty="0"/>
              <a:t>The process for searching the free parking space is time consuming and also wastage of fuel. Most of the times the parking spaces remain unoccupied, however the total occupancy is low because of bad management of parking lot. This causes ineffective use of the parking area and also results in traffic jams and congestion near the parking lots. To properly manage the parking lot and display each parking division’s information to the drivers before entering the parking lot have become an important issue to be resolved. In this paper, a system is proposed that will detect the total number of available parking spaces and displays the information to the drivers so that they can easily parked their cars. A web camera is used to get the images of the parking area and image processing techniques are used to detect the presence or absence of cars to count and locate the available parking spaces .The status of the parking lot is updated whenever a car enters or leaves the parking lot.</a:t>
            </a:r>
          </a:p>
        </p:txBody>
      </p:sp>
      <p:pic>
        <p:nvPicPr>
          <p:cNvPr id="153" name="parking-lot-detection-example.jpeg" descr="parking-lot-detection-example.jpeg"/>
          <p:cNvPicPr>
            <a:picLocks noChangeAspect="1"/>
          </p:cNvPicPr>
          <p:nvPr/>
        </p:nvPicPr>
        <p:blipFill>
          <a:blip r:embed="rId2"/>
          <a:stretch>
            <a:fillRect/>
          </a:stretch>
        </p:blipFill>
        <p:spPr>
          <a:xfrm>
            <a:off x="12543340" y="4377702"/>
            <a:ext cx="13161641" cy="740342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Benefits"/>
          <p:cNvSpPr txBox="1">
            <a:spLocks noGrp="1"/>
          </p:cNvSpPr>
          <p:nvPr>
            <p:ph type="title"/>
          </p:nvPr>
        </p:nvSpPr>
        <p:spPr>
          <a:prstGeom prst="rect">
            <a:avLst/>
          </a:prstGeom>
        </p:spPr>
        <p:txBody>
          <a:bodyPr/>
          <a:lstStyle/>
          <a:p>
            <a:r>
              <a:rPr dirty="0"/>
              <a:t>Benefits</a:t>
            </a:r>
          </a:p>
        </p:txBody>
      </p:sp>
      <p:sp>
        <p:nvSpPr>
          <p:cNvPr id="156" name="No need of a security guard , which reduces cost.…"/>
          <p:cNvSpPr txBox="1">
            <a:spLocks noGrp="1"/>
          </p:cNvSpPr>
          <p:nvPr>
            <p:ph type="body" idx="1"/>
          </p:nvPr>
        </p:nvSpPr>
        <p:spPr>
          <a:prstGeom prst="rect">
            <a:avLst/>
          </a:prstGeom>
        </p:spPr>
        <p:txBody>
          <a:bodyPr/>
          <a:lstStyle/>
          <a:p>
            <a:r>
              <a:rPr dirty="0"/>
              <a:t>No need of a security guard , which reduces cost.</a:t>
            </a:r>
          </a:p>
          <a:p>
            <a:r>
              <a:rPr dirty="0"/>
              <a:t>More efficient way compared to manual checking to check the empty lot.</a:t>
            </a:r>
          </a:p>
          <a:p>
            <a:r>
              <a:rPr dirty="0"/>
              <a:t>Reduces unnecessary traffic and makes things fast.</a:t>
            </a:r>
          </a:p>
          <a:p>
            <a:r>
              <a:rPr dirty="0"/>
              <a:t>Updates regularly.</a:t>
            </a:r>
          </a:p>
          <a:p>
            <a:r>
              <a:rPr dirty="0"/>
              <a:t>Increased safety as we can identify as soon as a car leaves its lot.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dvantages over other methods"/>
          <p:cNvSpPr txBox="1">
            <a:spLocks noGrp="1"/>
          </p:cNvSpPr>
          <p:nvPr>
            <p:ph type="title"/>
          </p:nvPr>
        </p:nvSpPr>
        <p:spPr>
          <a:prstGeom prst="rect">
            <a:avLst/>
          </a:prstGeom>
        </p:spPr>
        <p:txBody>
          <a:bodyPr/>
          <a:lstStyle/>
          <a:p>
            <a:r>
              <a:rPr dirty="0"/>
              <a:t>Advantages over other methods</a:t>
            </a:r>
          </a:p>
        </p:txBody>
      </p:sp>
      <p:sp>
        <p:nvSpPr>
          <p:cNvPr id="159" name="In some methods the counting is performed by installation of the induction loop sensors under the road surface. Although the usage of sensors was less costly, not easily affected by environmental conditions and it detects accurately however, it installat"/>
          <p:cNvSpPr txBox="1">
            <a:spLocks noGrp="1"/>
          </p:cNvSpPr>
          <p:nvPr>
            <p:ph type="body" idx="1"/>
          </p:nvPr>
        </p:nvSpPr>
        <p:spPr>
          <a:prstGeom prst="rect">
            <a:avLst/>
          </a:prstGeom>
        </p:spPr>
        <p:txBody>
          <a:bodyPr/>
          <a:lstStyle/>
          <a:p>
            <a:pPr marL="554736" indent="-554736" defTabSz="751205">
              <a:spcBef>
                <a:spcPts val="3000"/>
              </a:spcBef>
              <a:defRPr sz="4550"/>
            </a:pPr>
            <a:r>
              <a:rPr dirty="0"/>
              <a:t>In some methods the counting is performed by installation of the induction loop sensors under the road surface. Although the usage of sensors was less costly, not easily affected by environmental conditions and it detects accurately however, it installation was difficult and cause damage to roads. It was also difficult to maintain it in case of malfunction </a:t>
            </a:r>
          </a:p>
          <a:p>
            <a:pPr marL="554736" indent="-554736" defTabSz="751205">
              <a:spcBef>
                <a:spcPts val="3000"/>
              </a:spcBef>
              <a:defRPr sz="4550"/>
            </a:pPr>
            <a:r>
              <a:rPr dirty="0"/>
              <a:t>The other detection methods were based on use of sensors like ultrasonic, infrared and microwave for the detection of vehicles, The disadvantage of this method was the sensors are affected by the weather conditions.</a:t>
            </a:r>
          </a:p>
          <a:p>
            <a:pPr marL="554736" indent="-554736" defTabSz="751205">
              <a:spcBef>
                <a:spcPts val="3000"/>
              </a:spcBef>
              <a:defRPr sz="4550"/>
            </a:pPr>
            <a:r>
              <a:rPr dirty="0"/>
              <a:t>So, In comparison to the other methods this is more efficient , cheap and easy to maintain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TotalTime>
  <Words>583</Words>
  <Application>Microsoft Office PowerPoint</Application>
  <PresentationFormat>Custom</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Bodoni SvtyTwo ITC TT-Book</vt:lpstr>
      <vt:lpstr>Helvetica</vt:lpstr>
      <vt:lpstr>Helvetica Neue</vt:lpstr>
      <vt:lpstr>Palatino</vt:lpstr>
      <vt:lpstr>Times Roman</vt:lpstr>
      <vt:lpstr>Zapf Dingbats</vt:lpstr>
      <vt:lpstr>New_Template4</vt:lpstr>
      <vt:lpstr>VACANT PARKING            SPACE DETECTOR        </vt:lpstr>
      <vt:lpstr>History</vt:lpstr>
      <vt:lpstr>The Project</vt:lpstr>
      <vt:lpstr>Importance</vt:lpstr>
      <vt:lpstr>Benefits</vt:lpstr>
      <vt:lpstr>Advantages over other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VACANT LOT               DETECTOR</dc:title>
  <dc:creator>ADITHYA DUTT K</dc:creator>
  <cp:lastModifiedBy>Adithya Kambhampati</cp:lastModifiedBy>
  <cp:revision>4</cp:revision>
  <dcterms:modified xsi:type="dcterms:W3CDTF">2022-03-25T10:11:51Z</dcterms:modified>
</cp:coreProperties>
</file>