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7" r:id="rId4"/>
    <p:sldId id="256" r:id="rId5"/>
    <p:sldId id="260" r:id="rId6"/>
    <p:sldId id="269" r:id="rId7"/>
    <p:sldId id="262" r:id="rId8"/>
    <p:sldId id="273" r:id="rId9"/>
    <p:sldId id="274" r:id="rId10"/>
    <p:sldId id="265" r:id="rId11"/>
    <p:sldId id="259" r:id="rId12"/>
    <p:sldId id="270" r:id="rId13"/>
    <p:sldId id="271" r:id="rId14"/>
    <p:sldId id="272" r:id="rId15"/>
    <p:sldId id="266" r:id="rId16"/>
    <p:sldId id="261" r:id="rId17"/>
    <p:sldId id="263" r:id="rId1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5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hna\Downloads\Mini%20Project\Resul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Sheet2!$B$2</c:f>
              <c:strCache>
                <c:ptCount val="1"/>
                <c:pt idx="0">
                  <c:v>Execution 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11C-439B-874F-298978700B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11C-439B-874F-298978700B1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11C-439B-874F-298978700B1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11C-439B-874F-298978700B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Sheet2!$A$3:$A$6</c:f>
              <c:strCache>
                <c:ptCount val="4"/>
                <c:pt idx="0">
                  <c:v>Cloudonly</c:v>
                </c:pt>
                <c:pt idx="1">
                  <c:v>PSO</c:v>
                </c:pt>
                <c:pt idx="2">
                  <c:v>EPSO</c:v>
                </c:pt>
                <c:pt idx="3">
                  <c:v>JAYA</c:v>
                </c:pt>
              </c:strCache>
            </c:strRef>
          </c:cat>
          <c:val>
            <c:numRef>
              <c:f>Sheet2!$B$3:$B$6</c:f>
              <c:numCache>
                <c:formatCode>General</c:formatCode>
                <c:ptCount val="4"/>
                <c:pt idx="0">
                  <c:v>1128</c:v>
                </c:pt>
                <c:pt idx="1">
                  <c:v>830</c:v>
                </c:pt>
                <c:pt idx="2">
                  <c:v>819</c:v>
                </c:pt>
                <c:pt idx="3">
                  <c:v>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1C-439B-874F-298978700B1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Sheet2!$B$18</c:f>
              <c:strCache>
                <c:ptCount val="1"/>
                <c:pt idx="0">
                  <c:v>Energy Consumed by Cloud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Sheet2!$A$19:$A$22</c:f>
              <c:strCache>
                <c:ptCount val="4"/>
                <c:pt idx="0">
                  <c:v>Cloudonly</c:v>
                </c:pt>
                <c:pt idx="1">
                  <c:v>PSO</c:v>
                </c:pt>
                <c:pt idx="2">
                  <c:v>EPSO</c:v>
                </c:pt>
                <c:pt idx="3">
                  <c:v>JAYA</c:v>
                </c:pt>
              </c:strCache>
            </c:strRef>
          </c:cat>
          <c:val>
            <c:numRef>
              <c:f>Sheet2!$B$19:$B$22</c:f>
              <c:numCache>
                <c:formatCode>General</c:formatCode>
                <c:ptCount val="4"/>
                <c:pt idx="0">
                  <c:v>3240001.5553569999</c:v>
                </c:pt>
                <c:pt idx="1">
                  <c:v>3236598.59085709</c:v>
                </c:pt>
                <c:pt idx="2">
                  <c:v>3233950.5785713801</c:v>
                </c:pt>
                <c:pt idx="3">
                  <c:v>3233713.3979995698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4-4880-B1B6-D7EB87AD1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366431"/>
        <c:axId val="95993263"/>
      </c:barChart>
      <c:catAx>
        <c:axId val="9336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93263"/>
        <c:crosses val="autoZero"/>
        <c:auto val="1"/>
        <c:lblAlgn val="ctr"/>
        <c:lblOffset val="100"/>
        <c:noMultiLvlLbl val="0"/>
      </c:catAx>
      <c:valAx>
        <c:axId val="9599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6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Sheet2!$B$36</c:f>
              <c:strCache>
                <c:ptCount val="1"/>
                <c:pt idx="0">
                  <c:v>Cost of execution in cloud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Sheet2!$A$37:$A$40</c:f>
              <c:strCache>
                <c:ptCount val="4"/>
                <c:pt idx="0">
                  <c:v>Cloudonly</c:v>
                </c:pt>
                <c:pt idx="1">
                  <c:v>PSO</c:v>
                </c:pt>
                <c:pt idx="2">
                  <c:v>EPSO</c:v>
                </c:pt>
                <c:pt idx="3">
                  <c:v>JAYA</c:v>
                </c:pt>
              </c:strCache>
            </c:strRef>
          </c:cat>
          <c:val>
            <c:numRef>
              <c:f>Sheet2!$B$37:$B$40</c:f>
              <c:numCache>
                <c:formatCode>General</c:formatCode>
                <c:ptCount val="4"/>
                <c:pt idx="0">
                  <c:v>816805.94400002004</c:v>
                </c:pt>
                <c:pt idx="1">
                  <c:v>814007.68800001906</c:v>
                </c:pt>
                <c:pt idx="2">
                  <c:v>808031.200000018</c:v>
                </c:pt>
                <c:pt idx="3">
                  <c:v>807694.94400001899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B-4D21-90B8-84A7B243C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8810271"/>
        <c:axId val="95986063"/>
      </c:barChart>
      <c:catAx>
        <c:axId val="197881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6063"/>
        <c:crosses val="autoZero"/>
        <c:auto val="1"/>
        <c:lblAlgn val="ctr"/>
        <c:lblOffset val="100"/>
        <c:noMultiLvlLbl val="0"/>
      </c:catAx>
      <c:valAx>
        <c:axId val="9598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81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72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79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4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59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6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68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83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5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11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597529"/>
            <a:ext cx="8229600" cy="128035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POLICY IN FOG COMPUTING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689" y="3265617"/>
            <a:ext cx="355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Team Details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Sai Manideep Reddy (20EG105402)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Harshitha (20EG105405)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Adithya (20EG105417)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Pallam Ravi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581" y="508463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Environment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E2362-9145-5F1C-DB7C-5B15736C0697}"/>
              </a:ext>
            </a:extLst>
          </p:cNvPr>
          <p:cNvSpPr txBox="1"/>
          <p:nvPr/>
        </p:nvSpPr>
        <p:spPr>
          <a:xfrm>
            <a:off x="812048" y="1529674"/>
            <a:ext cx="7874752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this, we created a Java project with the iFogSim simulation framework.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iFogSim is a well-known simulation framework 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designed specifically for modeling and simulating fog computing environments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variety of 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them to test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VRgame.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43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Screenshots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24C3D-4E0D-2103-51F4-750D91B4A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2" b="-64"/>
          <a:stretch/>
        </p:blipFill>
        <p:spPr>
          <a:xfrm>
            <a:off x="1724145" y="1190950"/>
            <a:ext cx="5319835" cy="358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1AA4AE-B36C-DE8E-3570-2FB48D132FAB}"/>
              </a:ext>
            </a:extLst>
          </p:cNvPr>
          <p:cNvSpPr txBox="1"/>
          <p:nvPr/>
        </p:nvSpPr>
        <p:spPr>
          <a:xfrm>
            <a:off x="3469663" y="6783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Cloudonly</a:t>
            </a:r>
            <a:r>
              <a:rPr lang="en-US" dirty="0"/>
              <a:t>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43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Screenshots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5FAF6-0452-15E8-3813-ED690567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61" y="993467"/>
            <a:ext cx="5344259" cy="4038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83596-B322-6CE2-4092-3EE361691182}"/>
              </a:ext>
            </a:extLst>
          </p:cNvPr>
          <p:cNvSpPr txBox="1"/>
          <p:nvPr/>
        </p:nvSpPr>
        <p:spPr>
          <a:xfrm>
            <a:off x="3897824" y="62732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</a:t>
            </a:r>
          </a:p>
        </p:txBody>
      </p:sp>
    </p:spTree>
    <p:extLst>
      <p:ext uri="{BB962C8B-B14F-4D97-AF65-F5344CB8AC3E}">
        <p14:creationId xmlns:p14="http://schemas.microsoft.com/office/powerpoint/2010/main" val="316071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43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Screenshots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F8536-7000-EF80-82DA-B757E41D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45" y="1062429"/>
            <a:ext cx="5358358" cy="3978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A5E03-032F-2FC3-2D3C-4BF6CCF93B2D}"/>
              </a:ext>
            </a:extLst>
          </p:cNvPr>
          <p:cNvSpPr txBox="1"/>
          <p:nvPr/>
        </p:nvSpPr>
        <p:spPr>
          <a:xfrm>
            <a:off x="3726958" y="61770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EPSO</a:t>
            </a:r>
          </a:p>
        </p:txBody>
      </p:sp>
    </p:spTree>
    <p:extLst>
      <p:ext uri="{BB962C8B-B14F-4D97-AF65-F5344CB8AC3E}">
        <p14:creationId xmlns:p14="http://schemas.microsoft.com/office/powerpoint/2010/main" val="150673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43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Screenshots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3553-F018-03EF-113B-2E65B788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34" y="1054710"/>
            <a:ext cx="5231840" cy="3986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50175-9FCE-1B2D-C919-5EE80F674C72}"/>
              </a:ext>
            </a:extLst>
          </p:cNvPr>
          <p:cNvSpPr txBox="1"/>
          <p:nvPr/>
        </p:nvSpPr>
        <p:spPr>
          <a:xfrm>
            <a:off x="3789337" y="60076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</a:t>
            </a:r>
          </a:p>
        </p:txBody>
      </p:sp>
    </p:spTree>
    <p:extLst>
      <p:ext uri="{BB962C8B-B14F-4D97-AF65-F5344CB8AC3E}">
        <p14:creationId xmlns:p14="http://schemas.microsoft.com/office/powerpoint/2010/main" val="343833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C3D42D-D440-B8F6-5B3E-0031586271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33040"/>
              </p:ext>
            </p:extLst>
          </p:nvPr>
        </p:nvGraphicFramePr>
        <p:xfrm>
          <a:off x="247973" y="728882"/>
          <a:ext cx="3549112" cy="209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D4B306-18F6-5FCD-0B25-76BFAB68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376517"/>
              </p:ext>
            </p:extLst>
          </p:nvPr>
        </p:nvGraphicFramePr>
        <p:xfrm>
          <a:off x="5610387" y="706066"/>
          <a:ext cx="3182530" cy="209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A0803A-032C-9CBB-B28A-CA1F526A5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108101"/>
              </p:ext>
            </p:extLst>
          </p:nvPr>
        </p:nvGraphicFramePr>
        <p:xfrm>
          <a:off x="2980735" y="3000491"/>
          <a:ext cx="3182530" cy="1766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103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08" y="122024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8AB76-6197-43D1-B94B-07F326EC6E53}"/>
              </a:ext>
            </a:extLst>
          </p:cNvPr>
          <p:cNvSpPr txBox="1"/>
          <p:nvPr/>
        </p:nvSpPr>
        <p:spPr>
          <a:xfrm>
            <a:off x="698859" y="1149398"/>
            <a:ext cx="754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discovered that we can minimize latency and lower energy usage by implementing adjustments to the placement policies in the fog computing environment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36" y="187597"/>
            <a:ext cx="6117431" cy="540843"/>
          </a:xfrm>
        </p:spPr>
        <p:txBody>
          <a:bodyPr anchor="t"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br>
              <a:rPr lang="en-US" sz="36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D53F7-2A85-8D31-FE61-2A24193516A2}"/>
              </a:ext>
            </a:extLst>
          </p:cNvPr>
          <p:cNvSpPr txBox="1"/>
          <p:nvPr/>
        </p:nvSpPr>
        <p:spPr>
          <a:xfrm>
            <a:off x="822036" y="905164"/>
            <a:ext cx="68810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 and Energy consumption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to Node time+ Processing Time of node + Node to Device time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Consumed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Energy consumed by Module 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Energy consumed by Module 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+….+ Energy consumed by Module 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what way the parameters are improved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(parameters) 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 weight , Social and Cognitive components.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EPSO (parameters) 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mechanism and Inertia weight.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(parameters) 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specific parameters apart from common parameters like no. of iterations, Population size</a:t>
            </a:r>
            <a:r>
              <a:rPr lang="en-IN" dirty="0"/>
              <a:t>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37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184" y="949158"/>
            <a:ext cx="7409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Fog Computing is distributed computing paradigm that extents the services provided by the cloud to the edge of network.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1FA96-0775-1E2D-0188-EAC38F84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79" y="1676099"/>
            <a:ext cx="6106332" cy="29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929" y="999641"/>
            <a:ext cx="74244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placement policy in fog computing refers to a set of rules, algorithms, and strategies used to determine where to deploy and allocate applications, services, and resources within a fog network.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iFogSim is a popular simulation framework designed specifically for modeling and simulating fog computing environments.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requirements  to simulate a placement policy using iFogSim: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Development Kit (JDK) installed (required for running Java-based simulations)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  <a:endParaRPr lang="en-IN" sz="14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iFogSim framework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of Fog Computing are </a:t>
            </a:r>
            <a:r>
              <a:rPr lang="en-IN" sz="1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Smart Cities</a:t>
            </a:r>
            <a:r>
              <a:rPr lang="en-IN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Smart Grids</a:t>
            </a:r>
            <a:r>
              <a:rPr lang="en-IN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Industrial IoT ,Smart Appliances </a:t>
            </a:r>
            <a:r>
              <a:rPr lang="en-IN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etc,.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405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4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97" y="21142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483" y="1092554"/>
            <a:ext cx="8283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Placement Policy for minimizing the Energy Consumption in Fog Computing Environments.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60219-2E2E-5299-BA6D-7026534C81D2}"/>
              </a:ext>
            </a:extLst>
          </p:cNvPr>
          <p:cNvSpPr txBox="1"/>
          <p:nvPr/>
        </p:nvSpPr>
        <p:spPr>
          <a:xfrm>
            <a:off x="462483" y="1438214"/>
            <a:ext cx="235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Problem: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D8500C-DB30-6829-CD3F-12B9B3627748}"/>
              </a:ext>
            </a:extLst>
          </p:cNvPr>
          <p:cNvSpPr/>
          <p:nvPr/>
        </p:nvSpPr>
        <p:spPr>
          <a:xfrm>
            <a:off x="462483" y="2916091"/>
            <a:ext cx="659061" cy="55924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C9209F-20DD-7AD8-098A-FBCC65FB2A48}"/>
              </a:ext>
            </a:extLst>
          </p:cNvPr>
          <p:cNvSpPr/>
          <p:nvPr/>
        </p:nvSpPr>
        <p:spPr>
          <a:xfrm>
            <a:off x="2025111" y="2175400"/>
            <a:ext cx="635431" cy="5759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7199FF-E849-F476-7507-CCA2361EE9E9}"/>
              </a:ext>
            </a:extLst>
          </p:cNvPr>
          <p:cNvSpPr/>
          <p:nvPr/>
        </p:nvSpPr>
        <p:spPr>
          <a:xfrm>
            <a:off x="3340338" y="2752726"/>
            <a:ext cx="659060" cy="49408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67860-C105-DBB5-720A-4CBA2C3F4E58}"/>
              </a:ext>
            </a:extLst>
          </p:cNvPr>
          <p:cNvSpPr/>
          <p:nvPr/>
        </p:nvSpPr>
        <p:spPr>
          <a:xfrm>
            <a:off x="437636" y="4277729"/>
            <a:ext cx="4037308" cy="6264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B9157-21D9-FCAC-6B73-257ABA394AB1}"/>
              </a:ext>
            </a:extLst>
          </p:cNvPr>
          <p:cNvCxnSpPr>
            <a:cxnSpLocks/>
          </p:cNvCxnSpPr>
          <p:nvPr/>
        </p:nvCxnSpPr>
        <p:spPr>
          <a:xfrm flipH="1">
            <a:off x="2255849" y="2736987"/>
            <a:ext cx="1" cy="152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09D31-20F9-28F3-4048-27439D0F72C2}"/>
              </a:ext>
            </a:extLst>
          </p:cNvPr>
          <p:cNvCxnSpPr>
            <a:stCxn id="8" idx="0"/>
          </p:cNvCxnSpPr>
          <p:nvPr/>
        </p:nvCxnSpPr>
        <p:spPr>
          <a:xfrm flipV="1">
            <a:off x="2456290" y="2751368"/>
            <a:ext cx="0" cy="152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8B3ED-B06F-CA32-5242-27A4461334A5}"/>
              </a:ext>
            </a:extLst>
          </p:cNvPr>
          <p:cNvCxnSpPr>
            <a:cxnSpLocks/>
          </p:cNvCxnSpPr>
          <p:nvPr/>
        </p:nvCxnSpPr>
        <p:spPr>
          <a:xfrm flipH="1">
            <a:off x="627681" y="3475335"/>
            <a:ext cx="1" cy="7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20E871-6B18-505C-9938-83CDB0905F4C}"/>
              </a:ext>
            </a:extLst>
          </p:cNvPr>
          <p:cNvCxnSpPr>
            <a:cxnSpLocks/>
          </p:cNvCxnSpPr>
          <p:nvPr/>
        </p:nvCxnSpPr>
        <p:spPr>
          <a:xfrm flipV="1">
            <a:off x="860156" y="3514549"/>
            <a:ext cx="0" cy="7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B501B3-1754-B61D-A5F9-B04BEE1FD75C}"/>
              </a:ext>
            </a:extLst>
          </p:cNvPr>
          <p:cNvCxnSpPr>
            <a:cxnSpLocks/>
          </p:cNvCxnSpPr>
          <p:nvPr/>
        </p:nvCxnSpPr>
        <p:spPr>
          <a:xfrm>
            <a:off x="3572359" y="3246811"/>
            <a:ext cx="0" cy="99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B1EF0-DA77-20D1-1D24-F749E0887E13}"/>
              </a:ext>
            </a:extLst>
          </p:cNvPr>
          <p:cNvCxnSpPr>
            <a:cxnSpLocks/>
          </p:cNvCxnSpPr>
          <p:nvPr/>
        </p:nvCxnSpPr>
        <p:spPr>
          <a:xfrm flipV="1">
            <a:off x="3823047" y="3246811"/>
            <a:ext cx="0" cy="100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EBC99E-0FD2-F5D5-7968-EF55990A3632}"/>
              </a:ext>
            </a:extLst>
          </p:cNvPr>
          <p:cNvSpPr txBox="1"/>
          <p:nvPr/>
        </p:nvSpPr>
        <p:spPr>
          <a:xfrm>
            <a:off x="1595125" y="3219941"/>
            <a:ext cx="76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2ms,2ms</a:t>
            </a:r>
            <a:endParaRPr lang="en-IN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E439B-0F05-6333-91E4-0C5B7A2E13A8}"/>
              </a:ext>
            </a:extLst>
          </p:cNvPr>
          <p:cNvSpPr txBox="1"/>
          <p:nvPr/>
        </p:nvSpPr>
        <p:spPr>
          <a:xfrm>
            <a:off x="2406110" y="3252300"/>
            <a:ext cx="820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3ms,3ms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F26EC2-96B9-CB18-3B4C-1D38F3793510}"/>
              </a:ext>
            </a:extLst>
          </p:cNvPr>
          <p:cNvSpPr txBox="1"/>
          <p:nvPr/>
        </p:nvSpPr>
        <p:spPr>
          <a:xfrm>
            <a:off x="3792615" y="3741959"/>
            <a:ext cx="750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2ms,2ms</a:t>
            </a:r>
            <a:endParaRPr lang="en-IN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FE9595-B65F-D411-23D3-395F3C1B432A}"/>
              </a:ext>
            </a:extLst>
          </p:cNvPr>
          <p:cNvSpPr txBox="1"/>
          <p:nvPr/>
        </p:nvSpPr>
        <p:spPr>
          <a:xfrm>
            <a:off x="2935400" y="3725007"/>
            <a:ext cx="970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1ms,1ms</a:t>
            </a:r>
            <a:endParaRPr lang="en-IN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88B6B-ED64-C2A2-9CEC-D989F3BF7046}"/>
              </a:ext>
            </a:extLst>
          </p:cNvPr>
          <p:cNvSpPr txBox="1"/>
          <p:nvPr/>
        </p:nvSpPr>
        <p:spPr>
          <a:xfrm>
            <a:off x="874139" y="3803199"/>
            <a:ext cx="72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1ms,2ms</a:t>
            </a:r>
            <a:endParaRPr lang="en-IN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EEBB8-B014-3EEE-1D6F-20BFF0B5E4F9}"/>
              </a:ext>
            </a:extLst>
          </p:cNvPr>
          <p:cNvSpPr txBox="1"/>
          <p:nvPr/>
        </p:nvSpPr>
        <p:spPr>
          <a:xfrm>
            <a:off x="12388" y="3695478"/>
            <a:ext cx="753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1ms,1ms</a:t>
            </a:r>
            <a:endParaRPr lang="en-IN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8C62FA-E3B7-2BC7-8321-37C5D9950C14}"/>
              </a:ext>
            </a:extLst>
          </p:cNvPr>
          <p:cNvSpPr txBox="1"/>
          <p:nvPr/>
        </p:nvSpPr>
        <p:spPr>
          <a:xfrm>
            <a:off x="3983303" y="2876657"/>
            <a:ext cx="47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2ms</a:t>
            </a:r>
            <a:endParaRPr lang="en-IN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D8C5E8-1ADF-62BF-5ED9-F68B6408294F}"/>
              </a:ext>
            </a:extLst>
          </p:cNvPr>
          <p:cNvSpPr txBox="1"/>
          <p:nvPr/>
        </p:nvSpPr>
        <p:spPr>
          <a:xfrm>
            <a:off x="2626961" y="2309818"/>
            <a:ext cx="47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2ms</a:t>
            </a:r>
            <a:endParaRPr lang="en-IN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8FDCD8-941B-557F-D440-238FF4F6A41F}"/>
              </a:ext>
            </a:extLst>
          </p:cNvPr>
          <p:cNvSpPr txBox="1"/>
          <p:nvPr/>
        </p:nvSpPr>
        <p:spPr>
          <a:xfrm>
            <a:off x="1072247" y="3089639"/>
            <a:ext cx="47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2ms</a:t>
            </a:r>
            <a:endParaRPr lang="en-IN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BA5EF2-DA99-6DAC-2DBD-85D2FF53F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39751"/>
              </p:ext>
            </p:extLst>
          </p:nvPr>
        </p:nvGraphicFramePr>
        <p:xfrm>
          <a:off x="4483377" y="2504089"/>
          <a:ext cx="4440263" cy="1257300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749930">
                  <a:extLst>
                    <a:ext uri="{9D8B030D-6E8A-4147-A177-3AD203B41FA5}">
                      <a16:colId xmlns:a16="http://schemas.microsoft.com/office/drawing/2014/main" val="2613131566"/>
                    </a:ext>
                  </a:extLst>
                </a:gridCol>
                <a:gridCol w="963386">
                  <a:extLst>
                    <a:ext uri="{9D8B030D-6E8A-4147-A177-3AD203B41FA5}">
                      <a16:colId xmlns:a16="http://schemas.microsoft.com/office/drawing/2014/main" val="86464297"/>
                    </a:ext>
                  </a:extLst>
                </a:gridCol>
                <a:gridCol w="1639079">
                  <a:extLst>
                    <a:ext uri="{9D8B030D-6E8A-4147-A177-3AD203B41FA5}">
                      <a16:colId xmlns:a16="http://schemas.microsoft.com/office/drawing/2014/main" val="1046721749"/>
                    </a:ext>
                  </a:extLst>
                </a:gridCol>
                <a:gridCol w="1087868">
                  <a:extLst>
                    <a:ext uri="{9D8B030D-6E8A-4147-A177-3AD203B41FA5}">
                      <a16:colId xmlns:a16="http://schemas.microsoft.com/office/drawing/2014/main" val="196607844"/>
                    </a:ext>
                  </a:extLst>
                </a:gridCol>
              </a:tblGrid>
              <a:tr h="22382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Strategy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Distribution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Placement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Latency Sum</a:t>
                      </a:r>
                      <a:endParaRPr lang="en-IN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684"/>
                  </a:ext>
                </a:extLst>
              </a:tr>
              <a:tr h="2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IN" sz="1050" baseline="0" dirty="0"/>
                        <a:t>, 3d</a:t>
                      </a:r>
                      <a:r>
                        <a:rPr lang="en-IN" sz="1050" baseline="-25000" dirty="0"/>
                        <a:t>2</a:t>
                      </a:r>
                      <a:r>
                        <a:rPr lang="en-IN" sz="1050" baseline="0" dirty="0"/>
                        <a:t>)</a:t>
                      </a:r>
                      <a:endParaRPr 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A: {d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US" sz="1050" dirty="0"/>
                        <a:t>,d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}, B: {d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}, C: {d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21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42820"/>
                  </a:ext>
                </a:extLst>
              </a:tr>
              <a:tr h="2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IN" sz="1050" baseline="0" dirty="0"/>
                        <a:t>, 3d</a:t>
                      </a:r>
                      <a:r>
                        <a:rPr lang="en-IN" sz="1050" baseline="-25000" dirty="0"/>
                        <a:t>2</a:t>
                      </a:r>
                      <a:r>
                        <a:rPr lang="en-IN" sz="1050" baseline="0" dirty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A: {d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}, B: {d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US" sz="1050" dirty="0"/>
                        <a:t>,d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}, C: {d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26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79117"/>
                  </a:ext>
                </a:extLst>
              </a:tr>
              <a:tr h="2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IN" sz="1050" baseline="0" dirty="0"/>
                        <a:t>, 2d</a:t>
                      </a:r>
                      <a:r>
                        <a:rPr lang="en-IN" sz="1050" baseline="-25000" dirty="0"/>
                        <a:t>2</a:t>
                      </a:r>
                      <a:r>
                        <a:rPr lang="en-IN" sz="1050" baseline="0" dirty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A: {d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US" sz="1050" dirty="0"/>
                        <a:t>}, B: {d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US" sz="1050" dirty="0"/>
                        <a:t>,d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}, C: {d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29630"/>
                  </a:ext>
                </a:extLst>
              </a:tr>
              <a:tr h="2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IN" sz="1050" baseline="0" dirty="0"/>
                        <a:t>, 2d</a:t>
                      </a:r>
                      <a:r>
                        <a:rPr lang="en-IN" sz="1050" baseline="-25000" dirty="0"/>
                        <a:t>2</a:t>
                      </a:r>
                      <a:r>
                        <a:rPr lang="en-IN" sz="1050" baseline="0" dirty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A: {d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}, B: {d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US" sz="1050" dirty="0"/>
                        <a:t>,d</a:t>
                      </a:r>
                      <a:r>
                        <a:rPr lang="en-US" sz="1050" baseline="-25000" dirty="0"/>
                        <a:t>2</a:t>
                      </a:r>
                      <a:r>
                        <a:rPr lang="en-US" sz="1050" dirty="0"/>
                        <a:t>}, C: {d</a:t>
                      </a:r>
                      <a:r>
                        <a:rPr lang="en-US" sz="1050" baseline="-25000" dirty="0"/>
                        <a:t>1</a:t>
                      </a:r>
                      <a:r>
                        <a:rPr lang="en-US" sz="1050" dirty="0"/>
                        <a:t>}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791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54EE36D-4B65-8BBC-B4A4-DF7EDB0488B1}"/>
              </a:ext>
            </a:extLst>
          </p:cNvPr>
          <p:cNvSpPr txBox="1"/>
          <p:nvPr/>
        </p:nvSpPr>
        <p:spPr>
          <a:xfrm>
            <a:off x="3348907" y="2038169"/>
            <a:ext cx="678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Latency :</a:t>
            </a:r>
            <a:r>
              <a:rPr lang="en-US" sz="1200" dirty="0"/>
              <a:t> Device to Node time+ Processing Time of node + Node to Device time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08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67804-BA20-B912-ACE5-24D72386305B}"/>
              </a:ext>
            </a:extLst>
          </p:cNvPr>
          <p:cNvSpPr txBox="1"/>
          <p:nvPr/>
        </p:nvSpPr>
        <p:spPr>
          <a:xfrm>
            <a:off x="836909" y="942395"/>
            <a:ext cx="72454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-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JAYA algorithm is 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algorithm, which can employed to optimize the resource allocation, task scheduling ,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energy efficiency, and latency minimization.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 algorithm generally works in the following steps: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formation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evaluation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 and worst solutions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candidate solutions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criteria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or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4F449-BCFE-454A-EA1A-27F7D2B5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955" y="2506689"/>
            <a:ext cx="3511730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2651B-03C4-ADDC-EB07-09A2E7543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6C2C3-FB12-BB11-1C41-C8520C2D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35" y="206947"/>
            <a:ext cx="4378271" cy="47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02" y="141802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566" y="1017924"/>
            <a:ext cx="23526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Illustration :</a:t>
            </a:r>
          </a:p>
          <a:p>
            <a:r>
              <a:rPr lang="en-US" dirty="0"/>
              <a:t>Minimize(x</a:t>
            </a:r>
            <a:r>
              <a:rPr lang="en-US" baseline="-25000" dirty="0"/>
              <a:t>1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Where   -100&lt;= x</a:t>
            </a:r>
            <a:r>
              <a:rPr lang="en-US" baseline="-25000" dirty="0"/>
              <a:t>1 </a:t>
            </a:r>
            <a:r>
              <a:rPr lang="en-US" dirty="0"/>
              <a:t>&lt;=100</a:t>
            </a:r>
          </a:p>
          <a:p>
            <a:r>
              <a:rPr lang="en-US" dirty="0"/>
              <a:t>              -100&lt;= x</a:t>
            </a:r>
            <a:r>
              <a:rPr lang="en-US" baseline="-25000" dirty="0"/>
              <a:t>2</a:t>
            </a:r>
            <a:r>
              <a:rPr lang="en-US" dirty="0"/>
              <a:t> &lt;=100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2796A-3787-499A-522D-50A4C882CCF3}"/>
              </a:ext>
            </a:extLst>
          </p:cNvPr>
          <p:cNvSpPr txBox="1"/>
          <p:nvPr/>
        </p:nvSpPr>
        <p:spPr>
          <a:xfrm>
            <a:off x="154982" y="2166918"/>
            <a:ext cx="296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</a:t>
            </a:r>
            <a:r>
              <a:rPr lang="en-IN" dirty="0"/>
              <a:t>: Initialize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368F6F-A171-FDA6-DD0C-6861E8B8AB09}"/>
                  </a:ext>
                </a:extLst>
              </p:cNvPr>
              <p:cNvSpPr txBox="1"/>
              <p:nvPr/>
            </p:nvSpPr>
            <p:spPr>
              <a:xfrm>
                <a:off x="154982" y="2695663"/>
                <a:ext cx="2663687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58  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−22     29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−1       2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368F6F-A171-FDA6-DD0C-6861E8B8A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" y="2695663"/>
                <a:ext cx="2663687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DEB7398-9D32-E951-898E-33AC538D49D4}"/>
              </a:ext>
            </a:extLst>
          </p:cNvPr>
          <p:cNvSpPr txBox="1"/>
          <p:nvPr/>
        </p:nvSpPr>
        <p:spPr>
          <a:xfrm>
            <a:off x="4572000" y="864035"/>
            <a:ext cx="339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2:</a:t>
            </a:r>
            <a:r>
              <a:rPr lang="en-IN" dirty="0"/>
              <a:t> Evaluation of fitness values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B65CBF-4E16-D6BF-7C91-EAA089A9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31945"/>
              </p:ext>
            </p:extLst>
          </p:nvPr>
        </p:nvGraphicFramePr>
        <p:xfrm>
          <a:off x="4212587" y="1266724"/>
          <a:ext cx="4474213" cy="1295400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1081820848"/>
                    </a:ext>
                  </a:extLst>
                </a:gridCol>
                <a:gridCol w="1107132">
                  <a:extLst>
                    <a:ext uri="{9D8B030D-6E8A-4147-A177-3AD203B41FA5}">
                      <a16:colId xmlns:a16="http://schemas.microsoft.com/office/drawing/2014/main" val="1185581431"/>
                    </a:ext>
                  </a:extLst>
                </a:gridCol>
                <a:gridCol w="1110294">
                  <a:extLst>
                    <a:ext uri="{9D8B030D-6E8A-4147-A177-3AD203B41FA5}">
                      <a16:colId xmlns:a16="http://schemas.microsoft.com/office/drawing/2014/main" val="2474883281"/>
                    </a:ext>
                  </a:extLst>
                </a:gridCol>
                <a:gridCol w="1110294">
                  <a:extLst>
                    <a:ext uri="{9D8B030D-6E8A-4147-A177-3AD203B41FA5}">
                      <a16:colId xmlns:a16="http://schemas.microsoft.com/office/drawing/2014/main" val="3908552747"/>
                    </a:ext>
                  </a:extLst>
                </a:gridCol>
              </a:tblGrid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baseline="0" dirty="0"/>
                        <a:t>x</a:t>
                      </a:r>
                      <a:r>
                        <a:rPr lang="en-IN" sz="1100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x</a:t>
                      </a:r>
                      <a:r>
                        <a:rPr lang="en-IN" sz="1100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31527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9467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36330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4792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994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CA9B2F-DEE9-CC5B-0257-0928C6C43CD7}"/>
              </a:ext>
            </a:extLst>
          </p:cNvPr>
          <p:cNvSpPr txBox="1"/>
          <p:nvPr/>
        </p:nvSpPr>
        <p:spPr>
          <a:xfrm>
            <a:off x="3393333" y="27293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3:</a:t>
            </a:r>
            <a:r>
              <a:rPr lang="en-IN" dirty="0"/>
              <a:t> Identify the best and worst solutions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338299-F57F-1650-0EAA-072E5F1C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29899"/>
              </p:ext>
            </p:extLst>
          </p:nvPr>
        </p:nvGraphicFramePr>
        <p:xfrm>
          <a:off x="3278849" y="3132018"/>
          <a:ext cx="4271013" cy="1295400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943293">
                  <a:extLst>
                    <a:ext uri="{9D8B030D-6E8A-4147-A177-3AD203B41FA5}">
                      <a16:colId xmlns:a16="http://schemas.microsoft.com/office/drawing/2014/main" val="2791512278"/>
                    </a:ext>
                  </a:extLst>
                </a:gridCol>
                <a:gridCol w="1107132">
                  <a:extLst>
                    <a:ext uri="{9D8B030D-6E8A-4147-A177-3AD203B41FA5}">
                      <a16:colId xmlns:a16="http://schemas.microsoft.com/office/drawing/2014/main" val="2363266464"/>
                    </a:ext>
                  </a:extLst>
                </a:gridCol>
                <a:gridCol w="1110294">
                  <a:extLst>
                    <a:ext uri="{9D8B030D-6E8A-4147-A177-3AD203B41FA5}">
                      <a16:colId xmlns:a16="http://schemas.microsoft.com/office/drawing/2014/main" val="4010202516"/>
                    </a:ext>
                  </a:extLst>
                </a:gridCol>
                <a:gridCol w="1110294">
                  <a:extLst>
                    <a:ext uri="{9D8B030D-6E8A-4147-A177-3AD203B41FA5}">
                      <a16:colId xmlns:a16="http://schemas.microsoft.com/office/drawing/2014/main" val="1919635989"/>
                    </a:ext>
                  </a:extLst>
                </a:gridCol>
              </a:tblGrid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baseline="0" dirty="0"/>
                        <a:t>x</a:t>
                      </a:r>
                      <a:r>
                        <a:rPr lang="en-IN" sz="1100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x</a:t>
                      </a:r>
                      <a:r>
                        <a:rPr lang="en-IN" sz="1100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63263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49054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52984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87780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435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5C9518-506C-D999-BB41-93DAA58BDBCC}"/>
              </a:ext>
            </a:extLst>
          </p:cNvPr>
          <p:cNvSpPr txBox="1"/>
          <p:nvPr/>
        </p:nvSpPr>
        <p:spPr>
          <a:xfrm>
            <a:off x="7549862" y="3599777"/>
            <a:ext cx="89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Worst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E6C53-23A5-F825-1D48-D41A2F6C8116}"/>
              </a:ext>
            </a:extLst>
          </p:cNvPr>
          <p:cNvSpPr txBox="1"/>
          <p:nvPr/>
        </p:nvSpPr>
        <p:spPr>
          <a:xfrm>
            <a:off x="7581612" y="4150419"/>
            <a:ext cx="6204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86441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DD8FC-5763-6DBE-DDFA-E9BB5C079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E18A9-33C1-B423-1014-333429324658}"/>
              </a:ext>
            </a:extLst>
          </p:cNvPr>
          <p:cNvSpPr txBox="1"/>
          <p:nvPr/>
        </p:nvSpPr>
        <p:spPr>
          <a:xfrm>
            <a:off x="1395150" y="242162"/>
            <a:ext cx="410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4:</a:t>
            </a:r>
            <a:r>
              <a:rPr lang="en-IN" dirty="0"/>
              <a:t> Modify and update the candidate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071-537D-D61B-4DB6-DD866B2A1569}"/>
              </a:ext>
            </a:extLst>
          </p:cNvPr>
          <p:cNvSpPr txBox="1"/>
          <p:nvPr/>
        </p:nvSpPr>
        <p:spPr>
          <a:xfrm>
            <a:off x="1717915" y="632252"/>
            <a:ext cx="3458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X</a:t>
            </a:r>
            <a:r>
              <a:rPr lang="en-IN" sz="1600" b="1" baseline="-25000" dirty="0"/>
              <a:t>new</a:t>
            </a:r>
            <a:r>
              <a:rPr lang="en-IN" sz="1600" dirty="0"/>
              <a:t>=X</a:t>
            </a:r>
            <a:r>
              <a:rPr lang="en-IN" sz="1600" baseline="-25000" dirty="0"/>
              <a:t>j,k</a:t>
            </a:r>
            <a:r>
              <a:rPr lang="en-IN" sz="1600" dirty="0"/>
              <a:t>+r</a:t>
            </a:r>
            <a:r>
              <a:rPr lang="en-IN" sz="1600" baseline="-25000" dirty="0"/>
              <a:t>1</a:t>
            </a:r>
            <a:r>
              <a:rPr lang="en-IN" sz="1600" dirty="0"/>
              <a:t>(X</a:t>
            </a:r>
            <a:r>
              <a:rPr lang="en-IN" sz="1600" baseline="-25000" dirty="0"/>
              <a:t>best</a:t>
            </a:r>
            <a:r>
              <a:rPr lang="en-IN" sz="1600" dirty="0"/>
              <a:t>-|X</a:t>
            </a:r>
            <a:r>
              <a:rPr lang="en-IN" sz="1600" baseline="-25000" dirty="0"/>
              <a:t>j,k</a:t>
            </a:r>
            <a:r>
              <a:rPr lang="en-IN" sz="1600" dirty="0"/>
              <a:t>|)-r</a:t>
            </a:r>
            <a:r>
              <a:rPr lang="en-IN" sz="1600" baseline="-25000" dirty="0"/>
              <a:t>2</a:t>
            </a:r>
            <a:r>
              <a:rPr lang="en-IN" sz="1600" dirty="0"/>
              <a:t>(X</a:t>
            </a:r>
            <a:r>
              <a:rPr lang="en-IN" sz="1600" baseline="-25000" dirty="0"/>
              <a:t>worst</a:t>
            </a:r>
            <a:r>
              <a:rPr lang="en-IN" sz="1600" dirty="0"/>
              <a:t>-|X</a:t>
            </a:r>
            <a:r>
              <a:rPr lang="en-IN" sz="1600" baseline="-25000" dirty="0"/>
              <a:t>j,k</a:t>
            </a:r>
            <a:r>
              <a:rPr lang="en-IN" sz="1600" dirty="0"/>
              <a:t>|)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D0763EC5-6433-A040-9BBD-EC9A8FA3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38013"/>
              </p:ext>
            </p:extLst>
          </p:nvPr>
        </p:nvGraphicFramePr>
        <p:xfrm>
          <a:off x="269421" y="1474302"/>
          <a:ext cx="1110344" cy="566770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555172">
                  <a:extLst>
                    <a:ext uri="{9D8B030D-6E8A-4147-A177-3AD203B41FA5}">
                      <a16:colId xmlns:a16="http://schemas.microsoft.com/office/drawing/2014/main" val="1345024977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1200532067"/>
                    </a:ext>
                  </a:extLst>
                </a:gridCol>
              </a:tblGrid>
              <a:tr h="2833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-28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41572"/>
                  </a:ext>
                </a:extLst>
              </a:tr>
              <a:tr h="2833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95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AB1725-9F31-3A1E-208E-88005BF07B88}"/>
              </a:ext>
            </a:extLst>
          </p:cNvPr>
          <p:cNvSpPr txBox="1"/>
          <p:nvPr/>
        </p:nvSpPr>
        <p:spPr>
          <a:xfrm>
            <a:off x="1399507" y="1474302"/>
            <a:ext cx="755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Worst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8F018-3D63-B057-1F35-95BD04F5835A}"/>
              </a:ext>
            </a:extLst>
          </p:cNvPr>
          <p:cNvSpPr txBox="1"/>
          <p:nvPr/>
        </p:nvSpPr>
        <p:spPr>
          <a:xfrm>
            <a:off x="1395150" y="1787266"/>
            <a:ext cx="6613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Best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66CBC0D-4720-6052-8652-1DE9FD89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6389"/>
              </p:ext>
            </p:extLst>
          </p:nvPr>
        </p:nvGraphicFramePr>
        <p:xfrm>
          <a:off x="2071842" y="1326757"/>
          <a:ext cx="1461408" cy="849087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730704">
                  <a:extLst>
                    <a:ext uri="{9D8B030D-6E8A-4147-A177-3AD203B41FA5}">
                      <a16:colId xmlns:a16="http://schemas.microsoft.com/office/drawing/2014/main" val="2273689358"/>
                    </a:ext>
                  </a:extLst>
                </a:gridCol>
                <a:gridCol w="730704">
                  <a:extLst>
                    <a:ext uri="{9D8B030D-6E8A-4147-A177-3AD203B41FA5}">
                      <a16:colId xmlns:a16="http://schemas.microsoft.com/office/drawing/2014/main" val="1319809129"/>
                    </a:ext>
                  </a:extLst>
                </a:gridCol>
              </a:tblGrid>
              <a:tr h="28302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  <a:r>
                        <a:rPr lang="en-IN" sz="1200" baseline="-25000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35124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  <a:r>
                        <a:rPr lang="en-IN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  <a:r>
                        <a:rPr lang="en-IN" sz="1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66379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0.0348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0.9307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3843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3E7609-3C8F-D01C-4413-FD322C1B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85168"/>
              </p:ext>
            </p:extLst>
          </p:nvPr>
        </p:nvGraphicFramePr>
        <p:xfrm>
          <a:off x="3715444" y="1333143"/>
          <a:ext cx="1461408" cy="849087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730704">
                  <a:extLst>
                    <a:ext uri="{9D8B030D-6E8A-4147-A177-3AD203B41FA5}">
                      <a16:colId xmlns:a16="http://schemas.microsoft.com/office/drawing/2014/main" val="2273689358"/>
                    </a:ext>
                  </a:extLst>
                </a:gridCol>
                <a:gridCol w="730704">
                  <a:extLst>
                    <a:ext uri="{9D8B030D-6E8A-4147-A177-3AD203B41FA5}">
                      <a16:colId xmlns:a16="http://schemas.microsoft.com/office/drawing/2014/main" val="1319809129"/>
                    </a:ext>
                  </a:extLst>
                </a:gridCol>
              </a:tblGrid>
              <a:tr h="28302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  <a:r>
                        <a:rPr lang="en-IN" sz="1200" baseline="-25000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35124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  <a:r>
                        <a:rPr lang="en-IN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  <a:r>
                        <a:rPr lang="en-IN" sz="1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66379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0.9045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0.5900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384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552E95-EFFE-6394-2A0B-31B310DECB1D}"/>
              </a:ext>
            </a:extLst>
          </p:cNvPr>
          <p:cNvSpPr txBox="1"/>
          <p:nvPr/>
        </p:nvSpPr>
        <p:spPr>
          <a:xfrm>
            <a:off x="149678" y="22684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X</a:t>
            </a:r>
            <a:r>
              <a:rPr lang="en-IN" b="1" baseline="-25000" dirty="0"/>
              <a:t>11</a:t>
            </a:r>
            <a:r>
              <a:rPr lang="en-IN" sz="1400" dirty="0"/>
              <a:t>=X</a:t>
            </a:r>
            <a:r>
              <a:rPr lang="en-IN" baseline="-25000" dirty="0"/>
              <a:t>1</a:t>
            </a:r>
            <a:r>
              <a:rPr lang="en-IN" sz="1400" baseline="-25000" dirty="0"/>
              <a:t>,1</a:t>
            </a:r>
            <a:r>
              <a:rPr lang="en-IN" sz="1400" dirty="0"/>
              <a:t>+r</a:t>
            </a:r>
            <a:r>
              <a:rPr lang="en-IN" sz="1400" baseline="-25000" dirty="0"/>
              <a:t>1</a:t>
            </a:r>
            <a:r>
              <a:rPr lang="en-IN" sz="1400" dirty="0"/>
              <a:t>(X</a:t>
            </a:r>
            <a:r>
              <a:rPr lang="en-IN" sz="1400" baseline="-25000" dirty="0"/>
              <a:t>best</a:t>
            </a:r>
            <a:r>
              <a:rPr lang="en-IN" sz="1400" dirty="0"/>
              <a:t>-|X</a:t>
            </a:r>
            <a:r>
              <a:rPr lang="en-IN" baseline="-25000" dirty="0"/>
              <a:t>1</a:t>
            </a:r>
            <a:r>
              <a:rPr lang="en-IN" sz="1400" baseline="-25000" dirty="0"/>
              <a:t>,</a:t>
            </a:r>
            <a:r>
              <a:rPr lang="en-IN" baseline="-25000" dirty="0"/>
              <a:t>1</a:t>
            </a:r>
            <a:r>
              <a:rPr lang="en-IN" sz="1400" dirty="0"/>
              <a:t>|)-r</a:t>
            </a:r>
            <a:r>
              <a:rPr lang="en-IN" sz="1400" baseline="-25000" dirty="0"/>
              <a:t>2</a:t>
            </a:r>
            <a:r>
              <a:rPr lang="en-IN" sz="1400" dirty="0"/>
              <a:t>(X</a:t>
            </a:r>
            <a:r>
              <a:rPr lang="en-IN" sz="1400" baseline="-25000" dirty="0"/>
              <a:t>worst</a:t>
            </a:r>
            <a:r>
              <a:rPr lang="en-IN" sz="1400" dirty="0"/>
              <a:t>-|X</a:t>
            </a:r>
            <a:r>
              <a:rPr lang="en-IN" baseline="-25000" dirty="0"/>
              <a:t>1</a:t>
            </a:r>
            <a:r>
              <a:rPr lang="en-IN" sz="1400" baseline="-25000" dirty="0"/>
              <a:t>,</a:t>
            </a:r>
            <a:r>
              <a:rPr lang="en-IN" baseline="-25000" dirty="0"/>
              <a:t>1</a:t>
            </a:r>
            <a:r>
              <a:rPr lang="en-IN" sz="1400" dirty="0"/>
              <a:t>|)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95F57-8D47-ADB5-6669-A74C64A7BF03}"/>
                  </a:ext>
                </a:extLst>
              </p:cNvPr>
              <p:cNvSpPr txBox="1"/>
              <p:nvPr/>
            </p:nvSpPr>
            <p:spPr>
              <a:xfrm>
                <a:off x="5380611" y="1333143"/>
                <a:ext cx="2133600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58  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−22     29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−1       2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95F57-8D47-ADB5-6669-A74C64A7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11" y="1333143"/>
                <a:ext cx="2133600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2F22C4B-9E27-30C2-187B-1165FB3B04BA}"/>
              </a:ext>
            </a:extLst>
          </p:cNvPr>
          <p:cNvSpPr txBox="1"/>
          <p:nvPr/>
        </p:nvSpPr>
        <p:spPr>
          <a:xfrm>
            <a:off x="149678" y="2737187"/>
            <a:ext cx="3099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11</a:t>
            </a:r>
            <a:r>
              <a:rPr lang="en-IN" sz="1200" dirty="0"/>
              <a:t>=20+(0.0348(-1-|20|))-(0.9307(58-|20|))</a:t>
            </a:r>
          </a:p>
          <a:p>
            <a:r>
              <a:rPr lang="en-IN" sz="1200" dirty="0"/>
              <a:t>     = -16.0974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C9F45-1664-4B18-6318-C61972EFBE80}"/>
              </a:ext>
            </a:extLst>
          </p:cNvPr>
          <p:cNvSpPr txBox="1"/>
          <p:nvPr/>
        </p:nvSpPr>
        <p:spPr>
          <a:xfrm>
            <a:off x="149678" y="3284036"/>
            <a:ext cx="325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12</a:t>
            </a:r>
            <a:r>
              <a:rPr lang="en-IN" sz="1200" dirty="0"/>
              <a:t>=-10+(0.9045(2-|-10|))-(0.5900(-28-|-10|))</a:t>
            </a:r>
          </a:p>
          <a:p>
            <a:r>
              <a:rPr lang="en-IN" sz="1200" dirty="0"/>
              <a:t>     = 5.184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B73B4-1BC3-E273-E5D5-4B67E7261A96}"/>
              </a:ext>
            </a:extLst>
          </p:cNvPr>
          <p:cNvSpPr txBox="1"/>
          <p:nvPr/>
        </p:nvSpPr>
        <p:spPr>
          <a:xfrm>
            <a:off x="147652" y="3801193"/>
            <a:ext cx="3099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21</a:t>
            </a:r>
            <a:r>
              <a:rPr lang="en-IN" sz="1200" dirty="0"/>
              <a:t>=58+(0.0348(-1-|58|))-(0.9307(58-|58|))</a:t>
            </a:r>
          </a:p>
          <a:p>
            <a:r>
              <a:rPr lang="en-IN" sz="1200" dirty="0"/>
              <a:t>     = 55.9468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FF6F9A-E15B-6B69-8844-419116BBC1F9}"/>
              </a:ext>
            </a:extLst>
          </p:cNvPr>
          <p:cNvSpPr txBox="1"/>
          <p:nvPr/>
        </p:nvSpPr>
        <p:spPr>
          <a:xfrm>
            <a:off x="147652" y="4304007"/>
            <a:ext cx="3690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22</a:t>
            </a:r>
            <a:r>
              <a:rPr lang="en-IN" sz="1200" dirty="0"/>
              <a:t>=-28+(0.9045(2-|-28|))-(0.5900(-28-|-28|))</a:t>
            </a:r>
          </a:p>
          <a:p>
            <a:r>
              <a:rPr lang="en-IN" sz="1200" dirty="0"/>
              <a:t>     = -18.477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6033E5-4507-B8C2-DE79-505910A6D185}"/>
              </a:ext>
            </a:extLst>
          </p:cNvPr>
          <p:cNvSpPr txBox="1"/>
          <p:nvPr/>
        </p:nvSpPr>
        <p:spPr>
          <a:xfrm>
            <a:off x="3715445" y="2669768"/>
            <a:ext cx="3330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31</a:t>
            </a:r>
            <a:r>
              <a:rPr lang="en-IN" sz="1200" dirty="0"/>
              <a:t>=-22+(0.0348(-1-|-22|))-(0.9307(58-|-22|))</a:t>
            </a:r>
          </a:p>
          <a:p>
            <a:r>
              <a:rPr lang="en-IN" sz="1200" dirty="0"/>
              <a:t>     = -56.3056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989702-C43E-0B53-5BB6-86BB6E184B11}"/>
              </a:ext>
            </a:extLst>
          </p:cNvPr>
          <p:cNvSpPr txBox="1"/>
          <p:nvPr/>
        </p:nvSpPr>
        <p:spPr>
          <a:xfrm>
            <a:off x="3715444" y="3284036"/>
            <a:ext cx="3690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32</a:t>
            </a:r>
            <a:r>
              <a:rPr lang="en-IN" sz="1200" dirty="0"/>
              <a:t>=29+(0.9045(2-|29|))-(0.5900(-28-|29|))</a:t>
            </a:r>
          </a:p>
          <a:p>
            <a:r>
              <a:rPr lang="en-IN" sz="1200" dirty="0"/>
              <a:t>     = 38.2085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9A19E2-AC2C-0BD8-43FA-AF2AF9FF44FB}"/>
              </a:ext>
            </a:extLst>
          </p:cNvPr>
          <p:cNvSpPr txBox="1"/>
          <p:nvPr/>
        </p:nvSpPr>
        <p:spPr>
          <a:xfrm>
            <a:off x="3715444" y="4304007"/>
            <a:ext cx="3330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42</a:t>
            </a:r>
            <a:r>
              <a:rPr lang="en-IN" sz="1200" dirty="0"/>
              <a:t>=2+(0.9045(2-|2|))-(0.5900(-28-|2|))</a:t>
            </a:r>
          </a:p>
          <a:p>
            <a:r>
              <a:rPr lang="en-IN" sz="1200" dirty="0"/>
              <a:t>     = 19.7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8B03A-16EB-E4E7-EA0E-033C4982D8F4}"/>
              </a:ext>
            </a:extLst>
          </p:cNvPr>
          <p:cNvSpPr txBox="1"/>
          <p:nvPr/>
        </p:nvSpPr>
        <p:spPr>
          <a:xfrm>
            <a:off x="3715444" y="3786850"/>
            <a:ext cx="3788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X</a:t>
            </a:r>
            <a:r>
              <a:rPr lang="en-IN" sz="1200" b="1" baseline="-25000" dirty="0"/>
              <a:t>21</a:t>
            </a:r>
            <a:r>
              <a:rPr lang="en-IN" sz="1200" dirty="0"/>
              <a:t>=-1+(0.0348(-1-|-1|))-(0.9307(58-|-1|))</a:t>
            </a:r>
          </a:p>
          <a:p>
            <a:r>
              <a:rPr lang="en-IN" sz="1200" dirty="0"/>
              <a:t>     = -54.1195</a:t>
            </a:r>
          </a:p>
        </p:txBody>
      </p:sp>
    </p:spTree>
    <p:extLst>
      <p:ext uri="{BB962C8B-B14F-4D97-AF65-F5344CB8AC3E}">
        <p14:creationId xmlns:p14="http://schemas.microsoft.com/office/powerpoint/2010/main" val="41986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D22E5-46F9-2A3F-9789-486B605FDC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9508E-24CC-754D-7F0F-786E275CC5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BCC64-4256-02C3-913C-F6744B9D5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ADF733-EB70-D26F-D19A-78B119314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26258"/>
              </p:ext>
            </p:extLst>
          </p:nvPr>
        </p:nvGraphicFramePr>
        <p:xfrm>
          <a:off x="1583779" y="214002"/>
          <a:ext cx="4139385" cy="1295400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944520">
                  <a:extLst>
                    <a:ext uri="{9D8B030D-6E8A-4147-A177-3AD203B41FA5}">
                      <a16:colId xmlns:a16="http://schemas.microsoft.com/office/drawing/2014/main" val="127456778"/>
                    </a:ext>
                  </a:extLst>
                </a:gridCol>
                <a:gridCol w="1020536">
                  <a:extLst>
                    <a:ext uri="{9D8B030D-6E8A-4147-A177-3AD203B41FA5}">
                      <a16:colId xmlns:a16="http://schemas.microsoft.com/office/drawing/2014/main" val="3557507723"/>
                    </a:ext>
                  </a:extLst>
                </a:gridCol>
                <a:gridCol w="1102178">
                  <a:extLst>
                    <a:ext uri="{9D8B030D-6E8A-4147-A177-3AD203B41FA5}">
                      <a16:colId xmlns:a16="http://schemas.microsoft.com/office/drawing/2014/main" val="1148429611"/>
                    </a:ext>
                  </a:extLst>
                </a:gridCol>
                <a:gridCol w="1072151">
                  <a:extLst>
                    <a:ext uri="{9D8B030D-6E8A-4147-A177-3AD203B41FA5}">
                      <a16:colId xmlns:a16="http://schemas.microsoft.com/office/drawing/2014/main" val="1617522024"/>
                    </a:ext>
                  </a:extLst>
                </a:gridCol>
              </a:tblGrid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baseline="0" dirty="0"/>
                        <a:t>x</a:t>
                      </a:r>
                      <a:r>
                        <a:rPr lang="en-IN" sz="1100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x</a:t>
                      </a:r>
                      <a:r>
                        <a:rPr lang="en-IN" sz="1100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16817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-16.0974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-10.9134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37314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55.9468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-18.477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37.4698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63588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-56.3096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38.2085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-18.1011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10404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-54.1195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-34.4195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284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010E95-60F6-2332-5625-EB66A8FDE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82439"/>
              </p:ext>
            </p:extLst>
          </p:nvPr>
        </p:nvGraphicFramePr>
        <p:xfrm>
          <a:off x="179614" y="1812471"/>
          <a:ext cx="3616778" cy="1446689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857383105"/>
                    </a:ext>
                  </a:extLst>
                </a:gridCol>
                <a:gridCol w="925362">
                  <a:extLst>
                    <a:ext uri="{9D8B030D-6E8A-4147-A177-3AD203B41FA5}">
                      <a16:colId xmlns:a16="http://schemas.microsoft.com/office/drawing/2014/main" val="3706716320"/>
                    </a:ext>
                  </a:extLst>
                </a:gridCol>
                <a:gridCol w="800918">
                  <a:extLst>
                    <a:ext uri="{9D8B030D-6E8A-4147-A177-3AD203B41FA5}">
                      <a16:colId xmlns:a16="http://schemas.microsoft.com/office/drawing/2014/main" val="1636376438"/>
                    </a:ext>
                  </a:extLst>
                </a:gridCol>
                <a:gridCol w="918948">
                  <a:extLst>
                    <a:ext uri="{9D8B030D-6E8A-4147-A177-3AD203B41FA5}">
                      <a16:colId xmlns:a16="http://schemas.microsoft.com/office/drawing/2014/main" val="1014737662"/>
                    </a:ext>
                  </a:extLst>
                </a:gridCol>
              </a:tblGrid>
              <a:tr h="410369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baseline="0" dirty="0"/>
                        <a:t>x</a:t>
                      </a:r>
                      <a:r>
                        <a:rPr lang="en-IN" sz="1100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x</a:t>
                      </a:r>
                      <a:r>
                        <a:rPr lang="en-IN" sz="1100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3360"/>
                  </a:ext>
                </a:extLst>
              </a:tr>
              <a:tr h="24915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6050"/>
                  </a:ext>
                </a:extLst>
              </a:tr>
              <a:tr h="24915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r>
                        <a:rPr lang="en-IN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0525"/>
                  </a:ext>
                </a:extLst>
              </a:tr>
              <a:tr h="24915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92548"/>
                  </a:ext>
                </a:extLst>
              </a:tr>
              <a:tr h="24915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744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5206CB-8F3C-7F66-8BAF-A332F2ECF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0161"/>
              </p:ext>
            </p:extLst>
          </p:nvPr>
        </p:nvGraphicFramePr>
        <p:xfrm>
          <a:off x="4539343" y="1888115"/>
          <a:ext cx="4294596" cy="1295400"/>
        </p:xfrm>
        <a:graphic>
          <a:graphicData uri="http://schemas.openxmlformats.org/drawingml/2006/table">
            <a:tbl>
              <a:tblPr firstRow="1" bandRow="1">
                <a:tableStyleId>{5D5A0FFB-A8A9-46A4-9661-18E49C95CCCC}</a:tableStyleId>
              </a:tblPr>
              <a:tblGrid>
                <a:gridCol w="948501">
                  <a:extLst>
                    <a:ext uri="{9D8B030D-6E8A-4147-A177-3AD203B41FA5}">
                      <a16:colId xmlns:a16="http://schemas.microsoft.com/office/drawing/2014/main" val="914875939"/>
                    </a:ext>
                  </a:extLst>
                </a:gridCol>
                <a:gridCol w="1113245">
                  <a:extLst>
                    <a:ext uri="{9D8B030D-6E8A-4147-A177-3AD203B41FA5}">
                      <a16:colId xmlns:a16="http://schemas.microsoft.com/office/drawing/2014/main" val="1581795245"/>
                    </a:ext>
                  </a:extLst>
                </a:gridCol>
                <a:gridCol w="1026073">
                  <a:extLst>
                    <a:ext uri="{9D8B030D-6E8A-4147-A177-3AD203B41FA5}">
                      <a16:colId xmlns:a16="http://schemas.microsoft.com/office/drawing/2014/main" val="2362614883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3360392701"/>
                    </a:ext>
                  </a:extLst>
                </a:gridCol>
              </a:tblGrid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baseline="0" dirty="0"/>
                        <a:t>x</a:t>
                      </a:r>
                      <a:r>
                        <a:rPr lang="en-IN" sz="1100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x</a:t>
                      </a:r>
                      <a:r>
                        <a:rPr lang="en-IN" sz="1100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4170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-16.0974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</a:t>
                      </a:r>
                      <a:r>
                        <a:rPr lang="en-IN" sz="1100" dirty="0"/>
                        <a:t>0.9134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93959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786866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-56.3096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38.2085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-18.1011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5253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-54.1195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-34.4195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387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31A1B6-42BA-A89E-620E-80F1E6CC6366}"/>
              </a:ext>
            </a:extLst>
          </p:cNvPr>
          <p:cNvSpPr txBox="1"/>
          <p:nvPr/>
        </p:nvSpPr>
        <p:spPr>
          <a:xfrm>
            <a:off x="179615" y="3611336"/>
            <a:ext cx="2245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criteria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0AC3E-9F44-A78D-3EDD-7111034C553C}"/>
              </a:ext>
            </a:extLst>
          </p:cNvPr>
          <p:cNvSpPr txBox="1"/>
          <p:nvPr/>
        </p:nvSpPr>
        <p:spPr>
          <a:xfrm>
            <a:off x="6177643" y="732965"/>
            <a:ext cx="25091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)&lt;F(X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[Minimization]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update the solution otherwise preserve the old one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AAF5D-9195-F532-0C9F-7FC486E708A6}"/>
              </a:ext>
            </a:extLst>
          </p:cNvPr>
          <p:cNvSpPr txBox="1"/>
          <p:nvPr/>
        </p:nvSpPr>
        <p:spPr>
          <a:xfrm>
            <a:off x="179614" y="4107311"/>
            <a:ext cx="173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2336452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1072</Words>
  <Application>Microsoft Office PowerPoint</Application>
  <PresentationFormat>On-screen Show (16:9)</PresentationFormat>
  <Paragraphs>273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Segoe UI</vt:lpstr>
      <vt:lpstr>Times New Roman</vt:lpstr>
      <vt:lpstr>Wingdings</vt:lpstr>
      <vt:lpstr>Cambria Math</vt:lpstr>
      <vt:lpstr>Noto Sans Symbols</vt:lpstr>
      <vt:lpstr>Courier New</vt:lpstr>
      <vt:lpstr>Arial</vt:lpstr>
      <vt:lpstr>Bookman Old Style</vt:lpstr>
      <vt:lpstr>Trebuchet MS</vt:lpstr>
      <vt:lpstr>1_Office Theme</vt:lpstr>
      <vt:lpstr>PLACEMENT POLICY IN FOG COMPUTING</vt:lpstr>
      <vt:lpstr>Introduction</vt:lpstr>
      <vt:lpstr>Introduction</vt:lpstr>
      <vt:lpstr>Problem Statement</vt:lpstr>
      <vt:lpstr>Proposed Method</vt:lpstr>
      <vt:lpstr>PowerPoint Presentation</vt:lpstr>
      <vt:lpstr>Proposed Method</vt:lpstr>
      <vt:lpstr>PowerPoint Presentation</vt:lpstr>
      <vt:lpstr>PowerPoint Presentation</vt:lpstr>
      <vt:lpstr>Experiment Environment </vt:lpstr>
      <vt:lpstr>Experiment Screenshots </vt:lpstr>
      <vt:lpstr>Experiment Screenshots </vt:lpstr>
      <vt:lpstr>Experiment Screenshots </vt:lpstr>
      <vt:lpstr>Experiment Screenshots </vt:lpstr>
      <vt:lpstr>Experiment Results </vt:lpstr>
      <vt:lpstr>Findings </vt:lpstr>
      <vt:lpstr>Justification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jahnavireddy9539@gmail.com</cp:lastModifiedBy>
  <cp:revision>25</cp:revision>
  <dcterms:modified xsi:type="dcterms:W3CDTF">2023-09-30T05:24:23Z</dcterms:modified>
</cp:coreProperties>
</file>