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7" r:id="rId2"/>
    <p:sldId id="258" r:id="rId3"/>
    <p:sldId id="264" r:id="rId4"/>
    <p:sldId id="259" r:id="rId5"/>
    <p:sldId id="256" r:id="rId6"/>
    <p:sldId id="265" r:id="rId7"/>
    <p:sldId id="261" r:id="rId8"/>
    <p:sldId id="263" r:id="rId9"/>
    <p:sldId id="266"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40"/>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59"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 Target="slides/slide4.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navireddy9539@gmail.com" userId="6d722599fd694339" providerId="LiveId" clId="{3F22097B-D0D9-4180-A5C1-FEBCE9DBB36A}"/>
    <pc:docChg chg="undo custSel addSld delSld modSld">
      <pc:chgData name="jahnavireddy9539@gmail.com" userId="6d722599fd694339" providerId="LiveId" clId="{3F22097B-D0D9-4180-A5C1-FEBCE9DBB36A}" dt="2023-09-01T13:22:56.938" v="2148" actId="20577"/>
      <pc:docMkLst>
        <pc:docMk/>
      </pc:docMkLst>
      <pc:sldChg chg="modSp mod">
        <pc:chgData name="jahnavireddy9539@gmail.com" userId="6d722599fd694339" providerId="LiveId" clId="{3F22097B-D0D9-4180-A5C1-FEBCE9DBB36A}" dt="2023-09-01T06:16:45.223" v="714" actId="20577"/>
        <pc:sldMkLst>
          <pc:docMk/>
          <pc:sldMk cId="0" sldId="256"/>
        </pc:sldMkLst>
        <pc:spChg chg="mod">
          <ac:chgData name="jahnavireddy9539@gmail.com" userId="6d722599fd694339" providerId="LiveId" clId="{3F22097B-D0D9-4180-A5C1-FEBCE9DBB36A}" dt="2023-08-26T04:58:13.116" v="15" actId="1076"/>
          <ac:spMkLst>
            <pc:docMk/>
            <pc:sldMk cId="0" sldId="256"/>
            <ac:spMk id="2" creationId="{00000000-0000-0000-0000-000000000000}"/>
          </ac:spMkLst>
        </pc:spChg>
        <pc:spChg chg="mod">
          <ac:chgData name="jahnavireddy9539@gmail.com" userId="6d722599fd694339" providerId="LiveId" clId="{3F22097B-D0D9-4180-A5C1-FEBCE9DBB36A}" dt="2023-09-01T06:16:45.223" v="714" actId="20577"/>
          <ac:spMkLst>
            <pc:docMk/>
            <pc:sldMk cId="0" sldId="256"/>
            <ac:spMk id="5" creationId="{00000000-0000-0000-0000-000000000000}"/>
          </ac:spMkLst>
        </pc:spChg>
        <pc:spChg chg="mod">
          <ac:chgData name="jahnavireddy9539@gmail.com" userId="6d722599fd694339" providerId="LiveId" clId="{3F22097B-D0D9-4180-A5C1-FEBCE9DBB36A}" dt="2023-08-26T04:58:33.393" v="18" actId="1076"/>
          <ac:spMkLst>
            <pc:docMk/>
            <pc:sldMk cId="0" sldId="256"/>
            <ac:spMk id="13" creationId="{00000000-0000-0000-0000-000000000000}"/>
          </ac:spMkLst>
        </pc:spChg>
        <pc:spChg chg="mod">
          <ac:chgData name="jahnavireddy9539@gmail.com" userId="6d722599fd694339" providerId="LiveId" clId="{3F22097B-D0D9-4180-A5C1-FEBCE9DBB36A}" dt="2023-09-01T06:11:55.918" v="632" actId="14100"/>
          <ac:spMkLst>
            <pc:docMk/>
            <pc:sldMk cId="0" sldId="256"/>
            <ac:spMk id="14" creationId="{00000000-0000-0000-0000-000000000000}"/>
          </ac:spMkLst>
        </pc:spChg>
      </pc:sldChg>
      <pc:sldChg chg="addSp modSp mod">
        <pc:chgData name="jahnavireddy9539@gmail.com" userId="6d722599fd694339" providerId="LiveId" clId="{3F22097B-D0D9-4180-A5C1-FEBCE9DBB36A}" dt="2023-09-01T06:57:08.079" v="830" actId="2711"/>
        <pc:sldMkLst>
          <pc:docMk/>
          <pc:sldMk cId="4211881276" sldId="258"/>
        </pc:sldMkLst>
        <pc:spChg chg="mod">
          <ac:chgData name="jahnavireddy9539@gmail.com" userId="6d722599fd694339" providerId="LiveId" clId="{3F22097B-D0D9-4180-A5C1-FEBCE9DBB36A}" dt="2023-09-01T06:57:08.079" v="830" actId="2711"/>
          <ac:spMkLst>
            <pc:docMk/>
            <pc:sldMk cId="4211881276" sldId="258"/>
            <ac:spMk id="2" creationId="{00000000-0000-0000-0000-000000000000}"/>
          </ac:spMkLst>
        </pc:spChg>
        <pc:spChg chg="mod">
          <ac:chgData name="jahnavireddy9539@gmail.com" userId="6d722599fd694339" providerId="LiveId" clId="{3F22097B-D0D9-4180-A5C1-FEBCE9DBB36A}" dt="2023-09-01T05:55:21.309" v="466" actId="20577"/>
          <ac:spMkLst>
            <pc:docMk/>
            <pc:sldMk cId="4211881276" sldId="258"/>
            <ac:spMk id="5" creationId="{00000000-0000-0000-0000-000000000000}"/>
          </ac:spMkLst>
        </pc:spChg>
        <pc:picChg chg="add mod">
          <ac:chgData name="jahnavireddy9539@gmail.com" userId="6d722599fd694339" providerId="LiveId" clId="{3F22097B-D0D9-4180-A5C1-FEBCE9DBB36A}" dt="2023-09-01T05:56:49.139" v="474" actId="1076"/>
          <ac:picMkLst>
            <pc:docMk/>
            <pc:sldMk cId="4211881276" sldId="258"/>
            <ac:picMk id="7" creationId="{6B4130D9-E429-82D1-75CC-B50FB0EE8743}"/>
          </ac:picMkLst>
        </pc:picChg>
      </pc:sldChg>
      <pc:sldChg chg="modSp mod">
        <pc:chgData name="jahnavireddy9539@gmail.com" userId="6d722599fd694339" providerId="LiveId" clId="{3F22097B-D0D9-4180-A5C1-FEBCE9DBB36A}" dt="2023-09-01T09:53:33.074" v="2067" actId="20577"/>
        <pc:sldMkLst>
          <pc:docMk/>
          <pc:sldMk cId="4293442632" sldId="259"/>
        </pc:sldMkLst>
        <pc:spChg chg="mod">
          <ac:chgData name="jahnavireddy9539@gmail.com" userId="6d722599fd694339" providerId="LiveId" clId="{3F22097B-D0D9-4180-A5C1-FEBCE9DBB36A}" dt="2023-09-01T05:57:54.341" v="523" actId="20577"/>
          <ac:spMkLst>
            <pc:docMk/>
            <pc:sldMk cId="4293442632" sldId="259"/>
            <ac:spMk id="6" creationId="{00000000-0000-0000-0000-000000000000}"/>
          </ac:spMkLst>
        </pc:spChg>
        <pc:graphicFrameChg chg="mod modGraphic">
          <ac:chgData name="jahnavireddy9539@gmail.com" userId="6d722599fd694339" providerId="LiveId" clId="{3F22097B-D0D9-4180-A5C1-FEBCE9DBB36A}" dt="2023-09-01T09:53:33.074" v="2067" actId="20577"/>
          <ac:graphicFrameMkLst>
            <pc:docMk/>
            <pc:sldMk cId="4293442632" sldId="259"/>
            <ac:graphicFrameMk id="3" creationId="{00000000-0000-0000-0000-000000000000}"/>
          </ac:graphicFrameMkLst>
        </pc:graphicFrameChg>
      </pc:sldChg>
      <pc:sldChg chg="addSp delSp modSp mod">
        <pc:chgData name="jahnavireddy9539@gmail.com" userId="6d722599fd694339" providerId="LiveId" clId="{3F22097B-D0D9-4180-A5C1-FEBCE9DBB36A}" dt="2023-09-01T13:22:56.938" v="2148" actId="20577"/>
        <pc:sldMkLst>
          <pc:docMk/>
          <pc:sldMk cId="133783369" sldId="260"/>
        </pc:sldMkLst>
        <pc:spChg chg="mod">
          <ac:chgData name="jahnavireddy9539@gmail.com" userId="6d722599fd694339" providerId="LiveId" clId="{3F22097B-D0D9-4180-A5C1-FEBCE9DBB36A}" dt="2023-09-01T06:58:37.340" v="836" actId="1076"/>
          <ac:spMkLst>
            <pc:docMk/>
            <pc:sldMk cId="133783369" sldId="260"/>
            <ac:spMk id="2" creationId="{00000000-0000-0000-0000-000000000000}"/>
          </ac:spMkLst>
        </pc:spChg>
        <pc:spChg chg="add mod">
          <ac:chgData name="jahnavireddy9539@gmail.com" userId="6d722599fd694339" providerId="LiveId" clId="{3F22097B-D0D9-4180-A5C1-FEBCE9DBB36A}" dt="2023-09-01T13:22:56.938" v="2148" actId="20577"/>
          <ac:spMkLst>
            <pc:docMk/>
            <pc:sldMk cId="133783369" sldId="260"/>
            <ac:spMk id="6" creationId="{4E103D0C-772B-18DE-54FC-7EAB0B28361C}"/>
          </ac:spMkLst>
        </pc:spChg>
        <pc:graphicFrameChg chg="add del mod modGraphic">
          <ac:chgData name="jahnavireddy9539@gmail.com" userId="6d722599fd694339" providerId="LiveId" clId="{3F22097B-D0D9-4180-A5C1-FEBCE9DBB36A}" dt="2023-09-01T06:25:17.351" v="718" actId="478"/>
          <ac:graphicFrameMkLst>
            <pc:docMk/>
            <pc:sldMk cId="133783369" sldId="260"/>
            <ac:graphicFrameMk id="5" creationId="{5C7AA93E-4B7C-54EA-BA0B-C463FFF66442}"/>
          </ac:graphicFrameMkLst>
        </pc:graphicFrameChg>
      </pc:sldChg>
      <pc:sldChg chg="delSp modSp mod">
        <pc:chgData name="jahnavireddy9539@gmail.com" userId="6d722599fd694339" providerId="LiveId" clId="{3F22097B-D0D9-4180-A5C1-FEBCE9DBB36A}" dt="2023-09-01T09:46:00.677" v="2056" actId="20577"/>
        <pc:sldMkLst>
          <pc:docMk/>
          <pc:sldMk cId="747321048" sldId="261"/>
        </pc:sldMkLst>
        <pc:spChg chg="mod">
          <ac:chgData name="jahnavireddy9539@gmail.com" userId="6d722599fd694339" providerId="LiveId" clId="{3F22097B-D0D9-4180-A5C1-FEBCE9DBB36A}" dt="2023-09-01T09:35:35.545" v="1888" actId="1076"/>
          <ac:spMkLst>
            <pc:docMk/>
            <pc:sldMk cId="747321048" sldId="261"/>
            <ac:spMk id="2" creationId="{00000000-0000-0000-0000-000000000000}"/>
          </ac:spMkLst>
        </pc:spChg>
        <pc:spChg chg="del mod">
          <ac:chgData name="jahnavireddy9539@gmail.com" userId="6d722599fd694339" providerId="LiveId" clId="{3F22097B-D0D9-4180-A5C1-FEBCE9DBB36A}" dt="2023-09-01T09:34:22.215" v="1876" actId="478"/>
          <ac:spMkLst>
            <pc:docMk/>
            <pc:sldMk cId="747321048" sldId="261"/>
            <ac:spMk id="5" creationId="{00000000-0000-0000-0000-000000000000}"/>
          </ac:spMkLst>
        </pc:spChg>
        <pc:graphicFrameChg chg="mod modGraphic">
          <ac:chgData name="jahnavireddy9539@gmail.com" userId="6d722599fd694339" providerId="LiveId" clId="{3F22097B-D0D9-4180-A5C1-FEBCE9DBB36A}" dt="2023-09-01T09:46:00.677" v="2056" actId="20577"/>
          <ac:graphicFrameMkLst>
            <pc:docMk/>
            <pc:sldMk cId="747321048" sldId="261"/>
            <ac:graphicFrameMk id="4" creationId="{00000000-0000-0000-0000-000000000000}"/>
          </ac:graphicFrameMkLst>
        </pc:graphicFrameChg>
      </pc:sldChg>
      <pc:sldChg chg="addSp delSp modSp del mod">
        <pc:chgData name="jahnavireddy9539@gmail.com" userId="6d722599fd694339" providerId="LiveId" clId="{3F22097B-D0D9-4180-A5C1-FEBCE9DBB36A}" dt="2023-09-01T09:28:03.969" v="1841" actId="2696"/>
        <pc:sldMkLst>
          <pc:docMk/>
          <pc:sldMk cId="2864419330" sldId="262"/>
        </pc:sldMkLst>
        <pc:spChg chg="mod">
          <ac:chgData name="jahnavireddy9539@gmail.com" userId="6d722599fd694339" providerId="LiveId" clId="{3F22097B-D0D9-4180-A5C1-FEBCE9DBB36A}" dt="2023-09-01T09:27:48.113" v="1840" actId="20577"/>
          <ac:spMkLst>
            <pc:docMk/>
            <pc:sldMk cId="2864419330" sldId="262"/>
            <ac:spMk id="2" creationId="{00000000-0000-0000-0000-000000000000}"/>
          </ac:spMkLst>
        </pc:spChg>
        <pc:picChg chg="add del mod modCrop">
          <ac:chgData name="jahnavireddy9539@gmail.com" userId="6d722599fd694339" providerId="LiveId" clId="{3F22097B-D0D9-4180-A5C1-FEBCE9DBB36A}" dt="2023-09-01T09:27:44.156" v="1825" actId="478"/>
          <ac:picMkLst>
            <pc:docMk/>
            <pc:sldMk cId="2864419330" sldId="262"/>
            <ac:picMk id="6" creationId="{8661AA90-9B0A-981C-5503-56FFF5249FA9}"/>
          </ac:picMkLst>
        </pc:picChg>
      </pc:sldChg>
      <pc:sldChg chg="addSp modSp mod">
        <pc:chgData name="jahnavireddy9539@gmail.com" userId="6d722599fd694339" providerId="LiveId" clId="{3F22097B-D0D9-4180-A5C1-FEBCE9DBB36A}" dt="2023-09-01T08:34:46.511" v="1101" actId="20577"/>
        <pc:sldMkLst>
          <pc:docMk/>
          <pc:sldMk cId="1904107973" sldId="263"/>
        </pc:sldMkLst>
        <pc:spChg chg="mod">
          <ac:chgData name="jahnavireddy9539@gmail.com" userId="6d722599fd694339" providerId="LiveId" clId="{3F22097B-D0D9-4180-A5C1-FEBCE9DBB36A}" dt="2023-09-01T08:27:19.543" v="1023" actId="1076"/>
          <ac:spMkLst>
            <pc:docMk/>
            <pc:sldMk cId="1904107973" sldId="263"/>
            <ac:spMk id="2" creationId="{00000000-0000-0000-0000-000000000000}"/>
          </ac:spMkLst>
        </pc:spChg>
        <pc:spChg chg="add mod">
          <ac:chgData name="jahnavireddy9539@gmail.com" userId="6d722599fd694339" providerId="LiveId" clId="{3F22097B-D0D9-4180-A5C1-FEBCE9DBB36A}" dt="2023-09-01T08:34:46.511" v="1101" actId="20577"/>
          <ac:spMkLst>
            <pc:docMk/>
            <pc:sldMk cId="1904107973" sldId="263"/>
            <ac:spMk id="5" creationId="{6898079E-2118-F197-D126-1144019AB79F}"/>
          </ac:spMkLst>
        </pc:spChg>
      </pc:sldChg>
      <pc:sldChg chg="modSp new del mod">
        <pc:chgData name="jahnavireddy9539@gmail.com" userId="6d722599fd694339" providerId="LiveId" clId="{3F22097B-D0D9-4180-A5C1-FEBCE9DBB36A}" dt="2023-09-01T05:54:11.089" v="370" actId="2696"/>
        <pc:sldMkLst>
          <pc:docMk/>
          <pc:sldMk cId="259568794" sldId="264"/>
        </pc:sldMkLst>
        <pc:spChg chg="mod">
          <ac:chgData name="jahnavireddy9539@gmail.com" userId="6d722599fd694339" providerId="LiveId" clId="{3F22097B-D0D9-4180-A5C1-FEBCE9DBB36A}" dt="2023-09-01T05:54:07.150" v="369" actId="255"/>
          <ac:spMkLst>
            <pc:docMk/>
            <pc:sldMk cId="259568794" sldId="264"/>
            <ac:spMk id="3" creationId="{D2A38F46-F3B3-8340-AA5D-1F3E7FFDBF09}"/>
          </ac:spMkLst>
        </pc:spChg>
      </pc:sldChg>
      <pc:sldChg chg="new del">
        <pc:chgData name="jahnavireddy9539@gmail.com" userId="6d722599fd694339" providerId="LiveId" clId="{3F22097B-D0D9-4180-A5C1-FEBCE9DBB36A}" dt="2023-09-01T05:53:25.345" v="366" actId="2696"/>
        <pc:sldMkLst>
          <pc:docMk/>
          <pc:sldMk cId="2582121397" sldId="264"/>
        </pc:sldMkLst>
      </pc:sldChg>
      <pc:sldChg chg="modSp add mod">
        <pc:chgData name="jahnavireddy9539@gmail.com" userId="6d722599fd694339" providerId="LiveId" clId="{3F22097B-D0D9-4180-A5C1-FEBCE9DBB36A}" dt="2023-09-01T06:57:15.851" v="831" actId="2711"/>
        <pc:sldMkLst>
          <pc:docMk/>
          <pc:sldMk cId="4260023857" sldId="264"/>
        </pc:sldMkLst>
        <pc:spChg chg="mod">
          <ac:chgData name="jahnavireddy9539@gmail.com" userId="6d722599fd694339" providerId="LiveId" clId="{3F22097B-D0D9-4180-A5C1-FEBCE9DBB36A}" dt="2023-09-01T06:57:15.851" v="831" actId="2711"/>
          <ac:spMkLst>
            <pc:docMk/>
            <pc:sldMk cId="4260023857" sldId="264"/>
            <ac:spMk id="2" creationId="{00000000-0000-0000-0000-000000000000}"/>
          </ac:spMkLst>
        </pc:spChg>
        <pc:spChg chg="mod">
          <ac:chgData name="jahnavireddy9539@gmail.com" userId="6d722599fd694339" providerId="LiveId" clId="{3F22097B-D0D9-4180-A5C1-FEBCE9DBB36A}" dt="2023-09-01T05:55:30.227" v="468"/>
          <ac:spMkLst>
            <pc:docMk/>
            <pc:sldMk cId="4260023857" sldId="264"/>
            <ac:spMk id="5" creationId="{00000000-0000-0000-0000-000000000000}"/>
          </ac:spMkLst>
        </pc:spChg>
      </pc:sldChg>
      <pc:sldMasterChg chg="delSldLayout">
        <pc:chgData name="jahnavireddy9539@gmail.com" userId="6d722599fd694339" providerId="LiveId" clId="{3F22097B-D0D9-4180-A5C1-FEBCE9DBB36A}" dt="2023-09-01T05:53:25.345" v="366" actId="2696"/>
        <pc:sldMasterMkLst>
          <pc:docMk/>
          <pc:sldMasterMk cId="0" sldId="2147483648"/>
        </pc:sldMasterMkLst>
        <pc:sldLayoutChg chg="del">
          <pc:chgData name="jahnavireddy9539@gmail.com" userId="6d722599fd694339" providerId="LiveId" clId="{3F22097B-D0D9-4180-A5C1-FEBCE9DBB36A}" dt="2023-09-01T05:53:25.345" v="366" actId="2696"/>
          <pc:sldLayoutMkLst>
            <pc:docMk/>
            <pc:sldMasterMk cId="0" sldId="2147483648"/>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36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2148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6713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dirty="0"/>
              <a:t>Department of Computer Science and Engineering</a:t>
            </a:r>
            <a:endParaRPr dirty="0"/>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dirty="0"/>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dirty="0"/>
              <a:t>Department of Computer Science and Engineering</a:t>
            </a:r>
            <a:endParaRPr dirty="0"/>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694236"/>
            <a:ext cx="8229600" cy="857400"/>
          </a:xfrm>
        </p:spPr>
        <p:txBody>
          <a:bodyPr/>
          <a:lstStyle/>
          <a:p>
            <a:r>
              <a:rPr lang="en-US" sz="2800" dirty="0">
                <a:latin typeface="Times New Roman" panose="02020603050405020304" pitchFamily="18" charset="0"/>
                <a:cs typeface="Times New Roman" panose="02020603050405020304" pitchFamily="18" charset="0"/>
              </a:rPr>
              <a:t>PLACEMENT POLICY IN FOG COMPUTING</a:t>
            </a:r>
          </a:p>
        </p:txBody>
      </p:sp>
      <p:sp>
        <p:nvSpPr>
          <p:cNvPr id="3" name="TextBox 2"/>
          <p:cNvSpPr txBox="1"/>
          <p:nvPr/>
        </p:nvSpPr>
        <p:spPr>
          <a:xfrm>
            <a:off x="267767" y="3239550"/>
            <a:ext cx="3895442" cy="95410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Details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A.Sai Manideep Reddy (20EG105402)</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B.Harshitha (20EG105405)</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K.Adithya (20EG105417)</a:t>
            </a:r>
          </a:p>
        </p:txBody>
      </p:sp>
      <p:sp>
        <p:nvSpPr>
          <p:cNvPr id="8" name="TextBox 7"/>
          <p:cNvSpPr txBox="1"/>
          <p:nvPr/>
        </p:nvSpPr>
        <p:spPr>
          <a:xfrm>
            <a:off x="5466602" y="3239550"/>
            <a:ext cx="2070599" cy="73866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Supervisor</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Dr. Pallam Ravi</a:t>
            </a:r>
          </a:p>
          <a:p>
            <a:r>
              <a:rPr lang="en-US" dirty="0">
                <a:latin typeface="Times New Roman" panose="02020603050405020304" pitchFamily="18" charset="0"/>
                <a:cs typeface="Times New Roman" panose="02020603050405020304" pitchFamily="18" charset="0"/>
              </a:rPr>
              <a:t>Assistant Professor </a:t>
            </a:r>
          </a:p>
        </p:txBody>
      </p:sp>
      <p:sp>
        <p:nvSpPr>
          <p:cNvPr id="4" name="Date Placeholder 3"/>
          <p:cNvSpPr>
            <a:spLocks noGrp="1"/>
          </p:cNvSpPr>
          <p:nvPr>
            <p:ph type="dt" idx="10"/>
          </p:nvPr>
        </p:nvSpPr>
        <p:spPr/>
        <p:txBody>
          <a:bodyPr/>
          <a:lstStyle/>
          <a:p>
            <a:endParaRPr lang="en-US" dirty="0"/>
          </a:p>
        </p:txBody>
      </p:sp>
      <p:sp>
        <p:nvSpPr>
          <p:cNvPr id="5" name="Footer Placeholder 4"/>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57918" y="201478"/>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435769" y="1154624"/>
            <a:ext cx="8158041" cy="1046440"/>
          </a:xfrm>
          <a:prstGeom prst="rect">
            <a:avLst/>
          </a:prstGeom>
          <a:noFill/>
        </p:spPr>
        <p:txBody>
          <a:bodyPr wrap="square" rtlCol="0">
            <a:spAutoFit/>
          </a:bodyPr>
          <a:lstStyle/>
          <a:p>
            <a:pPr marL="285750" indent="-285750" algn="just">
              <a:buFont typeface="Wingdings" panose="05000000000000000000" pitchFamily="2" charset="2"/>
              <a:buChar char="Ø"/>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Fog Computing is distributed computing paradigm that extents the services provided by the cloud to the edge of network.</a:t>
            </a: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pic>
        <p:nvPicPr>
          <p:cNvPr id="7" name="Picture 6">
            <a:extLst>
              <a:ext uri="{FF2B5EF4-FFF2-40B4-BE49-F238E27FC236}">
                <a16:creationId xmlns:a16="http://schemas.microsoft.com/office/drawing/2014/main" id="{6B4130D9-E429-82D1-75CC-B50FB0EE8743}"/>
              </a:ext>
            </a:extLst>
          </p:cNvPr>
          <p:cNvPicPr>
            <a:picLocks noChangeAspect="1"/>
          </p:cNvPicPr>
          <p:nvPr/>
        </p:nvPicPr>
        <p:blipFill>
          <a:blip r:embed="rId3"/>
          <a:stretch>
            <a:fillRect/>
          </a:stretch>
        </p:blipFill>
        <p:spPr>
          <a:xfrm>
            <a:off x="1461623" y="1807834"/>
            <a:ext cx="6106332" cy="2959430"/>
          </a:xfrm>
          <a:prstGeom prst="rect">
            <a:avLst/>
          </a:prstGeom>
        </p:spPr>
      </p:pic>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57918" y="201478"/>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457200" y="1166445"/>
            <a:ext cx="8158041" cy="3477875"/>
          </a:xfrm>
          <a:prstGeom prst="rect">
            <a:avLst/>
          </a:prstGeom>
          <a:noFill/>
        </p:spPr>
        <p:txBody>
          <a:bodyPr wrap="square" rtlCol="0">
            <a:spAutoFit/>
          </a:bodyPr>
          <a:lstStyle/>
          <a:p>
            <a:pPr algn="just"/>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placement policy in fog computing refers to a set of rules, algorithms, and strategies used to determine where to deploy and allocate applications, services, and resources within a fog network. </a:t>
            </a:r>
            <a:r>
              <a:rPr lang="en-US" sz="16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iFogSim is a popular simulation framework designed specifically for modeling and simulating fog computing environments.</a:t>
            </a:r>
          </a:p>
          <a:p>
            <a:pPr marL="285750" indent="-285750" algn="just">
              <a:buFont typeface="Wingdings" panose="05000000000000000000" pitchFamily="2" charset="2"/>
              <a:buChar char="Ø"/>
            </a:pPr>
            <a:r>
              <a:rPr lang="en-IN" sz="1600" dirty="0">
                <a:latin typeface="Times New Roman" panose="02020603050405020304" pitchFamily="18" charset="0"/>
                <a:ea typeface="Times New Roman" panose="02020603050405020304" pitchFamily="18" charset="0"/>
                <a:cs typeface="Times New Roman" panose="02020603050405020304" pitchFamily="18" charset="0"/>
              </a:rPr>
              <a:t>T</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 requirements  to simulate a placement policy using iFogSim:</a:t>
            </a:r>
          </a:p>
          <a:p>
            <a:pPr marL="285750" indent="-285750" algn="just">
              <a:buFont typeface="Courier New" panose="02070309020205020404" pitchFamily="49" charset="0"/>
              <a:buChar char="o"/>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 Development Kit (JDK) installed (required for running Java-based simulations)</a:t>
            </a:r>
          </a:p>
          <a:p>
            <a:pPr marL="285750" indent="-285750" algn="just">
              <a:buFont typeface="Courier New" panose="02070309020205020404" pitchFamily="49" charset="0"/>
              <a:buChar char="o"/>
            </a:pPr>
            <a:r>
              <a:rPr lang="en-IN" sz="1600" dirty="0">
                <a:latin typeface="Times New Roman" panose="02020603050405020304" pitchFamily="18" charset="0"/>
                <a:ea typeface="Times New Roman" panose="02020603050405020304" pitchFamily="18" charset="0"/>
                <a:cs typeface="Times New Roman" panose="02020603050405020304" pitchFamily="18" charset="0"/>
              </a:rPr>
              <a:t>Eclipse IDE</a:t>
            </a:r>
            <a:endPar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iFogSim framework </a:t>
            </a:r>
          </a:p>
          <a:p>
            <a:pPr marL="285750" indent="-285750" algn="just">
              <a:buFont typeface="Wingdings" panose="05000000000000000000" pitchFamily="2" charset="2"/>
              <a:buChar char="Ø"/>
            </a:pPr>
            <a:r>
              <a:rPr lang="en-IN" sz="1600" dirty="0">
                <a:latin typeface="Times New Roman" panose="02020603050405020304" pitchFamily="18" charset="0"/>
                <a:ea typeface="Calibri" panose="020F0502020204030204" pitchFamily="34" charset="0"/>
                <a:cs typeface="Times New Roman" panose="02020603050405020304" pitchFamily="18" charset="0"/>
              </a:rPr>
              <a:t>Applications of Fog Computing are </a:t>
            </a:r>
            <a:r>
              <a:rPr lang="en-IN" sz="1600" b="1" dirty="0">
                <a:solidFill>
                  <a:srgbClr val="000000"/>
                </a:solidFill>
                <a:effectLst/>
                <a:latin typeface="Segoe UI" panose="020B0502040204020203" pitchFamily="34" charset="0"/>
                <a:ea typeface="Calibri" panose="020F0502020204030204" pitchFamily="34" charset="0"/>
              </a:rPr>
              <a:t>Smart Cities</a:t>
            </a:r>
            <a:r>
              <a:rPr lang="en-IN" sz="1600" b="1" dirty="0">
                <a:latin typeface="Times New Roman" panose="02020603050405020304" pitchFamily="18" charset="0"/>
                <a:ea typeface="Calibri" panose="020F0502020204030204" pitchFamily="34" charset="0"/>
                <a:cs typeface="Times New Roman" panose="02020603050405020304" pitchFamily="18" charset="0"/>
              </a:rPr>
              <a:t>, </a:t>
            </a:r>
            <a:r>
              <a:rPr lang="en-IN" sz="1600" b="1" dirty="0">
                <a:solidFill>
                  <a:srgbClr val="000000"/>
                </a:solidFill>
                <a:effectLst/>
                <a:latin typeface="Segoe UI" panose="020B0502040204020203" pitchFamily="34" charset="0"/>
                <a:ea typeface="Calibri" panose="020F0502020204030204" pitchFamily="34" charset="0"/>
              </a:rPr>
              <a:t>Smart Grids</a:t>
            </a:r>
            <a:r>
              <a:rPr lang="en-IN" sz="1600" b="1" dirty="0">
                <a:latin typeface="Times New Roman" panose="02020603050405020304" pitchFamily="18" charset="0"/>
                <a:ea typeface="Calibri" panose="020F0502020204030204" pitchFamily="34" charset="0"/>
                <a:cs typeface="Times New Roman" panose="02020603050405020304" pitchFamily="18" charset="0"/>
              </a:rPr>
              <a:t>, </a:t>
            </a:r>
            <a:r>
              <a:rPr lang="en-IN" sz="1600" b="1" dirty="0">
                <a:solidFill>
                  <a:srgbClr val="000000"/>
                </a:solidFill>
                <a:effectLst/>
                <a:latin typeface="Segoe UI" panose="020B0502040204020203" pitchFamily="34" charset="0"/>
                <a:ea typeface="Calibri" panose="020F0502020204030204" pitchFamily="34" charset="0"/>
              </a:rPr>
              <a:t>Industrial IoT ,Smart Appliances </a:t>
            </a:r>
            <a:r>
              <a:rPr lang="en-IN" sz="1600" b="1" dirty="0">
                <a:latin typeface="Times New Roman" panose="02020603050405020304" pitchFamily="18" charset="0"/>
                <a:ea typeface="Calibri" panose="020F0502020204030204" pitchFamily="34" charset="0"/>
                <a:cs typeface="Times New Roman" panose="02020603050405020304" pitchFamily="18" charset="0"/>
              </a:rPr>
              <a:t>etc,.</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260023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27992"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dirty="0"/>
          </a:p>
        </p:txBody>
      </p:sp>
      <p:sp>
        <p:nvSpPr>
          <p:cNvPr id="120" name="Google Shape;120;p1"/>
          <p:cNvSpPr/>
          <p:nvPr/>
        </p:nvSpPr>
        <p:spPr>
          <a:xfrm>
            <a:off x="3389796"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10561" y="0"/>
            <a:ext cx="6117431" cy="627321"/>
          </a:xfrm>
        </p:spPr>
        <p:txBody>
          <a:bodyPr/>
          <a:lstStyle/>
          <a:p>
            <a:r>
              <a:rPr lang="en-US" sz="3600" dirty="0">
                <a:latin typeface="Times New Roman" panose="02020603050405020304" pitchFamily="18" charset="0"/>
                <a:cs typeface="Times New Roman" panose="02020603050405020304" pitchFamily="18" charset="0"/>
              </a:rPr>
              <a:t>Literature</a:t>
            </a:r>
            <a:r>
              <a:rPr lang="en-US" sz="3600" dirty="0"/>
              <a:t> </a:t>
            </a:r>
          </a:p>
        </p:txBody>
      </p:sp>
      <p:graphicFrame>
        <p:nvGraphicFramePr>
          <p:cNvPr id="3" name="Table 2"/>
          <p:cNvGraphicFramePr>
            <a:graphicFrameLocks noGrp="1"/>
          </p:cNvGraphicFramePr>
          <p:nvPr>
            <p:extLst>
              <p:ext uri="{D42A27DB-BD31-4B8C-83A1-F6EECF244321}">
                <p14:modId xmlns:p14="http://schemas.microsoft.com/office/powerpoint/2010/main" val="945193974"/>
              </p:ext>
            </p:extLst>
          </p:nvPr>
        </p:nvGraphicFramePr>
        <p:xfrm>
          <a:off x="573437" y="627321"/>
          <a:ext cx="8338086" cy="4658500"/>
        </p:xfrm>
        <a:graphic>
          <a:graphicData uri="http://schemas.openxmlformats.org/drawingml/2006/table">
            <a:tbl>
              <a:tblPr firstRow="1" bandRow="1">
                <a:tableStyleId>{1D3205E1-8B83-452B-8570-0B3C4014EAE2}</a:tableStyleId>
              </a:tblPr>
              <a:tblGrid>
                <a:gridCol w="775817">
                  <a:extLst>
                    <a:ext uri="{9D8B030D-6E8A-4147-A177-3AD203B41FA5}">
                      <a16:colId xmlns:a16="http://schemas.microsoft.com/office/drawing/2014/main" val="20000"/>
                    </a:ext>
                  </a:extLst>
                </a:gridCol>
                <a:gridCol w="2160195">
                  <a:extLst>
                    <a:ext uri="{9D8B030D-6E8A-4147-A177-3AD203B41FA5}">
                      <a16:colId xmlns:a16="http://schemas.microsoft.com/office/drawing/2014/main" val="2618780164"/>
                    </a:ext>
                  </a:extLst>
                </a:gridCol>
                <a:gridCol w="2334796">
                  <a:extLst>
                    <a:ext uri="{9D8B030D-6E8A-4147-A177-3AD203B41FA5}">
                      <a16:colId xmlns:a16="http://schemas.microsoft.com/office/drawing/2014/main" val="20001"/>
                    </a:ext>
                  </a:extLst>
                </a:gridCol>
                <a:gridCol w="1512915">
                  <a:extLst>
                    <a:ext uri="{9D8B030D-6E8A-4147-A177-3AD203B41FA5}">
                      <a16:colId xmlns:a16="http://schemas.microsoft.com/office/drawing/2014/main" val="20002"/>
                    </a:ext>
                  </a:extLst>
                </a:gridCol>
                <a:gridCol w="1554363">
                  <a:extLst>
                    <a:ext uri="{9D8B030D-6E8A-4147-A177-3AD203B41FA5}">
                      <a16:colId xmlns:a16="http://schemas.microsoft.com/office/drawing/2014/main" val="20003"/>
                    </a:ext>
                  </a:extLst>
                </a:gridCol>
              </a:tblGrid>
              <a:tr h="273835">
                <a:tc>
                  <a:txBody>
                    <a:bodyPr/>
                    <a:lstStyle/>
                    <a:p>
                      <a:pPr marL="77826" rtl="0" fontAlgn="t">
                        <a:spcBef>
                          <a:spcPts val="0"/>
                        </a:spcBef>
                        <a:spcAft>
                          <a:spcPts val="0"/>
                        </a:spcAft>
                      </a:pPr>
                      <a:r>
                        <a:rPr lang="en-IN" sz="1200" b="1" i="0" u="none" strike="noStrike" dirty="0">
                          <a:solidFill>
                            <a:srgbClr val="000000"/>
                          </a:solidFill>
                          <a:effectLst/>
                          <a:latin typeface="Times New Roman" panose="02020603050405020304" pitchFamily="18" charset="0"/>
                          <a:cs typeface="Times New Roman" panose="02020603050405020304" pitchFamily="18" charset="0"/>
                        </a:rPr>
                        <a:t>Sl.no </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marL="73393" rtl="0" fontAlgn="t">
                        <a:spcBef>
                          <a:spcPts val="0"/>
                        </a:spcBef>
                        <a:spcAft>
                          <a:spcPts val="0"/>
                        </a:spcAft>
                      </a:pPr>
                      <a:r>
                        <a:rPr lang="en-IN" sz="1200" b="1" i="0" u="none" strike="noStrike" dirty="0">
                          <a:solidFill>
                            <a:srgbClr val="000000"/>
                          </a:solidFill>
                          <a:effectLst/>
                          <a:latin typeface="Times New Roman" panose="02020603050405020304" pitchFamily="18" charset="0"/>
                          <a:cs typeface="Times New Roman" panose="02020603050405020304" pitchFamily="18" charset="0"/>
                        </a:rPr>
                        <a:t>Author (s) </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marL="80861" rtl="0" fontAlgn="t">
                        <a:spcBef>
                          <a:spcPts val="0"/>
                        </a:spcBef>
                        <a:spcAft>
                          <a:spcPts val="0"/>
                        </a:spcAft>
                      </a:pPr>
                      <a:r>
                        <a:rPr lang="en-IN" sz="1200" b="1" i="0" u="none" strike="noStrike" dirty="0">
                          <a:solidFill>
                            <a:srgbClr val="000000"/>
                          </a:solidFill>
                          <a:effectLst/>
                          <a:latin typeface="Times New Roman" panose="02020603050405020304" pitchFamily="18" charset="0"/>
                          <a:cs typeface="Times New Roman" panose="02020603050405020304" pitchFamily="18" charset="0"/>
                        </a:rPr>
                        <a:t>Method </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marL="73647" rtl="0" fontAlgn="t">
                        <a:spcBef>
                          <a:spcPts val="0"/>
                        </a:spcBef>
                        <a:spcAft>
                          <a:spcPts val="0"/>
                        </a:spcAft>
                      </a:pPr>
                      <a:r>
                        <a:rPr lang="en-IN" sz="1200" b="1" i="0" u="none" strike="noStrike" dirty="0">
                          <a:solidFill>
                            <a:srgbClr val="000000"/>
                          </a:solidFill>
                          <a:effectLst/>
                          <a:latin typeface="Times New Roman" panose="02020603050405020304" pitchFamily="18" charset="0"/>
                          <a:cs typeface="Times New Roman" panose="02020603050405020304" pitchFamily="18" charset="0"/>
                        </a:rPr>
                        <a:t>Advantages </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marL="81864" rtl="0" fontAlgn="t">
                        <a:spcBef>
                          <a:spcPts val="0"/>
                        </a:spcBef>
                        <a:spcAft>
                          <a:spcPts val="0"/>
                        </a:spcAft>
                      </a:pPr>
                      <a:r>
                        <a:rPr lang="en-IN" sz="1200" b="1" i="0" u="none" strike="noStrike" dirty="0">
                          <a:solidFill>
                            <a:srgbClr val="000000"/>
                          </a:solidFill>
                          <a:effectLst/>
                          <a:latin typeface="Times New Roman" panose="02020603050405020304" pitchFamily="18" charset="0"/>
                          <a:cs typeface="Times New Roman" panose="02020603050405020304" pitchFamily="18" charset="0"/>
                        </a:rPr>
                        <a:t>Disadvantages </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597049">
                <a:tc>
                  <a:txBody>
                    <a:bodyPr/>
                    <a:lstStyle/>
                    <a:p>
                      <a:pPr marR="90221" algn="ct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Xi Li, Yiming Liu, Hong Ji, Heli Zhang, and Victor CM Leung, 2019</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Non-Orthogonal multiple access (NOMA) approach.</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Decreased Computational Delay, QoS Compliance.</a:t>
                      </a:r>
                      <a:endParaRPr lang="en-US"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Complexity, NP-hard problem, Algorithm Dependency.</a:t>
                      </a:r>
                      <a:endParaRPr lang="en-US" sz="1200"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r h="920264">
                <a:tc>
                  <a:txBody>
                    <a:bodyPr/>
                    <a:lstStyle/>
                    <a:p>
                      <a:pPr marR="71501" algn="ct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Chao Zhu, Jin Tao, Giancarlo Pastor, Yu Xiao, Yusheng Ji, Quan Zhou,</a:t>
                      </a:r>
                      <a:endParaRPr lang="en-IN" sz="12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Yong Li, and Antti Yla-Jaaski, 2018</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Folo Proposal , </a:t>
                      </a:r>
                      <a:r>
                        <a:rPr lang="en-US" sz="1200" b="0" i="0" u="none" strike="noStrike" dirty="0">
                          <a:solidFill>
                            <a:srgbClr val="374151"/>
                          </a:solidFill>
                          <a:effectLst/>
                          <a:latin typeface="Times New Roman" panose="02020603050405020304" pitchFamily="18" charset="0"/>
                          <a:cs typeface="Times New Roman" panose="02020603050405020304" pitchFamily="18" charset="0"/>
                        </a:rPr>
                        <a:t>Dynamic task allocation.</a:t>
                      </a:r>
                      <a:endParaRPr lang="en-US"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Latency and quality optimization, Mobility Support.</a:t>
                      </a:r>
                      <a:endParaRPr lang="en-US"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200" b="0" i="0" u="none" strike="noStrike" dirty="0">
                          <a:solidFill>
                            <a:srgbClr val="374151"/>
                          </a:solidFill>
                          <a:effectLst/>
                          <a:latin typeface="Times New Roman" panose="02020603050405020304" pitchFamily="18" charset="0"/>
                          <a:cs typeface="Times New Roman" panose="02020603050405020304" pitchFamily="18" charset="0"/>
                        </a:rPr>
                        <a:t>Complex Optimization, Real-World Implementation Problems.</a:t>
                      </a:r>
                      <a:endParaRPr lang="en-US" sz="1200"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2"/>
                  </a:ext>
                </a:extLst>
              </a:tr>
              <a:tr h="703650">
                <a:tc>
                  <a:txBody>
                    <a:bodyPr/>
                    <a:lstStyle/>
                    <a:p>
                      <a:pPr marR="71501" algn="ct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Zheng Chang, Liqing Liu, Xijuan Guo, and Quan Sheng, 2020</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Dynamic optimization, System cost minimization.</a:t>
                      </a:r>
                      <a:endParaRPr lang="en-US"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Latency and energy improvement, Subproblem solving.</a:t>
                      </a:r>
                      <a:endParaRPr lang="en-US"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High Complexity,</a:t>
                      </a:r>
                      <a:endParaRPr lang="en-IN" sz="12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Resource Constraints.</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r h="703650">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4</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Keke Gai, Xiao Qin, and Liehuang Zhu, 2020</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Energy-aware Fog resources Optimization, Heuristic Algorithm.</a:t>
                      </a:r>
                      <a:endParaRPr lang="en-US"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Time efficiency, Performance improvement.</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Complexity,</a:t>
                      </a:r>
                      <a:endParaRPr lang="en-US" sz="12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Real world deployment problems.</a:t>
                      </a:r>
                      <a:endParaRPr lang="en-US" sz="1200"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1215396">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5</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Olena Skarlat, Matteo Nardelli, Stefan Schulte, Michael Borkowski, and Philipp Leitner, 2017</a:t>
                      </a:r>
                      <a:endParaRPr lang="en-IN" sz="1200" dirty="0">
                        <a:effectLst/>
                        <a:latin typeface="Times New Roman" panose="02020603050405020304" pitchFamily="18" charset="0"/>
                        <a:cs typeface="Times New Roman" panose="02020603050405020304" pitchFamily="18" charset="0"/>
                      </a:endParaRPr>
                    </a:p>
                    <a:p>
                      <a:pPr fontAlgn="t"/>
                      <a:br>
                        <a:rPr lang="en-IN" sz="1200" dirty="0">
                          <a:effectLst/>
                          <a:latin typeface="Times New Roman" panose="02020603050405020304" pitchFamily="18" charset="0"/>
                          <a:cs typeface="Times New Roman" panose="02020603050405020304" pitchFamily="18" charset="0"/>
                        </a:rPr>
                      </a:b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Genetic algorithm, Service Placement algorithm.</a:t>
                      </a:r>
                      <a:endParaRPr lang="en-IN" sz="1200" b="1"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Resource utilization. Reduction in network communication delays.</a:t>
                      </a:r>
                      <a:endParaRPr lang="en-US" sz="1200" dirty="0">
                        <a:effectLst/>
                        <a:latin typeface="Times New Roman" panose="02020603050405020304" pitchFamily="18" charset="0"/>
                        <a:cs typeface="Times New Roman" panose="02020603050405020304" pitchFamily="18" charset="0"/>
                      </a:endParaRPr>
                    </a:p>
                    <a:p>
                      <a:pPr fontAlgn="t"/>
                      <a:br>
                        <a:rPr lang="en-US" sz="1200" dirty="0">
                          <a:effectLst/>
                          <a:latin typeface="Times New Roman" panose="02020603050405020304" pitchFamily="18" charset="0"/>
                          <a:cs typeface="Times New Roman" panose="02020603050405020304" pitchFamily="18" charset="0"/>
                        </a:rPr>
                      </a:br>
                      <a:endParaRPr lang="en-US" sz="1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Complexity, Resource constraints.</a:t>
                      </a:r>
                      <a:endParaRPr lang="en-IN" sz="1200"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idx="10"/>
          </p:nvPr>
        </p:nvSpPr>
        <p:spPr>
          <a:xfrm>
            <a:off x="431992" y="4767264"/>
            <a:ext cx="2133600" cy="273900"/>
          </a:xfrm>
        </p:spPr>
        <p:txBody>
          <a:bodyPr/>
          <a:lstStyle/>
          <a:p>
            <a:endParaRPr lang="en-US" dirty="0"/>
          </a:p>
        </p:txBody>
      </p:sp>
      <p:sp>
        <p:nvSpPr>
          <p:cNvPr id="6" name="Footer Placeholder 5"/>
          <p:cNvSpPr>
            <a:spLocks noGrp="1"/>
          </p:cNvSpPr>
          <p:nvPr>
            <p:ph type="ftr" idx="11"/>
          </p:nvPr>
        </p:nvSpPr>
        <p:spPr>
          <a:xfrm>
            <a:off x="3098992" y="4767264"/>
            <a:ext cx="2895600" cy="273900"/>
          </a:xfrm>
        </p:spPr>
        <p:txBody>
          <a:bodyPr/>
          <a:lstStyle/>
          <a:p>
            <a:endParaRPr lang="en-US" dirty="0"/>
          </a:p>
        </p:txBody>
      </p:sp>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31039" y="335404"/>
            <a:ext cx="6117431" cy="627321"/>
          </a:xfrm>
        </p:spPr>
        <p:txBody>
          <a:bodyPr/>
          <a:lstStyle/>
          <a:p>
            <a:r>
              <a:rPr lang="en-US" sz="3600" dirty="0">
                <a:latin typeface="Times New Roman" panose="02020603050405020304" pitchFamily="18" charset="0"/>
                <a:cs typeface="Times New Roman" panose="02020603050405020304" pitchFamily="18" charset="0"/>
              </a:rPr>
              <a:t>Problem Statement</a:t>
            </a:r>
          </a:p>
        </p:txBody>
      </p:sp>
      <p:sp>
        <p:nvSpPr>
          <p:cNvPr id="5" name="TextBox 4"/>
          <p:cNvSpPr txBox="1"/>
          <p:nvPr/>
        </p:nvSpPr>
        <p:spPr>
          <a:xfrm>
            <a:off x="255722" y="2705236"/>
            <a:ext cx="8803037" cy="1077218"/>
          </a:xfrm>
          <a:prstGeom prst="rect">
            <a:avLst/>
          </a:prstGeom>
          <a:noFill/>
        </p:spPr>
        <p:txBody>
          <a:bodyPr wrap="square" rtlCol="0">
            <a:spAutoFit/>
          </a:bodyPr>
          <a:lstStyle/>
          <a:p>
            <a:r>
              <a:rPr lang="en-US" sz="1600" b="0" i="0" dirty="0">
                <a:solidFill>
                  <a:srgbClr val="374151"/>
                </a:solidFill>
                <a:effectLst/>
                <a:latin typeface="Times New Roman" panose="02020603050405020304" pitchFamily="18" charset="0"/>
                <a:cs typeface="Times New Roman" panose="02020603050405020304" pitchFamily="18" charset="0"/>
              </a:rPr>
              <a:t>The main objective is to leverage fog computing to enhance the efficiency and Energy </a:t>
            </a:r>
            <a:r>
              <a:rPr lang="en-US" sz="1600" dirty="0">
                <a:solidFill>
                  <a:srgbClr val="374151"/>
                </a:solidFill>
                <a:latin typeface="Times New Roman" panose="02020603050405020304" pitchFamily="18" charset="0"/>
                <a:cs typeface="Times New Roman" panose="02020603050405020304" pitchFamily="18" charset="0"/>
              </a:rPr>
              <a:t>C</a:t>
            </a:r>
            <a:r>
              <a:rPr lang="en-US" sz="1600" b="0" i="0" dirty="0">
                <a:solidFill>
                  <a:srgbClr val="374151"/>
                </a:solidFill>
                <a:effectLst/>
                <a:latin typeface="Times New Roman" panose="02020603050405020304" pitchFamily="18" charset="0"/>
                <a:cs typeface="Times New Roman" panose="02020603050405020304" pitchFamily="18" charset="0"/>
              </a:rPr>
              <a:t>onsumption of IoT networks while addressing challenges related to data distribution, module placement, and resource allocation. The final aim is to improve the overall performance of these networks, as evidenced by the reduction in energy consumption.</a:t>
            </a:r>
            <a:endParaRPr lang="en-US" sz="1600" dirty="0">
              <a:latin typeface="Times New Roman" panose="02020603050405020304" pitchFamily="18" charset="0"/>
              <a:cs typeface="Times New Roman" panose="02020603050405020304" pitchFamily="18" charset="0"/>
            </a:endParaRPr>
          </a:p>
        </p:txBody>
      </p:sp>
      <p:sp>
        <p:nvSpPr>
          <p:cNvPr id="13" name="Title 1"/>
          <p:cNvSpPr txBox="1">
            <a:spLocks/>
          </p:cNvSpPr>
          <p:nvPr/>
        </p:nvSpPr>
        <p:spPr>
          <a:xfrm>
            <a:off x="2837893" y="2072926"/>
            <a:ext cx="2303721" cy="437477"/>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latin typeface="Times New Roman" panose="02020603050405020304" pitchFamily="18" charset="0"/>
                <a:cs typeface="Times New Roman" panose="02020603050405020304" pitchFamily="18" charset="0"/>
              </a:rPr>
              <a:t>Objective</a:t>
            </a:r>
          </a:p>
        </p:txBody>
      </p:sp>
      <p:sp>
        <p:nvSpPr>
          <p:cNvPr id="14" name="TextBox 13"/>
          <p:cNvSpPr txBox="1"/>
          <p:nvPr/>
        </p:nvSpPr>
        <p:spPr>
          <a:xfrm>
            <a:off x="395207" y="1197777"/>
            <a:ext cx="819085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Implementation of Placement Policy for minimizing the Energy Consumption in Fog Computing Environments. </a:t>
            </a:r>
          </a:p>
        </p:txBody>
      </p:sp>
      <p:sp>
        <p:nvSpPr>
          <p:cNvPr id="9" name="Date Placeholder 8"/>
          <p:cNvSpPr>
            <a:spLocks noGrp="1"/>
          </p:cNvSpPr>
          <p:nvPr>
            <p:ph type="dt" idx="10"/>
          </p:nvPr>
        </p:nvSpPr>
        <p:spPr/>
        <p:txBody>
          <a:bodyPr/>
          <a:lstStyle/>
          <a:p>
            <a:endParaRPr lang="en-US" dirty="0"/>
          </a:p>
        </p:txBody>
      </p:sp>
      <p:sp>
        <p:nvSpPr>
          <p:cNvPr id="10" name="Footer Placeholder 9"/>
          <p:cNvSpPr>
            <a:spLocks noGrp="1"/>
          </p:cNvSpPr>
          <p:nvPr>
            <p:ph type="ftr" idx="11"/>
          </p:nvPr>
        </p:nvSpPr>
        <p:spPr/>
        <p:txBody>
          <a:bodyPr/>
          <a:lstStyle/>
          <a:p>
            <a:r>
              <a:rPr lang="en-US" dirty="0"/>
              <a:t>Department of Computer Science and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07728" y="102336"/>
            <a:ext cx="6592712" cy="627321"/>
          </a:xfrm>
        </p:spPr>
        <p:txBody>
          <a:bodyPr/>
          <a:lstStyle/>
          <a:p>
            <a:r>
              <a:rPr lang="en-US" sz="3600" dirty="0">
                <a:latin typeface="Times New Roman" panose="02020603050405020304" pitchFamily="18" charset="0"/>
                <a:cs typeface="Times New Roman" panose="02020603050405020304" pitchFamily="18" charset="0"/>
              </a:rPr>
              <a:t>Proposed Method</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6" name="TextBox 5">
            <a:extLst>
              <a:ext uri="{FF2B5EF4-FFF2-40B4-BE49-F238E27FC236}">
                <a16:creationId xmlns:a16="http://schemas.microsoft.com/office/drawing/2014/main" id="{4E103D0C-772B-18DE-54FC-7EAB0B28361C}"/>
              </a:ext>
            </a:extLst>
          </p:cNvPr>
          <p:cNvSpPr txBox="1"/>
          <p:nvPr/>
        </p:nvSpPr>
        <p:spPr>
          <a:xfrm>
            <a:off x="509629" y="737406"/>
            <a:ext cx="7826643" cy="3539430"/>
          </a:xfrm>
          <a:prstGeom prst="rect">
            <a:avLst/>
          </a:prstGeom>
          <a:noFill/>
        </p:spPr>
        <p:txBody>
          <a:bodyPr wrap="square" rtlCol="0">
            <a:spAutoFit/>
          </a:bodyPr>
          <a:lstStyle/>
          <a:p>
            <a:pPr>
              <a:lnSpc>
                <a:spcPct val="300000"/>
              </a:lnSpc>
            </a:pPr>
            <a:r>
              <a:rPr lang="en-US" sz="1600" dirty="0">
                <a:latin typeface="Times New Roman" panose="02020603050405020304" pitchFamily="18" charset="0"/>
                <a:cs typeface="Times New Roman" panose="02020603050405020304" pitchFamily="18" charset="0"/>
              </a:rPr>
              <a:t>The proposed method - </a:t>
            </a:r>
            <a:r>
              <a:rPr lang="en-US" sz="1600" b="1" dirty="0">
                <a:latin typeface="Times New Roman" panose="02020603050405020304" pitchFamily="18" charset="0"/>
                <a:cs typeface="Times New Roman" panose="02020603050405020304" pitchFamily="18" charset="0"/>
              </a:rPr>
              <a:t>JAYA algorithm</a:t>
            </a:r>
          </a:p>
          <a:p>
            <a:pPr marL="285750" indent="-285750">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JAYA algorithm is </a:t>
            </a:r>
            <a:r>
              <a:rPr lang="en-IN" sz="1600" b="0" i="0" dirty="0">
                <a:solidFill>
                  <a:schemeClr val="tx1"/>
                </a:solidFill>
                <a:effectLst/>
                <a:latin typeface="Times New Roman" panose="02020603050405020304" pitchFamily="18" charset="0"/>
                <a:cs typeface="Times New Roman" panose="02020603050405020304" pitchFamily="18" charset="0"/>
              </a:rPr>
              <a:t>an optimization algorithm, which can employed to optimize the resource allocation, task scheduling ,</a:t>
            </a:r>
            <a:r>
              <a:rPr lang="en-US" sz="1600" b="0" i="0" dirty="0">
                <a:solidFill>
                  <a:schemeClr val="tx1"/>
                </a:solidFill>
                <a:effectLst/>
                <a:latin typeface="Times New Roman" panose="02020603050405020304" pitchFamily="18" charset="0"/>
                <a:cs typeface="Times New Roman" panose="02020603050405020304" pitchFamily="18" charset="0"/>
              </a:rPr>
              <a:t> energy efficiency, and latency minimization.</a:t>
            </a:r>
          </a:p>
          <a:p>
            <a:pPr marL="285750" indent="-28575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Jaya algorithm generally works in the following steps: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mj-lt"/>
              <a:buAutoNum type="alphaLcPeriod"/>
            </a:pPr>
            <a:r>
              <a:rPr lang="en-IN" sz="1600" dirty="0">
                <a:latin typeface="Times New Roman" panose="02020603050405020304" pitchFamily="18" charset="0"/>
                <a:cs typeface="Times New Roman" panose="02020603050405020304" pitchFamily="18" charset="0"/>
              </a:rPr>
              <a:t>Problem formation</a:t>
            </a:r>
          </a:p>
          <a:p>
            <a:pPr marL="342900" indent="-342900">
              <a:buFont typeface="+mj-lt"/>
              <a:buAutoNum type="alphaLcPeriod"/>
            </a:pPr>
            <a:r>
              <a:rPr lang="en-IN" sz="1600" dirty="0">
                <a:latin typeface="Times New Roman" panose="02020603050405020304" pitchFamily="18" charset="0"/>
                <a:cs typeface="Times New Roman" panose="02020603050405020304" pitchFamily="18" charset="0"/>
              </a:rPr>
              <a:t>Fitness evaluation</a:t>
            </a:r>
          </a:p>
          <a:p>
            <a:pPr marL="342900" indent="-342900">
              <a:buFont typeface="+mj-lt"/>
              <a:buAutoNum type="alphaLcPeriod"/>
            </a:pPr>
            <a:r>
              <a:rPr lang="en-IN" sz="1600" dirty="0">
                <a:latin typeface="Times New Roman" panose="02020603050405020304" pitchFamily="18" charset="0"/>
                <a:cs typeface="Times New Roman" panose="02020603050405020304" pitchFamily="18" charset="0"/>
              </a:rPr>
              <a:t>Identify the best and worst solutions</a:t>
            </a:r>
          </a:p>
          <a:p>
            <a:pPr marL="342900" indent="-342900">
              <a:buFont typeface="+mj-lt"/>
              <a:buAutoNum type="alphaLcPeriod"/>
            </a:pPr>
            <a:r>
              <a:rPr lang="en-IN" sz="1600" dirty="0">
                <a:latin typeface="Times New Roman" panose="02020603050405020304" pitchFamily="18" charset="0"/>
                <a:cs typeface="Times New Roman" panose="02020603050405020304" pitchFamily="18" charset="0"/>
              </a:rPr>
              <a:t>Update the candidate solutions</a:t>
            </a:r>
          </a:p>
          <a:p>
            <a:pPr marL="342900" indent="-342900">
              <a:buFont typeface="+mj-lt"/>
              <a:buAutoNum type="alphaLcPeriod"/>
            </a:pPr>
            <a:r>
              <a:rPr lang="en-IN" sz="1600" dirty="0">
                <a:latin typeface="Times New Roman" panose="02020603050405020304" pitchFamily="18" charset="0"/>
                <a:cs typeface="Times New Roman" panose="02020603050405020304" pitchFamily="18" charset="0"/>
              </a:rPr>
              <a:t>Termination criteria</a:t>
            </a:r>
          </a:p>
          <a:p>
            <a:pPr marL="342900" indent="-342900">
              <a:buFont typeface="+mj-lt"/>
              <a:buAutoNum type="alphaLcPeriod"/>
            </a:pPr>
            <a:r>
              <a:rPr lang="en-IN" sz="1600" dirty="0">
                <a:latin typeface="Times New Roman" panose="02020603050405020304" pitchFamily="18" charset="0"/>
                <a:cs typeface="Times New Roman" panose="02020603050405020304" pitchFamily="18" charset="0"/>
              </a:rPr>
              <a:t>Repeat or Output</a:t>
            </a:r>
          </a:p>
          <a:p>
            <a:pPr marL="342900" indent="-342900">
              <a:buFont typeface="+mj-lt"/>
              <a:buAutoNum type="alphaLcPeriod"/>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lphaLcPeriod"/>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44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799979" y="168148"/>
            <a:ext cx="6117431" cy="627321"/>
          </a:xfrm>
        </p:spPr>
        <p:txBody>
          <a:bodyPr/>
          <a:lstStyle/>
          <a:p>
            <a:r>
              <a:rPr lang="en-US" sz="3600" dirty="0">
                <a:latin typeface="Times New Roman" panose="02020603050405020304" pitchFamily="18" charset="0"/>
                <a:cs typeface="Times New Roman" panose="020206030504050203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1045642867"/>
              </p:ext>
            </p:extLst>
          </p:nvPr>
        </p:nvGraphicFramePr>
        <p:xfrm>
          <a:off x="333215" y="1150416"/>
          <a:ext cx="8254149" cy="2272256"/>
        </p:xfrm>
        <a:graphic>
          <a:graphicData uri="http://schemas.openxmlformats.org/drawingml/2006/table">
            <a:tbl>
              <a:tblPr firstRow="1" bandRow="1">
                <a:tableStyleId>{1D3205E1-8B83-452B-8570-0B3C4014EAE2}</a:tableStyleId>
              </a:tblPr>
              <a:tblGrid>
                <a:gridCol w="663131">
                  <a:extLst>
                    <a:ext uri="{9D8B030D-6E8A-4147-A177-3AD203B41FA5}">
                      <a16:colId xmlns:a16="http://schemas.microsoft.com/office/drawing/2014/main" val="20000"/>
                    </a:ext>
                  </a:extLst>
                </a:gridCol>
                <a:gridCol w="5186328">
                  <a:extLst>
                    <a:ext uri="{9D8B030D-6E8A-4147-A177-3AD203B41FA5}">
                      <a16:colId xmlns:a16="http://schemas.microsoft.com/office/drawing/2014/main" val="20001"/>
                    </a:ext>
                  </a:extLst>
                </a:gridCol>
                <a:gridCol w="2404690">
                  <a:extLst>
                    <a:ext uri="{9D8B030D-6E8A-4147-A177-3AD203B41FA5}">
                      <a16:colId xmlns:a16="http://schemas.microsoft.com/office/drawing/2014/main" val="20002"/>
                    </a:ext>
                  </a:extLst>
                </a:gridCol>
              </a:tblGrid>
              <a:tr h="595601">
                <a:tc>
                  <a:txBody>
                    <a:bodyPr/>
                    <a:lstStyle/>
                    <a:p>
                      <a:pPr algn="ctr"/>
                      <a:r>
                        <a:rPr lang="en-US" sz="1600" b="1" dirty="0">
                          <a:latin typeface="Times New Roman" panose="02020603050405020304" pitchFamily="18" charset="0"/>
                          <a:cs typeface="Times New Roman" panose="02020603050405020304" pitchFamily="18" charset="0"/>
                        </a:rPr>
                        <a:t>S.No</a:t>
                      </a:r>
                    </a:p>
                  </a:txBody>
                  <a:tcPr marL="100584" marR="100584" anchor="ctr"/>
                </a:tc>
                <a:tc>
                  <a:txBody>
                    <a:bodyPr/>
                    <a:lstStyle/>
                    <a:p>
                      <a:pPr algn="ctr"/>
                      <a:r>
                        <a:rPr lang="en-US" sz="1600" b="1" dirty="0">
                          <a:latin typeface="Times New Roman" panose="02020603050405020304" pitchFamily="18" charset="0"/>
                          <a:cs typeface="Times New Roman" panose="02020603050405020304" pitchFamily="18" charset="0"/>
                        </a:rPr>
                        <a:t>Functionality</a:t>
                      </a:r>
                    </a:p>
                  </a:txBody>
                  <a:tcPr marL="100584" marR="100584" anchor="ctr"/>
                </a:tc>
                <a:tc>
                  <a:txBody>
                    <a:bodyPr/>
                    <a:lstStyle/>
                    <a:p>
                      <a:pPr algn="ctr"/>
                      <a:r>
                        <a:rPr lang="en-US" sz="1600" b="1" dirty="0">
                          <a:latin typeface="Times New Roman" panose="02020603050405020304" pitchFamily="18" charset="0"/>
                          <a:cs typeface="Times New Roman" panose="02020603050405020304" pitchFamily="18" charset="0"/>
                        </a:rPr>
                        <a:t>Status</a:t>
                      </a:r>
                    </a:p>
                    <a:p>
                      <a:pPr algn="ctr"/>
                      <a:r>
                        <a:rPr lang="en-US" sz="1600" b="1" dirty="0">
                          <a:latin typeface="Times New Roman" panose="02020603050405020304" pitchFamily="18" charset="0"/>
                          <a:cs typeface="Times New Roman" panose="02020603050405020304" pitchFamily="18" charset="0"/>
                        </a:rPr>
                        <a:t>(Completed /in-progress/Not</a:t>
                      </a:r>
                      <a:r>
                        <a:rPr lang="en-US" sz="1600" b="1" baseline="0" dirty="0">
                          <a:latin typeface="Times New Roman" panose="02020603050405020304" pitchFamily="18" charset="0"/>
                          <a:cs typeface="Times New Roman" panose="02020603050405020304" pitchFamily="18" charset="0"/>
                        </a:rPr>
                        <a:t> started)</a:t>
                      </a:r>
                      <a:endParaRPr lang="en-US" sz="1600" b="1" dirty="0">
                        <a:latin typeface="Times New Roman" panose="02020603050405020304" pitchFamily="18" charset="0"/>
                        <a:cs typeface="Times New Roman" panose="02020603050405020304" pitchFamily="18" charset="0"/>
                      </a:endParaRPr>
                    </a:p>
                  </a:txBody>
                  <a:tcPr marL="100584" marR="100584" anchor="ctr"/>
                </a:tc>
                <a:extLst>
                  <a:ext uri="{0D108BD9-81ED-4DB2-BD59-A6C34878D82A}">
                    <a16:rowId xmlns:a16="http://schemas.microsoft.com/office/drawing/2014/main" val="10000"/>
                  </a:ext>
                </a:extLst>
              </a:tr>
              <a:tr h="362324">
                <a:tc>
                  <a:txBody>
                    <a:bodyPr/>
                    <a:lstStyle/>
                    <a:p>
                      <a:pPr algn="l"/>
                      <a:r>
                        <a:rPr lang="en-US" sz="1600" dirty="0">
                          <a:latin typeface="Times New Roman" panose="02020603050405020304" pitchFamily="18" charset="0"/>
                          <a:cs typeface="Times New Roman" panose="02020603050405020304" pitchFamily="18" charset="0"/>
                        </a:rPr>
                        <a:t>1</a:t>
                      </a:r>
                    </a:p>
                  </a:txBody>
                  <a:tcPr marL="100584" marR="100584" anchor="ctr"/>
                </a:tc>
                <a:tc>
                  <a:txBody>
                    <a:bodyPr/>
                    <a:lstStyle/>
                    <a:p>
                      <a:pPr algn="l"/>
                      <a:r>
                        <a:rPr lang="en-US" sz="1600" dirty="0">
                          <a:latin typeface="Times New Roman" panose="02020603050405020304" pitchFamily="18" charset="0"/>
                          <a:cs typeface="Times New Roman" panose="02020603050405020304" pitchFamily="18" charset="0"/>
                        </a:rPr>
                        <a:t>Setup the experiment environment (iFogSim)</a:t>
                      </a:r>
                    </a:p>
                  </a:txBody>
                  <a:tcPr marL="100584" marR="100584" anchor="ctr"/>
                </a:tc>
                <a:tc>
                  <a:txBody>
                    <a:bodyPr/>
                    <a:lstStyle/>
                    <a:p>
                      <a:pPr algn="l"/>
                      <a:r>
                        <a:rPr lang="en-US" sz="1600" dirty="0">
                          <a:latin typeface="Times New Roman" panose="02020603050405020304" pitchFamily="18" charset="0"/>
                          <a:cs typeface="Times New Roman" panose="02020603050405020304" pitchFamily="18" charset="0"/>
                        </a:rPr>
                        <a:t>Completed</a:t>
                      </a:r>
                    </a:p>
                  </a:txBody>
                  <a:tcPr marL="100584" marR="100584" anchor="ctr"/>
                </a:tc>
                <a:extLst>
                  <a:ext uri="{0D108BD9-81ED-4DB2-BD59-A6C34878D82A}">
                    <a16:rowId xmlns:a16="http://schemas.microsoft.com/office/drawing/2014/main" val="10001"/>
                  </a:ext>
                </a:extLst>
              </a:tr>
              <a:tr h="362324">
                <a:tc>
                  <a:txBody>
                    <a:bodyPr/>
                    <a:lstStyle/>
                    <a:p>
                      <a:pPr algn="l"/>
                      <a:r>
                        <a:rPr lang="en-US" sz="1600" dirty="0">
                          <a:latin typeface="Times New Roman" panose="02020603050405020304" pitchFamily="18" charset="0"/>
                          <a:cs typeface="Times New Roman" panose="02020603050405020304" pitchFamily="18" charset="0"/>
                        </a:rPr>
                        <a:t>2</a:t>
                      </a:r>
                    </a:p>
                  </a:txBody>
                  <a:tcPr marL="100584" marR="100584" anchor="ctr"/>
                </a:tc>
                <a:tc>
                  <a:txBody>
                    <a:bodyPr/>
                    <a:lstStyle/>
                    <a:p>
                      <a:pPr algn="l"/>
                      <a:r>
                        <a:rPr lang="en-US" sz="1600" dirty="0">
                          <a:latin typeface="Times New Roman" panose="02020603050405020304" pitchFamily="18" charset="0"/>
                          <a:cs typeface="Times New Roman" panose="02020603050405020304" pitchFamily="18" charset="0"/>
                        </a:rPr>
                        <a:t>Simulation of work bench applications</a:t>
                      </a:r>
                    </a:p>
                  </a:txBody>
                  <a:tcPr marL="100584" marR="100584" anchor="ctr"/>
                </a:tc>
                <a:tc>
                  <a:txBody>
                    <a:bodyPr/>
                    <a:lstStyle/>
                    <a:p>
                      <a:pPr algn="l"/>
                      <a:r>
                        <a:rPr lang="en-US" sz="1600" dirty="0">
                          <a:latin typeface="Times New Roman" panose="02020603050405020304" pitchFamily="18" charset="0"/>
                          <a:cs typeface="Times New Roman" panose="02020603050405020304" pitchFamily="18" charset="0"/>
                        </a:rPr>
                        <a:t>Completed</a:t>
                      </a:r>
                    </a:p>
                  </a:txBody>
                  <a:tcPr marL="100584" marR="100584" anchor="ctr"/>
                </a:tc>
                <a:extLst>
                  <a:ext uri="{0D108BD9-81ED-4DB2-BD59-A6C34878D82A}">
                    <a16:rowId xmlns:a16="http://schemas.microsoft.com/office/drawing/2014/main" val="10002"/>
                  </a:ext>
                </a:extLst>
              </a:tr>
              <a:tr h="362324">
                <a:tc>
                  <a:txBody>
                    <a:bodyPr/>
                    <a:lstStyle/>
                    <a:p>
                      <a:pPr algn="l"/>
                      <a:r>
                        <a:rPr lang="en-US" sz="1600" dirty="0">
                          <a:latin typeface="Times New Roman" panose="02020603050405020304" pitchFamily="18" charset="0"/>
                          <a:cs typeface="Times New Roman" panose="02020603050405020304" pitchFamily="18" charset="0"/>
                        </a:rPr>
                        <a:t>3</a:t>
                      </a:r>
                    </a:p>
                  </a:txBody>
                  <a:tcPr marL="100584" marR="100584" anchor="ctr"/>
                </a:tc>
                <a:tc>
                  <a:txBody>
                    <a:bodyPr/>
                    <a:lstStyle/>
                    <a:p>
                      <a:pPr algn="l"/>
                      <a:r>
                        <a:rPr lang="en-US" sz="1600" dirty="0">
                          <a:latin typeface="Times New Roman" panose="02020603050405020304" pitchFamily="18" charset="0"/>
                          <a:cs typeface="Times New Roman" panose="02020603050405020304" pitchFamily="18" charset="0"/>
                        </a:rPr>
                        <a:t>Implementation of  JAYA algorithm</a:t>
                      </a:r>
                    </a:p>
                  </a:txBody>
                  <a:tcPr marL="100584" marR="100584" anchor="ctr"/>
                </a:tc>
                <a:tc>
                  <a:txBody>
                    <a:bodyPr/>
                    <a:lstStyle/>
                    <a:p>
                      <a:pPr algn="l"/>
                      <a:r>
                        <a:rPr lang="en-US" sz="1600" dirty="0">
                          <a:latin typeface="Times New Roman" panose="02020603050405020304" pitchFamily="18" charset="0"/>
                          <a:cs typeface="Times New Roman" panose="02020603050405020304" pitchFamily="18" charset="0"/>
                        </a:rPr>
                        <a:t>In-Progress</a:t>
                      </a:r>
                    </a:p>
                  </a:txBody>
                  <a:tcPr marL="100584" marR="100584" anchor="ctr"/>
                </a:tc>
                <a:extLst>
                  <a:ext uri="{0D108BD9-81ED-4DB2-BD59-A6C34878D82A}">
                    <a16:rowId xmlns:a16="http://schemas.microsoft.com/office/drawing/2014/main" val="10003"/>
                  </a:ext>
                </a:extLst>
              </a:tr>
              <a:tr h="362324">
                <a:tc>
                  <a:txBody>
                    <a:bodyPr/>
                    <a:lstStyle/>
                    <a:p>
                      <a:pPr algn="l"/>
                      <a:r>
                        <a:rPr lang="en-US" sz="1600" dirty="0">
                          <a:latin typeface="Times New Roman" panose="02020603050405020304" pitchFamily="18" charset="0"/>
                          <a:cs typeface="Times New Roman" panose="02020603050405020304" pitchFamily="18" charset="0"/>
                        </a:rPr>
                        <a:t>4</a:t>
                      </a:r>
                    </a:p>
                  </a:txBody>
                  <a:tcPr marL="100584" marR="100584" anchor="ctr"/>
                </a:tc>
                <a:tc>
                  <a:txBody>
                    <a:bodyPr/>
                    <a:lstStyle/>
                    <a:p>
                      <a:pPr algn="l"/>
                      <a:r>
                        <a:rPr lang="en-US" sz="1600" dirty="0">
                          <a:latin typeface="Times New Roman" panose="02020603050405020304" pitchFamily="18" charset="0"/>
                          <a:cs typeface="Times New Roman" panose="02020603050405020304" pitchFamily="18" charset="0"/>
                        </a:rPr>
                        <a:t>Result Analysis</a:t>
                      </a:r>
                    </a:p>
                  </a:txBody>
                  <a:tcPr marL="100584" marR="100584" anchor="ctr"/>
                </a:tc>
                <a:tc>
                  <a:txBody>
                    <a:bodyPr/>
                    <a:lstStyle/>
                    <a:p>
                      <a:pPr algn="l"/>
                      <a:r>
                        <a:rPr lang="en-US" sz="1600" dirty="0">
                          <a:latin typeface="Times New Roman" panose="02020603050405020304" pitchFamily="18" charset="0"/>
                          <a:cs typeface="Times New Roman" panose="02020603050405020304" pitchFamily="18" charset="0"/>
                        </a:rPr>
                        <a:t>Not yet started</a:t>
                      </a:r>
                    </a:p>
                  </a:txBody>
                  <a:tcPr marL="100584" marR="100584" anchor="ctr"/>
                </a:tc>
                <a:extLst>
                  <a:ext uri="{0D108BD9-81ED-4DB2-BD59-A6C34878D82A}">
                    <a16:rowId xmlns:a16="http://schemas.microsoft.com/office/drawing/2014/main" val="858118410"/>
                  </a:ext>
                </a:extLst>
              </a:tr>
            </a:tbl>
          </a:graphicData>
        </a:graphic>
      </p:graphicFrame>
      <p:sp>
        <p:nvSpPr>
          <p:cNvPr id="6" name="Date Placeholder 5"/>
          <p:cNvSpPr>
            <a:spLocks noGrp="1"/>
          </p:cNvSpPr>
          <p:nvPr>
            <p:ph type="dt" idx="10"/>
          </p:nvPr>
        </p:nvSpPr>
        <p:spPr/>
        <p:txBody>
          <a:bodyPr/>
          <a:lstStyle/>
          <a:p>
            <a:endParaRPr lang="en-US" dirty="0"/>
          </a:p>
        </p:txBody>
      </p:sp>
      <p:sp>
        <p:nvSpPr>
          <p:cNvPr id="7" name="Footer Placeholder 6"/>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47952" y="102336"/>
            <a:ext cx="6117431" cy="627321"/>
          </a:xfrm>
        </p:spPr>
        <p:txBody>
          <a:bodyPr/>
          <a:lstStyle/>
          <a:p>
            <a:r>
              <a:rPr lang="en-US" sz="3600" dirty="0">
                <a:latin typeface="Times New Roman" panose="02020603050405020304" pitchFamily="18" charset="0"/>
                <a:cs typeface="Times New Roman" panose="02020603050405020304" pitchFamily="18" charset="0"/>
              </a:rPr>
              <a:t>References</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5" name="TextBox 4">
            <a:extLst>
              <a:ext uri="{FF2B5EF4-FFF2-40B4-BE49-F238E27FC236}">
                <a16:creationId xmlns:a16="http://schemas.microsoft.com/office/drawing/2014/main" id="{6898079E-2118-F197-D126-1144019AB79F}"/>
              </a:ext>
            </a:extLst>
          </p:cNvPr>
          <p:cNvSpPr txBox="1"/>
          <p:nvPr/>
        </p:nvSpPr>
        <p:spPr>
          <a:xfrm>
            <a:off x="596684" y="855634"/>
            <a:ext cx="8361335" cy="3539430"/>
          </a:xfrm>
          <a:prstGeom prst="rect">
            <a:avLst/>
          </a:prstGeom>
          <a:noFill/>
        </p:spPr>
        <p:txBody>
          <a:bodyPr wrap="square" rtlCol="0">
            <a:spAutoFit/>
          </a:bodyPr>
          <a:lstStyle/>
          <a:p>
            <a:r>
              <a:rPr lang="en-IN" dirty="0"/>
              <a:t>[</a:t>
            </a:r>
            <a:r>
              <a:rPr lang="en-IN" sz="1600" dirty="0">
                <a:latin typeface="Times New Roman" panose="02020603050405020304" pitchFamily="18" charset="0"/>
                <a:cs typeface="Times New Roman" panose="02020603050405020304" pitchFamily="18" charset="0"/>
              </a:rPr>
              <a:t>1] Xi Li, Yiming Liu, Hong Ji, Heli Zhang, and Victor CM Leung. Optimizing resources allocation for fog computing-based internet of things networks. IEEE Access, 7:64907–64922, 2019.</a:t>
            </a:r>
          </a:p>
          <a:p>
            <a:r>
              <a:rPr lang="en-IN" sz="1600" dirty="0">
                <a:latin typeface="Times New Roman" panose="02020603050405020304" pitchFamily="18" charset="0"/>
                <a:cs typeface="Times New Roman" panose="02020603050405020304" pitchFamily="18" charset="0"/>
              </a:rPr>
              <a:t>[2] Chao Zhu, Jin Tao, Giancarlo Pastor, Yu Xiao, Yusheng Ji, Quan Zhou, Yong Li, and Antti Yl ̈a-J ̈a ̈aski. Folo: Latency and quality optimized task allocation in vehicular fog computing. IEEE Internet of Things Journal, 6(3):4150–4161, 2018.</a:t>
            </a:r>
          </a:p>
          <a:p>
            <a:r>
              <a:rPr lang="en-IN" sz="1600" dirty="0">
                <a:latin typeface="Times New Roman" panose="02020603050405020304" pitchFamily="18" charset="0"/>
                <a:cs typeface="Times New Roman" panose="02020603050405020304" pitchFamily="18" charset="0"/>
              </a:rPr>
              <a:t>[3] Zheng Chang, Liqing Liu, Xijuan Guo, and Quan Sheng. Dynamic resource allocation and computation offloading for iot fog computing system. IEEE Transactions on Industrial Informatics, 17(5):3348–3357, 2020.</a:t>
            </a:r>
          </a:p>
          <a:p>
            <a:r>
              <a:rPr lang="en-IN" sz="1600" dirty="0">
                <a:latin typeface="Times New Roman" panose="02020603050405020304" pitchFamily="18" charset="0"/>
                <a:cs typeface="Times New Roman" panose="02020603050405020304" pitchFamily="18" charset="0"/>
              </a:rPr>
              <a:t>[4] Keke Gai, Xiao Qin, and Liehuang Zhu. An energy-aware high performance task allocation strategy in heterogeneous fog computing environments. IEEE Transactions on Computers, 70(4):626–639, 2020.</a:t>
            </a:r>
          </a:p>
          <a:p>
            <a:r>
              <a:rPr lang="en-IN" sz="1600" dirty="0">
                <a:latin typeface="Times New Roman" panose="02020603050405020304" pitchFamily="18" charset="0"/>
                <a:cs typeface="Times New Roman" panose="02020603050405020304" pitchFamily="18" charset="0"/>
              </a:rPr>
              <a:t>[5] Olena Skarlat, Matteo Nardelli, Stefan Schulte, Michael Borkowski, and Philipp Leitner. Optimized iot service placement in the fog. Service Oriented Computing and Applications, 11(4):427–443, 2017.</a:t>
            </a:r>
          </a:p>
        </p:txBody>
      </p:sp>
    </p:spTree>
    <p:extLst>
      <p:ext uri="{BB962C8B-B14F-4D97-AF65-F5344CB8AC3E}">
        <p14:creationId xmlns:p14="http://schemas.microsoft.com/office/powerpoint/2010/main" val="190410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33144" y="2072728"/>
            <a:ext cx="6117431" cy="627321"/>
          </a:xfrm>
        </p:spPr>
        <p:txBody>
          <a:bodyPr/>
          <a:lstStyle/>
          <a:p>
            <a:r>
              <a:rPr lang="en-US" sz="3600" dirty="0">
                <a:latin typeface="Times New Roman" panose="02020603050405020304" pitchFamily="18" charset="0"/>
                <a:cs typeface="Times New Roman" panose="02020603050405020304" pitchFamily="18" charset="0"/>
              </a:rPr>
              <a:t>THANK YOU !</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37070105"/>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TotalTime>
  <Words>818</Words>
  <Application>Microsoft Office PowerPoint</Application>
  <PresentationFormat>On-screen Show (16:9)</PresentationFormat>
  <Paragraphs>110</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Bookman Old Style</vt:lpstr>
      <vt:lpstr>Calibri</vt:lpstr>
      <vt:lpstr>Courier New</vt:lpstr>
      <vt:lpstr>Noto Sans Symbols</vt:lpstr>
      <vt:lpstr>Segoe UI</vt:lpstr>
      <vt:lpstr>Times New Roman</vt:lpstr>
      <vt:lpstr>Trebuchet MS</vt:lpstr>
      <vt:lpstr>Wingdings</vt:lpstr>
      <vt:lpstr>1_Office Theme</vt:lpstr>
      <vt:lpstr>PLACEMENT POLICY IN FOG COMPUTING</vt:lpstr>
      <vt:lpstr>Introduction</vt:lpstr>
      <vt:lpstr>Introduction</vt:lpstr>
      <vt:lpstr>Literature </vt:lpstr>
      <vt:lpstr>Problem Statement</vt:lpstr>
      <vt:lpstr>Proposed Method</vt:lpstr>
      <vt:lpstr>Project status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jahnavireddy9539@gmail.com</cp:lastModifiedBy>
  <cp:revision>17</cp:revision>
  <dcterms:modified xsi:type="dcterms:W3CDTF">2023-09-29T00:22:45Z</dcterms:modified>
</cp:coreProperties>
</file>