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654800" cy="8672500"/>
  <p:embeddedFontLs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732">
          <p15:clr>
            <a:srgbClr val="A4A3A4"/>
          </p15:clr>
        </p15:guide>
        <p15:guide id="2" pos="2096">
          <p15:clr>
            <a:srgbClr val="A4A3A4"/>
          </p15:clr>
        </p15:guide>
      </p15:notesGuideLst>
    </p:ext>
    <p:ext uri="http://customooxmlschemas.google.com/">
      <go:slidesCustomData xmlns:go="http://customooxmlschemas.google.com/" r:id="rId33" roundtripDataSignature="AMtx7miUu387rZTSEvFMHvTLy21zB8Wt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732" orient="horz"/>
        <p:guide pos="2096"/>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regular.fntdata"/><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Tahom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4488" cy="433388"/>
          </a:xfrm>
          <a:prstGeom prst="rect">
            <a:avLst/>
          </a:prstGeom>
          <a:noFill/>
          <a:ln>
            <a:noFill/>
          </a:ln>
        </p:spPr>
        <p:txBody>
          <a:bodyPr anchorCtr="0" anchor="t" bIns="43775" lIns="87575" spcFirstLastPara="1" rIns="87575" wrap="square" tIns="4377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770313" y="0"/>
            <a:ext cx="2884487" cy="433388"/>
          </a:xfrm>
          <a:prstGeom prst="rect">
            <a:avLst/>
          </a:prstGeom>
          <a:noFill/>
          <a:ln>
            <a:noFill/>
          </a:ln>
        </p:spPr>
        <p:txBody>
          <a:bodyPr anchorCtr="0" anchor="t" bIns="43775" lIns="87575" spcFirstLastPara="1" rIns="87575" wrap="square" tIns="4377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60463" y="650875"/>
            <a:ext cx="4333875" cy="3251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7413" y="4119563"/>
            <a:ext cx="4879975" cy="3902075"/>
          </a:xfrm>
          <a:prstGeom prst="rect">
            <a:avLst/>
          </a:prstGeom>
          <a:noFill/>
          <a:ln>
            <a:noFill/>
          </a:ln>
        </p:spPr>
        <p:txBody>
          <a:bodyPr anchorCtr="0" anchor="t" bIns="43775" lIns="87575" spcFirstLastPara="1" rIns="87575" wrap="square" tIns="4377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239125"/>
            <a:ext cx="2884488" cy="433388"/>
          </a:xfrm>
          <a:prstGeom prst="rect">
            <a:avLst/>
          </a:prstGeom>
          <a:noFill/>
          <a:ln>
            <a:noFill/>
          </a:ln>
        </p:spPr>
        <p:txBody>
          <a:bodyPr anchorCtr="0" anchor="b" bIns="43775" lIns="87575" spcFirstLastPara="1" rIns="87575" wrap="square" tIns="4377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770313" y="8239125"/>
            <a:ext cx="2884487" cy="433388"/>
          </a:xfrm>
          <a:prstGeom prst="rect">
            <a:avLst/>
          </a:prstGeom>
          <a:noFill/>
          <a:ln>
            <a:noFill/>
          </a:ln>
        </p:spPr>
        <p:txBody>
          <a:bodyPr anchorCtr="0" anchor="b" bIns="43775" lIns="87575" spcFirstLastPara="1" rIns="87575" wrap="square" tIns="437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Times New Roman"/>
                <a:ea typeface="Times New Roman"/>
                <a:cs typeface="Times New Roman"/>
                <a:sym typeface="Times New Roman"/>
              </a:rPr>
              <a:t>‹#›</a:t>
            </a:fld>
            <a:endParaRPr b="0" i="0" sz="11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65: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p>
        </p:txBody>
      </p:sp>
      <p:sp>
        <p:nvSpPr>
          <p:cNvPr id="262" name="Google Shape;262;p65: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74: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74: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70" name="Google Shape;370;p74: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75: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75: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81" name="Google Shape;381;p75: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76: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76: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04" name="Google Shape;404;p76: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77: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77: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15" name="Google Shape;415;p77: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78: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78: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27" name="Google Shape;427;p78: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79: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79: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38" name="Google Shape;438;p79: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80: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80: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50" name="Google Shape;450;p80: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81: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81: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61" name="Google Shape;461;p81: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Times New Roman"/>
              <a:buNone/>
            </a:pPr>
            <a:r>
              <a:t/>
            </a:r>
            <a:endParaRPr>
              <a:latin typeface="Arial"/>
              <a:ea typeface="Arial"/>
              <a:cs typeface="Arial"/>
              <a:sym typeface="Arial"/>
            </a:endParaRPr>
          </a:p>
        </p:txBody>
      </p:sp>
      <p:sp>
        <p:nvSpPr>
          <p:cNvPr id="472" name="Google Shape;472;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83: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83: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11" name="Google Shape;511;p83: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6: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p>
        </p:txBody>
      </p:sp>
      <p:sp>
        <p:nvSpPr>
          <p:cNvPr id="279" name="Google Shape;279;p66: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Times New Roman"/>
              <a:buNone/>
            </a:pPr>
            <a:r>
              <a:t/>
            </a:r>
            <a:endParaRPr>
              <a:latin typeface="Arial"/>
              <a:ea typeface="Arial"/>
              <a:cs typeface="Arial"/>
              <a:sym typeface="Arial"/>
            </a:endParaRPr>
          </a:p>
        </p:txBody>
      </p:sp>
      <p:sp>
        <p:nvSpPr>
          <p:cNvPr id="529" name="Google Shape;529;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ahoma"/>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85: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85: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71" name="Google Shape;571;p85: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6: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86: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82" name="Google Shape;582;p86: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7: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p>
        </p:txBody>
      </p:sp>
      <p:sp>
        <p:nvSpPr>
          <p:cNvPr id="593" name="Google Shape;593;p87: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8: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p>
        </p:txBody>
      </p:sp>
      <p:sp>
        <p:nvSpPr>
          <p:cNvPr id="599" name="Google Shape;599;p88: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7: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67: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93" name="Google Shape;293;p67: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8: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68: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04" name="Google Shape;304;p68: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9: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69: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15" name="Google Shape;315;p69: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0: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70: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26" name="Google Shape;326;p70: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1: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71: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37" name="Google Shape;337;p71: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2: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72: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48" name="Google Shape;348;p72: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3:notes"/>
          <p:cNvSpPr/>
          <p:nvPr>
            <p:ph idx="2" type="sldImg"/>
          </p:nvPr>
        </p:nvSpPr>
        <p:spPr>
          <a:xfrm>
            <a:off x="1376363" y="1084263"/>
            <a:ext cx="3902075" cy="29273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73:notes"/>
          <p:cNvSpPr txBox="1"/>
          <p:nvPr>
            <p:ph idx="1" type="body"/>
          </p:nvPr>
        </p:nvSpPr>
        <p:spPr>
          <a:xfrm>
            <a:off x="665480" y="4173647"/>
            <a:ext cx="5323840" cy="3414802"/>
          </a:xfrm>
          <a:prstGeom prst="rect">
            <a:avLst/>
          </a:prstGeom>
          <a:noFill/>
          <a:ln>
            <a:noFill/>
          </a:ln>
        </p:spPr>
        <p:txBody>
          <a:bodyPr anchorCtr="0" anchor="t" bIns="43750" lIns="87550" spcFirstLastPara="1" rIns="87550" wrap="square" tIns="4375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59" name="Google Shape;359;p73:notes"/>
          <p:cNvSpPr txBox="1"/>
          <p:nvPr>
            <p:ph idx="12" type="sldNum"/>
          </p:nvPr>
        </p:nvSpPr>
        <p:spPr>
          <a:xfrm>
            <a:off x="3769513" y="8237383"/>
            <a:ext cx="2883747" cy="435131"/>
          </a:xfrm>
          <a:prstGeom prst="rect">
            <a:avLst/>
          </a:prstGeom>
          <a:noFill/>
          <a:ln>
            <a:noFill/>
          </a:ln>
        </p:spPr>
        <p:txBody>
          <a:bodyPr anchorCtr="0" anchor="b" bIns="43750" lIns="87550" spcFirstLastPara="1" rIns="87550" wrap="square" tIns="43750">
            <a:noAutofit/>
          </a:bodyPr>
          <a:lstStyle/>
          <a:p>
            <a:pPr indent="0" lvl="0" marL="0" rtl="0" algn="l">
              <a:lnSpc>
                <a:spcPct val="100000"/>
              </a:lnSpc>
              <a:spcBef>
                <a:spcPts val="0"/>
              </a:spcBef>
              <a:spcAft>
                <a:spcPts val="0"/>
              </a:spcAft>
              <a:buNone/>
            </a:pPr>
            <a:fld id="{00000000-1234-1234-1234-123412341234}" type="slidenum">
              <a:rPr lang="en-US">
                <a:solidFill>
                  <a:srgbClr val="000000"/>
                </a:solidFill>
                <a:latin typeface="Tahoma"/>
                <a:ea typeface="Tahoma"/>
                <a:cs typeface="Tahoma"/>
                <a:sym typeface="Tahoma"/>
              </a:rPr>
              <a:t>‹#›</a:t>
            </a:fld>
            <a:endParaRPr>
              <a:solidFill>
                <a:srgbClr val="000000"/>
              </a:solidFill>
              <a:latin typeface="Tahoma"/>
              <a:ea typeface="Tahoma"/>
              <a:cs typeface="Tahoma"/>
              <a:sym typeface="Tahom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mailto:phalachandra@pes.edu"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9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9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9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9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9" name="Shape 79"/>
        <p:cNvGrpSpPr/>
        <p:nvPr/>
      </p:nvGrpSpPr>
      <p:grpSpPr>
        <a:xfrm>
          <a:off x="0" y="0"/>
          <a:ext cx="0" cy="0"/>
          <a:chOff x="0" y="0"/>
          <a:chExt cx="0" cy="0"/>
        </a:xfrm>
      </p:grpSpPr>
      <p:cxnSp>
        <p:nvCxnSpPr>
          <p:cNvPr id="80" name="Google Shape;80;p91"/>
          <p:cNvCxnSpPr/>
          <p:nvPr/>
        </p:nvCxnSpPr>
        <p:spPr>
          <a:xfrm>
            <a:off x="-6231" y="1316458"/>
            <a:ext cx="6225039" cy="0"/>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81" name="Google Shape;81;p91"/>
          <p:cNvPicPr preferRelativeResize="0"/>
          <p:nvPr/>
        </p:nvPicPr>
        <p:blipFill rotWithShape="1">
          <a:blip r:embed="rId2">
            <a:alphaModFix/>
          </a:blip>
          <a:srcRect b="0" l="0" r="0" t="0"/>
          <a:stretch/>
        </p:blipFill>
        <p:spPr>
          <a:xfrm>
            <a:off x="7994639" y="469891"/>
            <a:ext cx="700199" cy="1398963"/>
          </a:xfrm>
          <a:prstGeom prst="rect">
            <a:avLst/>
          </a:prstGeom>
          <a:noFill/>
          <a:ln>
            <a:noFill/>
          </a:ln>
        </p:spPr>
      </p:pic>
      <p:sp>
        <p:nvSpPr>
          <p:cNvPr id="82" name="Google Shape;82;p91"/>
          <p:cNvSpPr/>
          <p:nvPr/>
        </p:nvSpPr>
        <p:spPr>
          <a:xfrm>
            <a:off x="110099" y="303979"/>
            <a:ext cx="6090774"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38"/>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86" name="Google Shape;86;p38"/>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87" name="Google Shape;87;p38"/>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88" name="Google Shape;88;p38"/>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9" name="Shape 89"/>
        <p:cNvGrpSpPr/>
        <p:nvPr/>
      </p:nvGrpSpPr>
      <p:grpSpPr>
        <a:xfrm>
          <a:off x="0" y="0"/>
          <a:ext cx="0" cy="0"/>
          <a:chOff x="0" y="0"/>
          <a:chExt cx="0" cy="0"/>
        </a:xfrm>
      </p:grpSpPr>
      <p:sp>
        <p:nvSpPr>
          <p:cNvPr id="90" name="Google Shape;90;p40"/>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91" name="Google Shape;91;p40"/>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92" name="Google Shape;92;p40"/>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3" name="Google Shape;93;p40"/>
          <p:cNvPicPr preferRelativeResize="0"/>
          <p:nvPr/>
        </p:nvPicPr>
        <p:blipFill rotWithShape="1">
          <a:blip r:embed="rId2">
            <a:alphaModFix/>
          </a:blip>
          <a:srcRect b="0" l="0" r="0" t="0"/>
          <a:stretch/>
        </p:blipFill>
        <p:spPr>
          <a:xfrm>
            <a:off x="8368547" y="133515"/>
            <a:ext cx="699577" cy="1402202"/>
          </a:xfrm>
          <a:prstGeom prst="rect">
            <a:avLst/>
          </a:prstGeom>
          <a:noFill/>
          <a:ln>
            <a:noFill/>
          </a:ln>
        </p:spPr>
      </p:pic>
      <p:sp>
        <p:nvSpPr>
          <p:cNvPr id="94" name="Google Shape;94;p40"/>
          <p:cNvSpPr/>
          <p:nvPr/>
        </p:nvSpPr>
        <p:spPr>
          <a:xfrm>
            <a:off x="217499" y="840481"/>
            <a:ext cx="6488105"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3600"/>
              <a:buFont typeface="Calibri"/>
              <a:buNone/>
            </a:pPr>
            <a:r>
              <a:rPr b="1" i="0" lang="en-US" sz="3600" u="none" cap="none" strike="noStrike">
                <a:solidFill>
                  <a:srgbClr val="0070C0"/>
                </a:solidFill>
                <a:latin typeface="Calibri"/>
                <a:ea typeface="Calibri"/>
                <a:cs typeface="Calibri"/>
                <a:sym typeface="Calibri"/>
              </a:rPr>
              <a:t>OOAD and SE</a:t>
            </a:r>
            <a:endParaRPr b="0" i="0" sz="2400" u="none" cap="none" strike="noStrike">
              <a:solidFill>
                <a:schemeClr val="dk1"/>
              </a:solidFill>
              <a:latin typeface="Times New Roman"/>
              <a:ea typeface="Times New Roman"/>
              <a:cs typeface="Times New Roman"/>
              <a:sym typeface="Times New Roman"/>
            </a:endParaRPr>
          </a:p>
        </p:txBody>
      </p:sp>
      <p:grpSp>
        <p:nvGrpSpPr>
          <p:cNvPr id="95" name="Google Shape;95;p40"/>
          <p:cNvGrpSpPr/>
          <p:nvPr/>
        </p:nvGrpSpPr>
        <p:grpSpPr>
          <a:xfrm>
            <a:off x="245065" y="4939370"/>
            <a:ext cx="800171" cy="1078155"/>
            <a:chOff x="313844" y="5489699"/>
            <a:chExt cx="1066895" cy="1078155"/>
          </a:xfrm>
        </p:grpSpPr>
        <p:sp>
          <p:nvSpPr>
            <p:cNvPr id="96" name="Google Shape;96;p40"/>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t/>
              </a:r>
              <a:endParaRPr b="0" i="0" sz="1800" u="none" cap="none" strike="noStrike">
                <a:solidFill>
                  <a:schemeClr val="lt1"/>
                </a:solidFill>
                <a:latin typeface="Calibri"/>
                <a:ea typeface="Calibri"/>
                <a:cs typeface="Calibri"/>
                <a:sym typeface="Calibri"/>
              </a:endParaRPr>
            </a:p>
          </p:txBody>
        </p:sp>
        <p:sp>
          <p:nvSpPr>
            <p:cNvPr id="97" name="Google Shape;97;p40"/>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t/>
              </a:r>
              <a:endParaRPr b="0" i="0" sz="1800" u="none" cap="none" strike="noStrike">
                <a:solidFill>
                  <a:schemeClr val="lt1"/>
                </a:solidFill>
                <a:latin typeface="Calibri"/>
                <a:ea typeface="Calibri"/>
                <a:cs typeface="Calibri"/>
                <a:sym typeface="Calibri"/>
              </a:endParaRPr>
            </a:p>
          </p:txBody>
        </p:sp>
      </p:grpSp>
      <p:cxnSp>
        <p:nvCxnSpPr>
          <p:cNvPr id="98" name="Google Shape;98;p40"/>
          <p:cNvCxnSpPr/>
          <p:nvPr/>
        </p:nvCxnSpPr>
        <p:spPr>
          <a:xfrm flipH="1" rot="10800000">
            <a:off x="2401" y="2094445"/>
            <a:ext cx="4749212" cy="1"/>
          </a:xfrm>
          <a:prstGeom prst="straightConnector1">
            <a:avLst/>
          </a:prstGeom>
          <a:noFill/>
          <a:ln cap="flat" cmpd="sng" w="38100">
            <a:solidFill>
              <a:srgbClr val="DFA267"/>
            </a:solidFill>
            <a:prstDash val="solid"/>
            <a:miter lim="800000"/>
            <a:headEnd len="sm" w="sm" type="none"/>
            <a:tailEnd len="sm" w="sm" type="none"/>
          </a:ln>
        </p:spPr>
      </p:cxnSp>
      <p:sp>
        <p:nvSpPr>
          <p:cNvPr id="99" name="Google Shape;99;p40"/>
          <p:cNvSpPr/>
          <p:nvPr/>
        </p:nvSpPr>
        <p:spPr>
          <a:xfrm>
            <a:off x="345558" y="4201684"/>
            <a:ext cx="5622911" cy="14465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Dr. H.L. Phalachandra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                 leveraging some information from slides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rPr b="1" i="0" lang="en-US" sz="2400" u="none" cap="none" strike="noStrike">
                <a:solidFill>
                  <a:schemeClr val="dk1"/>
                </a:solidFill>
                <a:latin typeface="Calibri"/>
                <a:ea typeface="Calibri"/>
                <a:cs typeface="Calibri"/>
                <a:sym typeface="Calibri"/>
              </a:rPr>
              <a:t>Prof. Vinay Joshi </a:t>
            </a:r>
            <a:endParaRPr b="1" i="0" sz="2400" u="none" cap="none" strike="noStrike">
              <a:solidFill>
                <a:schemeClr val="dk1"/>
              </a:solidFill>
              <a:latin typeface="Calibri"/>
              <a:ea typeface="Calibri"/>
              <a:cs typeface="Calibri"/>
              <a:sym typeface="Calibri"/>
            </a:endParaRPr>
          </a:p>
        </p:txBody>
      </p:sp>
      <p:sp>
        <p:nvSpPr>
          <p:cNvPr id="100" name="Google Shape;100;p40"/>
          <p:cNvSpPr txBox="1"/>
          <p:nvPr/>
        </p:nvSpPr>
        <p:spPr>
          <a:xfrm>
            <a:off x="245062" y="6017519"/>
            <a:ext cx="6212888" cy="8694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7F7F7F"/>
              </a:buClr>
              <a:buSzPts val="1050"/>
              <a:buFont typeface="Calibri"/>
              <a:buNone/>
            </a:pPr>
            <a:r>
              <a:rPr b="1" i="0" lang="en-US" sz="1050" u="none" cap="none" strike="noStrike">
                <a:solidFill>
                  <a:srgbClr val="7F7F7F"/>
                </a:solidFill>
                <a:latin typeface="Calibri"/>
                <a:ea typeface="Calibri"/>
                <a:cs typeface="Calibri"/>
                <a:sym typeface="Calibri"/>
              </a:rPr>
              <a:t>Acknowledgements: </a:t>
            </a:r>
            <a:r>
              <a:rPr b="1" i="0" lang="en-US" sz="1000" u="none" cap="none" strike="noStrike">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1" name="Shape 101"/>
        <p:cNvGrpSpPr/>
        <p:nvPr/>
      </p:nvGrpSpPr>
      <p:grpSpPr>
        <a:xfrm>
          <a:off x="0" y="0"/>
          <a:ext cx="0" cy="0"/>
          <a:chOff x="0" y="0"/>
          <a:chExt cx="0" cy="0"/>
        </a:xfrm>
      </p:grpSpPr>
      <p:sp>
        <p:nvSpPr>
          <p:cNvPr id="102" name="Google Shape;102;p42"/>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03" name="Google Shape;103;p42"/>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04" name="Google Shape;104;p42"/>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5" name="Google Shape;105;p42"/>
          <p:cNvPicPr preferRelativeResize="0"/>
          <p:nvPr/>
        </p:nvPicPr>
        <p:blipFill rotWithShape="1">
          <a:blip r:embed="rId2">
            <a:alphaModFix/>
          </a:blip>
          <a:srcRect b="0" l="0" r="0" t="0"/>
          <a:stretch/>
        </p:blipFill>
        <p:spPr>
          <a:xfrm>
            <a:off x="8289719" y="136525"/>
            <a:ext cx="699577" cy="1402202"/>
          </a:xfrm>
          <a:prstGeom prst="rect">
            <a:avLst/>
          </a:prstGeom>
          <a:noFill/>
          <a:ln>
            <a:noFill/>
          </a:ln>
        </p:spPr>
      </p:pic>
      <p:sp>
        <p:nvSpPr>
          <p:cNvPr id="106" name="Google Shape;106;p42"/>
          <p:cNvSpPr/>
          <p:nvPr/>
        </p:nvSpPr>
        <p:spPr>
          <a:xfrm>
            <a:off x="13940" y="0"/>
            <a:ext cx="6767232" cy="6462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70C0"/>
              </a:buClr>
              <a:buSzPts val="2400"/>
              <a:buFont typeface="Calibri"/>
              <a:buNone/>
            </a:pPr>
            <a:r>
              <a:rPr b="1" i="0" lang="en-US" sz="2400" u="none" cap="none" strike="noStrike">
                <a:solidFill>
                  <a:srgbClr val="0070C0"/>
                </a:solidFill>
                <a:latin typeface="Calibri"/>
                <a:ea typeface="Calibri"/>
                <a:cs typeface="Calibri"/>
                <a:sym typeface="Calibri"/>
              </a:rPr>
              <a:t>Behavioral Models for Solving a Problem</a:t>
            </a:r>
            <a:endParaRPr b="0" i="0" sz="2400" u="none" cap="none" strike="noStrike">
              <a:solidFill>
                <a:schemeClr val="dk1"/>
              </a:solidFill>
              <a:latin typeface="Times New Roman"/>
              <a:ea typeface="Times New Roman"/>
              <a:cs typeface="Times New Roman"/>
              <a:sym typeface="Times New Roman"/>
            </a:endParaRPr>
          </a:p>
        </p:txBody>
      </p:sp>
      <p:cxnSp>
        <p:nvCxnSpPr>
          <p:cNvPr id="107" name="Google Shape;107;p42"/>
          <p:cNvCxnSpPr/>
          <p:nvPr/>
        </p:nvCxnSpPr>
        <p:spPr>
          <a:xfrm>
            <a:off x="13941" y="1087663"/>
            <a:ext cx="4363078"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8" name="Shape 108"/>
        <p:cNvGrpSpPr/>
        <p:nvPr/>
      </p:nvGrpSpPr>
      <p:grpSpPr>
        <a:xfrm>
          <a:off x="0" y="0"/>
          <a:ext cx="0" cy="0"/>
          <a:chOff x="0" y="0"/>
          <a:chExt cx="0" cy="0"/>
        </a:xfrm>
      </p:grpSpPr>
      <p:sp>
        <p:nvSpPr>
          <p:cNvPr id="109" name="Google Shape;109;p43"/>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10" name="Google Shape;110;p43"/>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11" name="Google Shape;111;p43"/>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2" name="Google Shape;112;p43"/>
          <p:cNvPicPr preferRelativeResize="0"/>
          <p:nvPr/>
        </p:nvPicPr>
        <p:blipFill rotWithShape="1">
          <a:blip r:embed="rId2">
            <a:alphaModFix/>
          </a:blip>
          <a:srcRect b="0" l="0" r="0" t="0"/>
          <a:stretch/>
        </p:blipFill>
        <p:spPr>
          <a:xfrm>
            <a:off x="1112893" y="1785280"/>
            <a:ext cx="1778663" cy="3554276"/>
          </a:xfrm>
          <a:prstGeom prst="rect">
            <a:avLst/>
          </a:prstGeom>
          <a:noFill/>
          <a:ln>
            <a:noFill/>
          </a:ln>
        </p:spPr>
      </p:pic>
      <p:cxnSp>
        <p:nvCxnSpPr>
          <p:cNvPr id="113" name="Google Shape;113;p43"/>
          <p:cNvCxnSpPr/>
          <p:nvPr/>
        </p:nvCxnSpPr>
        <p:spPr>
          <a:xfrm flipH="1" rot="10800000">
            <a:off x="3440999" y="2763976"/>
            <a:ext cx="3436087" cy="1"/>
          </a:xfrm>
          <a:prstGeom prst="straightConnector1">
            <a:avLst/>
          </a:prstGeom>
          <a:noFill/>
          <a:ln cap="flat" cmpd="sng" w="38100">
            <a:solidFill>
              <a:srgbClr val="DFA267"/>
            </a:solidFill>
            <a:prstDash val="solid"/>
            <a:miter lim="800000"/>
            <a:headEnd len="sm" w="sm" type="none"/>
            <a:tailEnd len="sm" w="sm" type="none"/>
          </a:ln>
        </p:spPr>
      </p:cxnSp>
      <p:sp>
        <p:nvSpPr>
          <p:cNvPr id="114" name="Google Shape;114;p43"/>
          <p:cNvSpPr txBox="1"/>
          <p:nvPr/>
        </p:nvSpPr>
        <p:spPr>
          <a:xfrm>
            <a:off x="3370399" y="1965263"/>
            <a:ext cx="234461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4B350"/>
              </a:buClr>
              <a:buSzPts val="3200"/>
              <a:buFont typeface="Calibri"/>
              <a:buNone/>
            </a:pPr>
            <a:r>
              <a:rPr b="1" i="0" lang="en-US" sz="3200" u="none" cap="none" strike="noStrike">
                <a:solidFill>
                  <a:srgbClr val="F4B350"/>
                </a:solidFill>
                <a:latin typeface="Calibri"/>
                <a:ea typeface="Calibri"/>
                <a:cs typeface="Calibri"/>
                <a:sym typeface="Calibri"/>
              </a:rPr>
              <a:t>THANK YOU</a:t>
            </a:r>
            <a:endParaRPr b="1" i="0" sz="1800" u="none" cap="none" strike="noStrike">
              <a:solidFill>
                <a:srgbClr val="F4B350"/>
              </a:solidFill>
              <a:latin typeface="Calibri"/>
              <a:ea typeface="Calibri"/>
              <a:cs typeface="Calibri"/>
              <a:sym typeface="Calibri"/>
            </a:endParaRPr>
          </a:p>
        </p:txBody>
      </p:sp>
      <p:sp>
        <p:nvSpPr>
          <p:cNvPr id="115" name="Google Shape;115;p43"/>
          <p:cNvSpPr/>
          <p:nvPr/>
        </p:nvSpPr>
        <p:spPr>
          <a:xfrm>
            <a:off x="3440999" y="2890391"/>
            <a:ext cx="5622911"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Dr. H. L. Phalachandra</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sng" cap="none" strike="noStrike">
                <a:solidFill>
                  <a:schemeClr val="dk1"/>
                </a:solidFill>
                <a:latin typeface="Calibri"/>
                <a:ea typeface="Calibri"/>
                <a:cs typeface="Calibri"/>
                <a:sym typeface="Calibri"/>
                <a:hlinkClick r:id="rId3">
                  <a:extLst>
                    <a:ext uri="{A12FA001-AC4F-418D-AE19-62706E023703}">
                      <ahyp:hlinkClr val="tx"/>
                    </a:ext>
                  </a:extLst>
                </a:hlinkClick>
              </a:rPr>
              <a:t>phalachandra@pes.edu</a:t>
            </a:r>
            <a:endParaRPr b="0" i="0" sz="2000" u="sng" cap="none" strike="noStrike">
              <a:solidFill>
                <a:srgbClr val="0070C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44"/>
          <p:cNvSpPr txBox="1"/>
          <p:nvPr>
            <p:ph type="title"/>
          </p:nvPr>
        </p:nvSpPr>
        <p:spPr>
          <a:xfrm>
            <a:off x="629841" y="365129"/>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4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44"/>
          <p:cNvSpPr txBox="1"/>
          <p:nvPr>
            <p:ph idx="3" type="body"/>
          </p:nvPr>
        </p:nvSpPr>
        <p:spPr>
          <a:xfrm>
            <a:off x="4629152"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1" name="Google Shape;121;p44"/>
          <p:cNvSpPr txBox="1"/>
          <p:nvPr>
            <p:ph idx="4" type="body"/>
          </p:nvPr>
        </p:nvSpPr>
        <p:spPr>
          <a:xfrm>
            <a:off x="4629152"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44"/>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23" name="Google Shape;123;p44"/>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24" name="Google Shape;124;p44"/>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25" name="Shape 125"/>
        <p:cNvGrpSpPr/>
        <p:nvPr/>
      </p:nvGrpSpPr>
      <p:grpSpPr>
        <a:xfrm>
          <a:off x="0" y="0"/>
          <a:ext cx="0" cy="0"/>
          <a:chOff x="0" y="0"/>
          <a:chExt cx="0" cy="0"/>
        </a:xfrm>
      </p:grpSpPr>
      <p:sp>
        <p:nvSpPr>
          <p:cNvPr id="126" name="Google Shape;126;p45"/>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27" name="Google Shape;127;p45"/>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28" name="Google Shape;128;p45"/>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29" name="Google Shape;129;p45"/>
          <p:cNvPicPr preferRelativeResize="0"/>
          <p:nvPr/>
        </p:nvPicPr>
        <p:blipFill rotWithShape="1">
          <a:blip r:embed="rId2">
            <a:alphaModFix/>
          </a:blip>
          <a:srcRect b="0" l="0" r="0" t="0"/>
          <a:stretch/>
        </p:blipFill>
        <p:spPr>
          <a:xfrm>
            <a:off x="8305485" y="136525"/>
            <a:ext cx="699577" cy="140220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0" name="Shape 130"/>
        <p:cNvGrpSpPr/>
        <p:nvPr/>
      </p:nvGrpSpPr>
      <p:grpSpPr>
        <a:xfrm>
          <a:off x="0" y="0"/>
          <a:ext cx="0" cy="0"/>
          <a:chOff x="0" y="0"/>
          <a:chExt cx="0" cy="0"/>
        </a:xfrm>
      </p:grpSpPr>
      <p:sp>
        <p:nvSpPr>
          <p:cNvPr id="131" name="Google Shape;131;p4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6"/>
          <p:cNvSpPr txBox="1"/>
          <p:nvPr>
            <p:ph idx="1" type="body"/>
          </p:nvPr>
        </p:nvSpPr>
        <p:spPr>
          <a:xfrm>
            <a:off x="3887391" y="987434"/>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3" name="Google Shape;133;p4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4" name="Google Shape;134;p46"/>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35" name="Google Shape;135;p46"/>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36" name="Google Shape;136;p46"/>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4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47"/>
          <p:cNvSpPr/>
          <p:nvPr>
            <p:ph idx="2" type="pic"/>
          </p:nvPr>
        </p:nvSpPr>
        <p:spPr>
          <a:xfrm>
            <a:off x="3887391" y="987434"/>
            <a:ext cx="4629150" cy="4873625"/>
          </a:xfrm>
          <a:prstGeom prst="rect">
            <a:avLst/>
          </a:prstGeom>
          <a:noFill/>
          <a:ln>
            <a:noFill/>
          </a:ln>
        </p:spPr>
      </p:sp>
      <p:sp>
        <p:nvSpPr>
          <p:cNvPr id="140" name="Google Shape;140;p4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1" name="Google Shape;141;p47"/>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42" name="Google Shape;142;p47"/>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43" name="Google Shape;143;p47"/>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4" name="Shape 144"/>
        <p:cNvGrpSpPr/>
        <p:nvPr/>
      </p:nvGrpSpPr>
      <p:grpSpPr>
        <a:xfrm>
          <a:off x="0" y="0"/>
          <a:ext cx="0" cy="0"/>
          <a:chOff x="0" y="0"/>
          <a:chExt cx="0" cy="0"/>
        </a:xfrm>
      </p:grpSpPr>
      <p:sp>
        <p:nvSpPr>
          <p:cNvPr id="145" name="Google Shape;145;p48"/>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4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48"/>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48" name="Google Shape;148;p48"/>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49" name="Google Shape;149;p48"/>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9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9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0" name="Shape 150"/>
        <p:cNvGrpSpPr/>
        <p:nvPr/>
      </p:nvGrpSpPr>
      <p:grpSpPr>
        <a:xfrm>
          <a:off x="0" y="0"/>
          <a:ext cx="0" cy="0"/>
          <a:chOff x="0" y="0"/>
          <a:chExt cx="0" cy="0"/>
        </a:xfrm>
      </p:grpSpPr>
      <p:sp>
        <p:nvSpPr>
          <p:cNvPr id="151" name="Google Shape;151;p49"/>
          <p:cNvSpPr txBox="1"/>
          <p:nvPr>
            <p:ph type="title"/>
          </p:nvPr>
        </p:nvSpPr>
        <p:spPr>
          <a:xfrm rot="5400000">
            <a:off x="4623594" y="2285211"/>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49"/>
          <p:cNvSpPr txBox="1"/>
          <p:nvPr>
            <p:ph idx="1" type="body"/>
          </p:nvPr>
        </p:nvSpPr>
        <p:spPr>
          <a:xfrm rot="5400000">
            <a:off x="623094" y="370686"/>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49"/>
          <p:cNvSpPr txBox="1"/>
          <p:nvPr>
            <p:ph idx="10" type="dt"/>
          </p:nvPr>
        </p:nvSpPr>
        <p:spPr>
          <a:xfrm>
            <a:off x="628650" y="6356359"/>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54" name="Google Shape;154;p49"/>
          <p:cNvSpPr txBox="1"/>
          <p:nvPr>
            <p:ph idx="11" type="ftr"/>
          </p:nvPr>
        </p:nvSpPr>
        <p:spPr>
          <a:xfrm>
            <a:off x="3028950" y="6356359"/>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155" name="Google Shape;155;p49"/>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6" name="Shape 156"/>
        <p:cNvGrpSpPr/>
        <p:nvPr/>
      </p:nvGrpSpPr>
      <p:grpSpPr>
        <a:xfrm>
          <a:off x="0" y="0"/>
          <a:ext cx="0" cy="0"/>
          <a:chOff x="0" y="0"/>
          <a:chExt cx="0" cy="0"/>
        </a:xfrm>
      </p:grpSpPr>
      <p:sp>
        <p:nvSpPr>
          <p:cNvPr id="157" name="Google Shape;157;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58" name="Google Shape;158;p50"/>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59" name="Google Shape;159;p50"/>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60" name="Google Shape;160;p50"/>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50"/>
          <p:cNvPicPr preferRelativeResize="0"/>
          <p:nvPr/>
        </p:nvPicPr>
        <p:blipFill rotWithShape="1">
          <a:blip r:embed="rId2">
            <a:alphaModFix/>
          </a:blip>
          <a:srcRect b="0" l="0" r="0" t="0"/>
          <a:stretch/>
        </p:blipFill>
        <p:spPr>
          <a:xfrm>
            <a:off x="8313367" y="136525"/>
            <a:ext cx="699577" cy="1402202"/>
          </a:xfrm>
          <a:prstGeom prst="rect">
            <a:avLst/>
          </a:prstGeom>
          <a:noFill/>
          <a:ln>
            <a:noFill/>
          </a:ln>
        </p:spPr>
      </p:pic>
      <p:sp>
        <p:nvSpPr>
          <p:cNvPr id="162" name="Google Shape;162;p50"/>
          <p:cNvSpPr/>
          <p:nvPr/>
        </p:nvSpPr>
        <p:spPr>
          <a:xfrm>
            <a:off x="13941" y="5"/>
            <a:ext cx="8674890" cy="62320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300"/>
              <a:buFont typeface="Arial"/>
              <a:buNone/>
            </a:pPr>
            <a:r>
              <a:rPr b="1" i="0" lang="en-US" sz="2300" u="none" cap="none" strike="noStrike">
                <a:solidFill>
                  <a:srgbClr val="0070C0"/>
                </a:solidFill>
                <a:latin typeface="Arial"/>
                <a:ea typeface="Arial"/>
                <a:cs typeface="Arial"/>
                <a:sym typeface="Arial"/>
              </a:rPr>
              <a:t>SOFTWARE ENGINEERING :  ARCHITECTURE  &amp; DESIGN</a:t>
            </a:r>
            <a:endParaRPr b="0" i="0" sz="1400" u="none" cap="none" strike="noStrike">
              <a:solidFill>
                <a:srgbClr val="000000"/>
              </a:solidFill>
              <a:latin typeface="Arial"/>
              <a:ea typeface="Arial"/>
              <a:cs typeface="Arial"/>
              <a:sym typeface="Arial"/>
            </a:endParaRPr>
          </a:p>
        </p:txBody>
      </p:sp>
      <p:cxnSp>
        <p:nvCxnSpPr>
          <p:cNvPr id="163" name="Google Shape;163;p50"/>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4" name="Shape 164"/>
        <p:cNvGrpSpPr/>
        <p:nvPr/>
      </p:nvGrpSpPr>
      <p:grpSpPr>
        <a:xfrm>
          <a:off x="0" y="0"/>
          <a:ext cx="0" cy="0"/>
          <a:chOff x="0" y="0"/>
          <a:chExt cx="0" cy="0"/>
        </a:xfrm>
      </p:grpSpPr>
      <p:sp>
        <p:nvSpPr>
          <p:cNvPr id="165" name="Google Shape;165;p5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66" name="Google Shape;166;p51"/>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67" name="Google Shape;167;p51"/>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68" name="Google Shape;168;p51"/>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9" name="Google Shape;169;p51"/>
          <p:cNvPicPr preferRelativeResize="0"/>
          <p:nvPr/>
        </p:nvPicPr>
        <p:blipFill rotWithShape="1">
          <a:blip r:embed="rId2">
            <a:alphaModFix/>
          </a:blip>
          <a:srcRect b="0" l="0" r="0" t="0"/>
          <a:stretch/>
        </p:blipFill>
        <p:spPr>
          <a:xfrm>
            <a:off x="8313367" y="136525"/>
            <a:ext cx="699577" cy="1402202"/>
          </a:xfrm>
          <a:prstGeom prst="rect">
            <a:avLst/>
          </a:prstGeom>
          <a:noFill/>
          <a:ln>
            <a:noFill/>
          </a:ln>
        </p:spPr>
      </p:pic>
      <p:sp>
        <p:nvSpPr>
          <p:cNvPr id="170" name="Google Shape;170;p51"/>
          <p:cNvSpPr/>
          <p:nvPr/>
        </p:nvSpPr>
        <p:spPr>
          <a:xfrm>
            <a:off x="73574"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171" name="Google Shape;171;p51"/>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72" name="Shape 172"/>
        <p:cNvGrpSpPr/>
        <p:nvPr/>
      </p:nvGrpSpPr>
      <p:grpSpPr>
        <a:xfrm>
          <a:off x="0" y="0"/>
          <a:ext cx="0" cy="0"/>
          <a:chOff x="0" y="0"/>
          <a:chExt cx="0" cy="0"/>
        </a:xfrm>
      </p:grpSpPr>
      <p:sp>
        <p:nvSpPr>
          <p:cNvPr id="173" name="Google Shape;173;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74" name="Google Shape;174;p52"/>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75" name="Google Shape;175;p52"/>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76" name="Google Shape;176;p52"/>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77" name="Google Shape;177;p52"/>
          <p:cNvPicPr preferRelativeResize="0"/>
          <p:nvPr/>
        </p:nvPicPr>
        <p:blipFill rotWithShape="1">
          <a:blip r:embed="rId2">
            <a:alphaModFix/>
          </a:blip>
          <a:srcRect b="0" l="0" r="0" t="0"/>
          <a:stretch/>
        </p:blipFill>
        <p:spPr>
          <a:xfrm>
            <a:off x="8313367" y="136525"/>
            <a:ext cx="699577" cy="1402202"/>
          </a:xfrm>
          <a:prstGeom prst="rect">
            <a:avLst/>
          </a:prstGeom>
          <a:noFill/>
          <a:ln>
            <a:noFill/>
          </a:ln>
        </p:spPr>
      </p:pic>
      <p:sp>
        <p:nvSpPr>
          <p:cNvPr id="178" name="Google Shape;178;p52"/>
          <p:cNvSpPr/>
          <p:nvPr/>
        </p:nvSpPr>
        <p:spPr>
          <a:xfrm>
            <a:off x="73574"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179" name="Google Shape;179;p52"/>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80" name="Shape 180"/>
        <p:cNvGrpSpPr/>
        <p:nvPr/>
      </p:nvGrpSpPr>
      <p:grpSpPr>
        <a:xfrm>
          <a:off x="0" y="0"/>
          <a:ext cx="0" cy="0"/>
          <a:chOff x="0" y="0"/>
          <a:chExt cx="0" cy="0"/>
        </a:xfrm>
      </p:grpSpPr>
      <p:sp>
        <p:nvSpPr>
          <p:cNvPr id="181" name="Google Shape;181;p53"/>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82" name="Google Shape;182;p53"/>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83" name="Google Shape;183;p53"/>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84" name="Google Shape;184;p53"/>
          <p:cNvPicPr preferRelativeResize="0"/>
          <p:nvPr/>
        </p:nvPicPr>
        <p:blipFill rotWithShape="1">
          <a:blip r:embed="rId2">
            <a:alphaModFix/>
          </a:blip>
          <a:srcRect b="0" l="0" r="0" t="0"/>
          <a:stretch/>
        </p:blipFill>
        <p:spPr>
          <a:xfrm>
            <a:off x="8289719" y="136525"/>
            <a:ext cx="699577" cy="1402202"/>
          </a:xfrm>
          <a:prstGeom prst="rect">
            <a:avLst/>
          </a:prstGeom>
          <a:noFill/>
          <a:ln>
            <a:noFill/>
          </a:ln>
        </p:spPr>
      </p:pic>
      <p:sp>
        <p:nvSpPr>
          <p:cNvPr id="185" name="Google Shape;185;p53"/>
          <p:cNvSpPr/>
          <p:nvPr/>
        </p:nvSpPr>
        <p:spPr>
          <a:xfrm>
            <a:off x="71090"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186" name="Google Shape;186;p53"/>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87" name="Shape 187"/>
        <p:cNvGrpSpPr/>
        <p:nvPr/>
      </p:nvGrpSpPr>
      <p:grpSpPr>
        <a:xfrm>
          <a:off x="0" y="0"/>
          <a:ext cx="0" cy="0"/>
          <a:chOff x="0" y="0"/>
          <a:chExt cx="0" cy="0"/>
        </a:xfrm>
      </p:grpSpPr>
      <p:sp>
        <p:nvSpPr>
          <p:cNvPr id="188" name="Google Shape;188;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89" name="Google Shape;189;p54"/>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90" name="Google Shape;190;p54"/>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91" name="Google Shape;191;p54"/>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92" name="Google Shape;192;p54"/>
          <p:cNvPicPr preferRelativeResize="0"/>
          <p:nvPr/>
        </p:nvPicPr>
        <p:blipFill rotWithShape="1">
          <a:blip r:embed="rId2">
            <a:alphaModFix/>
          </a:blip>
          <a:srcRect b="0" l="0" r="0" t="0"/>
          <a:stretch/>
        </p:blipFill>
        <p:spPr>
          <a:xfrm>
            <a:off x="8313367" y="136525"/>
            <a:ext cx="699577" cy="1402202"/>
          </a:xfrm>
          <a:prstGeom prst="rect">
            <a:avLst/>
          </a:prstGeom>
          <a:noFill/>
          <a:ln>
            <a:noFill/>
          </a:ln>
        </p:spPr>
      </p:pic>
      <p:sp>
        <p:nvSpPr>
          <p:cNvPr id="193" name="Google Shape;193;p54"/>
          <p:cNvSpPr/>
          <p:nvPr/>
        </p:nvSpPr>
        <p:spPr>
          <a:xfrm>
            <a:off x="73574"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194" name="Google Shape;194;p54"/>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95" name="Shape 195"/>
        <p:cNvGrpSpPr/>
        <p:nvPr/>
      </p:nvGrpSpPr>
      <p:grpSpPr>
        <a:xfrm>
          <a:off x="0" y="0"/>
          <a:ext cx="0" cy="0"/>
          <a:chOff x="0" y="0"/>
          <a:chExt cx="0" cy="0"/>
        </a:xfrm>
      </p:grpSpPr>
      <p:sp>
        <p:nvSpPr>
          <p:cNvPr id="196" name="Google Shape;196;p5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97" name="Google Shape;197;p55"/>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98" name="Google Shape;198;p55"/>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199" name="Google Shape;199;p55"/>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0" name="Google Shape;200;p55"/>
          <p:cNvPicPr preferRelativeResize="0"/>
          <p:nvPr/>
        </p:nvPicPr>
        <p:blipFill rotWithShape="1">
          <a:blip r:embed="rId2">
            <a:alphaModFix/>
          </a:blip>
          <a:srcRect b="0" l="0" r="0" t="0"/>
          <a:stretch/>
        </p:blipFill>
        <p:spPr>
          <a:xfrm>
            <a:off x="8313367" y="136525"/>
            <a:ext cx="699577" cy="1402202"/>
          </a:xfrm>
          <a:prstGeom prst="rect">
            <a:avLst/>
          </a:prstGeom>
          <a:noFill/>
          <a:ln>
            <a:noFill/>
          </a:ln>
        </p:spPr>
      </p:pic>
      <p:sp>
        <p:nvSpPr>
          <p:cNvPr id="201" name="Google Shape;201;p55"/>
          <p:cNvSpPr/>
          <p:nvPr/>
        </p:nvSpPr>
        <p:spPr>
          <a:xfrm>
            <a:off x="73574"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202" name="Google Shape;202;p55"/>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203" name="Shape 203"/>
        <p:cNvGrpSpPr/>
        <p:nvPr/>
      </p:nvGrpSpPr>
      <p:grpSpPr>
        <a:xfrm>
          <a:off x="0" y="0"/>
          <a:ext cx="0" cy="0"/>
          <a:chOff x="0" y="0"/>
          <a:chExt cx="0" cy="0"/>
        </a:xfrm>
      </p:grpSpPr>
      <p:sp>
        <p:nvSpPr>
          <p:cNvPr id="204" name="Google Shape;204;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05" name="Google Shape;205;p56"/>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06" name="Google Shape;206;p56"/>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07" name="Google Shape;207;p56"/>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8" name="Google Shape;208;p56"/>
          <p:cNvPicPr preferRelativeResize="0"/>
          <p:nvPr/>
        </p:nvPicPr>
        <p:blipFill rotWithShape="1">
          <a:blip r:embed="rId2">
            <a:alphaModFix/>
          </a:blip>
          <a:srcRect b="0" l="0" r="0" t="0"/>
          <a:stretch/>
        </p:blipFill>
        <p:spPr>
          <a:xfrm>
            <a:off x="8313367" y="136525"/>
            <a:ext cx="699577" cy="1402202"/>
          </a:xfrm>
          <a:prstGeom prst="rect">
            <a:avLst/>
          </a:prstGeom>
          <a:noFill/>
          <a:ln>
            <a:noFill/>
          </a:ln>
        </p:spPr>
      </p:pic>
      <p:sp>
        <p:nvSpPr>
          <p:cNvPr id="209" name="Google Shape;209;p56"/>
          <p:cNvSpPr/>
          <p:nvPr/>
        </p:nvSpPr>
        <p:spPr>
          <a:xfrm>
            <a:off x="73574"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210" name="Google Shape;210;p56"/>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211" name="Shape 211"/>
        <p:cNvGrpSpPr/>
        <p:nvPr/>
      </p:nvGrpSpPr>
      <p:grpSpPr>
        <a:xfrm>
          <a:off x="0" y="0"/>
          <a:ext cx="0" cy="0"/>
          <a:chOff x="0" y="0"/>
          <a:chExt cx="0" cy="0"/>
        </a:xfrm>
      </p:grpSpPr>
      <p:sp>
        <p:nvSpPr>
          <p:cNvPr id="212" name="Google Shape;212;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13" name="Google Shape;213;p57"/>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14" name="Google Shape;214;p57"/>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15" name="Google Shape;215;p57"/>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6" name="Google Shape;216;p57"/>
          <p:cNvPicPr preferRelativeResize="0"/>
          <p:nvPr/>
        </p:nvPicPr>
        <p:blipFill rotWithShape="1">
          <a:blip r:embed="rId2">
            <a:alphaModFix/>
          </a:blip>
          <a:srcRect b="0" l="0" r="0" t="0"/>
          <a:stretch/>
        </p:blipFill>
        <p:spPr>
          <a:xfrm>
            <a:off x="8313367" y="136525"/>
            <a:ext cx="699577" cy="1402202"/>
          </a:xfrm>
          <a:prstGeom prst="rect">
            <a:avLst/>
          </a:prstGeom>
          <a:noFill/>
          <a:ln>
            <a:noFill/>
          </a:ln>
        </p:spPr>
      </p:pic>
      <p:sp>
        <p:nvSpPr>
          <p:cNvPr id="217" name="Google Shape;217;p57"/>
          <p:cNvSpPr/>
          <p:nvPr/>
        </p:nvSpPr>
        <p:spPr>
          <a:xfrm>
            <a:off x="73574"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218" name="Google Shape;218;p57"/>
          <p:cNvCxnSpPr/>
          <p:nvPr/>
        </p:nvCxnSpPr>
        <p:spPr>
          <a:xfrm>
            <a:off x="13941" y="1107544"/>
            <a:ext cx="4363078"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219" name="Shape 219"/>
        <p:cNvGrpSpPr/>
        <p:nvPr/>
      </p:nvGrpSpPr>
      <p:grpSpPr>
        <a:xfrm>
          <a:off x="0" y="0"/>
          <a:ext cx="0" cy="0"/>
          <a:chOff x="0" y="0"/>
          <a:chExt cx="0" cy="0"/>
        </a:xfrm>
      </p:grpSpPr>
      <p:sp>
        <p:nvSpPr>
          <p:cNvPr id="220" name="Google Shape;220;p58"/>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21" name="Google Shape;221;p58"/>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22" name="Google Shape;222;p58"/>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23" name="Google Shape;223;p58"/>
          <p:cNvPicPr preferRelativeResize="0"/>
          <p:nvPr/>
        </p:nvPicPr>
        <p:blipFill rotWithShape="1">
          <a:blip r:embed="rId2">
            <a:alphaModFix/>
          </a:blip>
          <a:srcRect b="0" l="0" r="0" t="0"/>
          <a:stretch/>
        </p:blipFill>
        <p:spPr>
          <a:xfrm>
            <a:off x="8289719" y="136525"/>
            <a:ext cx="699577" cy="1402202"/>
          </a:xfrm>
          <a:prstGeom prst="rect">
            <a:avLst/>
          </a:prstGeom>
          <a:noFill/>
          <a:ln>
            <a:noFill/>
          </a:ln>
        </p:spPr>
      </p:pic>
      <p:sp>
        <p:nvSpPr>
          <p:cNvPr id="224" name="Google Shape;224;p58"/>
          <p:cNvSpPr/>
          <p:nvPr/>
        </p:nvSpPr>
        <p:spPr>
          <a:xfrm>
            <a:off x="71090"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225" name="Google Shape;225;p58"/>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226" name="Shape 226"/>
        <p:cNvGrpSpPr/>
        <p:nvPr/>
      </p:nvGrpSpPr>
      <p:grpSpPr>
        <a:xfrm>
          <a:off x="0" y="0"/>
          <a:ext cx="0" cy="0"/>
          <a:chOff x="0" y="0"/>
          <a:chExt cx="0" cy="0"/>
        </a:xfrm>
      </p:grpSpPr>
      <p:sp>
        <p:nvSpPr>
          <p:cNvPr id="227" name="Google Shape;227;p59"/>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28" name="Google Shape;228;p59"/>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29" name="Google Shape;229;p59"/>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30" name="Google Shape;230;p59"/>
          <p:cNvPicPr preferRelativeResize="0"/>
          <p:nvPr/>
        </p:nvPicPr>
        <p:blipFill rotWithShape="1">
          <a:blip r:embed="rId2">
            <a:alphaModFix/>
          </a:blip>
          <a:srcRect b="0" l="0" r="0" t="0"/>
          <a:stretch/>
        </p:blipFill>
        <p:spPr>
          <a:xfrm>
            <a:off x="8289719" y="136525"/>
            <a:ext cx="699577" cy="1402202"/>
          </a:xfrm>
          <a:prstGeom prst="rect">
            <a:avLst/>
          </a:prstGeom>
          <a:noFill/>
          <a:ln>
            <a:noFill/>
          </a:ln>
        </p:spPr>
      </p:pic>
      <p:sp>
        <p:nvSpPr>
          <p:cNvPr id="231" name="Google Shape;231;p59"/>
          <p:cNvSpPr/>
          <p:nvPr/>
        </p:nvSpPr>
        <p:spPr>
          <a:xfrm>
            <a:off x="71090"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232" name="Google Shape;232;p59"/>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Only">
  <p:cSld name="4_Title Only">
    <p:spTree>
      <p:nvGrpSpPr>
        <p:cNvPr id="233" name="Shape 233"/>
        <p:cNvGrpSpPr/>
        <p:nvPr/>
      </p:nvGrpSpPr>
      <p:grpSpPr>
        <a:xfrm>
          <a:off x="0" y="0"/>
          <a:ext cx="0" cy="0"/>
          <a:chOff x="0" y="0"/>
          <a:chExt cx="0" cy="0"/>
        </a:xfrm>
      </p:grpSpPr>
      <p:sp>
        <p:nvSpPr>
          <p:cNvPr id="234" name="Google Shape;234;p60"/>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35" name="Google Shape;235;p60"/>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36" name="Google Shape;236;p60"/>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37" name="Google Shape;237;p60"/>
          <p:cNvPicPr preferRelativeResize="0"/>
          <p:nvPr/>
        </p:nvPicPr>
        <p:blipFill rotWithShape="1">
          <a:blip r:embed="rId2">
            <a:alphaModFix/>
          </a:blip>
          <a:srcRect b="0" l="0" r="0" t="0"/>
          <a:stretch/>
        </p:blipFill>
        <p:spPr>
          <a:xfrm>
            <a:off x="8289719" y="136525"/>
            <a:ext cx="699577" cy="1402202"/>
          </a:xfrm>
          <a:prstGeom prst="rect">
            <a:avLst/>
          </a:prstGeom>
          <a:noFill/>
          <a:ln>
            <a:noFill/>
          </a:ln>
        </p:spPr>
      </p:pic>
      <p:sp>
        <p:nvSpPr>
          <p:cNvPr id="238" name="Google Shape;238;p60"/>
          <p:cNvSpPr/>
          <p:nvPr/>
        </p:nvSpPr>
        <p:spPr>
          <a:xfrm>
            <a:off x="71090" y="3"/>
            <a:ext cx="6767232"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70C0"/>
                </a:solidFill>
                <a:latin typeface="Arial"/>
                <a:ea typeface="Arial"/>
                <a:cs typeface="Arial"/>
                <a:sym typeface="Arial"/>
              </a:rPr>
              <a:t>INTRODUCTION TO SOFTWARE ENGINEERING</a:t>
            </a:r>
            <a:endParaRPr b="0" i="0" sz="1400" u="none" cap="none" strike="noStrike">
              <a:solidFill>
                <a:srgbClr val="000000"/>
              </a:solidFill>
              <a:latin typeface="Arial"/>
              <a:ea typeface="Arial"/>
              <a:cs typeface="Arial"/>
              <a:sym typeface="Arial"/>
            </a:endParaRPr>
          </a:p>
        </p:txBody>
      </p:sp>
      <p:cxnSp>
        <p:nvCxnSpPr>
          <p:cNvPr id="239" name="Google Shape;239;p60"/>
          <p:cNvCxnSpPr/>
          <p:nvPr/>
        </p:nvCxnSpPr>
        <p:spPr>
          <a:xfrm>
            <a:off x="13941" y="1120324"/>
            <a:ext cx="4558060" cy="0"/>
          </a:xfrm>
          <a:prstGeom prst="straightConnector1">
            <a:avLst/>
          </a:prstGeom>
          <a:noFill/>
          <a:ln cap="flat" cmpd="sng" w="38100">
            <a:solidFill>
              <a:srgbClr val="DFA267"/>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240" name="Shape 240"/>
        <p:cNvGrpSpPr/>
        <p:nvPr/>
      </p:nvGrpSpPr>
      <p:grpSpPr>
        <a:xfrm>
          <a:off x="0" y="0"/>
          <a:ext cx="0" cy="0"/>
          <a:chOff x="0" y="0"/>
          <a:chExt cx="0" cy="0"/>
        </a:xfrm>
      </p:grpSpPr>
      <p:sp>
        <p:nvSpPr>
          <p:cNvPr id="241" name="Google Shape;241;p61"/>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61"/>
          <p:cNvSpPr txBox="1"/>
          <p:nvPr>
            <p:ph idx="1" type="body"/>
          </p:nvPr>
        </p:nvSpPr>
        <p:spPr>
          <a:xfrm>
            <a:off x="6858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43" name="Google Shape;243;p61"/>
          <p:cNvSpPr txBox="1"/>
          <p:nvPr>
            <p:ph idx="2" type="body"/>
          </p:nvPr>
        </p:nvSpPr>
        <p:spPr>
          <a:xfrm>
            <a:off x="46863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44" name="Google Shape;244;p61"/>
          <p:cNvSpPr txBox="1"/>
          <p:nvPr>
            <p:ph idx="11" type="ftr"/>
          </p:nvPr>
        </p:nvSpPr>
        <p:spPr>
          <a:xfrm>
            <a:off x="2362200" y="6400800"/>
            <a:ext cx="4038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Times New Roman"/>
              <a:buNone/>
              <a:defRPr>
                <a:latin typeface="Times New Roman"/>
                <a:ea typeface="Times New Roman"/>
                <a:cs typeface="Times New Roman"/>
                <a:sym typeface="Times New Roman"/>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45" name="Shape 245"/>
        <p:cNvGrpSpPr/>
        <p:nvPr/>
      </p:nvGrpSpPr>
      <p:grpSpPr>
        <a:xfrm>
          <a:off x="0" y="0"/>
          <a:ext cx="0" cy="0"/>
          <a:chOff x="0" y="0"/>
          <a:chExt cx="0" cy="0"/>
        </a:xfrm>
      </p:grpSpPr>
      <p:sp>
        <p:nvSpPr>
          <p:cNvPr id="246" name="Google Shape;246;p62"/>
          <p:cNvSpPr txBox="1"/>
          <p:nvPr>
            <p:ph idx="1" type="body"/>
          </p:nvPr>
        </p:nvSpPr>
        <p:spPr>
          <a:xfrm>
            <a:off x="1150938" y="214313"/>
            <a:ext cx="7804150" cy="5918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47" name="Google Shape;247;p62"/>
          <p:cNvSpPr txBox="1"/>
          <p:nvPr>
            <p:ph idx="10" type="dt"/>
          </p:nvPr>
        </p:nvSpPr>
        <p:spPr>
          <a:xfrm>
            <a:off x="1162050" y="6243638"/>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48" name="Google Shape;248;p62"/>
          <p:cNvSpPr txBox="1"/>
          <p:nvPr>
            <p:ph idx="11" type="ftr"/>
          </p:nvPr>
        </p:nvSpPr>
        <p:spPr>
          <a:xfrm>
            <a:off x="3657600" y="6243638"/>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49" name="Google Shape;249;p62"/>
          <p:cNvSpPr txBox="1"/>
          <p:nvPr>
            <p:ph idx="12" type="sldNum"/>
          </p:nvPr>
        </p:nvSpPr>
        <p:spPr>
          <a:xfrm>
            <a:off x="7042150" y="6243638"/>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hart and Text" type="chartAndTx">
  <p:cSld name="CHART_AND_TEXT">
    <p:spTree>
      <p:nvGrpSpPr>
        <p:cNvPr id="250" name="Shape 250"/>
        <p:cNvGrpSpPr/>
        <p:nvPr/>
      </p:nvGrpSpPr>
      <p:grpSpPr>
        <a:xfrm>
          <a:off x="0" y="0"/>
          <a:ext cx="0" cy="0"/>
          <a:chOff x="0" y="0"/>
          <a:chExt cx="0" cy="0"/>
        </a:xfrm>
      </p:grpSpPr>
      <p:sp>
        <p:nvSpPr>
          <p:cNvPr id="251" name="Google Shape;251;p63"/>
          <p:cNvSpPr txBox="1"/>
          <p:nvPr>
            <p:ph type="title"/>
          </p:nvPr>
        </p:nvSpPr>
        <p:spPr>
          <a:xfrm>
            <a:off x="685800" y="381000"/>
            <a:ext cx="7848600" cy="533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63"/>
          <p:cNvSpPr/>
          <p:nvPr>
            <p:ph idx="2" type="chart"/>
          </p:nvPr>
        </p:nvSpPr>
        <p:spPr>
          <a:xfrm>
            <a:off x="685800" y="1066800"/>
            <a:ext cx="3848100" cy="4876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3" name="Google Shape;253;p63"/>
          <p:cNvSpPr txBox="1"/>
          <p:nvPr>
            <p:ph idx="1" type="body"/>
          </p:nvPr>
        </p:nvSpPr>
        <p:spPr>
          <a:xfrm>
            <a:off x="4686300" y="1066800"/>
            <a:ext cx="3848100" cy="4876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4" name="Google Shape;254;p63"/>
          <p:cNvSpPr txBox="1"/>
          <p:nvPr>
            <p:ph idx="11" type="ftr"/>
          </p:nvPr>
        </p:nvSpPr>
        <p:spPr>
          <a:xfrm>
            <a:off x="2362200" y="6400800"/>
            <a:ext cx="4038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Times New Roman"/>
              <a:buNone/>
              <a:defRPr>
                <a:latin typeface="Times New Roman"/>
                <a:ea typeface="Times New Roman"/>
                <a:cs typeface="Times New Roman"/>
                <a:sym typeface="Times New Roman"/>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Only" type="titleOnly">
  <p:cSld name="TITLE_ONLY">
    <p:spTree>
      <p:nvGrpSpPr>
        <p:cNvPr id="255" name="Shape 255"/>
        <p:cNvGrpSpPr/>
        <p:nvPr/>
      </p:nvGrpSpPr>
      <p:grpSpPr>
        <a:xfrm>
          <a:off x="0" y="0"/>
          <a:ext cx="0" cy="0"/>
          <a:chOff x="0" y="0"/>
          <a:chExt cx="0" cy="0"/>
        </a:xfrm>
      </p:grpSpPr>
      <p:sp>
        <p:nvSpPr>
          <p:cNvPr id="256" name="Google Shape;256;p6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64"/>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58" name="Google Shape;258;p64"/>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p:txBody>
      </p:sp>
      <p:sp>
        <p:nvSpPr>
          <p:cNvPr id="259" name="Google Shape;259;p64"/>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9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9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9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9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9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9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9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6"/>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96"/>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9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9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7"/>
          <p:cNvSpPr/>
          <p:nvPr>
            <p:ph idx="2" type="pic"/>
          </p:nvPr>
        </p:nvSpPr>
        <p:spPr>
          <a:xfrm>
            <a:off x="3887391" y="987426"/>
            <a:ext cx="4629150" cy="4873625"/>
          </a:xfrm>
          <a:prstGeom prst="rect">
            <a:avLst/>
          </a:prstGeom>
          <a:noFill/>
          <a:ln>
            <a:noFill/>
          </a:ln>
        </p:spPr>
      </p:sp>
      <p:sp>
        <p:nvSpPr>
          <p:cNvPr id="57" name="Google Shape;57;p97"/>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1" name="Shape 61"/>
        <p:cNvGrpSpPr/>
        <p:nvPr/>
      </p:nvGrpSpPr>
      <p:grpSpPr>
        <a:xfrm>
          <a:off x="0" y="0"/>
          <a:ext cx="0" cy="0"/>
          <a:chOff x="0" y="0"/>
          <a:chExt cx="0" cy="0"/>
        </a:xfrm>
      </p:grpSpPr>
      <p:sp>
        <p:nvSpPr>
          <p:cNvPr id="62" name="Google Shape;62;p9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8"/>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9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9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9"/>
          <p:cNvSpPr txBox="1"/>
          <p:nvPr>
            <p:ph idx="1" type="body"/>
          </p:nvPr>
        </p:nvSpPr>
        <p:spPr>
          <a:xfrm rot="5400000">
            <a:off x="623094" y="370682"/>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9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9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9.xml"/><Relationship Id="rId22" Type="http://schemas.openxmlformats.org/officeDocument/2006/relationships/slideLayout" Target="../slideLayouts/slideLayout31.xml"/><Relationship Id="rId21" Type="http://schemas.openxmlformats.org/officeDocument/2006/relationships/slideLayout" Target="../slideLayouts/slideLayout30.xml"/><Relationship Id="rId24" Type="http://schemas.openxmlformats.org/officeDocument/2006/relationships/slideLayout" Target="../slideLayouts/slideLayout33.xml"/><Relationship Id="rId23" Type="http://schemas.openxmlformats.org/officeDocument/2006/relationships/slideLayout" Target="../slideLayouts/slideLayout3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26" Type="http://schemas.openxmlformats.org/officeDocument/2006/relationships/slideLayout" Target="../slideLayouts/slideLayout35.xml"/><Relationship Id="rId25" Type="http://schemas.openxmlformats.org/officeDocument/2006/relationships/slideLayout" Target="../slideLayouts/slideLayout34.xml"/><Relationship Id="rId27"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9" Type="http://schemas.openxmlformats.org/officeDocument/2006/relationships/slideLayout" Target="../slideLayouts/slideLayout28.xml"/><Relationship Id="rId1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36"/>
          <p:cNvSpPr txBox="1"/>
          <p:nvPr>
            <p:ph type="title"/>
          </p:nvPr>
        </p:nvSpPr>
        <p:spPr>
          <a:xfrm>
            <a:off x="628650" y="365129"/>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5" name="Google Shape;75;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6" name="Google Shape;76;p36"/>
          <p:cNvSpPr txBox="1"/>
          <p:nvPr>
            <p:ph idx="10" type="dt"/>
          </p:nvPr>
        </p:nvSpPr>
        <p:spPr>
          <a:xfrm>
            <a:off x="628650" y="6356357"/>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7" name="Google Shape;77;p36"/>
          <p:cNvSpPr txBox="1"/>
          <p:nvPr>
            <p:ph idx="11" type="ftr"/>
          </p:nvPr>
        </p:nvSpPr>
        <p:spPr>
          <a:xfrm>
            <a:off x="3028950" y="6356357"/>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36"/>
          <p:cNvSpPr txBox="1"/>
          <p:nvPr>
            <p:ph idx="12" type="sldNum"/>
          </p:nvPr>
        </p:nvSpPr>
        <p:spPr>
          <a:xfrm>
            <a:off x="6457950" y="6356357"/>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mailto:sindhurpai@pes.edu" TargetMode="External"/><Relationship Id="rId4" Type="http://schemas.openxmlformats.org/officeDocument/2006/relationships/hyperlink" Target="mailto:sindhurpai@pes.edu" TargetMode="External"/><Relationship Id="rId5" Type="http://schemas.openxmlformats.org/officeDocument/2006/relationships/hyperlink" Target="mailto:sindhurpai@pes.edu" TargetMode="External"/><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65"/>
          <p:cNvSpPr/>
          <p:nvPr/>
        </p:nvSpPr>
        <p:spPr>
          <a:xfrm>
            <a:off x="3586438" y="4415506"/>
            <a:ext cx="562291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libri"/>
                <a:ea typeface="Calibri"/>
                <a:cs typeface="Calibri"/>
                <a:sym typeface="Calibri"/>
              </a:rPr>
              <a:t>Prof. Mahitha G and Prof. Sindhu R Pai</a:t>
            </a:r>
            <a:endParaRPr b="1" i="0" sz="2400" u="none" cap="none" strike="noStrike">
              <a:solidFill>
                <a:srgbClr val="000000"/>
              </a:solidFill>
              <a:latin typeface="Calibri"/>
              <a:ea typeface="Calibri"/>
              <a:cs typeface="Calibri"/>
              <a:sym typeface="Calibri"/>
            </a:endParaRPr>
          </a:p>
        </p:txBody>
      </p:sp>
      <p:sp>
        <p:nvSpPr>
          <p:cNvPr id="265" name="Google Shape;265;p65"/>
          <p:cNvSpPr/>
          <p:nvPr/>
        </p:nvSpPr>
        <p:spPr>
          <a:xfrm>
            <a:off x="3586437" y="4813109"/>
            <a:ext cx="4975978"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Department of Computer Science and Engineering</a:t>
            </a:r>
            <a:endParaRPr b="0" i="0" sz="2400" u="none" cap="none" strike="noStrike">
              <a:solidFill>
                <a:srgbClr val="000000"/>
              </a:solidFill>
              <a:latin typeface="Calibri"/>
              <a:ea typeface="Calibri"/>
              <a:cs typeface="Calibri"/>
              <a:sym typeface="Calibri"/>
            </a:endParaRPr>
          </a:p>
        </p:txBody>
      </p:sp>
      <p:grpSp>
        <p:nvGrpSpPr>
          <p:cNvPr id="266" name="Google Shape;266;p65"/>
          <p:cNvGrpSpPr/>
          <p:nvPr/>
        </p:nvGrpSpPr>
        <p:grpSpPr>
          <a:xfrm>
            <a:off x="235385" y="5489702"/>
            <a:ext cx="800171" cy="1078155"/>
            <a:chOff x="313844" y="5489699"/>
            <a:chExt cx="1066895" cy="1078155"/>
          </a:xfrm>
        </p:grpSpPr>
        <p:sp>
          <p:nvSpPr>
            <p:cNvPr id="267" name="Google Shape;267;p65"/>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8" name="Google Shape;268;p65"/>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cxnSp>
        <p:nvCxnSpPr>
          <p:cNvPr id="269" name="Google Shape;269;p65"/>
          <p:cNvCxnSpPr/>
          <p:nvPr/>
        </p:nvCxnSpPr>
        <p:spPr>
          <a:xfrm flipH="1" rot="10800000">
            <a:off x="3586438" y="4112439"/>
            <a:ext cx="3436087" cy="1"/>
          </a:xfrm>
          <a:prstGeom prst="straightConnector1">
            <a:avLst/>
          </a:prstGeom>
          <a:noFill/>
          <a:ln cap="flat" cmpd="sng" w="38100">
            <a:solidFill>
              <a:srgbClr val="C55A11"/>
            </a:solidFill>
            <a:prstDash val="solid"/>
            <a:miter lim="800000"/>
            <a:headEnd len="sm" w="sm" type="none"/>
            <a:tailEnd len="sm" w="sm" type="none"/>
          </a:ln>
        </p:spPr>
      </p:cxnSp>
      <p:pic>
        <p:nvPicPr>
          <p:cNvPr descr="A close up of a logo&#10;&#10;Description automatically generated" id="270" name="Google Shape;270;p65"/>
          <p:cNvPicPr preferRelativeResize="0"/>
          <p:nvPr/>
        </p:nvPicPr>
        <p:blipFill rotWithShape="1">
          <a:blip r:embed="rId3">
            <a:alphaModFix/>
          </a:blip>
          <a:srcRect b="0" l="0" r="0" t="0"/>
          <a:stretch/>
        </p:blipFill>
        <p:spPr>
          <a:xfrm>
            <a:off x="1309291" y="1606241"/>
            <a:ext cx="1776914" cy="3550188"/>
          </a:xfrm>
          <a:prstGeom prst="rect">
            <a:avLst/>
          </a:prstGeom>
          <a:noFill/>
          <a:ln>
            <a:noFill/>
          </a:ln>
        </p:spPr>
      </p:pic>
      <p:grpSp>
        <p:nvGrpSpPr>
          <p:cNvPr id="271" name="Google Shape;271;p65"/>
          <p:cNvGrpSpPr/>
          <p:nvPr/>
        </p:nvGrpSpPr>
        <p:grpSpPr>
          <a:xfrm rot="10800000">
            <a:off x="8141778" y="266071"/>
            <a:ext cx="800171" cy="1078155"/>
            <a:chOff x="313844" y="5489699"/>
            <a:chExt cx="1066895" cy="1078155"/>
          </a:xfrm>
        </p:grpSpPr>
        <p:sp>
          <p:nvSpPr>
            <p:cNvPr id="272" name="Google Shape;272;p65"/>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3" name="Google Shape;273;p65"/>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74" name="Google Shape;274;p65"/>
          <p:cNvSpPr/>
          <p:nvPr/>
        </p:nvSpPr>
        <p:spPr>
          <a:xfrm>
            <a:off x="3409399" y="1938474"/>
            <a:ext cx="5622911"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C55A11"/>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
        <p:nvSpPr>
          <p:cNvPr id="275" name="Google Shape;275;p65"/>
          <p:cNvSpPr txBox="1"/>
          <p:nvPr/>
        </p:nvSpPr>
        <p:spPr>
          <a:xfrm>
            <a:off x="3457934" y="3278959"/>
            <a:ext cx="4538201"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200" u="none" cap="none" strike="noStrike">
                <a:solidFill>
                  <a:srgbClr val="C55A11"/>
                </a:solidFill>
                <a:latin typeface="Calibri"/>
                <a:ea typeface="Calibri"/>
                <a:cs typeface="Calibri"/>
                <a:sym typeface="Calibri"/>
              </a:rPr>
              <a:t>UE19CS353</a:t>
            </a:r>
            <a:endParaRPr b="1" i="0" sz="3200" u="none" cap="none" strike="noStrike">
              <a:solidFill>
                <a:srgbClr val="C55A11"/>
              </a:solidFill>
              <a:latin typeface="Calibri"/>
              <a:ea typeface="Calibri"/>
              <a:cs typeface="Calibri"/>
              <a:sym typeface="Calibri"/>
            </a:endParaRPr>
          </a:p>
        </p:txBody>
      </p:sp>
      <p:pic>
        <p:nvPicPr>
          <p:cNvPr id="276" name="Google Shape;276;p65"/>
          <p:cNvPicPr preferRelativeResize="0"/>
          <p:nvPr/>
        </p:nvPicPr>
        <p:blipFill rotWithShape="1">
          <a:blip r:embed="rId4">
            <a:alphaModFix/>
          </a:blip>
          <a:srcRect b="0" l="0" r="0" t="0"/>
          <a:stretch/>
        </p:blipFill>
        <p:spPr>
          <a:xfrm>
            <a:off x="388259" y="5892224"/>
            <a:ext cx="8367485" cy="5974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4"/>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73" name="Google Shape;373;p74"/>
          <p:cNvSpPr txBox="1"/>
          <p:nvPr>
            <p:ph idx="1" type="body"/>
          </p:nvPr>
        </p:nvSpPr>
        <p:spPr>
          <a:xfrm>
            <a:off x="0" y="1320400"/>
            <a:ext cx="9144000" cy="515819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1200"/>
              </a:spcBef>
              <a:spcAft>
                <a:spcPts val="0"/>
              </a:spcAft>
              <a:buSzPts val="2000"/>
              <a:buFont typeface="Noto Sans Symbols"/>
              <a:buChar char="▪"/>
            </a:pPr>
            <a:r>
              <a:rPr lang="en-US" sz="2400"/>
              <a:t>UML notation is using</a:t>
            </a:r>
            <a:endParaRPr/>
          </a:p>
          <a:p>
            <a:pPr indent="-342900" lvl="1" marL="800100" rtl="0" algn="l">
              <a:lnSpc>
                <a:spcPct val="150000"/>
              </a:lnSpc>
              <a:spcBef>
                <a:spcPts val="600"/>
              </a:spcBef>
              <a:spcAft>
                <a:spcPts val="0"/>
              </a:spcAft>
              <a:buSzPts val="2000"/>
              <a:buFont typeface="Noto Sans Symbols"/>
              <a:buChar char="▪"/>
            </a:pPr>
            <a:r>
              <a:rPr lang="en-US"/>
              <a:t>when (expression)</a:t>
            </a:r>
            <a:endParaRPr/>
          </a:p>
          <a:p>
            <a:pPr indent="-342900" lvl="1" marL="800100" rtl="0" algn="l">
              <a:lnSpc>
                <a:spcPct val="150000"/>
              </a:lnSpc>
              <a:spcBef>
                <a:spcPts val="0"/>
              </a:spcBef>
              <a:spcAft>
                <a:spcPts val="0"/>
              </a:spcAft>
              <a:buSzPts val="2000"/>
              <a:buFont typeface="Noto Sans Symbols"/>
              <a:buChar char="▪"/>
            </a:pPr>
            <a:r>
              <a:rPr lang="en-US"/>
              <a:t>after (expression)</a:t>
            </a:r>
            <a:endParaRPr/>
          </a:p>
          <a:p>
            <a:pPr indent="-342900" lvl="0" marL="342900" rtl="0" algn="l">
              <a:lnSpc>
                <a:spcPct val="150000"/>
              </a:lnSpc>
              <a:spcBef>
                <a:spcPts val="600"/>
              </a:spcBef>
              <a:spcAft>
                <a:spcPts val="0"/>
              </a:spcAft>
              <a:buSzPts val="2000"/>
              <a:buFont typeface="Noto Sans Symbols"/>
              <a:buChar char="▪"/>
            </a:pPr>
            <a:r>
              <a:rPr lang="en-US" sz="2400"/>
              <a:t>Example: </a:t>
            </a:r>
            <a:br>
              <a:rPr lang="en-US" sz="2400"/>
            </a:br>
            <a:r>
              <a:rPr lang="en-US" sz="2200"/>
              <a:t>      -- when (date = November 1, 2011)</a:t>
            </a:r>
            <a:br>
              <a:rPr lang="en-US" sz="2200"/>
            </a:br>
            <a:r>
              <a:rPr lang="en-US" sz="2200"/>
              <a:t>      -- after (10 seconds)</a:t>
            </a:r>
            <a:endParaRPr sz="2200"/>
          </a:p>
        </p:txBody>
      </p:sp>
      <p:cxnSp>
        <p:nvCxnSpPr>
          <p:cNvPr id="374" name="Google Shape;374;p74"/>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75" name="Google Shape;375;p74"/>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Time event</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76" name="Google Shape;376;p74"/>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77" name="Google Shape;377;p74"/>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5"/>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cxnSp>
        <p:nvCxnSpPr>
          <p:cNvPr id="384" name="Google Shape;384;p75"/>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85" name="Google Shape;385;p75"/>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Event Types - Examples</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86" name="Google Shape;386;p75"/>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87" name="Google Shape;387;p75"/>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grpSp>
        <p:nvGrpSpPr>
          <p:cNvPr id="388" name="Google Shape;388;p75"/>
          <p:cNvGrpSpPr/>
          <p:nvPr/>
        </p:nvGrpSpPr>
        <p:grpSpPr>
          <a:xfrm>
            <a:off x="242492" y="1691326"/>
            <a:ext cx="2557659" cy="1126282"/>
            <a:chOff x="914400" y="3939950"/>
            <a:chExt cx="2743200" cy="1296598"/>
          </a:xfrm>
        </p:grpSpPr>
        <p:sp>
          <p:nvSpPr>
            <p:cNvPr id="389" name="Google Shape;389;p75"/>
            <p:cNvSpPr txBox="1"/>
            <p:nvPr/>
          </p:nvSpPr>
          <p:spPr>
            <a:xfrm>
              <a:off x="914400" y="3939950"/>
              <a:ext cx="2743200" cy="649635"/>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«signal»</a:t>
              </a:r>
              <a:endParaRPr b="1"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MouseButtonDown</a:t>
              </a:r>
              <a:endParaRPr b="1" i="0" sz="2000" u="none" cap="none" strike="noStrike">
                <a:solidFill>
                  <a:schemeClr val="dk1"/>
                </a:solidFill>
                <a:latin typeface="Calibri"/>
                <a:ea typeface="Calibri"/>
                <a:cs typeface="Calibri"/>
                <a:sym typeface="Calibri"/>
              </a:endParaRPr>
            </a:p>
          </p:txBody>
        </p:sp>
        <p:sp>
          <p:nvSpPr>
            <p:cNvPr id="390" name="Google Shape;390;p75"/>
            <p:cNvSpPr txBox="1"/>
            <p:nvPr/>
          </p:nvSpPr>
          <p:spPr>
            <a:xfrm>
              <a:off x="914400" y="4589585"/>
              <a:ext cx="2743200" cy="646963"/>
            </a:xfrm>
            <a:prstGeom prst="rect">
              <a:avLst/>
            </a:prstGeom>
            <a:solidFill>
              <a:srgbClr val="B3C6E7"/>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button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location</a:t>
              </a:r>
              <a:endParaRPr b="0" i="0" sz="1400" u="none" cap="none" strike="noStrike">
                <a:solidFill>
                  <a:srgbClr val="000000"/>
                </a:solidFill>
                <a:latin typeface="Arial"/>
                <a:ea typeface="Arial"/>
                <a:cs typeface="Arial"/>
                <a:sym typeface="Arial"/>
              </a:endParaRPr>
            </a:p>
          </p:txBody>
        </p:sp>
      </p:grpSp>
      <p:grpSp>
        <p:nvGrpSpPr>
          <p:cNvPr id="391" name="Google Shape;391;p75"/>
          <p:cNvGrpSpPr/>
          <p:nvPr/>
        </p:nvGrpSpPr>
        <p:grpSpPr>
          <a:xfrm>
            <a:off x="2455600" y="2949535"/>
            <a:ext cx="4285668" cy="1155530"/>
            <a:chOff x="3963245" y="2618509"/>
            <a:chExt cx="4238646" cy="1487609"/>
          </a:xfrm>
        </p:grpSpPr>
        <p:sp>
          <p:nvSpPr>
            <p:cNvPr id="392" name="Google Shape;392;p75"/>
            <p:cNvSpPr/>
            <p:nvPr/>
          </p:nvSpPr>
          <p:spPr>
            <a:xfrm>
              <a:off x="6664036" y="3200400"/>
              <a:ext cx="1537855" cy="858982"/>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393" name="Google Shape;393;p75"/>
            <p:cNvSpPr txBox="1"/>
            <p:nvPr/>
          </p:nvSpPr>
          <p:spPr>
            <a:xfrm>
              <a:off x="7161093" y="3445224"/>
              <a:ext cx="583610" cy="4380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idle</a:t>
              </a:r>
              <a:endParaRPr b="0" i="0" sz="1400" u="none" cap="none" strike="noStrike">
                <a:solidFill>
                  <a:srgbClr val="000000"/>
                </a:solidFill>
                <a:latin typeface="Arial"/>
                <a:ea typeface="Arial"/>
                <a:cs typeface="Arial"/>
                <a:sym typeface="Arial"/>
              </a:endParaRPr>
            </a:p>
          </p:txBody>
        </p:sp>
        <p:sp>
          <p:nvSpPr>
            <p:cNvPr id="394" name="Google Shape;394;p75"/>
            <p:cNvSpPr/>
            <p:nvPr/>
          </p:nvSpPr>
          <p:spPr>
            <a:xfrm>
              <a:off x="6954982" y="2618509"/>
              <a:ext cx="749850" cy="581891"/>
            </a:xfrm>
            <a:prstGeom prst="arc">
              <a:avLst>
                <a:gd fmla="val 6866635" name="adj1"/>
                <a:gd fmla="val 45523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395" name="Google Shape;395;p75"/>
            <p:cNvCxnSpPr/>
            <p:nvPr/>
          </p:nvCxnSpPr>
          <p:spPr>
            <a:xfrm flipH="1">
              <a:off x="7405926" y="3134032"/>
              <a:ext cx="98545" cy="66368"/>
            </a:xfrm>
            <a:prstGeom prst="straightConnector1">
              <a:avLst/>
            </a:prstGeom>
            <a:noFill/>
            <a:ln cap="flat" cmpd="sng" w="9525">
              <a:solidFill>
                <a:schemeClr val="dk1"/>
              </a:solidFill>
              <a:prstDash val="solid"/>
              <a:round/>
              <a:headEnd len="sm" w="sm" type="none"/>
              <a:tailEnd len="sm" w="sm" type="none"/>
            </a:ln>
          </p:spPr>
        </p:cxnSp>
        <p:cxnSp>
          <p:nvCxnSpPr>
            <p:cNvPr id="396" name="Google Shape;396;p75"/>
            <p:cNvCxnSpPr/>
            <p:nvPr/>
          </p:nvCxnSpPr>
          <p:spPr>
            <a:xfrm flipH="1">
              <a:off x="7423802" y="3180735"/>
              <a:ext cx="113699" cy="19665"/>
            </a:xfrm>
            <a:prstGeom prst="straightConnector1">
              <a:avLst/>
            </a:prstGeom>
            <a:noFill/>
            <a:ln cap="flat" cmpd="sng" w="9525">
              <a:solidFill>
                <a:schemeClr val="dk1"/>
              </a:solidFill>
              <a:prstDash val="solid"/>
              <a:round/>
              <a:headEnd len="sm" w="sm" type="none"/>
              <a:tailEnd len="sm" w="sm" type="none"/>
            </a:ln>
          </p:spPr>
        </p:cxnSp>
        <p:cxnSp>
          <p:nvCxnSpPr>
            <p:cNvPr id="397" name="Google Shape;397;p75"/>
            <p:cNvCxnSpPr/>
            <p:nvPr/>
          </p:nvCxnSpPr>
          <p:spPr>
            <a:xfrm>
              <a:off x="4583432" y="3044049"/>
              <a:ext cx="902587" cy="760265"/>
            </a:xfrm>
            <a:prstGeom prst="curvedConnector3">
              <a:avLst>
                <a:gd fmla="val 213901" name="adj1"/>
              </a:avLst>
            </a:prstGeom>
            <a:noFill/>
            <a:ln cap="flat" cmpd="sng" w="9525">
              <a:solidFill>
                <a:srgbClr val="3E6EC2"/>
              </a:solidFill>
              <a:prstDash val="solid"/>
              <a:round/>
              <a:headEnd len="sm" w="sm" type="none"/>
              <a:tailEnd len="sm" w="sm" type="none"/>
            </a:ln>
          </p:spPr>
        </p:cxnSp>
        <p:sp>
          <p:nvSpPr>
            <p:cNvPr id="398" name="Google Shape;398;p75"/>
            <p:cNvSpPr txBox="1"/>
            <p:nvPr/>
          </p:nvSpPr>
          <p:spPr>
            <a:xfrm>
              <a:off x="4572838" y="3668103"/>
              <a:ext cx="1654069" cy="4380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Change event</a:t>
              </a:r>
              <a:endParaRPr b="0" i="0" sz="1400" u="none" cap="none" strike="noStrike">
                <a:solidFill>
                  <a:srgbClr val="000000"/>
                </a:solidFill>
                <a:latin typeface="Arial"/>
                <a:ea typeface="Arial"/>
                <a:cs typeface="Arial"/>
                <a:sym typeface="Arial"/>
              </a:endParaRPr>
            </a:p>
          </p:txBody>
        </p:sp>
        <p:sp>
          <p:nvSpPr>
            <p:cNvPr id="399" name="Google Shape;399;p75"/>
            <p:cNvSpPr txBox="1"/>
            <p:nvPr/>
          </p:nvSpPr>
          <p:spPr>
            <a:xfrm>
              <a:off x="3963245" y="2633823"/>
              <a:ext cx="3045546" cy="4380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when (11:49PM)/selfTest()</a:t>
              </a:r>
              <a:endParaRPr b="0" i="0" sz="1400" u="none" cap="none" strike="noStrike">
                <a:solidFill>
                  <a:srgbClr val="000000"/>
                </a:solidFill>
                <a:latin typeface="Arial"/>
                <a:ea typeface="Arial"/>
                <a:cs typeface="Arial"/>
                <a:sym typeface="Arial"/>
              </a:endParaRPr>
            </a:p>
          </p:txBody>
        </p:sp>
      </p:grpSp>
      <p:pic>
        <p:nvPicPr>
          <p:cNvPr id="400" name="Google Shape;400;p75"/>
          <p:cNvPicPr preferRelativeResize="0"/>
          <p:nvPr/>
        </p:nvPicPr>
        <p:blipFill rotWithShape="1">
          <a:blip r:embed="rId4">
            <a:alphaModFix/>
          </a:blip>
          <a:srcRect b="0" l="0" r="0" t="0"/>
          <a:stretch/>
        </p:blipFill>
        <p:spPr>
          <a:xfrm>
            <a:off x="4348264" y="4377446"/>
            <a:ext cx="4581727" cy="22240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6"/>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407" name="Google Shape;407;p76"/>
          <p:cNvSpPr txBox="1"/>
          <p:nvPr>
            <p:ph idx="1" type="body"/>
          </p:nvPr>
        </p:nvSpPr>
        <p:spPr>
          <a:xfrm>
            <a:off x="0" y="1232848"/>
            <a:ext cx="9144000" cy="515819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2000"/>
              <a:buFont typeface="Noto Sans Symbols"/>
              <a:buChar char="▪"/>
            </a:pPr>
            <a:r>
              <a:rPr lang="en-US" sz="2300"/>
              <a:t>An abstraction of values and links of an object. Sets of values and links are grouped together into a state according to the behaviour of objects.</a:t>
            </a:r>
            <a:endParaRPr/>
          </a:p>
          <a:p>
            <a:pPr indent="-342900" lvl="0" marL="342900" rtl="0" algn="just">
              <a:lnSpc>
                <a:spcPct val="150000"/>
              </a:lnSpc>
              <a:spcBef>
                <a:spcPts val="1200"/>
              </a:spcBef>
              <a:spcAft>
                <a:spcPts val="0"/>
              </a:spcAft>
              <a:buSzPts val="2000"/>
              <a:buFont typeface="Noto Sans Symbols"/>
              <a:buChar char="▪"/>
            </a:pPr>
            <a:r>
              <a:rPr lang="en-US" sz="2300"/>
              <a:t>Correspond to verbs with a suffix of “ing” (Waiting, Dialing) or the duration of some condition (Powered, BelowFreezing)</a:t>
            </a:r>
            <a:endParaRPr/>
          </a:p>
          <a:p>
            <a:pPr indent="-342900" lvl="0" marL="342900" rtl="0" algn="just">
              <a:lnSpc>
                <a:spcPct val="150000"/>
              </a:lnSpc>
              <a:spcBef>
                <a:spcPts val="1200"/>
              </a:spcBef>
              <a:spcAft>
                <a:spcPts val="0"/>
              </a:spcAft>
              <a:buSzPts val="2000"/>
              <a:buFont typeface="Noto Sans Symbols"/>
              <a:buChar char="▪"/>
            </a:pPr>
            <a:r>
              <a:rPr lang="en-US" sz="2300"/>
              <a:t>Objects of a class have a finite number of possible states. But each object can only be in one state at a time. </a:t>
            </a:r>
            <a:endParaRPr/>
          </a:p>
          <a:p>
            <a:pPr indent="-342900" lvl="0" marL="342900" rtl="0" algn="just">
              <a:lnSpc>
                <a:spcPct val="150000"/>
              </a:lnSpc>
              <a:spcBef>
                <a:spcPts val="1200"/>
              </a:spcBef>
              <a:spcAft>
                <a:spcPts val="0"/>
              </a:spcAft>
              <a:buSzPts val="2000"/>
              <a:buFont typeface="Noto Sans Symbols"/>
              <a:buChar char="▪"/>
            </a:pPr>
            <a:r>
              <a:rPr lang="en-US" sz="2300"/>
              <a:t>State specifies the response of an object to input events.</a:t>
            </a:r>
            <a:endParaRPr/>
          </a:p>
          <a:p>
            <a:pPr indent="-342900" lvl="0" marL="342900" rtl="0" algn="just">
              <a:lnSpc>
                <a:spcPct val="150000"/>
              </a:lnSpc>
              <a:spcBef>
                <a:spcPts val="1200"/>
              </a:spcBef>
              <a:spcAft>
                <a:spcPts val="0"/>
              </a:spcAft>
              <a:buSzPts val="2000"/>
              <a:buFont typeface="Noto Sans Symbols"/>
              <a:buChar char="▪"/>
            </a:pPr>
            <a:r>
              <a:rPr lang="en-US" sz="2300"/>
              <a:t>All events are ignored in a state, except those for which behaviour is explicitly prescribed. </a:t>
            </a:r>
            <a:endParaRPr/>
          </a:p>
        </p:txBody>
      </p:sp>
      <p:cxnSp>
        <p:nvCxnSpPr>
          <p:cNvPr id="408" name="Google Shape;408;p76"/>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409" name="Google Shape;409;p76"/>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States</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410" name="Google Shape;410;p76"/>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411" name="Google Shape;411;p76"/>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7"/>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418" name="Google Shape;418;p77"/>
          <p:cNvSpPr txBox="1"/>
          <p:nvPr>
            <p:ph idx="1" type="body"/>
          </p:nvPr>
        </p:nvSpPr>
        <p:spPr>
          <a:xfrm>
            <a:off x="0" y="1232848"/>
            <a:ext cx="8929991" cy="515819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1200"/>
              </a:spcBef>
              <a:spcAft>
                <a:spcPts val="0"/>
              </a:spcAft>
              <a:buClr>
                <a:srgbClr val="0070C0"/>
              </a:buClr>
              <a:buSzPts val="2000"/>
              <a:buFont typeface="Noto Sans Symbols"/>
              <a:buChar char="▪"/>
            </a:pPr>
            <a:r>
              <a:rPr lang="en-US" sz="2400">
                <a:solidFill>
                  <a:schemeClr val="dk1"/>
                </a:solidFill>
              </a:rPr>
              <a:t>Events corresponds to a specific points in time</a:t>
            </a:r>
            <a:endParaRPr/>
          </a:p>
          <a:p>
            <a:pPr indent="-342900" lvl="0" marL="342900" rtl="0" algn="just">
              <a:lnSpc>
                <a:spcPct val="150000"/>
              </a:lnSpc>
              <a:spcBef>
                <a:spcPts val="1200"/>
              </a:spcBef>
              <a:spcAft>
                <a:spcPts val="0"/>
              </a:spcAft>
              <a:buClr>
                <a:srgbClr val="0070C0"/>
              </a:buClr>
              <a:buSzPts val="2000"/>
              <a:buFont typeface="Noto Sans Symbols"/>
              <a:buChar char="▪"/>
            </a:pPr>
            <a:r>
              <a:rPr lang="en-US" sz="2400">
                <a:solidFill>
                  <a:schemeClr val="dk1"/>
                </a:solidFill>
              </a:rPr>
              <a:t>States represent intervals of time between two events received by the object</a:t>
            </a:r>
            <a:endParaRPr sz="2400">
              <a:solidFill>
                <a:schemeClr val="dk1"/>
              </a:solidFill>
            </a:endParaRPr>
          </a:p>
        </p:txBody>
      </p:sp>
      <p:cxnSp>
        <p:nvCxnSpPr>
          <p:cNvPr id="419" name="Google Shape;419;p77"/>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420" name="Google Shape;420;p77"/>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Events v/s states</a:t>
            </a:r>
            <a:endParaRPr b="1" i="0" sz="2200" u="none" cap="none" strike="noStrike">
              <a:solidFill>
                <a:srgbClr val="C55A11"/>
              </a:solidFill>
              <a:latin typeface="Calibri"/>
              <a:ea typeface="Calibri"/>
              <a:cs typeface="Calibri"/>
              <a:sym typeface="Calibri"/>
            </a:endParaRPr>
          </a:p>
        </p:txBody>
      </p:sp>
      <p:pic>
        <p:nvPicPr>
          <p:cNvPr descr="A close up of a logo&#10;&#10;Description automatically generated" id="421" name="Google Shape;421;p77"/>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422" name="Google Shape;422;p77"/>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pic>
        <p:nvPicPr>
          <p:cNvPr id="423" name="Google Shape;423;p77"/>
          <p:cNvPicPr preferRelativeResize="0"/>
          <p:nvPr/>
        </p:nvPicPr>
        <p:blipFill rotWithShape="1">
          <a:blip r:embed="rId4">
            <a:alphaModFix/>
          </a:blip>
          <a:srcRect b="0" l="0" r="0" t="0"/>
          <a:stretch/>
        </p:blipFill>
        <p:spPr>
          <a:xfrm>
            <a:off x="893235" y="3629118"/>
            <a:ext cx="7143750" cy="11958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8"/>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430" name="Google Shape;430;p78"/>
          <p:cNvSpPr txBox="1"/>
          <p:nvPr>
            <p:ph idx="1" type="body"/>
          </p:nvPr>
        </p:nvSpPr>
        <p:spPr>
          <a:xfrm>
            <a:off x="243191" y="1322962"/>
            <a:ext cx="8657618" cy="5068079"/>
          </a:xfrm>
          <a:prstGeom prst="rect">
            <a:avLst/>
          </a:prstGeom>
          <a:noFill/>
          <a:ln>
            <a:noFill/>
          </a:ln>
        </p:spPr>
        <p:txBody>
          <a:bodyPr anchorCtr="0" anchor="t" bIns="45700" lIns="91425" spcFirstLastPara="1" rIns="91425" wrap="square" tIns="45700">
            <a:noAutofit/>
          </a:bodyPr>
          <a:lstStyle/>
          <a:p>
            <a:pPr indent="-114300" lvl="0" marL="0" rtl="0" algn="just">
              <a:lnSpc>
                <a:spcPct val="150000"/>
              </a:lnSpc>
              <a:spcBef>
                <a:spcPts val="0"/>
              </a:spcBef>
              <a:spcAft>
                <a:spcPts val="0"/>
              </a:spcAft>
              <a:buSzPts val="1800"/>
              <a:buChar char="•"/>
            </a:pPr>
            <a:r>
              <a:rPr lang="en-US" sz="2400">
                <a:solidFill>
                  <a:srgbClr val="000000"/>
                </a:solidFill>
              </a:rPr>
              <a:t>       An instantaneous change from one state to another</a:t>
            </a:r>
            <a:endParaRPr/>
          </a:p>
          <a:p>
            <a:pPr indent="-114300" lvl="0" marL="0" rtl="0" algn="just">
              <a:lnSpc>
                <a:spcPct val="150000"/>
              </a:lnSpc>
              <a:spcBef>
                <a:spcPts val="0"/>
              </a:spcBef>
              <a:spcAft>
                <a:spcPts val="0"/>
              </a:spcAft>
              <a:buSzPts val="1800"/>
              <a:buChar char="•"/>
            </a:pPr>
            <a:r>
              <a:rPr lang="en-US" sz="2400">
                <a:solidFill>
                  <a:srgbClr val="000000"/>
                </a:solidFill>
              </a:rPr>
              <a:t>       Fires when event occurs </a:t>
            </a:r>
            <a:endParaRPr/>
          </a:p>
          <a:p>
            <a:pPr indent="-114300" lvl="0" marL="0" rtl="0" algn="just">
              <a:lnSpc>
                <a:spcPct val="150000"/>
              </a:lnSpc>
              <a:spcBef>
                <a:spcPts val="0"/>
              </a:spcBef>
              <a:spcAft>
                <a:spcPts val="0"/>
              </a:spcAft>
              <a:buSzPts val="1800"/>
              <a:buChar char="•"/>
            </a:pPr>
            <a:r>
              <a:rPr lang="en-US" sz="2400">
                <a:solidFill>
                  <a:srgbClr val="000000"/>
                </a:solidFill>
              </a:rPr>
              <a:t>       Said to fire upon the change from source state to target state</a:t>
            </a:r>
            <a:endParaRPr sz="2400"/>
          </a:p>
          <a:p>
            <a:pPr indent="-114300" lvl="0" marL="0" rtl="0" algn="just">
              <a:lnSpc>
                <a:spcPct val="150000"/>
              </a:lnSpc>
              <a:spcBef>
                <a:spcPts val="0"/>
              </a:spcBef>
              <a:spcAft>
                <a:spcPts val="0"/>
              </a:spcAft>
              <a:buSzPts val="1800"/>
              <a:buChar char="•"/>
            </a:pPr>
            <a:r>
              <a:rPr lang="en-US" sz="2400">
                <a:solidFill>
                  <a:srgbClr val="000000"/>
                </a:solidFill>
              </a:rPr>
              <a:t>       The origin and target of a transition usually are different states but  could be the same.</a:t>
            </a:r>
            <a:endParaRPr/>
          </a:p>
          <a:p>
            <a:pPr indent="-114300" lvl="0" marL="0" rtl="0" algn="just">
              <a:lnSpc>
                <a:spcPct val="150000"/>
              </a:lnSpc>
              <a:spcBef>
                <a:spcPts val="0"/>
              </a:spcBef>
              <a:spcAft>
                <a:spcPts val="0"/>
              </a:spcAft>
              <a:buSzPts val="1800"/>
              <a:buChar char="•"/>
            </a:pPr>
            <a:r>
              <a:rPr lang="en-US" sz="2400">
                <a:solidFill>
                  <a:srgbClr val="000000"/>
                </a:solidFill>
              </a:rPr>
              <a:t>       The </a:t>
            </a:r>
            <a:r>
              <a:rPr b="1" lang="en-US" sz="2400">
                <a:solidFill>
                  <a:srgbClr val="000000"/>
                </a:solidFill>
              </a:rPr>
              <a:t>choice of next state depends on the original state and event received</a:t>
            </a:r>
            <a:endParaRPr/>
          </a:p>
          <a:p>
            <a:pPr indent="-114300" lvl="0" marL="0" rtl="0" algn="just">
              <a:lnSpc>
                <a:spcPct val="150000"/>
              </a:lnSpc>
              <a:spcBef>
                <a:spcPts val="0"/>
              </a:spcBef>
              <a:spcAft>
                <a:spcPts val="0"/>
              </a:spcAft>
              <a:buSzPts val="1800"/>
              <a:buChar char="•"/>
            </a:pPr>
            <a:r>
              <a:rPr lang="en-US" sz="2400">
                <a:solidFill>
                  <a:srgbClr val="000000"/>
                </a:solidFill>
              </a:rPr>
              <a:t>       The event may cause multiple objects to transition</a:t>
            </a:r>
            <a:endParaRPr/>
          </a:p>
          <a:p>
            <a:pPr indent="-114300" lvl="0" marL="0" rtl="0" algn="just">
              <a:lnSpc>
                <a:spcPct val="100000"/>
              </a:lnSpc>
              <a:spcBef>
                <a:spcPts val="0"/>
              </a:spcBef>
              <a:spcAft>
                <a:spcPts val="0"/>
              </a:spcAft>
              <a:buSzPts val="1800"/>
              <a:buChar char="•"/>
            </a:pPr>
            <a:r>
              <a:rPr lang="en-US" sz="2400">
                <a:solidFill>
                  <a:srgbClr val="000000"/>
                </a:solidFill>
              </a:rPr>
              <a:t>       Example: </a:t>
            </a:r>
            <a:r>
              <a:rPr lang="en-US" sz="2000">
                <a:solidFill>
                  <a:srgbClr val="000000"/>
                </a:solidFill>
              </a:rPr>
              <a:t>When a phone line is answered, the phone line transitions from the </a:t>
            </a:r>
            <a:r>
              <a:rPr b="1" lang="en-US" sz="2000">
                <a:solidFill>
                  <a:srgbClr val="000000"/>
                </a:solidFill>
              </a:rPr>
              <a:t>Ringing</a:t>
            </a:r>
            <a:r>
              <a:rPr lang="en-US" sz="2000">
                <a:solidFill>
                  <a:srgbClr val="000000"/>
                </a:solidFill>
              </a:rPr>
              <a:t> state to the </a:t>
            </a:r>
            <a:r>
              <a:rPr b="1" lang="en-US" sz="2000">
                <a:solidFill>
                  <a:srgbClr val="000000"/>
                </a:solidFill>
              </a:rPr>
              <a:t>Connected</a:t>
            </a:r>
            <a:r>
              <a:rPr lang="en-US" sz="2000">
                <a:solidFill>
                  <a:srgbClr val="000000"/>
                </a:solidFill>
              </a:rPr>
              <a:t> state.</a:t>
            </a:r>
            <a:endParaRPr sz="2000"/>
          </a:p>
        </p:txBody>
      </p:sp>
      <p:cxnSp>
        <p:nvCxnSpPr>
          <p:cNvPr id="431" name="Google Shape;431;p78"/>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432" name="Google Shape;432;p78"/>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Transitions</a:t>
            </a:r>
            <a:endParaRPr b="1" i="0" sz="2200" u="none" cap="none" strike="noStrike">
              <a:solidFill>
                <a:srgbClr val="C55A11"/>
              </a:solidFill>
              <a:latin typeface="Calibri"/>
              <a:ea typeface="Calibri"/>
              <a:cs typeface="Calibri"/>
              <a:sym typeface="Calibri"/>
            </a:endParaRPr>
          </a:p>
        </p:txBody>
      </p:sp>
      <p:pic>
        <p:nvPicPr>
          <p:cNvPr descr="A close up of a logo&#10;&#10;Description automatically generated" id="433" name="Google Shape;433;p78"/>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434" name="Google Shape;434;p78"/>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9"/>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441" name="Google Shape;441;p79"/>
          <p:cNvSpPr txBox="1"/>
          <p:nvPr>
            <p:ph idx="1" type="body"/>
          </p:nvPr>
        </p:nvSpPr>
        <p:spPr>
          <a:xfrm>
            <a:off x="-221664" y="1279341"/>
            <a:ext cx="8900809" cy="2433683"/>
          </a:xfrm>
          <a:prstGeom prst="rect">
            <a:avLst/>
          </a:prstGeom>
          <a:noFill/>
          <a:ln>
            <a:noFill/>
          </a:ln>
        </p:spPr>
        <p:txBody>
          <a:bodyPr anchorCtr="0" anchor="t" bIns="45700" lIns="91425" spcFirstLastPara="1" rIns="91425" wrap="square" tIns="45700">
            <a:noAutofit/>
          </a:bodyPr>
          <a:lstStyle/>
          <a:p>
            <a:pPr indent="-342900" lvl="1" marL="800100" rtl="0" algn="just">
              <a:lnSpc>
                <a:spcPct val="150000"/>
              </a:lnSpc>
              <a:spcBef>
                <a:spcPts val="0"/>
              </a:spcBef>
              <a:spcAft>
                <a:spcPts val="0"/>
              </a:spcAft>
              <a:buClr>
                <a:srgbClr val="000000"/>
              </a:buClr>
              <a:buSzPts val="2200"/>
              <a:buFont typeface="Noto Sans Symbols"/>
              <a:buChar char="▪"/>
            </a:pPr>
            <a:r>
              <a:rPr b="1" lang="en-US">
                <a:solidFill>
                  <a:srgbClr val="000000"/>
                </a:solidFill>
              </a:rPr>
              <a:t>Boolean expression that must be true </a:t>
            </a:r>
            <a:r>
              <a:rPr lang="en-US">
                <a:solidFill>
                  <a:srgbClr val="000000"/>
                </a:solidFill>
              </a:rPr>
              <a:t>for transition to occur</a:t>
            </a:r>
            <a:endParaRPr/>
          </a:p>
          <a:p>
            <a:pPr indent="-342900" lvl="1" marL="800100" rtl="0" algn="just">
              <a:lnSpc>
                <a:spcPct val="150000"/>
              </a:lnSpc>
              <a:spcBef>
                <a:spcPts val="0"/>
              </a:spcBef>
              <a:spcAft>
                <a:spcPts val="0"/>
              </a:spcAft>
              <a:buClr>
                <a:srgbClr val="000000"/>
              </a:buClr>
              <a:buSzPts val="2200"/>
              <a:buFont typeface="Noto Sans Symbols"/>
              <a:buChar char="▪"/>
            </a:pPr>
            <a:r>
              <a:rPr b="1" lang="en-US">
                <a:solidFill>
                  <a:srgbClr val="000000"/>
                </a:solidFill>
              </a:rPr>
              <a:t>Checked only once</a:t>
            </a:r>
            <a:r>
              <a:rPr lang="en-US">
                <a:solidFill>
                  <a:srgbClr val="000000"/>
                </a:solidFill>
              </a:rPr>
              <a:t>, at the time when event occurs</a:t>
            </a:r>
            <a:endParaRPr/>
          </a:p>
          <a:p>
            <a:pPr indent="-342900" lvl="1" marL="800100" rtl="0" algn="just">
              <a:lnSpc>
                <a:spcPct val="150000"/>
              </a:lnSpc>
              <a:spcBef>
                <a:spcPts val="0"/>
              </a:spcBef>
              <a:spcAft>
                <a:spcPts val="0"/>
              </a:spcAft>
              <a:buClr>
                <a:srgbClr val="000000"/>
              </a:buClr>
              <a:buSzPts val="2200"/>
              <a:buFont typeface="Noto Sans Symbols"/>
              <a:buChar char="▪"/>
            </a:pPr>
            <a:r>
              <a:rPr lang="en-US">
                <a:solidFill>
                  <a:srgbClr val="000000"/>
                </a:solidFill>
              </a:rPr>
              <a:t>Example: </a:t>
            </a:r>
            <a:r>
              <a:rPr lang="en-US" sz="2000">
                <a:solidFill>
                  <a:srgbClr val="000000"/>
                </a:solidFill>
              </a:rPr>
              <a:t>When you go out in the morning </a:t>
            </a:r>
            <a:r>
              <a:rPr b="1" lang="en-US" sz="2000">
                <a:solidFill>
                  <a:srgbClr val="000000"/>
                </a:solidFill>
              </a:rPr>
              <a:t>(event)</a:t>
            </a:r>
            <a:r>
              <a:rPr lang="en-US" sz="2000">
                <a:solidFill>
                  <a:srgbClr val="000000"/>
                </a:solidFill>
              </a:rPr>
              <a:t>, if the temperature is below freezing </a:t>
            </a:r>
            <a:r>
              <a:rPr b="1" lang="en-US" sz="2000">
                <a:solidFill>
                  <a:srgbClr val="000000"/>
                </a:solidFill>
              </a:rPr>
              <a:t>(condition)</a:t>
            </a:r>
            <a:r>
              <a:rPr lang="en-US" sz="2000">
                <a:solidFill>
                  <a:srgbClr val="000000"/>
                </a:solidFill>
              </a:rPr>
              <a:t>, then put on your gloves </a:t>
            </a:r>
            <a:r>
              <a:rPr b="1" lang="en-US" sz="2000">
                <a:solidFill>
                  <a:srgbClr val="000000"/>
                </a:solidFill>
              </a:rPr>
              <a:t>(next state)</a:t>
            </a:r>
            <a:r>
              <a:rPr lang="en-US" sz="2000">
                <a:solidFill>
                  <a:srgbClr val="000000"/>
                </a:solidFill>
              </a:rPr>
              <a:t>.</a:t>
            </a:r>
            <a:endParaRPr/>
          </a:p>
          <a:p>
            <a:pPr indent="-342900" lvl="1" marL="800100" rtl="0" algn="just">
              <a:lnSpc>
                <a:spcPct val="150000"/>
              </a:lnSpc>
              <a:spcBef>
                <a:spcPts val="0"/>
              </a:spcBef>
              <a:spcAft>
                <a:spcPts val="0"/>
              </a:spcAft>
              <a:buClr>
                <a:srgbClr val="000000"/>
              </a:buClr>
              <a:buSzPts val="2200"/>
              <a:buFont typeface="Noto Sans Symbols"/>
              <a:buChar char="▪"/>
            </a:pPr>
            <a:r>
              <a:rPr b="1" lang="en-US">
                <a:solidFill>
                  <a:srgbClr val="000000"/>
                </a:solidFill>
              </a:rPr>
              <a:t>Guard condition vs change event</a:t>
            </a:r>
            <a:endParaRPr/>
          </a:p>
          <a:p>
            <a:pPr indent="-342900" lvl="1" marL="800100" rtl="0" algn="just">
              <a:lnSpc>
                <a:spcPct val="150000"/>
              </a:lnSpc>
              <a:spcBef>
                <a:spcPts val="0"/>
              </a:spcBef>
              <a:spcAft>
                <a:spcPts val="0"/>
              </a:spcAft>
              <a:buClr>
                <a:srgbClr val="000000"/>
              </a:buClr>
              <a:buSzPts val="2200"/>
              <a:buNone/>
            </a:pPr>
            <a:r>
              <a:t/>
            </a:r>
            <a:endParaRPr b="1"/>
          </a:p>
        </p:txBody>
      </p:sp>
      <p:cxnSp>
        <p:nvCxnSpPr>
          <p:cNvPr id="442" name="Google Shape;442;p79"/>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443" name="Google Shape;443;p79"/>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Guard conditions</a:t>
            </a:r>
            <a:endParaRPr b="1" i="0" sz="2200" u="none" cap="none" strike="noStrike">
              <a:solidFill>
                <a:srgbClr val="C55A11"/>
              </a:solidFill>
              <a:latin typeface="Calibri"/>
              <a:ea typeface="Calibri"/>
              <a:cs typeface="Calibri"/>
              <a:sym typeface="Calibri"/>
            </a:endParaRPr>
          </a:p>
        </p:txBody>
      </p:sp>
      <p:pic>
        <p:nvPicPr>
          <p:cNvPr descr="A close up of a logo&#10;&#10;Description automatically generated" id="444" name="Google Shape;444;p79"/>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445" name="Google Shape;445;p79"/>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pic>
        <p:nvPicPr>
          <p:cNvPr id="446" name="Google Shape;446;p79"/>
          <p:cNvPicPr preferRelativeResize="0"/>
          <p:nvPr/>
        </p:nvPicPr>
        <p:blipFill rotWithShape="1">
          <a:blip r:embed="rId4">
            <a:alphaModFix/>
          </a:blip>
          <a:srcRect b="0" l="0" r="0" t="0"/>
          <a:stretch/>
        </p:blipFill>
        <p:spPr>
          <a:xfrm>
            <a:off x="1281547" y="4195618"/>
            <a:ext cx="7252854" cy="20112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0"/>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453" name="Google Shape;453;p80"/>
          <p:cNvSpPr txBox="1"/>
          <p:nvPr>
            <p:ph idx="1" type="body"/>
          </p:nvPr>
        </p:nvSpPr>
        <p:spPr>
          <a:xfrm>
            <a:off x="0" y="1085072"/>
            <a:ext cx="9144000" cy="515819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2000"/>
              <a:buFont typeface="Noto Sans Symbols"/>
              <a:buChar char="▪"/>
            </a:pPr>
            <a:r>
              <a:rPr lang="en-US" sz="2300"/>
              <a:t>A graph whose </a:t>
            </a:r>
            <a:r>
              <a:rPr b="1" lang="en-US" sz="2300"/>
              <a:t>nodes are states and directed arcs are transitions</a:t>
            </a:r>
            <a:endParaRPr/>
          </a:p>
          <a:p>
            <a:pPr indent="-342900" lvl="0" marL="342900" rtl="0" algn="just">
              <a:lnSpc>
                <a:spcPct val="150000"/>
              </a:lnSpc>
              <a:spcBef>
                <a:spcPts val="0"/>
              </a:spcBef>
              <a:spcAft>
                <a:spcPts val="0"/>
              </a:spcAft>
              <a:buSzPts val="2000"/>
              <a:buFont typeface="Noto Sans Symbols"/>
              <a:buChar char="▪"/>
            </a:pPr>
            <a:r>
              <a:rPr lang="en-US" sz="2300"/>
              <a:t>Specifies state sequences caused by event sequences</a:t>
            </a:r>
            <a:endParaRPr/>
          </a:p>
          <a:p>
            <a:pPr indent="-342900" lvl="0" marL="342900" rtl="0" algn="just">
              <a:lnSpc>
                <a:spcPct val="150000"/>
              </a:lnSpc>
              <a:spcBef>
                <a:spcPts val="0"/>
              </a:spcBef>
              <a:spcAft>
                <a:spcPts val="0"/>
              </a:spcAft>
              <a:buSzPts val="2000"/>
              <a:buFont typeface="Noto Sans Symbols"/>
              <a:buChar char="▪"/>
            </a:pPr>
            <a:r>
              <a:rPr lang="en-US" sz="2300"/>
              <a:t>State names must be unique within the scope of a state diagram</a:t>
            </a:r>
            <a:endParaRPr/>
          </a:p>
          <a:p>
            <a:pPr indent="-342900" lvl="0" marL="342900" rtl="0" algn="just">
              <a:lnSpc>
                <a:spcPct val="150000"/>
              </a:lnSpc>
              <a:spcBef>
                <a:spcPts val="0"/>
              </a:spcBef>
              <a:spcAft>
                <a:spcPts val="0"/>
              </a:spcAft>
              <a:buSzPts val="2000"/>
              <a:buFont typeface="Noto Sans Symbols"/>
              <a:buChar char="▪"/>
            </a:pPr>
            <a:r>
              <a:rPr lang="en-US" sz="2300"/>
              <a:t>There can be </a:t>
            </a:r>
            <a:r>
              <a:rPr b="1" lang="en-US" sz="2300"/>
              <a:t>only one start state </a:t>
            </a:r>
            <a:r>
              <a:rPr lang="en-US" sz="2300"/>
              <a:t>and </a:t>
            </a:r>
            <a:r>
              <a:rPr b="1" lang="en-US" sz="2300"/>
              <a:t>many intermediate and final states</a:t>
            </a:r>
            <a:endParaRPr/>
          </a:p>
          <a:p>
            <a:pPr indent="-342900" lvl="0" marL="342900" rtl="0" algn="just">
              <a:lnSpc>
                <a:spcPct val="150000"/>
              </a:lnSpc>
              <a:spcBef>
                <a:spcPts val="0"/>
              </a:spcBef>
              <a:spcAft>
                <a:spcPts val="0"/>
              </a:spcAft>
              <a:buSzPts val="2000"/>
              <a:buFont typeface="Noto Sans Symbols"/>
              <a:buChar char="▪"/>
            </a:pPr>
            <a:r>
              <a:rPr lang="en-US" sz="2300"/>
              <a:t>An object must be in some specific state at any given time</a:t>
            </a:r>
            <a:endParaRPr/>
          </a:p>
          <a:p>
            <a:pPr indent="-342900" lvl="0" marL="342900" rtl="0" algn="just">
              <a:lnSpc>
                <a:spcPct val="150000"/>
              </a:lnSpc>
              <a:spcBef>
                <a:spcPts val="0"/>
              </a:spcBef>
              <a:spcAft>
                <a:spcPts val="0"/>
              </a:spcAft>
              <a:buSzPts val="2000"/>
              <a:buFont typeface="Noto Sans Symbols"/>
              <a:buChar char="▪"/>
            </a:pPr>
            <a:r>
              <a:rPr lang="en-US" sz="2300"/>
              <a:t>If more than one transition leaves a state, first event occurred decides the transition to fire</a:t>
            </a:r>
            <a:endParaRPr/>
          </a:p>
          <a:p>
            <a:pPr indent="-342900" lvl="0" marL="342900" rtl="0" algn="just">
              <a:lnSpc>
                <a:spcPct val="150000"/>
              </a:lnSpc>
              <a:spcBef>
                <a:spcPts val="0"/>
              </a:spcBef>
              <a:spcAft>
                <a:spcPts val="0"/>
              </a:spcAft>
              <a:buSzPts val="2000"/>
              <a:buFont typeface="Noto Sans Symbols"/>
              <a:buChar char="▪"/>
            </a:pPr>
            <a:r>
              <a:rPr lang="en-US" sz="2300"/>
              <a:t>If an event occurs, </a:t>
            </a:r>
            <a:r>
              <a:rPr b="1" lang="en-US" sz="2300"/>
              <a:t>no transition matches it, then the event is ignored</a:t>
            </a:r>
            <a:endParaRPr/>
          </a:p>
          <a:p>
            <a:pPr indent="-342900" lvl="0" marL="342900" rtl="0" algn="just">
              <a:lnSpc>
                <a:spcPct val="150000"/>
              </a:lnSpc>
              <a:spcBef>
                <a:spcPts val="0"/>
              </a:spcBef>
              <a:spcAft>
                <a:spcPts val="0"/>
              </a:spcAft>
              <a:buSzPts val="2000"/>
              <a:buFont typeface="Noto Sans Symbols"/>
              <a:buChar char="▪"/>
            </a:pPr>
            <a:r>
              <a:rPr lang="en-US" sz="2300"/>
              <a:t>If an event occurs and </a:t>
            </a:r>
            <a:r>
              <a:rPr b="1" lang="en-US" sz="2300"/>
              <a:t>if more than one transition matches it only one will fire but the choice is non-deterministic.</a:t>
            </a:r>
            <a:endParaRPr/>
          </a:p>
          <a:p>
            <a:pPr indent="-215900" lvl="0" marL="342900" rtl="0" algn="just">
              <a:lnSpc>
                <a:spcPct val="150000"/>
              </a:lnSpc>
              <a:spcBef>
                <a:spcPts val="0"/>
              </a:spcBef>
              <a:spcAft>
                <a:spcPts val="0"/>
              </a:spcAft>
              <a:buSzPts val="2000"/>
              <a:buFont typeface="Noto Sans Symbols"/>
              <a:buNone/>
            </a:pPr>
            <a:r>
              <a:t/>
            </a:r>
            <a:endParaRPr sz="2300"/>
          </a:p>
        </p:txBody>
      </p:sp>
      <p:cxnSp>
        <p:nvCxnSpPr>
          <p:cNvPr id="454" name="Google Shape;454;p80"/>
          <p:cNvCxnSpPr/>
          <p:nvPr/>
        </p:nvCxnSpPr>
        <p:spPr>
          <a:xfrm>
            <a:off x="5876" y="1197177"/>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455" name="Google Shape;455;p80"/>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State diagram</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456" name="Google Shape;456;p80"/>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457" name="Google Shape;457;p80"/>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1"/>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cxnSp>
        <p:nvCxnSpPr>
          <p:cNvPr id="464" name="Google Shape;464;p81"/>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465" name="Google Shape;465;p81"/>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UML Notations - State diagram</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466" name="Google Shape;466;p81"/>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467" name="Google Shape;467;p81"/>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pic>
        <p:nvPicPr>
          <p:cNvPr id="468" name="Google Shape;468;p81"/>
          <p:cNvPicPr preferRelativeResize="0"/>
          <p:nvPr/>
        </p:nvPicPr>
        <p:blipFill rotWithShape="1">
          <a:blip r:embed="rId4">
            <a:alphaModFix/>
          </a:blip>
          <a:srcRect b="0" l="0" r="0" t="0"/>
          <a:stretch/>
        </p:blipFill>
        <p:spPr>
          <a:xfrm>
            <a:off x="179512" y="1340768"/>
            <a:ext cx="7904150" cy="53285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2"/>
          <p:cNvSpPr txBox="1"/>
          <p:nvPr>
            <p:ph type="title"/>
          </p:nvPr>
        </p:nvSpPr>
        <p:spPr>
          <a:xfrm>
            <a:off x="1116807" y="533403"/>
            <a:ext cx="5847160" cy="744141"/>
          </a:xfrm>
          <a:prstGeom prst="rect">
            <a:avLst/>
          </a:prstGeom>
          <a:noFill/>
          <a:ln>
            <a:noFill/>
          </a:ln>
        </p:spPr>
        <p:txBody>
          <a:bodyPr anchorCtr="0" anchor="ctr" bIns="34275" lIns="68550" spcFirstLastPara="1" rIns="68550" wrap="square" tIns="34275">
            <a:normAutofit/>
          </a:bodyPr>
          <a:lstStyle/>
          <a:p>
            <a:pPr indent="0" lvl="0" marL="0" rtl="0" algn="l">
              <a:lnSpc>
                <a:spcPct val="90000"/>
              </a:lnSpc>
              <a:spcBef>
                <a:spcPts val="0"/>
              </a:spcBef>
              <a:spcAft>
                <a:spcPts val="0"/>
              </a:spcAft>
              <a:buSzPts val="4400"/>
              <a:buNone/>
            </a:pPr>
            <a:r>
              <a:rPr lang="en-US"/>
              <a:t> </a:t>
            </a:r>
            <a:endParaRPr/>
          </a:p>
        </p:txBody>
      </p:sp>
      <p:sp>
        <p:nvSpPr>
          <p:cNvPr id="475" name="Google Shape;475;p82"/>
          <p:cNvSpPr txBox="1"/>
          <p:nvPr>
            <p:ph idx="1" type="body"/>
          </p:nvPr>
        </p:nvSpPr>
        <p:spPr>
          <a:xfrm>
            <a:off x="160281" y="2051852"/>
            <a:ext cx="6172429" cy="4014560"/>
          </a:xfrm>
          <a:prstGeom prst="rect">
            <a:avLst/>
          </a:prstGeom>
          <a:noFill/>
          <a:ln>
            <a:noFill/>
          </a:ln>
        </p:spPr>
        <p:txBody>
          <a:bodyPr anchorCtr="0" anchor="t" bIns="34275" lIns="68550" spcFirstLastPara="1" rIns="68550" wrap="square" tIns="34275">
            <a:normAutofit/>
          </a:bodyPr>
          <a:lstStyle/>
          <a:p>
            <a:pPr indent="-228600" lvl="0" marL="457200" rtl="0" algn="just">
              <a:lnSpc>
                <a:spcPct val="160000"/>
              </a:lnSpc>
              <a:spcBef>
                <a:spcPts val="1000"/>
              </a:spcBef>
              <a:spcAft>
                <a:spcPts val="0"/>
              </a:spcAft>
              <a:buSzPts val="2800"/>
              <a:buNone/>
            </a:pPr>
            <a:r>
              <a:t/>
            </a:r>
            <a:endParaRPr sz="3000"/>
          </a:p>
          <a:p>
            <a:pPr indent="-228600" lvl="0" marL="457200" rtl="0" algn="just">
              <a:lnSpc>
                <a:spcPct val="160000"/>
              </a:lnSpc>
              <a:spcBef>
                <a:spcPts val="1000"/>
              </a:spcBef>
              <a:spcAft>
                <a:spcPts val="0"/>
              </a:spcAft>
              <a:buSzPts val="2800"/>
              <a:buNone/>
            </a:pPr>
            <a:r>
              <a:t/>
            </a:r>
            <a:endParaRPr sz="3000"/>
          </a:p>
        </p:txBody>
      </p:sp>
      <p:pic>
        <p:nvPicPr>
          <p:cNvPr descr="A close up of a logo&#10;&#10;Description automatically generated" id="476" name="Google Shape;476;p82"/>
          <p:cNvPicPr preferRelativeResize="0"/>
          <p:nvPr/>
        </p:nvPicPr>
        <p:blipFill rotWithShape="1">
          <a:blip r:embed="rId3">
            <a:alphaModFix/>
          </a:blip>
          <a:srcRect b="0" l="0" r="0" t="0"/>
          <a:stretch/>
        </p:blipFill>
        <p:spPr>
          <a:xfrm>
            <a:off x="8181904" y="264849"/>
            <a:ext cx="700199" cy="1049222"/>
          </a:xfrm>
          <a:prstGeom prst="rect">
            <a:avLst/>
          </a:prstGeom>
          <a:noFill/>
          <a:ln>
            <a:noFill/>
          </a:ln>
        </p:spPr>
      </p:pic>
      <p:cxnSp>
        <p:nvCxnSpPr>
          <p:cNvPr id="477" name="Google Shape;477;p82"/>
          <p:cNvCxnSpPr/>
          <p:nvPr/>
        </p:nvCxnSpPr>
        <p:spPr>
          <a:xfrm>
            <a:off x="1" y="1277541"/>
            <a:ext cx="7668344" cy="0"/>
          </a:xfrm>
          <a:prstGeom prst="straightConnector1">
            <a:avLst/>
          </a:prstGeom>
          <a:noFill/>
          <a:ln cap="flat" cmpd="sng" w="38100">
            <a:solidFill>
              <a:srgbClr val="C55A11"/>
            </a:solidFill>
            <a:prstDash val="solid"/>
            <a:miter lim="800000"/>
            <a:headEnd len="sm" w="sm" type="none"/>
            <a:tailEnd len="sm" w="sm" type="none"/>
          </a:ln>
        </p:spPr>
      </p:cxnSp>
      <p:sp>
        <p:nvSpPr>
          <p:cNvPr id="478" name="Google Shape;478;p82"/>
          <p:cNvSpPr txBox="1"/>
          <p:nvPr/>
        </p:nvSpPr>
        <p:spPr>
          <a:xfrm>
            <a:off x="57868" y="1241733"/>
            <a:ext cx="8978630" cy="5594727"/>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479" name="Google Shape;479;p82"/>
          <p:cNvSpPr txBox="1"/>
          <p:nvPr/>
        </p:nvSpPr>
        <p:spPr>
          <a:xfrm>
            <a:off x="1271955" y="5774125"/>
            <a:ext cx="608333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Event can be entry, exit,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Do activity continues as long as the object is in that state</a:t>
            </a:r>
            <a:endParaRPr b="0" i="0" sz="1400" u="none" cap="none" strike="noStrike">
              <a:solidFill>
                <a:srgbClr val="000000"/>
              </a:solidFill>
              <a:latin typeface="Arial"/>
              <a:ea typeface="Arial"/>
              <a:cs typeface="Arial"/>
              <a:sym typeface="Arial"/>
            </a:endParaRPr>
          </a:p>
        </p:txBody>
      </p:sp>
      <p:grpSp>
        <p:nvGrpSpPr>
          <p:cNvPr id="480" name="Google Shape;480;p82"/>
          <p:cNvGrpSpPr/>
          <p:nvPr/>
        </p:nvGrpSpPr>
        <p:grpSpPr>
          <a:xfrm>
            <a:off x="1534434" y="1160775"/>
            <a:ext cx="5015243" cy="1158372"/>
            <a:chOff x="-1870765" y="559586"/>
            <a:chExt cx="5015243" cy="1158372"/>
          </a:xfrm>
        </p:grpSpPr>
        <p:sp>
          <p:nvSpPr>
            <p:cNvPr id="481" name="Google Shape;481;p82"/>
            <p:cNvSpPr/>
            <p:nvPr/>
          </p:nvSpPr>
          <p:spPr>
            <a:xfrm>
              <a:off x="-1870765" y="559586"/>
              <a:ext cx="4923692" cy="1140069"/>
            </a:xfrm>
            <a:prstGeom prst="wedgeRectCallout">
              <a:avLst>
                <a:gd fmla="val -28262" name="adj1"/>
                <a:gd fmla="val 148059"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82" name="Google Shape;482;p82"/>
            <p:cNvSpPr txBox="1"/>
            <p:nvPr/>
          </p:nvSpPr>
          <p:spPr>
            <a:xfrm>
              <a:off x="-1779214" y="702295"/>
              <a:ext cx="492369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Solid box .. Could have start state circle and final  state bulls eye</a:t>
              </a:r>
              <a:endParaRPr b="0" i="0" sz="1400" u="none" cap="none" strike="noStrike">
                <a:solidFill>
                  <a:srgbClr val="000000"/>
                </a:solidFill>
                <a:latin typeface="Arial"/>
                <a:ea typeface="Arial"/>
                <a:cs typeface="Arial"/>
                <a:sym typeface="Arial"/>
              </a:endParaRPr>
            </a:p>
          </p:txBody>
        </p:sp>
      </p:grpSp>
      <p:grpSp>
        <p:nvGrpSpPr>
          <p:cNvPr id="483" name="Google Shape;483;p82"/>
          <p:cNvGrpSpPr/>
          <p:nvPr/>
        </p:nvGrpSpPr>
        <p:grpSpPr>
          <a:xfrm>
            <a:off x="2793519" y="3924667"/>
            <a:ext cx="3611035" cy="1323439"/>
            <a:chOff x="2951283" y="3491780"/>
            <a:chExt cx="3611035" cy="1323439"/>
          </a:xfrm>
        </p:grpSpPr>
        <p:sp>
          <p:nvSpPr>
            <p:cNvPr id="484" name="Google Shape;484;p82"/>
            <p:cNvSpPr/>
            <p:nvPr/>
          </p:nvSpPr>
          <p:spPr>
            <a:xfrm>
              <a:off x="2951283" y="3531077"/>
              <a:ext cx="3596381" cy="1251724"/>
            </a:xfrm>
            <a:prstGeom prst="wedgeRectCallout">
              <a:avLst>
                <a:gd fmla="val -28254" name="adj1"/>
                <a:gd fmla="val -58581"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85" name="Google Shape;485;p82"/>
            <p:cNvSpPr txBox="1"/>
            <p:nvPr/>
          </p:nvSpPr>
          <p:spPr>
            <a:xfrm>
              <a:off x="2951283" y="3491780"/>
              <a:ext cx="3611035"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Transition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Drawn as a line from the original state to the end state. Arrow head points to the target state. </a:t>
              </a:r>
              <a:endParaRPr b="0" i="0" sz="1400" u="none" cap="none" strike="noStrike">
                <a:solidFill>
                  <a:srgbClr val="000000"/>
                </a:solidFill>
                <a:latin typeface="Arial"/>
                <a:ea typeface="Arial"/>
                <a:cs typeface="Arial"/>
                <a:sym typeface="Arial"/>
              </a:endParaRPr>
            </a:p>
          </p:txBody>
        </p:sp>
      </p:grpSp>
      <p:grpSp>
        <p:nvGrpSpPr>
          <p:cNvPr id="486" name="Google Shape;486;p82"/>
          <p:cNvGrpSpPr/>
          <p:nvPr/>
        </p:nvGrpSpPr>
        <p:grpSpPr>
          <a:xfrm>
            <a:off x="2468828" y="1120755"/>
            <a:ext cx="5491311" cy="1359241"/>
            <a:chOff x="2677141" y="1260510"/>
            <a:chExt cx="5491311" cy="1359241"/>
          </a:xfrm>
        </p:grpSpPr>
        <p:sp>
          <p:nvSpPr>
            <p:cNvPr id="487" name="Google Shape;487;p82"/>
            <p:cNvSpPr/>
            <p:nvPr/>
          </p:nvSpPr>
          <p:spPr>
            <a:xfrm>
              <a:off x="2705100" y="1260510"/>
              <a:ext cx="5348654" cy="1241668"/>
            </a:xfrm>
            <a:prstGeom prst="wedgeRectCallout">
              <a:avLst>
                <a:gd fmla="val -39445" name="adj1"/>
                <a:gd fmla="val 126911"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88" name="Google Shape;488;p82"/>
            <p:cNvSpPr txBox="1"/>
            <p:nvPr/>
          </p:nvSpPr>
          <p:spPr>
            <a:xfrm>
              <a:off x="2677141" y="1296312"/>
              <a:ext cx="5491311"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Event: Signal event shown as a label on a transition</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and may be followed by parenthesized attributes.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Change event -   </a:t>
              </a:r>
              <a:r>
                <a:rPr b="0" i="1" lang="en-US" sz="2000" u="none" cap="none" strike="noStrike">
                  <a:solidFill>
                    <a:schemeClr val="dk1"/>
                  </a:solidFill>
                  <a:latin typeface="Calibri"/>
                  <a:ea typeface="Calibri"/>
                  <a:cs typeface="Calibri"/>
                  <a:sym typeface="Calibri"/>
                </a:rPr>
                <a:t>when</a:t>
              </a:r>
              <a:r>
                <a:rPr b="0" i="0" lang="en-US" sz="2000" u="none" cap="none" strike="noStrike">
                  <a:solidFill>
                    <a:schemeClr val="dk1"/>
                  </a:solidFill>
                  <a:latin typeface="Calibri"/>
                  <a:ea typeface="Calibri"/>
                  <a:cs typeface="Calibri"/>
                  <a:sym typeface="Calibri"/>
                </a:rPr>
                <a:t> (Boolean expr)</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Time event – </a:t>
              </a:r>
              <a:r>
                <a:rPr b="0" i="1" lang="en-US" sz="2000" u="none" cap="none" strike="noStrike">
                  <a:solidFill>
                    <a:schemeClr val="dk1"/>
                  </a:solidFill>
                  <a:latin typeface="Calibri"/>
                  <a:ea typeface="Calibri"/>
                  <a:cs typeface="Calibri"/>
                  <a:sym typeface="Calibri"/>
                </a:rPr>
                <a:t>when</a:t>
              </a:r>
              <a:r>
                <a:rPr b="0" i="0" lang="en-US" sz="2000" u="none" cap="none" strike="noStrike">
                  <a:solidFill>
                    <a:schemeClr val="dk1"/>
                  </a:solidFill>
                  <a:latin typeface="Calibri"/>
                  <a:ea typeface="Calibri"/>
                  <a:cs typeface="Calibri"/>
                  <a:sym typeface="Calibri"/>
                </a:rPr>
                <a:t> (time) or after (time duration)</a:t>
              </a:r>
              <a:endParaRPr b="0" i="0" sz="1400" u="none" cap="none" strike="noStrike">
                <a:solidFill>
                  <a:srgbClr val="000000"/>
                </a:solidFill>
                <a:latin typeface="Arial"/>
                <a:ea typeface="Arial"/>
                <a:cs typeface="Arial"/>
                <a:sym typeface="Arial"/>
              </a:endParaRPr>
            </a:p>
          </p:txBody>
        </p:sp>
      </p:grpSp>
      <p:sp>
        <p:nvSpPr>
          <p:cNvPr id="489" name="Google Shape;489;p82"/>
          <p:cNvSpPr/>
          <p:nvPr/>
        </p:nvSpPr>
        <p:spPr>
          <a:xfrm>
            <a:off x="388159" y="1630952"/>
            <a:ext cx="3374417" cy="786757"/>
          </a:xfrm>
          <a:prstGeom prst="wedgeRectCallout">
            <a:avLst>
              <a:gd fmla="val -42042" name="adj1"/>
              <a:gd fmla="val 71798"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490" name="Google Shape;490;p82"/>
          <p:cNvSpPr txBox="1"/>
          <p:nvPr/>
        </p:nvSpPr>
        <p:spPr>
          <a:xfrm>
            <a:off x="448847" y="1677296"/>
            <a:ext cx="346485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State diagram with the diagram</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name in the left upper corner</a:t>
            </a:r>
            <a:endParaRPr b="0" i="0" sz="1400" u="none" cap="none" strike="noStrike">
              <a:solidFill>
                <a:srgbClr val="000000"/>
              </a:solidFill>
              <a:latin typeface="Arial"/>
              <a:ea typeface="Arial"/>
              <a:cs typeface="Arial"/>
              <a:sym typeface="Arial"/>
            </a:endParaRPr>
          </a:p>
        </p:txBody>
      </p:sp>
      <p:sp>
        <p:nvSpPr>
          <p:cNvPr id="491" name="Google Shape;491;p82"/>
          <p:cNvSpPr/>
          <p:nvPr/>
        </p:nvSpPr>
        <p:spPr>
          <a:xfrm>
            <a:off x="122015" y="3134048"/>
            <a:ext cx="2687759" cy="1607779"/>
          </a:xfrm>
          <a:prstGeom prst="roundRect">
            <a:avLst>
              <a:gd fmla="val 50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State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do/activity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event/effect</a:t>
            </a:r>
            <a:endParaRPr b="0" i="0" sz="1400" u="none" cap="none" strike="noStrike">
              <a:solidFill>
                <a:srgbClr val="000000"/>
              </a:solidFill>
              <a:latin typeface="Arial"/>
              <a:ea typeface="Arial"/>
              <a:cs typeface="Arial"/>
              <a:sym typeface="Arial"/>
            </a:endParaRPr>
          </a:p>
        </p:txBody>
      </p:sp>
      <p:sp>
        <p:nvSpPr>
          <p:cNvPr id="492" name="Google Shape;492;p82"/>
          <p:cNvSpPr/>
          <p:nvPr/>
        </p:nvSpPr>
        <p:spPr>
          <a:xfrm>
            <a:off x="6419046" y="3134048"/>
            <a:ext cx="2534172" cy="1607779"/>
          </a:xfrm>
          <a:prstGeom prst="roundRect">
            <a:avLst>
              <a:gd fmla="val 50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State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do/activity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event/effect</a:t>
            </a:r>
            <a:endParaRPr b="0" i="0" sz="1400" u="none" cap="none" strike="noStrike">
              <a:solidFill>
                <a:srgbClr val="000000"/>
              </a:solidFill>
              <a:latin typeface="Arial"/>
              <a:ea typeface="Arial"/>
              <a:cs typeface="Arial"/>
              <a:sym typeface="Arial"/>
            </a:endParaRPr>
          </a:p>
        </p:txBody>
      </p:sp>
      <p:cxnSp>
        <p:nvCxnSpPr>
          <p:cNvPr id="493" name="Google Shape;493;p82"/>
          <p:cNvCxnSpPr/>
          <p:nvPr/>
        </p:nvCxnSpPr>
        <p:spPr>
          <a:xfrm>
            <a:off x="2809771" y="3802880"/>
            <a:ext cx="3609276" cy="1675"/>
          </a:xfrm>
          <a:prstGeom prst="straightConnector1">
            <a:avLst/>
          </a:prstGeom>
          <a:noFill/>
          <a:ln cap="flat" cmpd="sng" w="25400">
            <a:solidFill>
              <a:schemeClr val="dk1"/>
            </a:solidFill>
            <a:prstDash val="solid"/>
            <a:round/>
            <a:headEnd len="sm" w="sm" type="none"/>
            <a:tailEnd len="med" w="med" type="stealth"/>
          </a:ln>
        </p:spPr>
      </p:cxnSp>
      <p:sp>
        <p:nvSpPr>
          <p:cNvPr id="494" name="Google Shape;494;p82"/>
          <p:cNvSpPr txBox="1"/>
          <p:nvPr/>
        </p:nvSpPr>
        <p:spPr>
          <a:xfrm>
            <a:off x="2809771" y="3294824"/>
            <a:ext cx="3931626"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event (attributes) [condition]/effect</a:t>
            </a:r>
            <a:endParaRPr b="0" i="0" sz="1400" u="none" cap="none" strike="noStrike">
              <a:solidFill>
                <a:srgbClr val="000000"/>
              </a:solidFill>
              <a:latin typeface="Arial"/>
              <a:ea typeface="Arial"/>
              <a:cs typeface="Arial"/>
              <a:sym typeface="Arial"/>
            </a:endParaRPr>
          </a:p>
        </p:txBody>
      </p:sp>
      <p:sp>
        <p:nvSpPr>
          <p:cNvPr id="495" name="Google Shape;495;p82"/>
          <p:cNvSpPr/>
          <p:nvPr/>
        </p:nvSpPr>
        <p:spPr>
          <a:xfrm>
            <a:off x="11431" y="2529670"/>
            <a:ext cx="9061586" cy="29453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cxnSp>
        <p:nvCxnSpPr>
          <p:cNvPr id="496" name="Google Shape;496;p82"/>
          <p:cNvCxnSpPr/>
          <p:nvPr/>
        </p:nvCxnSpPr>
        <p:spPr>
          <a:xfrm flipH="1" rot="10800000">
            <a:off x="11433" y="2917173"/>
            <a:ext cx="2318537" cy="29712"/>
          </a:xfrm>
          <a:prstGeom prst="straightConnector1">
            <a:avLst/>
          </a:prstGeom>
          <a:noFill/>
          <a:ln cap="flat" cmpd="sng" w="28575">
            <a:solidFill>
              <a:schemeClr val="dk1"/>
            </a:solidFill>
            <a:prstDash val="solid"/>
            <a:round/>
            <a:headEnd len="sm" w="sm" type="none"/>
            <a:tailEnd len="sm" w="sm" type="none"/>
          </a:ln>
        </p:spPr>
      </p:cxnSp>
      <p:sp>
        <p:nvSpPr>
          <p:cNvPr id="497" name="Google Shape;497;p82"/>
          <p:cNvSpPr txBox="1"/>
          <p:nvPr/>
        </p:nvSpPr>
        <p:spPr>
          <a:xfrm>
            <a:off x="11432" y="2527544"/>
            <a:ext cx="2325903"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State diagram Name</a:t>
            </a:r>
            <a:endParaRPr b="0" i="0" sz="1400" u="none" cap="none" strike="noStrike">
              <a:solidFill>
                <a:srgbClr val="000000"/>
              </a:solidFill>
              <a:latin typeface="Arial"/>
              <a:ea typeface="Arial"/>
              <a:cs typeface="Arial"/>
              <a:sym typeface="Arial"/>
            </a:endParaRPr>
          </a:p>
        </p:txBody>
      </p:sp>
      <p:cxnSp>
        <p:nvCxnSpPr>
          <p:cNvPr id="498" name="Google Shape;498;p82"/>
          <p:cNvCxnSpPr/>
          <p:nvPr/>
        </p:nvCxnSpPr>
        <p:spPr>
          <a:xfrm rot="10800000">
            <a:off x="2329967" y="2527544"/>
            <a:ext cx="0" cy="389635"/>
          </a:xfrm>
          <a:prstGeom prst="straightConnector1">
            <a:avLst/>
          </a:prstGeom>
          <a:noFill/>
          <a:ln cap="flat" cmpd="sng" w="28575">
            <a:solidFill>
              <a:schemeClr val="dk1"/>
            </a:solidFill>
            <a:prstDash val="solid"/>
            <a:round/>
            <a:headEnd len="sm" w="sm" type="none"/>
            <a:tailEnd len="sm" w="sm" type="none"/>
          </a:ln>
        </p:spPr>
      </p:cxnSp>
      <p:grpSp>
        <p:nvGrpSpPr>
          <p:cNvPr id="499" name="Google Shape;499;p82"/>
          <p:cNvGrpSpPr/>
          <p:nvPr/>
        </p:nvGrpSpPr>
        <p:grpSpPr>
          <a:xfrm>
            <a:off x="4938592" y="2573486"/>
            <a:ext cx="1363845" cy="707846"/>
            <a:chOff x="4931780" y="2059451"/>
            <a:chExt cx="1353312" cy="670961"/>
          </a:xfrm>
        </p:grpSpPr>
        <p:sp>
          <p:nvSpPr>
            <p:cNvPr id="500" name="Google Shape;500;p82"/>
            <p:cNvSpPr/>
            <p:nvPr/>
          </p:nvSpPr>
          <p:spPr>
            <a:xfrm>
              <a:off x="4931780" y="2108297"/>
              <a:ext cx="1353312" cy="548640"/>
            </a:xfrm>
            <a:prstGeom prst="wedgeRectCallout">
              <a:avLst>
                <a:gd fmla="val -20833" name="adj1"/>
                <a:gd fmla="val 625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501" name="Google Shape;501;p82"/>
            <p:cNvSpPr txBox="1"/>
            <p:nvPr/>
          </p:nvSpPr>
          <p:spPr>
            <a:xfrm>
              <a:off x="5054438" y="2059451"/>
              <a:ext cx="1170000" cy="6709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Guard</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condition</a:t>
              </a:r>
              <a:endParaRPr b="0" i="0" sz="1400" u="none" cap="none" strike="noStrike">
                <a:solidFill>
                  <a:srgbClr val="000000"/>
                </a:solidFill>
                <a:latin typeface="Arial"/>
                <a:ea typeface="Arial"/>
                <a:cs typeface="Arial"/>
                <a:sym typeface="Arial"/>
              </a:endParaRPr>
            </a:p>
          </p:txBody>
        </p:sp>
      </p:grpSp>
      <p:grpSp>
        <p:nvGrpSpPr>
          <p:cNvPr id="502" name="Google Shape;502;p82"/>
          <p:cNvGrpSpPr/>
          <p:nvPr/>
        </p:nvGrpSpPr>
        <p:grpSpPr>
          <a:xfrm>
            <a:off x="6462656" y="5143573"/>
            <a:ext cx="3318287" cy="717349"/>
            <a:chOff x="6598138" y="4350475"/>
            <a:chExt cx="2453992" cy="1029241"/>
          </a:xfrm>
        </p:grpSpPr>
        <p:sp>
          <p:nvSpPr>
            <p:cNvPr id="503" name="Google Shape;503;p82"/>
            <p:cNvSpPr/>
            <p:nvPr/>
          </p:nvSpPr>
          <p:spPr>
            <a:xfrm>
              <a:off x="6598138" y="4350475"/>
              <a:ext cx="1903448" cy="950976"/>
            </a:xfrm>
            <a:prstGeom prst="wedgeRectCallout">
              <a:avLst>
                <a:gd fmla="val 12719" name="adj1"/>
                <a:gd fmla="val -10766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504" name="Google Shape;504;p82"/>
            <p:cNvSpPr txBox="1"/>
            <p:nvPr/>
          </p:nvSpPr>
          <p:spPr>
            <a:xfrm>
              <a:off x="6601538" y="4364053"/>
              <a:ext cx="245059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Effect: Behaviour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in response to an event</a:t>
              </a:r>
              <a:endParaRPr b="0" i="0" sz="1400" u="none" cap="none" strike="noStrike">
                <a:solidFill>
                  <a:srgbClr val="000000"/>
                </a:solidFill>
                <a:latin typeface="Arial"/>
                <a:ea typeface="Arial"/>
                <a:cs typeface="Arial"/>
                <a:sym typeface="Arial"/>
              </a:endParaRPr>
            </a:p>
          </p:txBody>
        </p:sp>
      </p:grpSp>
      <p:sp>
        <p:nvSpPr>
          <p:cNvPr id="505" name="Google Shape;505;p82"/>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a:t>‹#›</a:t>
            </a:fld>
            <a:endParaRPr/>
          </a:p>
        </p:txBody>
      </p:sp>
      <p:sp>
        <p:nvSpPr>
          <p:cNvPr id="506" name="Google Shape;506;p82"/>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
        <p:nvSpPr>
          <p:cNvPr id="507" name="Google Shape;507;p82"/>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Summary of State diagram notation</a:t>
            </a:r>
            <a:endParaRPr b="1" i="0" sz="2800" u="none" cap="none" strike="noStrike">
              <a:solidFill>
                <a:srgbClr val="C55A1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3"/>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cxnSp>
        <p:nvCxnSpPr>
          <p:cNvPr id="514" name="Google Shape;514;p83"/>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515" name="Google Shape;515;p83"/>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Sample State diagram</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516" name="Google Shape;516;p83"/>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517" name="Google Shape;517;p83"/>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
        <p:nvSpPr>
          <p:cNvPr id="518" name="Google Shape;518;p8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519" name="Google Shape;519;p83"/>
          <p:cNvSpPr txBox="1"/>
          <p:nvPr/>
        </p:nvSpPr>
        <p:spPr>
          <a:xfrm>
            <a:off x="919038" y="2236677"/>
            <a:ext cx="6172429" cy="4014560"/>
          </a:xfrm>
          <a:prstGeom prst="rect">
            <a:avLst/>
          </a:prstGeom>
          <a:noFill/>
          <a:ln>
            <a:noFill/>
          </a:ln>
        </p:spPr>
        <p:txBody>
          <a:bodyPr anchorCtr="0" anchor="t" bIns="34275" lIns="68550" spcFirstLastPara="1" rIns="68550" wrap="square" tIns="34275">
            <a:normAutofit/>
          </a:bodyPr>
          <a:lstStyle/>
          <a:p>
            <a:pPr indent="-228600" lvl="0" marL="457200" marR="0" rtl="0" algn="just">
              <a:lnSpc>
                <a:spcPct val="160000"/>
              </a:lnSpc>
              <a:spcBef>
                <a:spcPts val="1000"/>
              </a:spcBef>
              <a:spcAft>
                <a:spcPts val="0"/>
              </a:spcAft>
              <a:buClr>
                <a:schemeClr val="dk1"/>
              </a:buClr>
              <a:buSzPts val="2800"/>
              <a:buFont typeface="Arial"/>
              <a:buNone/>
            </a:pPr>
            <a:r>
              <a:t/>
            </a:r>
            <a:endParaRPr b="0" i="0" sz="3000" u="none" cap="none" strike="noStrike">
              <a:solidFill>
                <a:schemeClr val="dk1"/>
              </a:solidFill>
              <a:latin typeface="Calibri"/>
              <a:ea typeface="Calibri"/>
              <a:cs typeface="Calibri"/>
              <a:sym typeface="Calibri"/>
            </a:endParaRPr>
          </a:p>
          <a:p>
            <a:pPr indent="-228600" lvl="0" marL="457200" marR="0" rtl="0" algn="just">
              <a:lnSpc>
                <a:spcPct val="160000"/>
              </a:lnSpc>
              <a:spcBef>
                <a:spcPts val="1000"/>
              </a:spcBef>
              <a:spcAft>
                <a:spcPts val="0"/>
              </a:spcAft>
              <a:buClr>
                <a:schemeClr val="dk1"/>
              </a:buClr>
              <a:buSzPts val="2800"/>
              <a:buFont typeface="Arial"/>
              <a:buNone/>
            </a:pPr>
            <a:r>
              <a:t/>
            </a:r>
            <a:endParaRPr b="0" i="0" sz="3000" u="none" cap="none" strike="noStrike">
              <a:solidFill>
                <a:schemeClr val="dk1"/>
              </a:solidFill>
              <a:latin typeface="Calibri"/>
              <a:ea typeface="Calibri"/>
              <a:cs typeface="Calibri"/>
              <a:sym typeface="Calibri"/>
            </a:endParaRPr>
          </a:p>
        </p:txBody>
      </p:sp>
      <p:pic>
        <p:nvPicPr>
          <p:cNvPr id="520" name="Google Shape;520;p83"/>
          <p:cNvPicPr preferRelativeResize="0"/>
          <p:nvPr/>
        </p:nvPicPr>
        <p:blipFill rotWithShape="1">
          <a:blip r:embed="rId4">
            <a:alphaModFix/>
          </a:blip>
          <a:srcRect b="0" l="0" r="0" t="0"/>
          <a:stretch/>
        </p:blipFill>
        <p:spPr>
          <a:xfrm>
            <a:off x="800325" y="1274721"/>
            <a:ext cx="7169332" cy="5638800"/>
          </a:xfrm>
          <a:prstGeom prst="rect">
            <a:avLst/>
          </a:prstGeom>
          <a:noFill/>
          <a:ln>
            <a:noFill/>
          </a:ln>
        </p:spPr>
      </p:pic>
      <p:sp>
        <p:nvSpPr>
          <p:cNvPr id="521" name="Google Shape;521;p83"/>
          <p:cNvSpPr/>
          <p:nvPr/>
        </p:nvSpPr>
        <p:spPr>
          <a:xfrm>
            <a:off x="2738469" y="6782177"/>
            <a:ext cx="1008112" cy="2606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22" name="Google Shape;522;p83"/>
          <p:cNvSpPr/>
          <p:nvPr/>
        </p:nvSpPr>
        <p:spPr>
          <a:xfrm>
            <a:off x="4067970" y="1025257"/>
            <a:ext cx="1008112" cy="648072"/>
          </a:xfrm>
          <a:prstGeom prst="wedgeEllipseCallout">
            <a:avLst>
              <a:gd fmla="val -20833" name="adj1"/>
              <a:gd fmla="val 62500" name="adj2"/>
            </a:avLst>
          </a:prstGeom>
          <a:solidFill>
            <a:schemeClr val="lt1"/>
          </a:solidFill>
          <a:ln cap="flat" cmpd="sng" w="25400">
            <a:solidFill>
              <a:srgbClr val="31538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70C0"/>
                </a:solidFill>
                <a:latin typeface="Calibri"/>
                <a:ea typeface="Calibri"/>
                <a:cs typeface="Calibri"/>
                <a:sym typeface="Calibri"/>
              </a:rPr>
              <a:t>State</a:t>
            </a:r>
            <a:endParaRPr b="0" i="0" sz="1400" u="none" cap="none" strike="noStrike">
              <a:solidFill>
                <a:srgbClr val="000000"/>
              </a:solidFill>
              <a:latin typeface="Arial"/>
              <a:ea typeface="Arial"/>
              <a:cs typeface="Arial"/>
              <a:sym typeface="Arial"/>
            </a:endParaRPr>
          </a:p>
        </p:txBody>
      </p:sp>
      <p:sp>
        <p:nvSpPr>
          <p:cNvPr id="523" name="Google Shape;523;p83"/>
          <p:cNvSpPr/>
          <p:nvPr/>
        </p:nvSpPr>
        <p:spPr>
          <a:xfrm>
            <a:off x="6266862" y="1673329"/>
            <a:ext cx="1008112" cy="648072"/>
          </a:xfrm>
          <a:prstGeom prst="wedgeEllipseCallout">
            <a:avLst>
              <a:gd fmla="val -177178" name="adj1"/>
              <a:gd fmla="val 36509" name="adj2"/>
            </a:avLst>
          </a:prstGeom>
          <a:solidFill>
            <a:schemeClr val="lt1"/>
          </a:solidFill>
          <a:ln cap="flat" cmpd="sng" w="25400">
            <a:solidFill>
              <a:srgbClr val="31538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70C0"/>
                </a:solidFill>
                <a:latin typeface="Calibri"/>
                <a:ea typeface="Calibri"/>
                <a:cs typeface="Calibri"/>
                <a:sym typeface="Calibri"/>
              </a:rPr>
              <a:t>Event</a:t>
            </a:r>
            <a:endParaRPr b="0" i="0" sz="1400" u="none" cap="none" strike="noStrike">
              <a:solidFill>
                <a:srgbClr val="000000"/>
              </a:solidFill>
              <a:latin typeface="Arial"/>
              <a:ea typeface="Arial"/>
              <a:cs typeface="Arial"/>
              <a:sym typeface="Arial"/>
            </a:endParaRPr>
          </a:p>
        </p:txBody>
      </p:sp>
      <p:sp>
        <p:nvSpPr>
          <p:cNvPr id="524" name="Google Shape;524;p83"/>
          <p:cNvSpPr/>
          <p:nvPr/>
        </p:nvSpPr>
        <p:spPr>
          <a:xfrm>
            <a:off x="7104480" y="2590705"/>
            <a:ext cx="1008112" cy="648072"/>
          </a:xfrm>
          <a:prstGeom prst="wedgeEllipseCallout">
            <a:avLst>
              <a:gd fmla="val -278624" name="adj1"/>
              <a:gd fmla="val 23513" name="adj2"/>
            </a:avLst>
          </a:prstGeom>
          <a:solidFill>
            <a:schemeClr val="lt1"/>
          </a:solidFill>
          <a:ln cap="flat" cmpd="sng" w="25400">
            <a:solidFill>
              <a:srgbClr val="31538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70C0"/>
                </a:solidFill>
                <a:latin typeface="Calibri"/>
                <a:ea typeface="Calibri"/>
                <a:cs typeface="Calibri"/>
                <a:sym typeface="Calibri"/>
              </a:rPr>
              <a:t>Event</a:t>
            </a:r>
            <a:endParaRPr b="0" i="0" sz="1400" u="none" cap="none" strike="noStrike">
              <a:solidFill>
                <a:srgbClr val="000000"/>
              </a:solidFill>
              <a:latin typeface="Arial"/>
              <a:ea typeface="Arial"/>
              <a:cs typeface="Arial"/>
              <a:sym typeface="Arial"/>
            </a:endParaRPr>
          </a:p>
        </p:txBody>
      </p:sp>
      <p:sp>
        <p:nvSpPr>
          <p:cNvPr id="525" name="Google Shape;525;p83"/>
          <p:cNvSpPr txBox="1"/>
          <p:nvPr/>
        </p:nvSpPr>
        <p:spPr>
          <a:xfrm>
            <a:off x="1025236" y="1505527"/>
            <a:ext cx="137621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Phone 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6"/>
          <p:cNvSpPr/>
          <p:nvPr/>
        </p:nvSpPr>
        <p:spPr>
          <a:xfrm>
            <a:off x="449163" y="2888778"/>
            <a:ext cx="5622911"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2F5496"/>
                </a:solidFill>
                <a:latin typeface="Calibri"/>
                <a:ea typeface="Calibri"/>
                <a:cs typeface="Calibri"/>
                <a:sym typeface="Calibri"/>
              </a:rPr>
              <a:t>State Modelling – Part 1 </a:t>
            </a:r>
            <a:endParaRPr b="1" i="0" sz="3600" u="none" cap="none" strike="noStrike">
              <a:solidFill>
                <a:srgbClr val="2F5496"/>
              </a:solidFill>
              <a:latin typeface="Calibri"/>
              <a:ea typeface="Calibri"/>
              <a:cs typeface="Calibri"/>
              <a:sym typeface="Calibri"/>
            </a:endParaRPr>
          </a:p>
        </p:txBody>
      </p:sp>
      <p:sp>
        <p:nvSpPr>
          <p:cNvPr id="282" name="Google Shape;282;p66"/>
          <p:cNvSpPr/>
          <p:nvPr/>
        </p:nvSpPr>
        <p:spPr>
          <a:xfrm>
            <a:off x="449163" y="5887304"/>
            <a:ext cx="562291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Department of Computer Science and  Engineering</a:t>
            </a:r>
            <a:endParaRPr b="0" i="0" sz="2000" u="none" cap="none" strike="noStrike">
              <a:solidFill>
                <a:srgbClr val="000000"/>
              </a:solidFill>
              <a:latin typeface="Calibri"/>
              <a:ea typeface="Calibri"/>
              <a:cs typeface="Calibri"/>
              <a:sym typeface="Calibri"/>
            </a:endParaRPr>
          </a:p>
        </p:txBody>
      </p:sp>
      <p:grpSp>
        <p:nvGrpSpPr>
          <p:cNvPr id="283" name="Google Shape;283;p66"/>
          <p:cNvGrpSpPr/>
          <p:nvPr/>
        </p:nvGrpSpPr>
        <p:grpSpPr>
          <a:xfrm>
            <a:off x="235385" y="5489702"/>
            <a:ext cx="800171" cy="1078155"/>
            <a:chOff x="313844" y="5489699"/>
            <a:chExt cx="1066895" cy="1078155"/>
          </a:xfrm>
        </p:grpSpPr>
        <p:sp>
          <p:nvSpPr>
            <p:cNvPr id="284" name="Google Shape;284;p66"/>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5" name="Google Shape;285;p66"/>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cxnSp>
        <p:nvCxnSpPr>
          <p:cNvPr id="286" name="Google Shape;286;p66"/>
          <p:cNvCxnSpPr/>
          <p:nvPr/>
        </p:nvCxnSpPr>
        <p:spPr>
          <a:xfrm flipH="1" rot="10800000">
            <a:off x="123292" y="2737150"/>
            <a:ext cx="5804750" cy="26238"/>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287" name="Google Shape;287;p66"/>
          <p:cNvPicPr preferRelativeResize="0"/>
          <p:nvPr/>
        </p:nvPicPr>
        <p:blipFill rotWithShape="1">
          <a:blip r:embed="rId3">
            <a:alphaModFix/>
          </a:blip>
          <a:srcRect b="0" l="0" r="0" t="0"/>
          <a:stretch/>
        </p:blipFill>
        <p:spPr>
          <a:xfrm>
            <a:off x="7994640" y="469893"/>
            <a:ext cx="700199" cy="1398963"/>
          </a:xfrm>
          <a:prstGeom prst="rect">
            <a:avLst/>
          </a:prstGeom>
          <a:noFill/>
          <a:ln>
            <a:noFill/>
          </a:ln>
        </p:spPr>
      </p:pic>
      <p:sp>
        <p:nvSpPr>
          <p:cNvPr id="288" name="Google Shape;288;p66"/>
          <p:cNvSpPr/>
          <p:nvPr/>
        </p:nvSpPr>
        <p:spPr>
          <a:xfrm>
            <a:off x="2" y="1726233"/>
            <a:ext cx="5928041"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UE19CS353: Object Oriented Analysis and Design using Java</a:t>
            </a:r>
            <a:endParaRPr b="0" i="0" sz="1400" u="none" cap="none" strike="noStrike">
              <a:solidFill>
                <a:srgbClr val="000000"/>
              </a:solidFill>
              <a:latin typeface="Arial"/>
              <a:ea typeface="Arial"/>
              <a:cs typeface="Arial"/>
              <a:sym typeface="Arial"/>
            </a:endParaRPr>
          </a:p>
        </p:txBody>
      </p:sp>
      <p:sp>
        <p:nvSpPr>
          <p:cNvPr id="289" name="Google Shape;289;p66"/>
          <p:cNvSpPr txBox="1"/>
          <p:nvPr/>
        </p:nvSpPr>
        <p:spPr>
          <a:xfrm>
            <a:off x="449162" y="5505548"/>
            <a:ext cx="491031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Prof. Mahitha G and Prof. Sindhu R Pai</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4"/>
          <p:cNvSpPr txBox="1"/>
          <p:nvPr>
            <p:ph type="title"/>
          </p:nvPr>
        </p:nvSpPr>
        <p:spPr>
          <a:xfrm>
            <a:off x="1116807" y="533403"/>
            <a:ext cx="5847160" cy="744141"/>
          </a:xfrm>
          <a:prstGeom prst="rect">
            <a:avLst/>
          </a:prstGeom>
          <a:noFill/>
          <a:ln>
            <a:noFill/>
          </a:ln>
        </p:spPr>
        <p:txBody>
          <a:bodyPr anchorCtr="0" anchor="ctr" bIns="34275" lIns="68550" spcFirstLastPara="1" rIns="68550" wrap="square" tIns="34275">
            <a:normAutofit/>
          </a:bodyPr>
          <a:lstStyle/>
          <a:p>
            <a:pPr indent="0" lvl="0" marL="0" rtl="0" algn="l">
              <a:lnSpc>
                <a:spcPct val="90000"/>
              </a:lnSpc>
              <a:spcBef>
                <a:spcPts val="0"/>
              </a:spcBef>
              <a:spcAft>
                <a:spcPts val="0"/>
              </a:spcAft>
              <a:buSzPts val="4400"/>
              <a:buNone/>
            </a:pPr>
            <a:r>
              <a:rPr lang="en-US"/>
              <a:t> </a:t>
            </a:r>
            <a:endParaRPr/>
          </a:p>
        </p:txBody>
      </p:sp>
      <p:sp>
        <p:nvSpPr>
          <p:cNvPr id="532" name="Google Shape;532;p84"/>
          <p:cNvSpPr txBox="1"/>
          <p:nvPr>
            <p:ph idx="1" type="body"/>
          </p:nvPr>
        </p:nvSpPr>
        <p:spPr>
          <a:xfrm>
            <a:off x="160281" y="2051852"/>
            <a:ext cx="6172429" cy="4014560"/>
          </a:xfrm>
          <a:prstGeom prst="rect">
            <a:avLst/>
          </a:prstGeom>
          <a:noFill/>
          <a:ln>
            <a:noFill/>
          </a:ln>
        </p:spPr>
        <p:txBody>
          <a:bodyPr anchorCtr="0" anchor="t" bIns="34275" lIns="68550" spcFirstLastPara="1" rIns="68550" wrap="square" tIns="34275">
            <a:normAutofit/>
          </a:bodyPr>
          <a:lstStyle/>
          <a:p>
            <a:pPr indent="-228600" lvl="0" marL="457200" rtl="0" algn="just">
              <a:lnSpc>
                <a:spcPct val="160000"/>
              </a:lnSpc>
              <a:spcBef>
                <a:spcPts val="1000"/>
              </a:spcBef>
              <a:spcAft>
                <a:spcPts val="0"/>
              </a:spcAft>
              <a:buSzPts val="2800"/>
              <a:buNone/>
            </a:pPr>
            <a:r>
              <a:t/>
            </a:r>
            <a:endParaRPr sz="3000"/>
          </a:p>
          <a:p>
            <a:pPr indent="-228600" lvl="0" marL="457200" rtl="0" algn="just">
              <a:lnSpc>
                <a:spcPct val="160000"/>
              </a:lnSpc>
              <a:spcBef>
                <a:spcPts val="1000"/>
              </a:spcBef>
              <a:spcAft>
                <a:spcPts val="0"/>
              </a:spcAft>
              <a:buSzPts val="2800"/>
              <a:buNone/>
            </a:pPr>
            <a:r>
              <a:t/>
            </a:r>
            <a:endParaRPr sz="3000"/>
          </a:p>
        </p:txBody>
      </p:sp>
      <p:pic>
        <p:nvPicPr>
          <p:cNvPr descr="A close up of a logo&#10;&#10;Description automatically generated" id="533" name="Google Shape;533;p84"/>
          <p:cNvPicPr preferRelativeResize="0"/>
          <p:nvPr/>
        </p:nvPicPr>
        <p:blipFill rotWithShape="1">
          <a:blip r:embed="rId3">
            <a:alphaModFix/>
          </a:blip>
          <a:srcRect b="0" l="0" r="0" t="0"/>
          <a:stretch/>
        </p:blipFill>
        <p:spPr>
          <a:xfrm>
            <a:off x="8181904" y="264849"/>
            <a:ext cx="700199" cy="1049222"/>
          </a:xfrm>
          <a:prstGeom prst="rect">
            <a:avLst/>
          </a:prstGeom>
          <a:noFill/>
          <a:ln>
            <a:noFill/>
          </a:ln>
        </p:spPr>
      </p:pic>
      <p:cxnSp>
        <p:nvCxnSpPr>
          <p:cNvPr id="534" name="Google Shape;534;p84"/>
          <p:cNvCxnSpPr/>
          <p:nvPr/>
        </p:nvCxnSpPr>
        <p:spPr>
          <a:xfrm>
            <a:off x="1" y="1277541"/>
            <a:ext cx="7668344" cy="0"/>
          </a:xfrm>
          <a:prstGeom prst="straightConnector1">
            <a:avLst/>
          </a:prstGeom>
          <a:noFill/>
          <a:ln cap="flat" cmpd="sng" w="38100">
            <a:solidFill>
              <a:srgbClr val="C55A11"/>
            </a:solidFill>
            <a:prstDash val="solid"/>
            <a:miter lim="800000"/>
            <a:headEnd len="sm" w="sm" type="none"/>
            <a:tailEnd len="sm" w="sm" type="none"/>
          </a:ln>
        </p:spPr>
      </p:cxnSp>
      <p:sp>
        <p:nvSpPr>
          <p:cNvPr id="535" name="Google Shape;535;p84"/>
          <p:cNvSpPr/>
          <p:nvPr/>
        </p:nvSpPr>
        <p:spPr>
          <a:xfrm>
            <a:off x="1979712" y="6597352"/>
            <a:ext cx="1008112" cy="2606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536" name="Google Shape;536;p84"/>
          <p:cNvSpPr txBox="1"/>
          <p:nvPr>
            <p:ph idx="12" type="sldNum"/>
          </p:nvPr>
        </p:nvSpPr>
        <p:spPr>
          <a:xfrm>
            <a:off x="6457950" y="6356359"/>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US"/>
              <a:t>‹#›</a:t>
            </a:fld>
            <a:endParaRPr/>
          </a:p>
        </p:txBody>
      </p:sp>
      <p:sp>
        <p:nvSpPr>
          <p:cNvPr id="537" name="Google Shape;537;p84"/>
          <p:cNvSpPr/>
          <p:nvPr/>
        </p:nvSpPr>
        <p:spPr>
          <a:xfrm>
            <a:off x="4414839" y="2057399"/>
            <a:ext cx="2214562" cy="461624"/>
          </a:xfrm>
          <a:custGeom>
            <a:rect b="b" l="l" r="r" t="t"/>
            <a:pathLst>
              <a:path extrusionOk="0" h="2304" w="1395">
                <a:moveTo>
                  <a:pt x="0" y="0"/>
                </a:moveTo>
                <a:lnTo>
                  <a:pt x="1203" y="0"/>
                </a:lnTo>
                <a:lnTo>
                  <a:pt x="1203" y="240"/>
                </a:lnTo>
                <a:lnTo>
                  <a:pt x="1395" y="240"/>
                </a:lnTo>
                <a:lnTo>
                  <a:pt x="1197" y="0"/>
                </a:lnTo>
                <a:lnTo>
                  <a:pt x="1395" y="246"/>
                </a:lnTo>
                <a:lnTo>
                  <a:pt x="1395" y="2304"/>
                </a:lnTo>
                <a:lnTo>
                  <a:pt x="3" y="2304"/>
                </a:lnTo>
                <a:lnTo>
                  <a:pt x="3" y="0"/>
                </a:lnTo>
                <a:lnTo>
                  <a:pt x="0" y="0"/>
                </a:lnTo>
                <a:close/>
              </a:path>
            </a:pathLst>
          </a:custGeom>
          <a:solidFill>
            <a:schemeClr val="dk2"/>
          </a:solid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38" name="Google Shape;538;p84"/>
          <p:cNvSpPr/>
          <p:nvPr/>
        </p:nvSpPr>
        <p:spPr>
          <a:xfrm>
            <a:off x="4648200" y="2906938"/>
            <a:ext cx="1600200" cy="510733"/>
          </a:xfrm>
          <a:prstGeom prst="roundRect">
            <a:avLst>
              <a:gd fmla="val 16667" name="adj"/>
            </a:avLst>
          </a:prstGeom>
          <a:solidFill>
            <a:srgbClr val="FF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39" name="Google Shape;539;p84"/>
          <p:cNvSpPr/>
          <p:nvPr/>
        </p:nvSpPr>
        <p:spPr>
          <a:xfrm>
            <a:off x="4648200" y="3897533"/>
            <a:ext cx="1600200" cy="510733"/>
          </a:xfrm>
          <a:prstGeom prst="roundRect">
            <a:avLst>
              <a:gd fmla="val 16667" name="adj"/>
            </a:avLst>
          </a:prstGeom>
          <a:solidFill>
            <a:srgbClr val="FFFF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0" name="Google Shape;540;p84"/>
          <p:cNvSpPr/>
          <p:nvPr/>
        </p:nvSpPr>
        <p:spPr>
          <a:xfrm>
            <a:off x="4648200" y="4888138"/>
            <a:ext cx="1600200" cy="510733"/>
          </a:xfrm>
          <a:prstGeom prst="roundRect">
            <a:avLst>
              <a:gd fmla="val 16667" name="adj"/>
            </a:avLst>
          </a:prstGeom>
          <a:solidFill>
            <a:srgbClr val="00FF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1" name="Google Shape;541;p84"/>
          <p:cNvSpPr txBox="1"/>
          <p:nvPr/>
        </p:nvSpPr>
        <p:spPr>
          <a:xfrm>
            <a:off x="4800601" y="3943350"/>
            <a:ext cx="1233488" cy="476250"/>
          </a:xfrm>
          <a:prstGeom prst="rect">
            <a:avLst/>
          </a:prstGeom>
          <a:noFill/>
          <a:ln>
            <a:noFill/>
          </a:ln>
        </p:spPr>
        <p:txBody>
          <a:bodyPr anchorCtr="0" anchor="t" bIns="45700" lIns="91425" spcFirstLastPara="1" rIns="91425" wrap="square" tIns="45700">
            <a:spAutoFit/>
          </a:bodyPr>
          <a:lstStyle/>
          <a:p>
            <a:pPr indent="-290513" lvl="0" marL="290513" marR="0" rtl="0" algn="l">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Yellow</a:t>
            </a:r>
            <a:endParaRPr b="0" i="0" sz="1400" u="none" cap="none" strike="noStrike">
              <a:solidFill>
                <a:srgbClr val="000000"/>
              </a:solidFill>
              <a:latin typeface="Arial"/>
              <a:ea typeface="Arial"/>
              <a:cs typeface="Arial"/>
              <a:sym typeface="Arial"/>
            </a:endParaRPr>
          </a:p>
        </p:txBody>
      </p:sp>
      <p:sp>
        <p:nvSpPr>
          <p:cNvPr id="542" name="Google Shape;542;p84"/>
          <p:cNvSpPr txBox="1"/>
          <p:nvPr/>
        </p:nvSpPr>
        <p:spPr>
          <a:xfrm>
            <a:off x="5029200" y="2895600"/>
            <a:ext cx="838200" cy="476250"/>
          </a:xfrm>
          <a:prstGeom prst="rect">
            <a:avLst/>
          </a:prstGeom>
          <a:noFill/>
          <a:ln>
            <a:noFill/>
          </a:ln>
        </p:spPr>
        <p:txBody>
          <a:bodyPr anchorCtr="0" anchor="t" bIns="45700" lIns="91425" spcFirstLastPara="1" rIns="91425" wrap="square" tIns="45700">
            <a:spAutoFit/>
          </a:bodyPr>
          <a:lstStyle/>
          <a:p>
            <a:pPr indent="-290513" lvl="0" marL="290513" marR="0" rtl="0" algn="l">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Red</a:t>
            </a:r>
            <a:endParaRPr b="0" i="0" sz="1400" u="none" cap="none" strike="noStrike">
              <a:solidFill>
                <a:srgbClr val="000000"/>
              </a:solidFill>
              <a:latin typeface="Arial"/>
              <a:ea typeface="Arial"/>
              <a:cs typeface="Arial"/>
              <a:sym typeface="Arial"/>
            </a:endParaRPr>
          </a:p>
        </p:txBody>
      </p:sp>
      <p:sp>
        <p:nvSpPr>
          <p:cNvPr id="543" name="Google Shape;543;p84"/>
          <p:cNvSpPr txBox="1"/>
          <p:nvPr/>
        </p:nvSpPr>
        <p:spPr>
          <a:xfrm>
            <a:off x="4800600" y="4933950"/>
            <a:ext cx="1174750" cy="476250"/>
          </a:xfrm>
          <a:prstGeom prst="rect">
            <a:avLst/>
          </a:prstGeom>
          <a:noFill/>
          <a:ln>
            <a:noFill/>
          </a:ln>
        </p:spPr>
        <p:txBody>
          <a:bodyPr anchorCtr="0" anchor="t" bIns="45700" lIns="91425" spcFirstLastPara="1" rIns="91425" wrap="square" tIns="45700">
            <a:spAutoFit/>
          </a:bodyPr>
          <a:lstStyle/>
          <a:p>
            <a:pPr indent="-290513" lvl="0" marL="290513" marR="0" rtl="0" algn="l">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Green</a:t>
            </a:r>
            <a:endParaRPr b="0" i="0" sz="1400" u="none" cap="none" strike="noStrike">
              <a:solidFill>
                <a:srgbClr val="000000"/>
              </a:solidFill>
              <a:latin typeface="Arial"/>
              <a:ea typeface="Arial"/>
              <a:cs typeface="Arial"/>
              <a:sym typeface="Arial"/>
            </a:endParaRPr>
          </a:p>
        </p:txBody>
      </p:sp>
      <p:sp>
        <p:nvSpPr>
          <p:cNvPr id="544" name="Google Shape;544;p84"/>
          <p:cNvSpPr txBox="1"/>
          <p:nvPr/>
        </p:nvSpPr>
        <p:spPr>
          <a:xfrm>
            <a:off x="4495803" y="2170119"/>
            <a:ext cx="1776413" cy="420687"/>
          </a:xfrm>
          <a:prstGeom prst="rect">
            <a:avLst/>
          </a:prstGeom>
          <a:noFill/>
          <a:ln>
            <a:noFill/>
          </a:ln>
        </p:spPr>
        <p:txBody>
          <a:bodyPr anchorCtr="0" anchor="t" bIns="45700" lIns="91425" spcFirstLastPara="1" rIns="91425" wrap="square" tIns="45700">
            <a:spAutoFit/>
          </a:bodyPr>
          <a:lstStyle/>
          <a:p>
            <a:pPr indent="-290513" lvl="0" marL="290513"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Traffic Light</a:t>
            </a:r>
            <a:endParaRPr b="0" i="0" sz="1400" u="none" cap="none" strike="noStrike">
              <a:solidFill>
                <a:srgbClr val="000000"/>
              </a:solidFill>
              <a:latin typeface="Arial"/>
              <a:ea typeface="Arial"/>
              <a:cs typeface="Arial"/>
              <a:sym typeface="Arial"/>
            </a:endParaRPr>
          </a:p>
        </p:txBody>
      </p:sp>
      <p:cxnSp>
        <p:nvCxnSpPr>
          <p:cNvPr id="545" name="Google Shape;545;p84"/>
          <p:cNvCxnSpPr/>
          <p:nvPr/>
        </p:nvCxnSpPr>
        <p:spPr>
          <a:xfrm>
            <a:off x="4114800" y="2743200"/>
            <a:ext cx="457200" cy="381000"/>
          </a:xfrm>
          <a:prstGeom prst="straightConnector1">
            <a:avLst/>
          </a:prstGeom>
          <a:noFill/>
          <a:ln cap="flat" cmpd="sng" w="19050">
            <a:solidFill>
              <a:schemeClr val="accent1"/>
            </a:solidFill>
            <a:prstDash val="solid"/>
            <a:round/>
            <a:headEnd len="sm" w="sm" type="none"/>
            <a:tailEnd len="lg" w="lg" type="stealth"/>
          </a:ln>
        </p:spPr>
      </p:cxnSp>
      <p:sp>
        <p:nvSpPr>
          <p:cNvPr id="546" name="Google Shape;546;p84"/>
          <p:cNvSpPr txBox="1"/>
          <p:nvPr/>
        </p:nvSpPr>
        <p:spPr>
          <a:xfrm>
            <a:off x="3200403" y="2514600"/>
            <a:ext cx="1014413" cy="476250"/>
          </a:xfrm>
          <a:prstGeom prst="rect">
            <a:avLst/>
          </a:prstGeom>
          <a:noFill/>
          <a:ln>
            <a:noFill/>
          </a:ln>
        </p:spPr>
        <p:txBody>
          <a:bodyPr anchorCtr="0" anchor="t" bIns="45700" lIns="91425" spcFirstLastPara="1" rIns="91425" wrap="square" tIns="45700">
            <a:spAutoFit/>
          </a:bodyPr>
          <a:lstStyle/>
          <a:p>
            <a:pPr indent="-290513" lvl="0" marL="290513" marR="0" rtl="0" algn="l">
              <a:lnSpc>
                <a:spcPct val="90000"/>
              </a:lnSpc>
              <a:spcBef>
                <a:spcPts val="0"/>
              </a:spcBef>
              <a:spcAft>
                <a:spcPts val="0"/>
              </a:spcAft>
              <a:buClr>
                <a:srgbClr val="000000"/>
              </a:buClr>
              <a:buSzPts val="2800"/>
              <a:buFont typeface="Arial"/>
              <a:buNone/>
            </a:pPr>
            <a:r>
              <a:rPr b="0" i="0" lang="en-US" sz="2800" u="none" cap="none" strike="noStrike">
                <a:solidFill>
                  <a:schemeClr val="accent1"/>
                </a:solidFill>
                <a:latin typeface="Arial"/>
                <a:ea typeface="Arial"/>
                <a:cs typeface="Arial"/>
                <a:sym typeface="Arial"/>
              </a:rPr>
              <a:t>State</a:t>
            </a:r>
            <a:endParaRPr b="0" i="0" sz="1400" u="none" cap="none" strike="noStrike">
              <a:solidFill>
                <a:srgbClr val="000000"/>
              </a:solidFill>
              <a:latin typeface="Arial"/>
              <a:ea typeface="Arial"/>
              <a:cs typeface="Arial"/>
              <a:sym typeface="Arial"/>
            </a:endParaRPr>
          </a:p>
        </p:txBody>
      </p:sp>
      <p:sp>
        <p:nvSpPr>
          <p:cNvPr id="547" name="Google Shape;547;p84"/>
          <p:cNvSpPr/>
          <p:nvPr/>
        </p:nvSpPr>
        <p:spPr>
          <a:xfrm>
            <a:off x="4648200" y="2906938"/>
            <a:ext cx="1600200" cy="510733"/>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8" name="Google Shape;548;p84"/>
          <p:cNvSpPr/>
          <p:nvPr/>
        </p:nvSpPr>
        <p:spPr>
          <a:xfrm>
            <a:off x="4648200" y="3897533"/>
            <a:ext cx="1600200" cy="510733"/>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9" name="Google Shape;549;p84"/>
          <p:cNvSpPr/>
          <p:nvPr/>
        </p:nvSpPr>
        <p:spPr>
          <a:xfrm>
            <a:off x="4648200" y="4888138"/>
            <a:ext cx="1600200" cy="510733"/>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50" name="Google Shape;550;p84"/>
          <p:cNvCxnSpPr>
            <a:stCxn id="540" idx="3"/>
            <a:endCxn id="539" idx="3"/>
          </p:cNvCxnSpPr>
          <p:nvPr/>
        </p:nvCxnSpPr>
        <p:spPr>
          <a:xfrm flipH="1" rot="10800000">
            <a:off x="6248400" y="4152905"/>
            <a:ext cx="600" cy="990600"/>
          </a:xfrm>
          <a:prstGeom prst="curvedConnector3">
            <a:avLst>
              <a:gd fmla="val 28575333" name="adj1"/>
            </a:avLst>
          </a:prstGeom>
          <a:noFill/>
          <a:ln cap="flat" cmpd="sng" w="19050">
            <a:solidFill>
              <a:schemeClr val="dk1"/>
            </a:solidFill>
            <a:prstDash val="solid"/>
            <a:round/>
            <a:headEnd len="sm" w="sm" type="none"/>
            <a:tailEnd len="lg" w="lg" type="stealth"/>
          </a:ln>
        </p:spPr>
      </p:cxnSp>
      <p:cxnSp>
        <p:nvCxnSpPr>
          <p:cNvPr id="551" name="Google Shape;551;p84"/>
          <p:cNvCxnSpPr/>
          <p:nvPr/>
        </p:nvCxnSpPr>
        <p:spPr>
          <a:xfrm rot="-5400000">
            <a:off x="5753850" y="3618750"/>
            <a:ext cx="990600" cy="1500"/>
          </a:xfrm>
          <a:prstGeom prst="curvedConnector3">
            <a:avLst>
              <a:gd fmla="val 0" name="adj1"/>
            </a:avLst>
          </a:prstGeom>
          <a:noFill/>
          <a:ln cap="flat" cmpd="sng" w="19050">
            <a:solidFill>
              <a:schemeClr val="dk1"/>
            </a:solidFill>
            <a:prstDash val="solid"/>
            <a:round/>
            <a:headEnd len="sm" w="sm" type="none"/>
            <a:tailEnd len="lg" w="lg" type="stealth"/>
          </a:ln>
        </p:spPr>
      </p:cxnSp>
      <p:cxnSp>
        <p:nvCxnSpPr>
          <p:cNvPr id="552" name="Google Shape;552;p84"/>
          <p:cNvCxnSpPr>
            <a:stCxn id="547" idx="1"/>
            <a:endCxn id="540" idx="1"/>
          </p:cNvCxnSpPr>
          <p:nvPr/>
        </p:nvCxnSpPr>
        <p:spPr>
          <a:xfrm>
            <a:off x="4648200" y="3162305"/>
            <a:ext cx="600" cy="1981200"/>
          </a:xfrm>
          <a:prstGeom prst="curvedConnector3">
            <a:avLst>
              <a:gd fmla="val -26987167" name="adj1"/>
            </a:avLst>
          </a:prstGeom>
          <a:noFill/>
          <a:ln cap="flat" cmpd="sng" w="19050">
            <a:solidFill>
              <a:schemeClr val="dk1"/>
            </a:solidFill>
            <a:prstDash val="solid"/>
            <a:round/>
            <a:headEnd len="sm" w="sm" type="none"/>
            <a:tailEnd len="lg" w="lg" type="stealth"/>
          </a:ln>
        </p:spPr>
      </p:cxnSp>
      <p:sp>
        <p:nvSpPr>
          <p:cNvPr id="553" name="Google Shape;553;p84"/>
          <p:cNvSpPr txBox="1"/>
          <p:nvPr/>
        </p:nvSpPr>
        <p:spPr>
          <a:xfrm>
            <a:off x="1905003" y="3048000"/>
            <a:ext cx="1749425" cy="476250"/>
          </a:xfrm>
          <a:prstGeom prst="rect">
            <a:avLst/>
          </a:prstGeom>
          <a:noFill/>
          <a:ln>
            <a:noFill/>
          </a:ln>
        </p:spPr>
        <p:txBody>
          <a:bodyPr anchorCtr="0" anchor="t" bIns="45700" lIns="91425" spcFirstLastPara="1" rIns="91425" wrap="square" tIns="45700">
            <a:spAutoFit/>
          </a:bodyPr>
          <a:lstStyle/>
          <a:p>
            <a:pPr indent="-290513" lvl="0" marL="290513" marR="0" rtl="0" algn="l">
              <a:lnSpc>
                <a:spcPct val="90000"/>
              </a:lnSpc>
              <a:spcBef>
                <a:spcPts val="0"/>
              </a:spcBef>
              <a:spcAft>
                <a:spcPts val="0"/>
              </a:spcAft>
              <a:buClr>
                <a:srgbClr val="000000"/>
              </a:buClr>
              <a:buSzPts val="2800"/>
              <a:buFont typeface="Arial"/>
              <a:buNone/>
            </a:pPr>
            <a:r>
              <a:rPr b="0" i="0" lang="en-US" sz="2800" u="none" cap="none" strike="noStrike">
                <a:solidFill>
                  <a:srgbClr val="33CC33"/>
                </a:solidFill>
                <a:latin typeface="Arial"/>
                <a:ea typeface="Arial"/>
                <a:cs typeface="Arial"/>
                <a:sym typeface="Arial"/>
              </a:rPr>
              <a:t>Transition</a:t>
            </a:r>
            <a:endParaRPr b="0" i="0" sz="1400" u="none" cap="none" strike="noStrike">
              <a:solidFill>
                <a:srgbClr val="000000"/>
              </a:solidFill>
              <a:latin typeface="Arial"/>
              <a:ea typeface="Arial"/>
              <a:cs typeface="Arial"/>
              <a:sym typeface="Arial"/>
            </a:endParaRPr>
          </a:p>
        </p:txBody>
      </p:sp>
      <p:cxnSp>
        <p:nvCxnSpPr>
          <p:cNvPr id="554" name="Google Shape;554;p84"/>
          <p:cNvCxnSpPr/>
          <p:nvPr/>
        </p:nvCxnSpPr>
        <p:spPr>
          <a:xfrm>
            <a:off x="3581400" y="3276600"/>
            <a:ext cx="762000" cy="0"/>
          </a:xfrm>
          <a:prstGeom prst="straightConnector1">
            <a:avLst/>
          </a:prstGeom>
          <a:noFill/>
          <a:ln cap="flat" cmpd="sng" w="19050">
            <a:solidFill>
              <a:srgbClr val="339966"/>
            </a:solidFill>
            <a:prstDash val="solid"/>
            <a:round/>
            <a:headEnd len="sm" w="sm" type="none"/>
            <a:tailEnd len="lg" w="lg" type="stealth"/>
          </a:ln>
        </p:spPr>
      </p:cxnSp>
      <p:sp>
        <p:nvSpPr>
          <p:cNvPr id="555" name="Google Shape;555;p84"/>
          <p:cNvSpPr/>
          <p:nvPr/>
        </p:nvSpPr>
        <p:spPr>
          <a:xfrm>
            <a:off x="6858000" y="1999540"/>
            <a:ext cx="228600" cy="649131"/>
          </a:xfrm>
          <a:prstGeom prst="ellipse">
            <a:avLst/>
          </a:prstGeom>
          <a:solidFill>
            <a:srgbClr val="000000"/>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cxnSp>
        <p:nvCxnSpPr>
          <p:cNvPr id="556" name="Google Shape;556;p84"/>
          <p:cNvCxnSpPr>
            <a:stCxn id="555" idx="4"/>
            <a:endCxn id="538" idx="3"/>
          </p:cNvCxnSpPr>
          <p:nvPr/>
        </p:nvCxnSpPr>
        <p:spPr>
          <a:xfrm rot="5400000">
            <a:off x="6353550" y="2543521"/>
            <a:ext cx="513600" cy="723900"/>
          </a:xfrm>
          <a:prstGeom prst="curvedConnector2">
            <a:avLst/>
          </a:prstGeom>
          <a:noFill/>
          <a:ln cap="flat" cmpd="sng" w="19050">
            <a:solidFill>
              <a:schemeClr val="dk1"/>
            </a:solidFill>
            <a:prstDash val="solid"/>
            <a:round/>
            <a:headEnd len="sm" w="sm" type="none"/>
            <a:tailEnd len="lg" w="lg" type="stealth"/>
          </a:ln>
        </p:spPr>
      </p:cxnSp>
      <p:sp>
        <p:nvSpPr>
          <p:cNvPr id="557" name="Google Shape;557;p84"/>
          <p:cNvSpPr/>
          <p:nvPr/>
        </p:nvSpPr>
        <p:spPr>
          <a:xfrm rot="6828918">
            <a:off x="6033294" y="4329906"/>
            <a:ext cx="1219200" cy="941388"/>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Times New Roman"/>
              </a:rPr>
              <a:t>Green timer expires</a:t>
            </a:r>
          </a:p>
        </p:txBody>
      </p:sp>
      <p:sp>
        <p:nvSpPr>
          <p:cNvPr id="558" name="Google Shape;558;p84"/>
          <p:cNvSpPr/>
          <p:nvPr/>
        </p:nvSpPr>
        <p:spPr>
          <a:xfrm rot="5913611">
            <a:off x="6248400" y="3124200"/>
            <a:ext cx="914400" cy="91440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Times New Roman"/>
              </a:rPr>
              <a:t>Yellow timer expires</a:t>
            </a:r>
          </a:p>
        </p:txBody>
      </p:sp>
      <p:sp>
        <p:nvSpPr>
          <p:cNvPr id="559" name="Google Shape;559;p84"/>
          <p:cNvSpPr/>
          <p:nvPr/>
        </p:nvSpPr>
        <p:spPr>
          <a:xfrm rot="-5883091">
            <a:off x="3427413" y="4016375"/>
            <a:ext cx="1371600" cy="60960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Arial"/>
              </a:rPr>
              <a:t>Red timer expires</a:t>
            </a:r>
          </a:p>
        </p:txBody>
      </p:sp>
      <p:cxnSp>
        <p:nvCxnSpPr>
          <p:cNvPr id="560" name="Google Shape;560;p84"/>
          <p:cNvCxnSpPr/>
          <p:nvPr/>
        </p:nvCxnSpPr>
        <p:spPr>
          <a:xfrm flipH="1" rot="10800000">
            <a:off x="2781300" y="4724400"/>
            <a:ext cx="838200" cy="990600"/>
          </a:xfrm>
          <a:prstGeom prst="straightConnector1">
            <a:avLst/>
          </a:prstGeom>
          <a:noFill/>
          <a:ln cap="flat" cmpd="sng" w="19050">
            <a:solidFill>
              <a:schemeClr val="folHlink"/>
            </a:solidFill>
            <a:prstDash val="solid"/>
            <a:round/>
            <a:headEnd len="sm" w="sm" type="none"/>
            <a:tailEnd len="lg" w="lg" type="stealth"/>
          </a:ln>
        </p:spPr>
      </p:cxnSp>
      <p:sp>
        <p:nvSpPr>
          <p:cNvPr id="561" name="Google Shape;561;p84"/>
          <p:cNvSpPr txBox="1"/>
          <p:nvPr/>
        </p:nvSpPr>
        <p:spPr>
          <a:xfrm>
            <a:off x="1524000" y="2170113"/>
            <a:ext cx="7772400" cy="4114800"/>
          </a:xfrm>
          <a:prstGeom prst="rect">
            <a:avLst/>
          </a:prstGeom>
          <a:noFill/>
          <a:ln>
            <a:noFill/>
          </a:ln>
        </p:spPr>
        <p:txBody>
          <a:bodyPr anchorCtr="0" anchor="t" bIns="45700" lIns="91425" spcFirstLastPara="1" rIns="91425" wrap="square" tIns="45700">
            <a:normAutofit/>
          </a:bodyPr>
          <a:lstStyle/>
          <a:p>
            <a:pPr indent="-290513" lvl="0" marL="290513" marR="0" rtl="0" algn="l">
              <a:lnSpc>
                <a:spcPct val="90000"/>
              </a:lnSpc>
              <a:spcBef>
                <a:spcPts val="1000"/>
              </a:spcBef>
              <a:spcAft>
                <a:spcPts val="0"/>
              </a:spcAft>
              <a:buClr>
                <a:srgbClr val="CC0000"/>
              </a:buClr>
              <a:buSzPts val="2800"/>
              <a:buFont typeface="Noto Sans Symbols"/>
              <a:buNone/>
            </a:pP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sp>
        <p:nvSpPr>
          <p:cNvPr id="562" name="Google Shape;562;p84"/>
          <p:cNvSpPr txBox="1"/>
          <p:nvPr/>
        </p:nvSpPr>
        <p:spPr>
          <a:xfrm>
            <a:off x="2362200" y="5715000"/>
            <a:ext cx="1143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Event</a:t>
            </a:r>
            <a:endParaRPr b="0" i="0" sz="1400" u="none" cap="none" strike="noStrike">
              <a:solidFill>
                <a:srgbClr val="000000"/>
              </a:solidFill>
              <a:latin typeface="Arial"/>
              <a:ea typeface="Arial"/>
              <a:cs typeface="Arial"/>
              <a:sym typeface="Arial"/>
            </a:endParaRPr>
          </a:p>
        </p:txBody>
      </p:sp>
      <p:sp>
        <p:nvSpPr>
          <p:cNvPr id="563" name="Google Shape;563;p84"/>
          <p:cNvSpPr txBox="1"/>
          <p:nvPr/>
        </p:nvSpPr>
        <p:spPr>
          <a:xfrm>
            <a:off x="7162800" y="2057400"/>
            <a:ext cx="762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Start</a:t>
            </a:r>
            <a:endParaRPr b="0" i="0" sz="1400" u="none" cap="none" strike="noStrike">
              <a:solidFill>
                <a:srgbClr val="000000"/>
              </a:solidFill>
              <a:latin typeface="Arial"/>
              <a:ea typeface="Arial"/>
              <a:cs typeface="Arial"/>
              <a:sym typeface="Arial"/>
            </a:endParaRPr>
          </a:p>
        </p:txBody>
      </p:sp>
      <p:sp>
        <p:nvSpPr>
          <p:cNvPr id="564" name="Google Shape;564;p84"/>
          <p:cNvSpPr txBox="1"/>
          <p:nvPr/>
        </p:nvSpPr>
        <p:spPr>
          <a:xfrm>
            <a:off x="6610350" y="6508759"/>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65" name="Google Shape;565;p84"/>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Sample State diagram</a:t>
            </a:r>
            <a:endParaRPr b="1" i="0" sz="2800" u="none" cap="none" strike="noStrike">
              <a:solidFill>
                <a:srgbClr val="C55A11"/>
              </a:solidFill>
              <a:latin typeface="Calibri"/>
              <a:ea typeface="Calibri"/>
              <a:cs typeface="Calibri"/>
              <a:sym typeface="Calibri"/>
            </a:endParaRPr>
          </a:p>
        </p:txBody>
      </p:sp>
      <p:sp>
        <p:nvSpPr>
          <p:cNvPr id="566" name="Google Shape;566;p84"/>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
        <p:nvSpPr>
          <p:cNvPr id="567" name="Google Shape;567;p84"/>
          <p:cNvSpPr txBox="1"/>
          <p:nvPr/>
        </p:nvSpPr>
        <p:spPr>
          <a:xfrm>
            <a:off x="230909" y="1477818"/>
            <a:ext cx="3084946"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Traffic Signal</a:t>
            </a:r>
            <a:endParaRPr b="1" i="0" sz="22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5"/>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574" name="Google Shape;574;p85"/>
          <p:cNvSpPr txBox="1"/>
          <p:nvPr>
            <p:ph idx="1" type="body"/>
          </p:nvPr>
        </p:nvSpPr>
        <p:spPr>
          <a:xfrm>
            <a:off x="0" y="1463748"/>
            <a:ext cx="9144000" cy="515819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2000"/>
              <a:buFont typeface="Noto Sans Symbols"/>
              <a:buChar char="▪"/>
            </a:pPr>
            <a:r>
              <a:rPr lang="en-US" sz="2400"/>
              <a:t>Represent objects with finite levels and have initial and final states. </a:t>
            </a:r>
            <a:endParaRPr/>
          </a:p>
          <a:p>
            <a:pPr indent="-342900" lvl="0" marL="342900" rtl="0" algn="just">
              <a:lnSpc>
                <a:spcPct val="150000"/>
              </a:lnSpc>
              <a:spcBef>
                <a:spcPts val="0"/>
              </a:spcBef>
              <a:spcAft>
                <a:spcPts val="0"/>
              </a:spcAft>
              <a:buSzPts val="2000"/>
              <a:buFont typeface="Noto Sans Symbols"/>
              <a:buChar char="▪"/>
            </a:pPr>
            <a:r>
              <a:rPr lang="en-US" sz="2400"/>
              <a:t>The initial state is entered on creation of an object</a:t>
            </a:r>
            <a:endParaRPr/>
          </a:p>
          <a:p>
            <a:pPr indent="-342900" lvl="0" marL="342900" rtl="0" algn="just">
              <a:lnSpc>
                <a:spcPct val="150000"/>
              </a:lnSpc>
              <a:spcBef>
                <a:spcPts val="0"/>
              </a:spcBef>
              <a:spcAft>
                <a:spcPts val="0"/>
              </a:spcAft>
              <a:buSzPts val="2000"/>
              <a:buFont typeface="Noto Sans Symbols"/>
              <a:buChar char="▪"/>
            </a:pPr>
            <a:r>
              <a:rPr lang="en-US" sz="2400"/>
              <a:t>Entry of the final state implies destruction of the object. </a:t>
            </a:r>
            <a:endParaRPr/>
          </a:p>
          <a:p>
            <a:pPr indent="-342900" lvl="0" marL="342900" rtl="0" algn="just">
              <a:lnSpc>
                <a:spcPct val="150000"/>
              </a:lnSpc>
              <a:spcBef>
                <a:spcPts val="0"/>
              </a:spcBef>
              <a:spcAft>
                <a:spcPts val="0"/>
              </a:spcAft>
              <a:buSzPts val="2000"/>
              <a:buFont typeface="Noto Sans Symbols"/>
              <a:buChar char="▪"/>
            </a:pPr>
            <a:r>
              <a:rPr lang="en-US" sz="2400"/>
              <a:t>Object created in a state and change of the state deletes the object</a:t>
            </a:r>
            <a:endParaRPr/>
          </a:p>
          <a:p>
            <a:pPr indent="-342900" lvl="0" marL="342900" rtl="0" algn="just">
              <a:lnSpc>
                <a:spcPct val="150000"/>
              </a:lnSpc>
              <a:spcBef>
                <a:spcPts val="0"/>
              </a:spcBef>
              <a:spcAft>
                <a:spcPts val="0"/>
              </a:spcAft>
              <a:buSzPts val="2000"/>
              <a:buFont typeface="Noto Sans Symbols"/>
              <a:buChar char="▪"/>
            </a:pPr>
            <a:r>
              <a:rPr lang="en-US" sz="2400"/>
              <a:t>As an alternate notation, you can indicate initial and final states via entry and exit points. </a:t>
            </a:r>
            <a:endParaRPr/>
          </a:p>
          <a:p>
            <a:pPr indent="-342900" lvl="0" marL="342900" rtl="0" algn="just">
              <a:lnSpc>
                <a:spcPct val="150000"/>
              </a:lnSpc>
              <a:spcBef>
                <a:spcPts val="0"/>
              </a:spcBef>
              <a:spcAft>
                <a:spcPts val="0"/>
              </a:spcAft>
              <a:buSzPts val="2000"/>
              <a:buFont typeface="Noto Sans Symbols"/>
              <a:buChar char="▪"/>
            </a:pPr>
            <a:r>
              <a:rPr lang="en-US" sz="2400"/>
              <a:t>Entry points (hollow circles) and exit points (circles enclosing an "x") appear on the state diagram's perimeter and may be named. </a:t>
            </a:r>
            <a:endParaRPr/>
          </a:p>
          <a:p>
            <a:pPr indent="-215900" lvl="0" marL="342900" rtl="0" algn="just">
              <a:lnSpc>
                <a:spcPct val="150000"/>
              </a:lnSpc>
              <a:spcBef>
                <a:spcPts val="0"/>
              </a:spcBef>
              <a:spcAft>
                <a:spcPts val="0"/>
              </a:spcAft>
              <a:buSzPts val="2000"/>
              <a:buFont typeface="Noto Sans Symbols"/>
              <a:buNone/>
            </a:pPr>
            <a:r>
              <a:t/>
            </a:r>
            <a:endParaRPr sz="2400"/>
          </a:p>
        </p:txBody>
      </p:sp>
      <p:cxnSp>
        <p:nvCxnSpPr>
          <p:cNvPr id="575" name="Google Shape;575;p85"/>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576" name="Google Shape;576;p85"/>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One – shot State diagrams</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577" name="Google Shape;577;p85"/>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578" name="Google Shape;578;p85"/>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6"/>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cxnSp>
        <p:nvCxnSpPr>
          <p:cNvPr id="585" name="Google Shape;585;p86"/>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586" name="Google Shape;586;p86"/>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One – shot State diagrams</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587" name="Google Shape;587;p86"/>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588" name="Google Shape;588;p86"/>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pic>
        <p:nvPicPr>
          <p:cNvPr id="589" name="Google Shape;589;p86"/>
          <p:cNvPicPr preferRelativeResize="0"/>
          <p:nvPr/>
        </p:nvPicPr>
        <p:blipFill rotWithShape="1">
          <a:blip r:embed="rId4">
            <a:alphaModFix/>
          </a:blip>
          <a:srcRect b="0" l="0" r="0" t="0"/>
          <a:stretch/>
        </p:blipFill>
        <p:spPr>
          <a:xfrm>
            <a:off x="370033" y="1586922"/>
            <a:ext cx="4353076" cy="2615623"/>
          </a:xfrm>
          <a:prstGeom prst="rect">
            <a:avLst/>
          </a:prstGeom>
          <a:noFill/>
          <a:ln>
            <a:noFill/>
          </a:ln>
        </p:spPr>
      </p:pic>
      <p:pic>
        <p:nvPicPr>
          <p:cNvPr id="590" name="Google Shape;590;p86"/>
          <p:cNvPicPr preferRelativeResize="0"/>
          <p:nvPr/>
        </p:nvPicPr>
        <p:blipFill rotWithShape="1">
          <a:blip r:embed="rId5">
            <a:alphaModFix/>
          </a:blip>
          <a:srcRect b="0" l="0" r="0" t="0"/>
          <a:stretch/>
        </p:blipFill>
        <p:spPr>
          <a:xfrm>
            <a:off x="4699577" y="4097490"/>
            <a:ext cx="4278168" cy="26773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7"/>
          <p:cNvSpPr txBox="1"/>
          <p:nvPr/>
        </p:nvSpPr>
        <p:spPr>
          <a:xfrm>
            <a:off x="130461" y="802606"/>
            <a:ext cx="669106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References</a:t>
            </a:r>
            <a:endParaRPr b="1" i="0" sz="2800" u="none" cap="none" strike="noStrike">
              <a:solidFill>
                <a:srgbClr val="000000"/>
              </a:solidFill>
              <a:latin typeface="Arial"/>
              <a:ea typeface="Arial"/>
              <a:cs typeface="Arial"/>
              <a:sym typeface="Arial"/>
            </a:endParaRPr>
          </a:p>
        </p:txBody>
      </p:sp>
      <p:sp>
        <p:nvSpPr>
          <p:cNvPr id="596" name="Google Shape;596;p87"/>
          <p:cNvSpPr txBox="1"/>
          <p:nvPr/>
        </p:nvSpPr>
        <p:spPr>
          <a:xfrm>
            <a:off x="43771" y="1733731"/>
            <a:ext cx="9100229" cy="1143070"/>
          </a:xfrm>
          <a:prstGeom prst="rect">
            <a:avLst/>
          </a:prstGeom>
          <a:noFill/>
          <a:ln>
            <a:noFill/>
          </a:ln>
        </p:spPr>
        <p:txBody>
          <a:bodyPr anchorCtr="0" anchor="t" bIns="45700" lIns="91425" spcFirstLastPara="1" rIns="91425" wrap="square" tIns="45700">
            <a:spAutoFit/>
          </a:bodyPr>
          <a:lstStyle/>
          <a:p>
            <a:pPr indent="-228600" lvl="0" marL="457200" marR="0" rtl="0" algn="just">
              <a:lnSpc>
                <a:spcPct val="150000"/>
              </a:lnSpc>
              <a:spcBef>
                <a:spcPts val="0"/>
              </a:spcBef>
              <a:spcAft>
                <a:spcPts val="0"/>
              </a:spcAft>
              <a:buClr>
                <a:schemeClr val="dk1"/>
              </a:buClr>
              <a:buSzPts val="2800"/>
              <a:buFont typeface="Arial"/>
              <a:buChar char="•"/>
            </a:pPr>
            <a:r>
              <a:rPr b="0" i="0" lang="en-US" sz="2400" u="none" cap="none" strike="noStrike">
                <a:solidFill>
                  <a:schemeClr val="dk1"/>
                </a:solidFill>
                <a:latin typeface="Calibri"/>
                <a:ea typeface="Calibri"/>
                <a:cs typeface="Calibri"/>
                <a:sym typeface="Calibri"/>
              </a:rPr>
              <a:t>Text Book: Object Oriented Modeling and Design with UML, by Michael R Blaha and James Rumbaugh.</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cxnSp>
        <p:nvCxnSpPr>
          <p:cNvPr id="601" name="Google Shape;601;p88"/>
          <p:cNvCxnSpPr/>
          <p:nvPr/>
        </p:nvCxnSpPr>
        <p:spPr>
          <a:xfrm flipH="1" rot="10800000">
            <a:off x="4086126" y="2887308"/>
            <a:ext cx="3436087" cy="1"/>
          </a:xfrm>
          <a:prstGeom prst="straightConnector1">
            <a:avLst/>
          </a:prstGeom>
          <a:noFill/>
          <a:ln cap="flat" cmpd="sng" w="38100">
            <a:solidFill>
              <a:srgbClr val="C55A11"/>
            </a:solidFill>
            <a:prstDash val="solid"/>
            <a:miter lim="800000"/>
            <a:headEnd len="sm" w="sm" type="none"/>
            <a:tailEnd len="sm" w="sm" type="none"/>
          </a:ln>
        </p:spPr>
      </p:cxnSp>
      <p:sp>
        <p:nvSpPr>
          <p:cNvPr id="602" name="Google Shape;602;p88"/>
          <p:cNvSpPr/>
          <p:nvPr/>
        </p:nvSpPr>
        <p:spPr>
          <a:xfrm>
            <a:off x="4132349" y="4391483"/>
            <a:ext cx="4448233" cy="15696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chemeClr val="dk1"/>
                </a:solidFill>
                <a:latin typeface="Calibri"/>
                <a:ea typeface="Calibri"/>
                <a:cs typeface="Calibri"/>
                <a:sym typeface="Calibri"/>
                <a:hlinkClick r:id="rId3">
                  <a:extLst>
                    <a:ext uri="{A12FA001-AC4F-418D-AE19-62706E023703}">
                      <ahyp:hlinkClr val="tx"/>
                    </a:ext>
                  </a:extLst>
                </a:hlinkClick>
              </a:rPr>
              <a:t>mahithag@pes.edu</a:t>
            </a:r>
            <a:endParaRPr/>
          </a:p>
          <a:p>
            <a:pPr indent="0" lvl="0" marL="0" marR="0" rtl="0" algn="l">
              <a:lnSpc>
                <a:spcPct val="100000"/>
              </a:lnSpc>
              <a:spcBef>
                <a:spcPts val="0"/>
              </a:spcBef>
              <a:spcAft>
                <a:spcPts val="0"/>
              </a:spcAft>
              <a:buClr>
                <a:srgbClr val="000000"/>
              </a:buClr>
              <a:buSzPts val="2400"/>
              <a:buFont typeface="Arial"/>
              <a:buNone/>
            </a:pPr>
            <a:r>
              <a:t/>
            </a:r>
            <a:endParaRPr b="1" i="0" sz="2400" u="sng" cap="none" strike="noStrike">
              <a:solidFill>
                <a:schemeClr val="dk1"/>
              </a:solidFill>
              <a:latin typeface="Calibri"/>
              <a:ea typeface="Calibri"/>
              <a:cs typeface="Calibri"/>
              <a:sym typeface="Calibri"/>
              <a:hlinkClick r:id="rId4">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chemeClr val="dk1"/>
                </a:solidFill>
                <a:latin typeface="Calibri"/>
                <a:ea typeface="Calibri"/>
                <a:cs typeface="Calibri"/>
                <a:sym typeface="Calibri"/>
                <a:hlinkClick r:id="rId5">
                  <a:extLst>
                    <a:ext uri="{A12FA001-AC4F-418D-AE19-62706E023703}">
                      <ahyp:hlinkClr val="tx"/>
                    </a:ext>
                  </a:extLst>
                </a:hlinkClick>
              </a:rPr>
              <a:t>sindhurpai@pes.edu</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+918277606459</a:t>
            </a:r>
            <a:endParaRPr b="1" i="0" sz="2400" u="none" cap="none" strike="noStrike">
              <a:solidFill>
                <a:schemeClr val="dk1"/>
              </a:solidFill>
              <a:latin typeface="Calibri"/>
              <a:ea typeface="Calibri"/>
              <a:cs typeface="Calibri"/>
              <a:sym typeface="Calibri"/>
            </a:endParaRPr>
          </a:p>
        </p:txBody>
      </p:sp>
      <p:grpSp>
        <p:nvGrpSpPr>
          <p:cNvPr id="603" name="Google Shape;603;p88"/>
          <p:cNvGrpSpPr/>
          <p:nvPr/>
        </p:nvGrpSpPr>
        <p:grpSpPr>
          <a:xfrm>
            <a:off x="235384" y="349466"/>
            <a:ext cx="8638805" cy="6218388"/>
            <a:chOff x="313844" y="349466"/>
            <a:chExt cx="11518407" cy="6218388"/>
          </a:xfrm>
        </p:grpSpPr>
        <p:sp>
          <p:nvSpPr>
            <p:cNvPr id="604" name="Google Shape;604;p88"/>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5" name="Google Shape;605;p88"/>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6" name="Google Shape;606;p88"/>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7" name="Google Shape;607;p88"/>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A close up of a logo&#10;&#10;Description automatically generated" id="608" name="Google Shape;608;p88"/>
          <p:cNvPicPr preferRelativeResize="0"/>
          <p:nvPr/>
        </p:nvPicPr>
        <p:blipFill rotWithShape="1">
          <a:blip r:embed="rId6">
            <a:alphaModFix/>
          </a:blip>
          <a:srcRect b="0" l="0" r="0" t="0"/>
          <a:stretch/>
        </p:blipFill>
        <p:spPr>
          <a:xfrm>
            <a:off x="1808980" y="1606241"/>
            <a:ext cx="1776914" cy="3550188"/>
          </a:xfrm>
          <a:prstGeom prst="rect">
            <a:avLst/>
          </a:prstGeom>
          <a:noFill/>
          <a:ln>
            <a:noFill/>
          </a:ln>
        </p:spPr>
      </p:pic>
      <p:sp>
        <p:nvSpPr>
          <p:cNvPr id="609" name="Google Shape;609;p88"/>
          <p:cNvSpPr/>
          <p:nvPr/>
        </p:nvSpPr>
        <p:spPr>
          <a:xfrm>
            <a:off x="4086126" y="2049518"/>
            <a:ext cx="3452855"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610" name="Google Shape;610;p88"/>
          <p:cNvSpPr/>
          <p:nvPr/>
        </p:nvSpPr>
        <p:spPr>
          <a:xfrm>
            <a:off x="3851564" y="3064183"/>
            <a:ext cx="529243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Prof. Mahitha G and Prof. Sindhu R Pai</a:t>
            </a:r>
            <a:endParaRPr b="1" i="0" sz="2400" u="none" cap="none" strike="noStrike">
              <a:solidFill>
                <a:schemeClr val="dk1"/>
              </a:solidFill>
              <a:latin typeface="Calibri"/>
              <a:ea typeface="Calibri"/>
              <a:cs typeface="Calibri"/>
              <a:sym typeface="Calibri"/>
            </a:endParaRPr>
          </a:p>
        </p:txBody>
      </p:sp>
      <p:sp>
        <p:nvSpPr>
          <p:cNvPr id="611" name="Google Shape;611;p88"/>
          <p:cNvSpPr/>
          <p:nvPr/>
        </p:nvSpPr>
        <p:spPr>
          <a:xfrm>
            <a:off x="4086126" y="3525848"/>
            <a:ext cx="485953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7"/>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296" name="Google Shape;296;p67"/>
          <p:cNvSpPr txBox="1"/>
          <p:nvPr>
            <p:ph idx="1" type="body"/>
          </p:nvPr>
        </p:nvSpPr>
        <p:spPr>
          <a:xfrm>
            <a:off x="0" y="1271790"/>
            <a:ext cx="6953232" cy="558621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1000"/>
              </a:spcBef>
              <a:spcAft>
                <a:spcPts val="0"/>
              </a:spcAft>
              <a:buSzPts val="1800"/>
              <a:buChar char="•"/>
            </a:pPr>
            <a:r>
              <a:rPr b="1" lang="en-US" sz="2200"/>
              <a:t>Introduction</a:t>
            </a:r>
            <a:endParaRPr/>
          </a:p>
          <a:p>
            <a:pPr indent="-342900" lvl="0" marL="457200" rtl="0" algn="just">
              <a:lnSpc>
                <a:spcPct val="100000"/>
              </a:lnSpc>
              <a:spcBef>
                <a:spcPts val="1000"/>
              </a:spcBef>
              <a:spcAft>
                <a:spcPts val="0"/>
              </a:spcAft>
              <a:buSzPts val="1800"/>
              <a:buChar char="•"/>
            </a:pPr>
            <a:r>
              <a:rPr b="1" lang="en-US" sz="2200"/>
              <a:t>Events</a:t>
            </a:r>
            <a:endParaRPr/>
          </a:p>
          <a:p>
            <a:pPr indent="-342900" lvl="0" marL="457200" rtl="0" algn="just">
              <a:lnSpc>
                <a:spcPct val="100000"/>
              </a:lnSpc>
              <a:spcBef>
                <a:spcPts val="1000"/>
              </a:spcBef>
              <a:spcAft>
                <a:spcPts val="0"/>
              </a:spcAft>
              <a:buSzPts val="1800"/>
              <a:buChar char="•"/>
            </a:pPr>
            <a:r>
              <a:rPr b="1" lang="en-US" sz="2200"/>
              <a:t>Event types</a:t>
            </a:r>
            <a:endParaRPr/>
          </a:p>
          <a:p>
            <a:pPr indent="-342900" lvl="0" marL="457200" rtl="0" algn="just">
              <a:lnSpc>
                <a:spcPct val="100000"/>
              </a:lnSpc>
              <a:spcBef>
                <a:spcPts val="1000"/>
              </a:spcBef>
              <a:spcAft>
                <a:spcPts val="0"/>
              </a:spcAft>
              <a:buSzPts val="1800"/>
              <a:buChar char="•"/>
            </a:pPr>
            <a:r>
              <a:rPr b="1" lang="en-US" sz="2200"/>
              <a:t>States</a:t>
            </a:r>
            <a:endParaRPr/>
          </a:p>
          <a:p>
            <a:pPr indent="-342900" lvl="0" marL="457200" rtl="0" algn="just">
              <a:lnSpc>
                <a:spcPct val="100000"/>
              </a:lnSpc>
              <a:spcBef>
                <a:spcPts val="1000"/>
              </a:spcBef>
              <a:spcAft>
                <a:spcPts val="0"/>
              </a:spcAft>
              <a:buSzPts val="1800"/>
              <a:buChar char="•"/>
            </a:pPr>
            <a:r>
              <a:rPr b="1" lang="en-US" sz="2200"/>
              <a:t>Events v/s states</a:t>
            </a:r>
            <a:endParaRPr/>
          </a:p>
          <a:p>
            <a:pPr indent="-342900" lvl="0" marL="457200" rtl="0" algn="just">
              <a:lnSpc>
                <a:spcPct val="100000"/>
              </a:lnSpc>
              <a:spcBef>
                <a:spcPts val="1000"/>
              </a:spcBef>
              <a:spcAft>
                <a:spcPts val="0"/>
              </a:spcAft>
              <a:buSzPts val="1800"/>
              <a:buChar char="•"/>
            </a:pPr>
            <a:r>
              <a:rPr b="1" lang="en-US" sz="2200"/>
              <a:t>Transitions</a:t>
            </a:r>
            <a:endParaRPr/>
          </a:p>
          <a:p>
            <a:pPr indent="-342900" lvl="0" marL="457200" rtl="0" algn="just">
              <a:lnSpc>
                <a:spcPct val="100000"/>
              </a:lnSpc>
              <a:spcBef>
                <a:spcPts val="1000"/>
              </a:spcBef>
              <a:spcAft>
                <a:spcPts val="0"/>
              </a:spcAft>
              <a:buSzPts val="1800"/>
              <a:buChar char="•"/>
            </a:pPr>
            <a:r>
              <a:rPr b="1" lang="en-US" sz="2200"/>
              <a:t>Guard conditions</a:t>
            </a:r>
            <a:endParaRPr/>
          </a:p>
          <a:p>
            <a:pPr indent="-342900" lvl="0" marL="457200" rtl="0" algn="just">
              <a:lnSpc>
                <a:spcPct val="100000"/>
              </a:lnSpc>
              <a:spcBef>
                <a:spcPts val="1000"/>
              </a:spcBef>
              <a:spcAft>
                <a:spcPts val="0"/>
              </a:spcAft>
              <a:buSzPts val="1800"/>
              <a:buChar char="•"/>
            </a:pPr>
            <a:r>
              <a:rPr b="1" lang="en-US" sz="2200"/>
              <a:t>State diagrams</a:t>
            </a:r>
            <a:endParaRPr/>
          </a:p>
          <a:p>
            <a:pPr indent="-342900" lvl="0" marL="457200" rtl="0" algn="just">
              <a:lnSpc>
                <a:spcPct val="100000"/>
              </a:lnSpc>
              <a:spcBef>
                <a:spcPts val="1000"/>
              </a:spcBef>
              <a:spcAft>
                <a:spcPts val="0"/>
              </a:spcAft>
              <a:buSzPts val="1800"/>
              <a:buChar char="•"/>
            </a:pPr>
            <a:r>
              <a:rPr b="1" lang="en-US" sz="2200"/>
              <a:t>UML Notations</a:t>
            </a:r>
            <a:endParaRPr/>
          </a:p>
          <a:p>
            <a:pPr indent="-342900" lvl="0" marL="457200" rtl="0" algn="just">
              <a:lnSpc>
                <a:spcPct val="100000"/>
              </a:lnSpc>
              <a:spcBef>
                <a:spcPts val="1000"/>
              </a:spcBef>
              <a:spcAft>
                <a:spcPts val="0"/>
              </a:spcAft>
              <a:buSzPts val="1800"/>
              <a:buChar char="•"/>
            </a:pPr>
            <a:r>
              <a:rPr b="1" lang="en-US" sz="2200"/>
              <a:t>Sample state diagrams</a:t>
            </a:r>
            <a:endParaRPr/>
          </a:p>
          <a:p>
            <a:pPr indent="-342900" lvl="0" marL="457200" rtl="0" algn="just">
              <a:lnSpc>
                <a:spcPct val="100000"/>
              </a:lnSpc>
              <a:spcBef>
                <a:spcPts val="1000"/>
              </a:spcBef>
              <a:spcAft>
                <a:spcPts val="0"/>
              </a:spcAft>
              <a:buSzPts val="1800"/>
              <a:buChar char="•"/>
            </a:pPr>
            <a:r>
              <a:rPr b="1" lang="en-US" sz="2200"/>
              <a:t>One - shot state diagrams</a:t>
            </a:r>
            <a:endParaRPr/>
          </a:p>
          <a:p>
            <a:pPr indent="-228600" lvl="0" marL="457200" rtl="0" algn="just">
              <a:lnSpc>
                <a:spcPct val="100000"/>
              </a:lnSpc>
              <a:spcBef>
                <a:spcPts val="1000"/>
              </a:spcBef>
              <a:spcAft>
                <a:spcPts val="0"/>
              </a:spcAft>
              <a:buSzPts val="1800"/>
              <a:buNone/>
            </a:pPr>
            <a:r>
              <a:t/>
            </a:r>
            <a:endParaRPr b="1" sz="2200"/>
          </a:p>
        </p:txBody>
      </p:sp>
      <p:cxnSp>
        <p:nvCxnSpPr>
          <p:cNvPr id="297" name="Google Shape;297;p67"/>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298" name="Google Shape;298;p67"/>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Agenda</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299" name="Google Shape;299;p67"/>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00" name="Google Shape;300;p67"/>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68"/>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07" name="Google Shape;307;p68"/>
          <p:cNvSpPr txBox="1"/>
          <p:nvPr>
            <p:ph idx="1" type="body"/>
          </p:nvPr>
        </p:nvSpPr>
        <p:spPr>
          <a:xfrm>
            <a:off x="-1" y="1339886"/>
            <a:ext cx="8949447" cy="5158193"/>
          </a:xfrm>
          <a:prstGeom prst="rect">
            <a:avLst/>
          </a:prstGeom>
          <a:noFill/>
          <a:ln>
            <a:noFill/>
          </a:ln>
        </p:spPr>
        <p:txBody>
          <a:bodyPr anchorCtr="0" anchor="t" bIns="45700" lIns="91425" spcFirstLastPara="1" rIns="91425" wrap="square" tIns="45700">
            <a:normAutofit fontScale="92500"/>
          </a:bodyPr>
          <a:lstStyle/>
          <a:p>
            <a:pPr indent="-342900" lvl="0" marL="457200" rtl="0" algn="just">
              <a:lnSpc>
                <a:spcPct val="150000"/>
              </a:lnSpc>
              <a:spcBef>
                <a:spcPts val="1000"/>
              </a:spcBef>
              <a:spcAft>
                <a:spcPts val="0"/>
              </a:spcAft>
              <a:buSzPct val="81081"/>
              <a:buChar char="•"/>
            </a:pPr>
            <a:r>
              <a:rPr lang="en-US" sz="2400"/>
              <a:t>Describes the </a:t>
            </a:r>
            <a:r>
              <a:rPr b="1" lang="en-US" sz="2400"/>
              <a:t>sequence of operations that occur in response to external stimuli</a:t>
            </a:r>
            <a:r>
              <a:rPr lang="en-US" sz="2400"/>
              <a:t> as opposed to what the operations do, what they operate on or how they are implemented.</a:t>
            </a:r>
            <a:endParaRPr/>
          </a:p>
          <a:p>
            <a:pPr indent="-342900" lvl="0" marL="457200" rtl="0" algn="just">
              <a:lnSpc>
                <a:spcPct val="150000"/>
              </a:lnSpc>
              <a:spcBef>
                <a:spcPts val="1000"/>
              </a:spcBef>
              <a:spcAft>
                <a:spcPts val="0"/>
              </a:spcAft>
              <a:buSzPct val="81081"/>
              <a:buChar char="•"/>
            </a:pPr>
            <a:r>
              <a:rPr lang="en-US" sz="2400"/>
              <a:t>Consists of multiple state diagrams, one for each class with temporal behaviour that is important to an application.</a:t>
            </a:r>
            <a:endParaRPr/>
          </a:p>
          <a:p>
            <a:pPr indent="-342900" lvl="0" marL="457200" rtl="0" algn="just">
              <a:lnSpc>
                <a:spcPct val="150000"/>
              </a:lnSpc>
              <a:spcBef>
                <a:spcPts val="1000"/>
              </a:spcBef>
              <a:spcAft>
                <a:spcPts val="0"/>
              </a:spcAft>
              <a:buSzPct val="81081"/>
              <a:buChar char="•"/>
            </a:pPr>
            <a:r>
              <a:rPr lang="en-US" sz="2400"/>
              <a:t>State diagrams must match on their interfaces – </a:t>
            </a:r>
            <a:r>
              <a:rPr b="1" lang="en-US" sz="2400"/>
              <a:t>event and guard conditions</a:t>
            </a:r>
            <a:endParaRPr/>
          </a:p>
          <a:p>
            <a:pPr indent="-342900" lvl="0" marL="457200" rtl="0" algn="just">
              <a:lnSpc>
                <a:spcPct val="150000"/>
              </a:lnSpc>
              <a:spcBef>
                <a:spcPts val="1000"/>
              </a:spcBef>
              <a:spcAft>
                <a:spcPts val="0"/>
              </a:spcAft>
              <a:buSzPct val="81081"/>
              <a:buChar char="•"/>
            </a:pPr>
            <a:r>
              <a:rPr lang="en-US" sz="2400"/>
              <a:t>The individual state diagrams interact by passing events and through side effects of guard conditions</a:t>
            </a:r>
            <a:endParaRPr/>
          </a:p>
          <a:p>
            <a:pPr indent="-228600" lvl="0" marL="457200" rtl="0" algn="just">
              <a:lnSpc>
                <a:spcPct val="150000"/>
              </a:lnSpc>
              <a:spcBef>
                <a:spcPts val="1000"/>
              </a:spcBef>
              <a:spcAft>
                <a:spcPts val="0"/>
              </a:spcAft>
              <a:buSzPct val="81081"/>
              <a:buNone/>
            </a:pPr>
            <a:r>
              <a:t/>
            </a:r>
            <a:endParaRPr sz="2400"/>
          </a:p>
          <a:p>
            <a:pPr indent="-228600" lvl="0" marL="457200" rtl="0" algn="just">
              <a:lnSpc>
                <a:spcPct val="150000"/>
              </a:lnSpc>
              <a:spcBef>
                <a:spcPts val="1000"/>
              </a:spcBef>
              <a:spcAft>
                <a:spcPts val="0"/>
              </a:spcAft>
              <a:buSzPct val="81081"/>
              <a:buNone/>
            </a:pPr>
            <a:r>
              <a:t/>
            </a:r>
            <a:endParaRPr sz="2400"/>
          </a:p>
        </p:txBody>
      </p:sp>
      <p:cxnSp>
        <p:nvCxnSpPr>
          <p:cNvPr id="308" name="Google Shape;308;p68"/>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09" name="Google Shape;309;p68"/>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Introduction</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10" name="Google Shape;310;p68"/>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11" name="Google Shape;311;p68"/>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9"/>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18" name="Google Shape;318;p69"/>
          <p:cNvSpPr txBox="1"/>
          <p:nvPr>
            <p:ph idx="1" type="body"/>
          </p:nvPr>
        </p:nvSpPr>
        <p:spPr>
          <a:xfrm>
            <a:off x="-58368" y="1359320"/>
            <a:ext cx="9192639" cy="515819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800"/>
              <a:buFont typeface="Noto Sans Symbols"/>
              <a:buChar char="▪"/>
            </a:pPr>
            <a:r>
              <a:rPr lang="en-US" sz="2400"/>
              <a:t>An occurrence at a given point in time, that an application considers atomic and fleeting.</a:t>
            </a:r>
            <a:endParaRPr/>
          </a:p>
          <a:p>
            <a:pPr indent="-342900" lvl="0" marL="342900" rtl="0" algn="l">
              <a:lnSpc>
                <a:spcPct val="150000"/>
              </a:lnSpc>
              <a:spcBef>
                <a:spcPts val="0"/>
              </a:spcBef>
              <a:spcAft>
                <a:spcPts val="0"/>
              </a:spcAft>
              <a:buSzPts val="1800"/>
              <a:buFont typeface="Noto Sans Symbols"/>
              <a:buChar char="▪"/>
            </a:pPr>
            <a:r>
              <a:rPr lang="en-US" sz="2400"/>
              <a:t>Often corresponds to a verb in past sense or on the onset of condition</a:t>
            </a:r>
            <a:endParaRPr/>
          </a:p>
          <a:p>
            <a:pPr indent="-342900" lvl="1" marL="800100" rtl="0" algn="l">
              <a:lnSpc>
                <a:spcPct val="150000"/>
              </a:lnSpc>
              <a:spcBef>
                <a:spcPts val="0"/>
              </a:spcBef>
              <a:spcAft>
                <a:spcPts val="0"/>
              </a:spcAft>
              <a:buSzPts val="1800"/>
              <a:buNone/>
            </a:pPr>
            <a:r>
              <a:rPr lang="en-US" sz="2000"/>
              <a:t>Examples: User depresses a button, customer reports a problem, shipment arrives</a:t>
            </a:r>
            <a:endParaRPr/>
          </a:p>
          <a:p>
            <a:pPr indent="-342900" lvl="0" marL="342900" rtl="0" algn="l">
              <a:lnSpc>
                <a:spcPct val="150000"/>
              </a:lnSpc>
              <a:spcBef>
                <a:spcPts val="0"/>
              </a:spcBef>
              <a:spcAft>
                <a:spcPts val="0"/>
              </a:spcAft>
              <a:buSzPts val="1800"/>
              <a:buFont typeface="Noto Sans Symbols"/>
              <a:buChar char="▪"/>
            </a:pPr>
            <a:r>
              <a:rPr lang="en-US" sz="2400"/>
              <a:t>Happens instantaneously with regard to the time scale of application</a:t>
            </a:r>
            <a:endParaRPr/>
          </a:p>
          <a:p>
            <a:pPr indent="-342900" lvl="0" marL="342900" rtl="0" algn="l">
              <a:lnSpc>
                <a:spcPct val="150000"/>
              </a:lnSpc>
              <a:spcBef>
                <a:spcPts val="0"/>
              </a:spcBef>
              <a:spcAft>
                <a:spcPts val="0"/>
              </a:spcAft>
              <a:buSzPts val="1800"/>
              <a:buFont typeface="Noto Sans Symbols"/>
              <a:buChar char="▪"/>
            </a:pPr>
            <a:r>
              <a:rPr lang="en-US" sz="2400"/>
              <a:t>Represents a named object that is dispatched (thrown) asynchronously by one object and then received (caught) by another</a:t>
            </a:r>
            <a:endParaRPr/>
          </a:p>
          <a:p>
            <a:pPr indent="-342900" lvl="0" marL="342900" rtl="0" algn="l">
              <a:lnSpc>
                <a:spcPct val="150000"/>
              </a:lnSpc>
              <a:spcBef>
                <a:spcPts val="0"/>
              </a:spcBef>
              <a:spcAft>
                <a:spcPts val="0"/>
              </a:spcAft>
              <a:buSzPts val="1800"/>
              <a:buFont typeface="Noto Sans Symbols"/>
              <a:buChar char="▪"/>
            </a:pPr>
            <a:r>
              <a:rPr lang="en-US" sz="2400"/>
              <a:t>The time at which an event occurs is an implicit attribute of an event.</a:t>
            </a:r>
            <a:endParaRPr/>
          </a:p>
        </p:txBody>
      </p:sp>
      <p:cxnSp>
        <p:nvCxnSpPr>
          <p:cNvPr id="319" name="Google Shape;319;p69"/>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20" name="Google Shape;320;p69"/>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Events  </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21" name="Google Shape;321;p69"/>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22" name="Google Shape;322;p69"/>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0"/>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29" name="Google Shape;329;p70"/>
          <p:cNvSpPr txBox="1"/>
          <p:nvPr>
            <p:ph idx="1" type="body"/>
          </p:nvPr>
        </p:nvSpPr>
        <p:spPr>
          <a:xfrm>
            <a:off x="-48639" y="1135576"/>
            <a:ext cx="8745167" cy="515819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800"/>
              <a:buFont typeface="Noto Sans Symbols"/>
              <a:buChar char="▪"/>
            </a:pPr>
            <a:r>
              <a:rPr lang="en-US" sz="2400"/>
              <a:t>Events could be </a:t>
            </a:r>
            <a:endParaRPr/>
          </a:p>
          <a:p>
            <a:pPr indent="-342900" lvl="1" marL="800100" rtl="0" algn="l">
              <a:lnSpc>
                <a:spcPct val="150000"/>
              </a:lnSpc>
              <a:spcBef>
                <a:spcPts val="0"/>
              </a:spcBef>
              <a:spcAft>
                <a:spcPts val="0"/>
              </a:spcAft>
              <a:buSzPts val="1800"/>
              <a:buFont typeface="Noto Sans Symbols"/>
              <a:buChar char="▪"/>
            </a:pPr>
            <a:r>
              <a:rPr lang="en-US" sz="2000"/>
              <a:t>Normal as well error conditions </a:t>
            </a:r>
            <a:endParaRPr/>
          </a:p>
          <a:p>
            <a:pPr indent="-342900" lvl="1" marL="800100" rtl="0" algn="l">
              <a:lnSpc>
                <a:spcPct val="150000"/>
              </a:lnSpc>
              <a:spcBef>
                <a:spcPts val="0"/>
              </a:spcBef>
              <a:spcAft>
                <a:spcPts val="0"/>
              </a:spcAft>
              <a:buSzPts val="1800"/>
              <a:buFont typeface="Noto Sans Symbols"/>
              <a:buChar char="▪"/>
            </a:pPr>
            <a:r>
              <a:rPr lang="en-US" sz="2000"/>
              <a:t>External as well as Internal</a:t>
            </a:r>
            <a:endParaRPr/>
          </a:p>
          <a:p>
            <a:pPr indent="-342900" lvl="1" marL="800100" rtl="0" algn="just">
              <a:lnSpc>
                <a:spcPct val="150000"/>
              </a:lnSpc>
              <a:spcBef>
                <a:spcPts val="0"/>
              </a:spcBef>
              <a:spcAft>
                <a:spcPts val="0"/>
              </a:spcAft>
              <a:buSzPts val="1800"/>
              <a:buChar char="•"/>
            </a:pPr>
            <a:r>
              <a:rPr lang="en-US" sz="2000"/>
              <a:t>Related as well as unrelated(Concurrent)</a:t>
            </a:r>
            <a:endParaRPr/>
          </a:p>
          <a:p>
            <a:pPr indent="-342900" lvl="0" marL="342900" rtl="0" algn="just">
              <a:lnSpc>
                <a:spcPct val="150000"/>
              </a:lnSpc>
              <a:spcBef>
                <a:spcPts val="0"/>
              </a:spcBef>
              <a:spcAft>
                <a:spcPts val="0"/>
              </a:spcAft>
              <a:buSzPts val="1800"/>
              <a:buChar char="•"/>
            </a:pPr>
            <a:r>
              <a:rPr b="1" lang="en-US" sz="2400"/>
              <a:t>Concurrent events</a:t>
            </a:r>
            <a:r>
              <a:rPr lang="en-US" sz="2400"/>
              <a:t>:</a:t>
            </a:r>
            <a:endParaRPr/>
          </a:p>
          <a:p>
            <a:pPr indent="-342900" lvl="1" marL="800100" rtl="0" algn="just">
              <a:lnSpc>
                <a:spcPct val="150000"/>
              </a:lnSpc>
              <a:spcBef>
                <a:spcPts val="0"/>
              </a:spcBef>
              <a:spcAft>
                <a:spcPts val="0"/>
              </a:spcAft>
              <a:buSzPts val="1800"/>
              <a:buNone/>
            </a:pPr>
            <a:r>
              <a:rPr lang="en-US"/>
              <a:t>	</a:t>
            </a:r>
            <a:r>
              <a:rPr lang="en-US" sz="2000"/>
              <a:t>Two events are unrelated and have no effect on each other.</a:t>
            </a:r>
            <a:endParaRPr/>
          </a:p>
          <a:p>
            <a:pPr indent="-342900" lvl="1" marL="800100" rtl="0" algn="just">
              <a:lnSpc>
                <a:spcPct val="150000"/>
              </a:lnSpc>
              <a:spcBef>
                <a:spcPts val="0"/>
              </a:spcBef>
              <a:spcAft>
                <a:spcPts val="0"/>
              </a:spcAft>
              <a:buSzPts val="1800"/>
              <a:buNone/>
            </a:pPr>
            <a:r>
              <a:rPr lang="en-US" sz="2000"/>
              <a:t>	The communication delay between two locations exceeds the difference in event times</a:t>
            </a:r>
            <a:endParaRPr/>
          </a:p>
          <a:p>
            <a:pPr indent="-342900" lvl="0" marL="342900" rtl="0" algn="just">
              <a:lnSpc>
                <a:spcPct val="150000"/>
              </a:lnSpc>
              <a:spcBef>
                <a:spcPts val="0"/>
              </a:spcBef>
              <a:spcAft>
                <a:spcPts val="0"/>
              </a:spcAft>
              <a:buSzPts val="1800"/>
              <a:buChar char="•"/>
            </a:pPr>
            <a:r>
              <a:rPr b="1" lang="en-US" sz="2400"/>
              <a:t>Related events</a:t>
            </a:r>
            <a:endParaRPr/>
          </a:p>
          <a:p>
            <a:pPr indent="-342900" lvl="1" marL="800100" rtl="0" algn="just">
              <a:lnSpc>
                <a:spcPct val="150000"/>
              </a:lnSpc>
              <a:spcBef>
                <a:spcPts val="0"/>
              </a:spcBef>
              <a:spcAft>
                <a:spcPts val="0"/>
              </a:spcAft>
              <a:buSzPts val="1800"/>
              <a:buNone/>
            </a:pPr>
            <a:r>
              <a:rPr lang="en-US" sz="2000"/>
              <a:t>	One event may logically precede or follow another.</a:t>
            </a:r>
            <a:endParaRPr/>
          </a:p>
        </p:txBody>
      </p:sp>
      <p:cxnSp>
        <p:nvCxnSpPr>
          <p:cNvPr id="330" name="Google Shape;330;p70"/>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31" name="Google Shape;331;p70"/>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Events </a:t>
            </a:r>
            <a:r>
              <a:rPr b="1" i="0" lang="en-US" sz="2400" u="none" cap="none" strike="noStrike">
                <a:solidFill>
                  <a:srgbClr val="C55A11"/>
                </a:solidFill>
                <a:latin typeface="Calibri"/>
                <a:ea typeface="Calibri"/>
                <a:cs typeface="Calibri"/>
                <a:sym typeface="Calibri"/>
              </a:rPr>
              <a:t>contd..</a:t>
            </a:r>
            <a:r>
              <a:rPr b="1" i="0" lang="en-US" sz="2800" u="none" cap="none" strike="noStrike">
                <a:solidFill>
                  <a:srgbClr val="C55A11"/>
                </a:solidFill>
                <a:latin typeface="Calibri"/>
                <a:ea typeface="Calibri"/>
                <a:cs typeface="Calibri"/>
                <a:sym typeface="Calibri"/>
              </a:rPr>
              <a:t>  </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32" name="Google Shape;332;p70"/>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33" name="Google Shape;333;p70"/>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71"/>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40" name="Google Shape;340;p71"/>
          <p:cNvSpPr txBox="1"/>
          <p:nvPr>
            <p:ph idx="1" type="body"/>
          </p:nvPr>
        </p:nvSpPr>
        <p:spPr>
          <a:xfrm>
            <a:off x="155641" y="1232848"/>
            <a:ext cx="8560342" cy="515819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1800"/>
              <a:buFont typeface="Noto Sans Symbols"/>
              <a:buChar char="▪"/>
            </a:pPr>
            <a:r>
              <a:rPr b="1" lang="en-US" sz="2400"/>
              <a:t>Signal Event</a:t>
            </a:r>
            <a:endParaRPr/>
          </a:p>
          <a:p>
            <a:pPr indent="-342900" lvl="1" marL="800100" rtl="0" algn="l">
              <a:lnSpc>
                <a:spcPct val="150000"/>
              </a:lnSpc>
              <a:spcBef>
                <a:spcPts val="0"/>
              </a:spcBef>
              <a:spcAft>
                <a:spcPts val="0"/>
              </a:spcAft>
              <a:buSzPts val="1800"/>
              <a:buFont typeface="Noto Sans Symbols"/>
              <a:buChar char="▪"/>
            </a:pPr>
            <a:r>
              <a:rPr lang="en-US" sz="2200"/>
              <a:t>Explicit one way transmission of information from one object to another</a:t>
            </a:r>
            <a:endParaRPr/>
          </a:p>
          <a:p>
            <a:pPr indent="-342900" lvl="1" marL="800100" rtl="0" algn="l">
              <a:lnSpc>
                <a:spcPct val="150000"/>
              </a:lnSpc>
              <a:spcBef>
                <a:spcPts val="0"/>
              </a:spcBef>
              <a:spcAft>
                <a:spcPts val="0"/>
              </a:spcAft>
              <a:buSzPts val="1800"/>
              <a:buFont typeface="Noto Sans Symbols"/>
              <a:buChar char="▪"/>
            </a:pPr>
            <a:r>
              <a:rPr lang="en-US" sz="2200"/>
              <a:t>Event of sending or receiving a signal</a:t>
            </a:r>
            <a:endParaRPr/>
          </a:p>
          <a:p>
            <a:pPr indent="-228600" lvl="1" marL="800100" rtl="0" algn="l">
              <a:lnSpc>
                <a:spcPct val="150000"/>
              </a:lnSpc>
              <a:spcBef>
                <a:spcPts val="0"/>
              </a:spcBef>
              <a:spcAft>
                <a:spcPts val="0"/>
              </a:spcAft>
              <a:buSzPts val="1800"/>
              <a:buFont typeface="Noto Sans Symbols"/>
              <a:buNone/>
            </a:pPr>
            <a:r>
              <a:t/>
            </a:r>
            <a:endParaRPr sz="2000"/>
          </a:p>
          <a:p>
            <a:pPr indent="-342900" lvl="0" marL="342900" rtl="0" algn="l">
              <a:lnSpc>
                <a:spcPct val="150000"/>
              </a:lnSpc>
              <a:spcBef>
                <a:spcPts val="0"/>
              </a:spcBef>
              <a:spcAft>
                <a:spcPts val="0"/>
              </a:spcAft>
              <a:buSzPts val="1800"/>
              <a:buFont typeface="Noto Sans Symbols"/>
              <a:buChar char="▪"/>
            </a:pPr>
            <a:r>
              <a:rPr b="1" lang="en-US" sz="2400"/>
              <a:t>Change event</a:t>
            </a:r>
            <a:endParaRPr/>
          </a:p>
          <a:p>
            <a:pPr indent="-342900" lvl="1" marL="800100" rtl="0" algn="l">
              <a:lnSpc>
                <a:spcPct val="150000"/>
              </a:lnSpc>
              <a:spcBef>
                <a:spcPts val="0"/>
              </a:spcBef>
              <a:spcAft>
                <a:spcPts val="0"/>
              </a:spcAft>
              <a:buSzPts val="1800"/>
              <a:buFont typeface="Noto Sans Symbols"/>
              <a:buChar char="▪"/>
            </a:pPr>
            <a:r>
              <a:rPr lang="en-US" sz="2200"/>
              <a:t>Event caused by the satisfaction of a boolean expression</a:t>
            </a:r>
            <a:endParaRPr/>
          </a:p>
          <a:p>
            <a:pPr indent="-228600" lvl="1" marL="800100" rtl="0" algn="l">
              <a:lnSpc>
                <a:spcPct val="150000"/>
              </a:lnSpc>
              <a:spcBef>
                <a:spcPts val="0"/>
              </a:spcBef>
              <a:spcAft>
                <a:spcPts val="0"/>
              </a:spcAft>
              <a:buSzPts val="1800"/>
              <a:buFont typeface="Noto Sans Symbols"/>
              <a:buNone/>
            </a:pPr>
            <a:r>
              <a:t/>
            </a:r>
            <a:endParaRPr sz="2000"/>
          </a:p>
          <a:p>
            <a:pPr indent="-342900" lvl="0" marL="342900" rtl="0" algn="l">
              <a:lnSpc>
                <a:spcPct val="150000"/>
              </a:lnSpc>
              <a:spcBef>
                <a:spcPts val="0"/>
              </a:spcBef>
              <a:spcAft>
                <a:spcPts val="0"/>
              </a:spcAft>
              <a:buSzPts val="1800"/>
              <a:buFont typeface="Noto Sans Symbols"/>
              <a:buChar char="▪"/>
            </a:pPr>
            <a:r>
              <a:rPr b="1" lang="en-US" sz="2400"/>
              <a:t>Time event</a:t>
            </a:r>
            <a:endParaRPr/>
          </a:p>
          <a:p>
            <a:pPr indent="-342900" lvl="1" marL="800100" rtl="0" algn="l">
              <a:lnSpc>
                <a:spcPct val="150000"/>
              </a:lnSpc>
              <a:spcBef>
                <a:spcPts val="0"/>
              </a:spcBef>
              <a:spcAft>
                <a:spcPts val="0"/>
              </a:spcAft>
              <a:buSzPts val="1800"/>
              <a:buFont typeface="Noto Sans Symbols"/>
              <a:buChar char="▪"/>
            </a:pPr>
            <a:r>
              <a:rPr lang="en-US" sz="2200"/>
              <a:t>Event caused by the occurrence of an absolute time or the elapse of a time interval</a:t>
            </a:r>
            <a:endParaRPr/>
          </a:p>
        </p:txBody>
      </p:sp>
      <p:cxnSp>
        <p:nvCxnSpPr>
          <p:cNvPr id="341" name="Google Shape;341;p71"/>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42" name="Google Shape;342;p71"/>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Types of Events  </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43" name="Google Shape;343;p71"/>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44" name="Google Shape;344;p71"/>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2"/>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51" name="Google Shape;351;p72"/>
          <p:cNvSpPr txBox="1"/>
          <p:nvPr>
            <p:ph idx="1" type="body"/>
          </p:nvPr>
        </p:nvSpPr>
        <p:spPr>
          <a:xfrm>
            <a:off x="0" y="1378768"/>
            <a:ext cx="8998085" cy="515819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800"/>
              <a:buFont typeface="Noto Sans Symbols"/>
              <a:buChar char="▪"/>
            </a:pPr>
            <a:r>
              <a:rPr lang="en-US" sz="2400"/>
              <a:t>An object sending a signal to another object may expect a reply, but the reply is a separate signal under the control of the second object, which may or may not choose to send it. </a:t>
            </a:r>
            <a:endParaRPr/>
          </a:p>
          <a:p>
            <a:pPr indent="-342900" lvl="0" marL="342900" rtl="0" algn="just">
              <a:lnSpc>
                <a:spcPct val="150000"/>
              </a:lnSpc>
              <a:spcBef>
                <a:spcPts val="0"/>
              </a:spcBef>
              <a:spcAft>
                <a:spcPts val="0"/>
              </a:spcAft>
              <a:buSzPts val="1800"/>
              <a:buFont typeface="Noto Sans Symbols"/>
              <a:buChar char="▪"/>
            </a:pPr>
            <a:r>
              <a:rPr b="1" lang="en-US" sz="2400"/>
              <a:t>Signal is a message between objects</a:t>
            </a:r>
            <a:r>
              <a:rPr lang="en-US" sz="2400"/>
              <a:t>, whereas </a:t>
            </a:r>
            <a:r>
              <a:rPr b="1" lang="en-US" sz="2400"/>
              <a:t>signal event is an occurrence in time</a:t>
            </a:r>
            <a:endParaRPr/>
          </a:p>
          <a:p>
            <a:pPr indent="-342900" lvl="0" marL="342900" rtl="0" algn="just">
              <a:lnSpc>
                <a:spcPct val="150000"/>
              </a:lnSpc>
              <a:spcBef>
                <a:spcPts val="0"/>
              </a:spcBef>
              <a:spcAft>
                <a:spcPts val="0"/>
              </a:spcAft>
              <a:buSzPts val="2400"/>
              <a:buFont typeface="Noto Sans Symbols"/>
              <a:buChar char="▪"/>
            </a:pPr>
            <a:r>
              <a:rPr lang="en-US" sz="2400"/>
              <a:t>Every signal transmission is a unique occurrence, but they are grouped to </a:t>
            </a:r>
            <a:r>
              <a:rPr b="1" lang="en-US" sz="2400">
                <a:solidFill>
                  <a:schemeClr val="dk1"/>
                </a:solidFill>
              </a:rPr>
              <a:t>signal classes </a:t>
            </a:r>
            <a:r>
              <a:rPr lang="en-US" sz="2400"/>
              <a:t>with a class name to indicate common structure and behavior. </a:t>
            </a:r>
            <a:endParaRPr/>
          </a:p>
          <a:p>
            <a:pPr indent="-342900" lvl="0" marL="342900" rtl="0" algn="just">
              <a:lnSpc>
                <a:spcPct val="150000"/>
              </a:lnSpc>
              <a:spcBef>
                <a:spcPts val="0"/>
              </a:spcBef>
              <a:spcAft>
                <a:spcPts val="0"/>
              </a:spcAft>
              <a:buSzPts val="2400"/>
              <a:buFont typeface="Noto Sans Symbols"/>
              <a:buChar char="▪"/>
            </a:pPr>
            <a:r>
              <a:rPr lang="en-US" sz="2400"/>
              <a:t>May also have attributes indicating values they convey</a:t>
            </a:r>
            <a:endParaRPr/>
          </a:p>
          <a:p>
            <a:pPr indent="-342900" lvl="0" marL="342900" rtl="0" algn="just">
              <a:lnSpc>
                <a:spcPct val="150000"/>
              </a:lnSpc>
              <a:spcBef>
                <a:spcPts val="0"/>
              </a:spcBef>
              <a:spcAft>
                <a:spcPts val="0"/>
              </a:spcAft>
              <a:buSzPts val="2400"/>
              <a:buFont typeface="Noto Sans Symbols"/>
              <a:buChar char="▪"/>
            </a:pPr>
            <a:r>
              <a:rPr lang="en-US" sz="2400"/>
              <a:t>Represented in UML as &lt;&lt;signal&gt;&gt; on top of class name</a:t>
            </a:r>
            <a:endParaRPr/>
          </a:p>
          <a:p>
            <a:pPr indent="-228600" lvl="0" marL="342900" rtl="0" algn="just">
              <a:lnSpc>
                <a:spcPct val="150000"/>
              </a:lnSpc>
              <a:spcBef>
                <a:spcPts val="0"/>
              </a:spcBef>
              <a:spcAft>
                <a:spcPts val="0"/>
              </a:spcAft>
              <a:buSzPts val="1800"/>
              <a:buFont typeface="Noto Sans Symbols"/>
              <a:buNone/>
            </a:pPr>
            <a:r>
              <a:t/>
            </a:r>
            <a:endParaRPr b="1" sz="2400"/>
          </a:p>
        </p:txBody>
      </p:sp>
      <p:cxnSp>
        <p:nvCxnSpPr>
          <p:cNvPr id="352" name="Google Shape;352;p72"/>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53" name="Google Shape;353;p72"/>
          <p:cNvSpPr/>
          <p:nvPr/>
        </p:nvSpPr>
        <p:spPr>
          <a:xfrm>
            <a:off x="294833" y="791465"/>
            <a:ext cx="5480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Signal event</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54" name="Google Shape;354;p72"/>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55" name="Google Shape;355;p72"/>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3"/>
          <p:cNvSpPr txBox="1"/>
          <p:nvPr>
            <p:ph type="title"/>
          </p:nvPr>
        </p:nvSpPr>
        <p:spPr>
          <a:xfrm>
            <a:off x="1116807" y="-431800"/>
            <a:ext cx="5847160" cy="9921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endParaRPr/>
          </a:p>
        </p:txBody>
      </p:sp>
      <p:sp>
        <p:nvSpPr>
          <p:cNvPr id="362" name="Google Shape;362;p73"/>
          <p:cNvSpPr txBox="1"/>
          <p:nvPr>
            <p:ph idx="1" type="body"/>
          </p:nvPr>
        </p:nvSpPr>
        <p:spPr>
          <a:xfrm>
            <a:off x="0" y="1320400"/>
            <a:ext cx="9144000" cy="515819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2400"/>
              <a:buFont typeface="Noto Sans Symbols"/>
              <a:buChar char="▪"/>
            </a:pPr>
            <a:r>
              <a:rPr lang="en-US" sz="2400">
                <a:latin typeface="Calibri"/>
                <a:ea typeface="Calibri"/>
                <a:cs typeface="Calibri"/>
                <a:sym typeface="Calibri"/>
              </a:rPr>
              <a:t>The intent is that the expression is continuously tested.</a:t>
            </a:r>
            <a:endParaRPr/>
          </a:p>
          <a:p>
            <a:pPr indent="-342900" lvl="0" marL="342900" rtl="0" algn="l">
              <a:lnSpc>
                <a:spcPct val="150000"/>
              </a:lnSpc>
              <a:spcBef>
                <a:spcPts val="1200"/>
              </a:spcBef>
              <a:spcAft>
                <a:spcPts val="0"/>
              </a:spcAft>
              <a:buSzPts val="1800"/>
              <a:buFont typeface="Noto Sans Symbols"/>
              <a:buChar char="▪"/>
            </a:pPr>
            <a:r>
              <a:rPr lang="en-US" sz="2400">
                <a:latin typeface="Calibri"/>
                <a:ea typeface="Calibri"/>
                <a:cs typeface="Calibri"/>
                <a:sym typeface="Calibri"/>
              </a:rPr>
              <a:t>Whenever the expression changes from false to true, the event happens</a:t>
            </a:r>
            <a:endParaRPr/>
          </a:p>
          <a:p>
            <a:pPr indent="-342900" lvl="0" marL="342900" rtl="0" algn="l">
              <a:lnSpc>
                <a:spcPct val="150000"/>
              </a:lnSpc>
              <a:spcBef>
                <a:spcPts val="1200"/>
              </a:spcBef>
              <a:spcAft>
                <a:spcPts val="0"/>
              </a:spcAft>
              <a:buSzPts val="1800"/>
              <a:buFont typeface="Noto Sans Symbols"/>
              <a:buChar char="▪"/>
            </a:pPr>
            <a:r>
              <a:rPr lang="en-US" sz="2400">
                <a:latin typeface="Calibri"/>
                <a:ea typeface="Calibri"/>
                <a:cs typeface="Calibri"/>
                <a:sym typeface="Calibri"/>
              </a:rPr>
              <a:t>Generally detected by polling or other application logic</a:t>
            </a:r>
            <a:endParaRPr/>
          </a:p>
          <a:p>
            <a:pPr indent="-342900" lvl="0" marL="342900" rtl="0" algn="l">
              <a:lnSpc>
                <a:spcPct val="150000"/>
              </a:lnSpc>
              <a:spcBef>
                <a:spcPts val="1200"/>
              </a:spcBef>
              <a:spcAft>
                <a:spcPts val="0"/>
              </a:spcAft>
              <a:buSzPts val="1800"/>
              <a:buFont typeface="Noto Sans Symbols"/>
              <a:buChar char="▪"/>
            </a:pPr>
            <a:r>
              <a:rPr lang="en-US" sz="2400">
                <a:latin typeface="Calibri"/>
                <a:ea typeface="Calibri"/>
                <a:cs typeface="Calibri"/>
                <a:sym typeface="Calibri"/>
              </a:rPr>
              <a:t>UML notation is  using   </a:t>
            </a:r>
            <a:r>
              <a:rPr b="1" lang="en-US" sz="2400">
                <a:latin typeface="Calibri"/>
                <a:ea typeface="Calibri"/>
                <a:cs typeface="Calibri"/>
                <a:sym typeface="Calibri"/>
              </a:rPr>
              <a:t>when (expression)</a:t>
            </a:r>
            <a:endParaRPr/>
          </a:p>
          <a:p>
            <a:pPr indent="-342900" lvl="0" marL="342900" rtl="0" algn="l">
              <a:lnSpc>
                <a:spcPct val="150000"/>
              </a:lnSpc>
              <a:spcBef>
                <a:spcPts val="600"/>
              </a:spcBef>
              <a:spcAft>
                <a:spcPts val="0"/>
              </a:spcAft>
              <a:buSzPts val="1800"/>
              <a:buFont typeface="Noto Sans Symbols"/>
              <a:buChar char="▪"/>
            </a:pPr>
            <a:r>
              <a:rPr lang="en-US" sz="2400">
                <a:latin typeface="Calibri"/>
                <a:ea typeface="Calibri"/>
                <a:cs typeface="Calibri"/>
                <a:sym typeface="Calibri"/>
              </a:rPr>
              <a:t>Examples:</a:t>
            </a:r>
            <a:endParaRPr/>
          </a:p>
          <a:p>
            <a:pPr indent="-342900" lvl="1" marL="80010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when (inventory &lt; reorder point)</a:t>
            </a:r>
            <a:endParaRPr>
              <a:latin typeface="Calibri"/>
              <a:ea typeface="Calibri"/>
              <a:cs typeface="Calibri"/>
              <a:sym typeface="Calibri"/>
            </a:endParaRPr>
          </a:p>
          <a:p>
            <a:pPr indent="-342900" lvl="1" marL="800100" rtl="0" algn="l">
              <a:lnSpc>
                <a:spcPct val="100000"/>
              </a:lnSpc>
              <a:spcBef>
                <a:spcPts val="1200"/>
              </a:spcBef>
              <a:spcAft>
                <a:spcPts val="0"/>
              </a:spcAft>
              <a:buSzPts val="1800"/>
              <a:buFont typeface="Noto Sans Symbols"/>
              <a:buChar char="▪"/>
            </a:pPr>
            <a:r>
              <a:rPr lang="en-US" sz="1800">
                <a:latin typeface="Calibri"/>
                <a:ea typeface="Calibri"/>
                <a:cs typeface="Calibri"/>
                <a:sym typeface="Calibri"/>
              </a:rPr>
              <a:t>when (storage used &gt; maximum allowable)</a:t>
            </a:r>
            <a:endParaRPr>
              <a:latin typeface="Calibri"/>
              <a:ea typeface="Calibri"/>
              <a:cs typeface="Calibri"/>
              <a:sym typeface="Calibri"/>
            </a:endParaRPr>
          </a:p>
          <a:p>
            <a:pPr indent="-342900" lvl="1" marL="80010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when (altitude &lt; 10000)</a:t>
            </a:r>
            <a:endParaRPr>
              <a:latin typeface="Calibri"/>
              <a:ea typeface="Calibri"/>
              <a:cs typeface="Calibri"/>
              <a:sym typeface="Calibri"/>
            </a:endParaRPr>
          </a:p>
          <a:p>
            <a:pPr indent="-342900" lvl="1" marL="800100" rtl="0" algn="l">
              <a:lnSpc>
                <a:spcPct val="100000"/>
              </a:lnSpc>
              <a:spcBef>
                <a:spcPts val="600"/>
              </a:spcBef>
              <a:spcAft>
                <a:spcPts val="0"/>
              </a:spcAft>
              <a:buSzPts val="1800"/>
              <a:buFont typeface="Noto Sans Symbols"/>
              <a:buChar char="▪"/>
            </a:pPr>
            <a:r>
              <a:rPr lang="en-US" sz="1800">
                <a:latin typeface="Calibri"/>
                <a:ea typeface="Calibri"/>
                <a:cs typeface="Calibri"/>
                <a:sym typeface="Calibri"/>
              </a:rPr>
              <a:t>when (room temperature &lt; heating set point )</a:t>
            </a:r>
            <a:endParaRPr>
              <a:latin typeface="Calibri"/>
              <a:ea typeface="Calibri"/>
              <a:cs typeface="Calibri"/>
              <a:sym typeface="Calibri"/>
            </a:endParaRPr>
          </a:p>
        </p:txBody>
      </p:sp>
      <p:cxnSp>
        <p:nvCxnSpPr>
          <p:cNvPr id="363" name="Google Shape;363;p73"/>
          <p:cNvCxnSpPr/>
          <p:nvPr/>
        </p:nvCxnSpPr>
        <p:spPr>
          <a:xfrm>
            <a:off x="5876" y="1252593"/>
            <a:ext cx="6225039" cy="0"/>
          </a:xfrm>
          <a:prstGeom prst="straightConnector1">
            <a:avLst/>
          </a:prstGeom>
          <a:noFill/>
          <a:ln cap="flat" cmpd="sng" w="38100">
            <a:solidFill>
              <a:srgbClr val="C55A11"/>
            </a:solidFill>
            <a:prstDash val="solid"/>
            <a:miter lim="800000"/>
            <a:headEnd len="sm" w="sm" type="none"/>
            <a:tailEnd len="sm" w="sm" type="none"/>
          </a:ln>
        </p:spPr>
      </p:cxnSp>
      <p:sp>
        <p:nvSpPr>
          <p:cNvPr id="364" name="Google Shape;364;p73"/>
          <p:cNvSpPr/>
          <p:nvPr/>
        </p:nvSpPr>
        <p:spPr>
          <a:xfrm>
            <a:off x="294833" y="735527"/>
            <a:ext cx="548032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C55A11"/>
                </a:solidFill>
                <a:latin typeface="Calibri"/>
                <a:ea typeface="Calibri"/>
                <a:cs typeface="Calibri"/>
                <a:sym typeface="Calibri"/>
              </a:rPr>
              <a:t>Change event</a:t>
            </a:r>
            <a:endParaRPr b="1" i="0" sz="2800" u="none" cap="none" strike="noStrike">
              <a:solidFill>
                <a:srgbClr val="C55A11"/>
              </a:solidFill>
              <a:latin typeface="Calibri"/>
              <a:ea typeface="Calibri"/>
              <a:cs typeface="Calibri"/>
              <a:sym typeface="Calibri"/>
            </a:endParaRPr>
          </a:p>
        </p:txBody>
      </p:sp>
      <p:pic>
        <p:nvPicPr>
          <p:cNvPr descr="A close up of a logo&#10;&#10;Description automatically generated" id="365" name="Google Shape;365;p73"/>
          <p:cNvPicPr preferRelativeResize="0"/>
          <p:nvPr/>
        </p:nvPicPr>
        <p:blipFill rotWithShape="1">
          <a:blip r:embed="rId3">
            <a:alphaModFix/>
          </a:blip>
          <a:srcRect b="0" l="0" r="0" t="0"/>
          <a:stretch/>
        </p:blipFill>
        <p:spPr>
          <a:xfrm>
            <a:off x="8271914" y="193840"/>
            <a:ext cx="700199" cy="1158306"/>
          </a:xfrm>
          <a:prstGeom prst="rect">
            <a:avLst/>
          </a:prstGeom>
          <a:noFill/>
          <a:ln>
            <a:noFill/>
          </a:ln>
        </p:spPr>
      </p:pic>
      <p:sp>
        <p:nvSpPr>
          <p:cNvPr id="366" name="Google Shape;366;p73"/>
          <p:cNvSpPr/>
          <p:nvPr/>
        </p:nvSpPr>
        <p:spPr>
          <a:xfrm>
            <a:off x="294834" y="265703"/>
            <a:ext cx="684526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F5496"/>
                </a:solidFill>
                <a:latin typeface="Calibri"/>
                <a:ea typeface="Calibri"/>
                <a:cs typeface="Calibri"/>
                <a:sym typeface="Calibri"/>
              </a:rPr>
              <a:t>Object Oriented Analysis and Design using Java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1999-02-24T20:45:50Z</dcterms:created>
  <dc:creator>USER</dc:creator>
</cp:coreProperties>
</file>