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udRF7rCfUqee65Bimb2CDxzN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:notes"/>
          <p:cNvSpPr txBox="1"/>
          <p:nvPr>
            <p:ph idx="1" type="body"/>
          </p:nvPr>
        </p:nvSpPr>
        <p:spPr>
          <a:xfrm>
            <a:off x="914510" y="4343532"/>
            <a:ext cx="50292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50" lIns="90950" spcFirstLastPara="1" rIns="90950" wrap="square" tIns="45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114" name="Google Shape;11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:notes"/>
          <p:cNvSpPr txBox="1"/>
          <p:nvPr>
            <p:ph idx="1" type="body"/>
          </p:nvPr>
        </p:nvSpPr>
        <p:spPr>
          <a:xfrm>
            <a:off x="914510" y="4343532"/>
            <a:ext cx="50292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50" lIns="90950" spcFirstLastPara="1" rIns="90950" wrap="square" tIns="45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127" name="Google Shape;12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914510" y="4343532"/>
            <a:ext cx="50292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50" lIns="90950" spcFirstLastPara="1" rIns="90950" wrap="square" tIns="45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914510" y="4343532"/>
            <a:ext cx="50292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50" lIns="90950" spcFirstLastPara="1" rIns="90950" wrap="square" tIns="45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93afc978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93afc978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193afc978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61f5b10a5_0_282"/>
          <p:cNvSpPr txBox="1"/>
          <p:nvPr>
            <p:ph idx="10" type="dt"/>
          </p:nvPr>
        </p:nvSpPr>
        <p:spPr>
          <a:xfrm>
            <a:off x="838200" y="635635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79" name="Google Shape;79;g1161f5b10a5_0_282"/>
          <p:cNvSpPr txBox="1"/>
          <p:nvPr>
            <p:ph idx="11" type="ftr"/>
          </p:nvPr>
        </p:nvSpPr>
        <p:spPr>
          <a:xfrm>
            <a:off x="4038600" y="635635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80" name="Google Shape;80;g1161f5b10a5_0_282"/>
          <p:cNvSpPr txBox="1"/>
          <p:nvPr>
            <p:ph idx="12" type="sldNum"/>
          </p:nvPr>
        </p:nvSpPr>
        <p:spPr>
          <a:xfrm>
            <a:off x="8610600" y="635635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g1161f5b10a5_0_2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52955" y="136525"/>
            <a:ext cx="932769" cy="140220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161f5b10a5_0_282"/>
          <p:cNvSpPr/>
          <p:nvPr/>
        </p:nvSpPr>
        <p:spPr>
          <a:xfrm>
            <a:off x="18587" y="0"/>
            <a:ext cx="9022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3" name="Google Shape;83;g1161f5b10a5_0_282"/>
          <p:cNvCxnSpPr/>
          <p:nvPr/>
        </p:nvCxnSpPr>
        <p:spPr>
          <a:xfrm>
            <a:off x="18588" y="1087663"/>
            <a:ext cx="5817600" cy="0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23" name="Google Shape;2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4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4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4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4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sourcemaking.com/design_patterns/" TargetMode="External"/><Relationship Id="rId5" Type="http://schemas.openxmlformats.org/officeDocument/2006/relationships/hyperlink" Target="https://refactoring.guru/design-patterns/java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89" name="Google Shape;89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2" name="Google Shape;92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676" y="5892224"/>
            <a:ext cx="11156647" cy="597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7366" y="1468646"/>
            <a:ext cx="3399170" cy="402864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4464900" y="3425562"/>
            <a:ext cx="77271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 Sudeepa Roy Dey 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550216" y="4982071"/>
            <a:ext cx="66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4464889" y="1522174"/>
            <a:ext cx="7497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4464905" y="2672532"/>
            <a:ext cx="22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UE20CS352</a:t>
            </a:r>
            <a:endParaRPr b="1" i="0" sz="32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/>
        </p:nvSpPr>
        <p:spPr>
          <a:xfrm>
            <a:off x="419493" y="760511"/>
            <a:ext cx="60991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What Does a  Pattern consists of?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560893" y="1711880"/>
            <a:ext cx="8036351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patterns are described very formally so people can reproduce them in many contexts. Here are the sections that are usually present in a pattern description:</a:t>
            </a:r>
            <a:endParaRPr/>
          </a:p>
          <a:p>
            <a:pPr indent="-1968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Intent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:of the pattern briefly describes both the problem and the solution.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Motivation: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further explains the problem and the solution the pattern makes possible.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Structure of classes: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shows each part of the pattern and how they are related.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Code example: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one of the popular programming languages makes it easier to grasp the idea behind the pattern.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/>
        </p:nvSpPr>
        <p:spPr>
          <a:xfrm>
            <a:off x="419493" y="760511"/>
            <a:ext cx="60991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Why we should learn  Patterns?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787136" y="1645892"/>
            <a:ext cx="8036351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atterns are a common design vocabulary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llows engineers to abstract a problem and talk about that abstraction in isolation from its implementation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mbodies a culture; domain-specific patterns increase design speed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atterns capture design expertise and allow that expertise to be communicated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promotes design reuse and avoid mistakes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mprove documentation (less is needed) and understandability (patterns are described well once)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/>
        </p:nvSpPr>
        <p:spPr>
          <a:xfrm>
            <a:off x="315798" y="873633"/>
            <a:ext cx="6099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Pros of Design Patterns</a:t>
            </a:r>
            <a:endParaRPr/>
          </a:p>
        </p:txBody>
      </p:sp>
      <p:sp>
        <p:nvSpPr>
          <p:cNvPr id="177" name="Google Shape;177;p14"/>
          <p:cNvSpPr txBox="1"/>
          <p:nvPr/>
        </p:nvSpPr>
        <p:spPr>
          <a:xfrm>
            <a:off x="702296" y="1448381"/>
            <a:ext cx="910157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Pros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Add consistency to designs by solving similar problems the same way, independent of language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Add clarity to design and design communication by enabling a common vocabulary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Improve time to solution by providing templates which serve as foundations for good design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Improve reuse through composition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315798" y="873633"/>
            <a:ext cx="6099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Cons of Design Patterns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70322" y="1629878"/>
            <a:ext cx="8611386" cy="3744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Some patterns come with negative consequences (i.e. object proliferation, performance hits, additional layers)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Consequences are subjective depending on concrete scenarios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Patterns are subject to different interpretations, misinterpretations, and philosophies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Patterns can be overused and abused--🡪       Anti-Patterns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226032" y="753798"/>
            <a:ext cx="61028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0913" y="407610"/>
            <a:ext cx="1257743" cy="149065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674016" y="2054324"/>
            <a:ext cx="8865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https://sourcemaking.com/design_patterns/</a:t>
            </a:r>
            <a:endParaRPr b="0" i="0" sz="24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https://refactoring.guru/design-patterns/java</a:t>
            </a:r>
            <a:endParaRPr b="0" i="0" sz="24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Patterns: Elements of Reusable Object-Oriented SoftwareErich Gamma, ‎Ralph Johnson, ‎Richard Helm · 1995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33"/>
          <p:cNvCxnSpPr/>
          <p:nvPr/>
        </p:nvCxnSpPr>
        <p:spPr>
          <a:xfrm flipH="1" rot="10800000">
            <a:off x="5448168" y="288730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6" name="Google Shape;196;p33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197" name="Google Shape;197;p3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3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3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33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5448175" y="3064175"/>
            <a:ext cx="563040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Sudeepa Roy Dey and Dr Geetha D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5448175" y="4787252"/>
            <a:ext cx="67437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382" y="1679713"/>
            <a:ext cx="3564111" cy="4224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598875" y="2888770"/>
            <a:ext cx="8700768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Unit-4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Design Patterns</a:t>
            </a:r>
            <a:endParaRPr b="1" i="0" sz="36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2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06" name="Google Shape;106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8" name="Google Shape;108;p2"/>
          <p:cNvCxnSpPr/>
          <p:nvPr/>
        </p:nvCxnSpPr>
        <p:spPr>
          <a:xfrm flipH="1" rot="10800000">
            <a:off x="164387" y="2737150"/>
            <a:ext cx="7739667" cy="26238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/>
          <p:nvPr/>
        </p:nvSpPr>
        <p:spPr>
          <a:xfrm>
            <a:off x="1" y="1726230"/>
            <a:ext cx="7904054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UE20CS352: Object Oriented Analysis and Design with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7446" y="469890"/>
            <a:ext cx="1257743" cy="1490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4294967295" type="title"/>
          </p:nvPr>
        </p:nvSpPr>
        <p:spPr>
          <a:xfrm>
            <a:off x="152179" y="679742"/>
            <a:ext cx="10515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b="1" lang="en-US" sz="2800">
                <a:solidFill>
                  <a:srgbClr val="C55A11"/>
                </a:solidFill>
              </a:rPr>
              <a:t>Agenda 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0" y="1342191"/>
            <a:ext cx="10953345" cy="397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69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Beginning of Design Patterns</a:t>
            </a:r>
            <a:endParaRPr/>
          </a:p>
          <a:p>
            <a:pPr indent="-342900" lvl="0" marL="469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Challenges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69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a design pattern?</a:t>
            </a:r>
            <a:endParaRPr/>
          </a:p>
          <a:p>
            <a:pPr indent="-34290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advantage of knowing/using design patterns?</a:t>
            </a:r>
            <a:endParaRPr/>
          </a:p>
          <a:p>
            <a:pPr indent="-215900" lvl="0" marL="469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694" y="387732"/>
            <a:ext cx="1257743" cy="1490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/>
        </p:nvSpPr>
        <p:spPr>
          <a:xfrm>
            <a:off x="240383" y="798218"/>
            <a:ext cx="60991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The Beginning of Patterns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626882" y="1486861"/>
            <a:ext cx="7583864" cy="363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Christopher Alexander, architect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Pattern Language--Towns, Buildings, Construction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Timeless Way of Building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(1979)</a:t>
            </a:r>
            <a:endParaRPr/>
          </a:p>
          <a:p>
            <a:pPr indent="-342900" lvl="1" marL="8001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“Each pattern describes a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which occurs over and over again in our environment, and then describes the core of the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that problem, in such a way that you can use this solution a million times over, without ever doing it the same way twice.”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idx="4294967295" type="title"/>
          </p:nvPr>
        </p:nvSpPr>
        <p:spPr>
          <a:xfrm>
            <a:off x="152179" y="679742"/>
            <a:ext cx="10515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b="1" lang="en-US" sz="2800">
                <a:solidFill>
                  <a:srgbClr val="C55A11"/>
                </a:solidFill>
              </a:rPr>
              <a:t>“Gang of Four” (GoF) Book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0" y="1334657"/>
            <a:ext cx="10603149" cy="397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Patterns: Elements of Reusable Object-Oriented Software, Addison-Wesley Publishing Company, 1994 Written by this "gang of four"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 Erich Gamma, then Software Engineer, Taligent, Inc.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 Richard Helm, then Senior Technology Consultant, DMR Group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 Ralph Johnson, then and now at University of Illinois, Computer Science Department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 John Vlissides, then a researcher at IBM </a:t>
            </a:r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3149" y="445070"/>
            <a:ext cx="1257743" cy="1490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2280" y="4295394"/>
            <a:ext cx="2215299" cy="2117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idx="4294967295" type="title"/>
          </p:nvPr>
        </p:nvSpPr>
        <p:spPr>
          <a:xfrm>
            <a:off x="152179" y="679742"/>
            <a:ext cx="10515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b="1" lang="en-US" sz="2800">
                <a:solidFill>
                  <a:srgbClr val="C55A11"/>
                </a:solidFill>
              </a:rPr>
              <a:t>“Gang of Four” (GoF) Book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0" y="1334657"/>
            <a:ext cx="10603149" cy="45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Patterns: Elements of Reusable Object-Oriented Software, Addison-Wesley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book defined 23 patterns in three categories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Creational patterns deal with the process of object creation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Structural patterns, deal primarily with the static composition and structure of classes and objects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Behavioral patterns, which deal primarily with dynamic interaction among classes and objects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3149" y="445070"/>
            <a:ext cx="1257743" cy="1490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idx="4294967295" type="title"/>
          </p:nvPr>
        </p:nvSpPr>
        <p:spPr>
          <a:xfrm>
            <a:off x="87549" y="872899"/>
            <a:ext cx="10515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5238"/>
              <a:buNone/>
            </a:pPr>
            <a:br>
              <a:rPr b="1" lang="en-US" sz="2800">
                <a:solidFill>
                  <a:srgbClr val="C55A11"/>
                </a:solidFill>
              </a:rPr>
            </a:br>
            <a:r>
              <a:rPr b="1" lang="en-US" sz="3100">
                <a:solidFill>
                  <a:srgbClr val="C55A11"/>
                </a:solidFill>
              </a:rPr>
              <a:t>Design challenges</a:t>
            </a:r>
            <a:br>
              <a:rPr b="1" lang="en-US" sz="2800">
                <a:solidFill>
                  <a:srgbClr val="C55A11"/>
                </a:solidFill>
              </a:rPr>
            </a:b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0" y="1334657"/>
            <a:ext cx="10603149" cy="5632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Designing software for reuse is hard.  One must find:</a:t>
            </a:r>
            <a:endParaRPr/>
          </a:p>
          <a:p>
            <a:pPr indent="-514350" lvl="0" marL="514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roman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good problem decomposition, and the right software</a:t>
            </a:r>
            <a:endParaRPr/>
          </a:p>
          <a:p>
            <a:pPr indent="-514350" lvl="0" marL="514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roman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design with flexibility, modularity and elegance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Designs often emerge from trial and error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Successful designs do exist</a:t>
            </a:r>
            <a:endParaRPr/>
          </a:p>
          <a:p>
            <a:pPr indent="-514350" lvl="0" marL="514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roman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designs they are almost never identical</a:t>
            </a:r>
            <a:endParaRPr/>
          </a:p>
          <a:p>
            <a:pPr indent="-514350" lvl="0" marL="514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romanL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exhibit some recurring characteristics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Can designs be described, codified or standardized?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would short circuit the trial and error phase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produce "better" software faster</a:t>
            </a:r>
            <a:endParaRPr/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3149" y="445070"/>
            <a:ext cx="1257743" cy="1490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2193afc978e_0_0"/>
          <p:cNvPicPr preferRelativeResize="0"/>
          <p:nvPr/>
        </p:nvPicPr>
        <p:blipFill rotWithShape="1">
          <a:blip r:embed="rId3">
            <a:alphaModFix/>
          </a:blip>
          <a:srcRect b="0" l="2037" r="0" t="20823"/>
          <a:stretch/>
        </p:blipFill>
        <p:spPr>
          <a:xfrm>
            <a:off x="545525" y="1602450"/>
            <a:ext cx="8752975" cy="44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193afc978e_0_0"/>
          <p:cNvSpPr txBox="1"/>
          <p:nvPr/>
        </p:nvSpPr>
        <p:spPr>
          <a:xfrm>
            <a:off x="181500" y="736950"/>
            <a:ext cx="59145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Architecture vs </a:t>
            </a:r>
            <a:r>
              <a:rPr b="1" lang="en-US" sz="31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Design Patterns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/>
        </p:nvSpPr>
        <p:spPr>
          <a:xfrm>
            <a:off x="419493" y="760511"/>
            <a:ext cx="60991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What are Design Patterns?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419493" y="1353661"/>
            <a:ext cx="8941326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patterns are used to represent some of the best practices adapted by experienced object-oriented software developers. They are like pre-made blueprints that you can customize to solve a recurring design problem in your code.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Reusable solutions to the problems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In software engineering, a design pattern is general reusable solution to commonly occurring problem in software design.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Interaction between the objects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:Object-oriented design patterns typically show relationships and interactions between classes or objects, without specifying final application classes or objects that are involved.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Template, not a solution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:It is not a finished design that can be transferred directly into code. </a:t>
            </a:r>
            <a:endParaRPr/>
          </a:p>
          <a:p>
            <a:pPr indent="-1968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Language independent </a:t>
            </a:r>
            <a:endParaRPr b="0" i="0" sz="1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Krishna Venkataram</dc:creator>
</cp:coreProperties>
</file>