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8" roundtripDataSignature="AMtx7mgHt1zIgcXo4Z0k6JBIISVvySdH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DFEB3D-B0C3-4ABC-91EB-8BECDF64FAAE}">
  <a:tblStyle styleId="{A7DFEB3D-B0C3-4ABC-91EB-8BECDF64FAAE}"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HelveticaNeue-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HelveticaNeue-italic.fntdata"/><Relationship Id="rId25" Type="http://schemas.openxmlformats.org/officeDocument/2006/relationships/font" Target="fonts/HelveticaNeue-bold.fntdata"/><Relationship Id="rId28" Type="http://customschemas.google.com/relationships/presentationmetadata" Target="metadata"/><Relationship Id="rId27" Type="http://schemas.openxmlformats.org/officeDocument/2006/relationships/font" Target="fonts/HelveticaNeue-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5:notes"/>
          <p:cNvSpPr txBox="1"/>
          <p:nvPr>
            <p:ph idx="1" type="body"/>
          </p:nvPr>
        </p:nvSpPr>
        <p:spPr>
          <a:xfrm>
            <a:off x="914510" y="4343532"/>
            <a:ext cx="5029200" cy="4114200"/>
          </a:xfrm>
          <a:prstGeom prst="rect">
            <a:avLst/>
          </a:prstGeom>
          <a:noFill/>
          <a:ln>
            <a:noFill/>
          </a:ln>
        </p:spPr>
        <p:txBody>
          <a:bodyPr anchorCtr="0" anchor="t" bIns="45450" lIns="90950" spcFirstLastPara="1" rIns="90950" wrap="square" tIns="45450">
            <a:noAutofit/>
          </a:bodyPr>
          <a:lstStyle/>
          <a:p>
            <a:pPr indent="0" lvl="0" marL="0" rtl="0" algn="l">
              <a:lnSpc>
                <a:spcPct val="100000"/>
              </a:lnSpc>
              <a:spcBef>
                <a:spcPts val="400"/>
              </a:spcBef>
              <a:spcAft>
                <a:spcPts val="0"/>
              </a:spcAft>
              <a:buSzPts val="1500"/>
              <a:buNone/>
            </a:pPr>
            <a:r>
              <a:t/>
            </a:r>
            <a:endParaRPr/>
          </a:p>
        </p:txBody>
      </p:sp>
      <p:sp>
        <p:nvSpPr>
          <p:cNvPr id="114" name="Google Shape;11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77" name="Shape 77"/>
        <p:cNvGrpSpPr/>
        <p:nvPr/>
      </p:nvGrpSpPr>
      <p:grpSpPr>
        <a:xfrm>
          <a:off x="0" y="0"/>
          <a:ext cx="0" cy="0"/>
          <a:chOff x="0" y="0"/>
          <a:chExt cx="0" cy="0"/>
        </a:xfrm>
      </p:grpSpPr>
      <p:sp>
        <p:nvSpPr>
          <p:cNvPr id="78" name="Google Shape;78;g1161f5b10a5_0_282"/>
          <p:cNvSpPr txBox="1"/>
          <p:nvPr>
            <p:ph idx="10" type="dt"/>
          </p:nvPr>
        </p:nvSpPr>
        <p:spPr>
          <a:xfrm>
            <a:off x="838200" y="6356353"/>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79" name="Google Shape;79;g1161f5b10a5_0_282"/>
          <p:cNvSpPr txBox="1"/>
          <p:nvPr>
            <p:ph idx="11" type="ftr"/>
          </p:nvPr>
        </p:nvSpPr>
        <p:spPr>
          <a:xfrm>
            <a:off x="4038600" y="6356353"/>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80" name="Google Shape;80;g1161f5b10a5_0_282"/>
          <p:cNvSpPr txBox="1"/>
          <p:nvPr>
            <p:ph idx="12" type="sldNum"/>
          </p:nvPr>
        </p:nvSpPr>
        <p:spPr>
          <a:xfrm>
            <a:off x="8610600" y="6356353"/>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g1161f5b10a5_0_282"/>
          <p:cNvPicPr preferRelativeResize="0"/>
          <p:nvPr/>
        </p:nvPicPr>
        <p:blipFill rotWithShape="1">
          <a:blip r:embed="rId2">
            <a:alphaModFix/>
          </a:blip>
          <a:srcRect b="0" l="0" r="0" t="0"/>
          <a:stretch/>
        </p:blipFill>
        <p:spPr>
          <a:xfrm>
            <a:off x="11052955" y="136525"/>
            <a:ext cx="932769" cy="1402202"/>
          </a:xfrm>
          <a:prstGeom prst="rect">
            <a:avLst/>
          </a:prstGeom>
          <a:noFill/>
          <a:ln>
            <a:noFill/>
          </a:ln>
        </p:spPr>
      </p:pic>
      <p:sp>
        <p:nvSpPr>
          <p:cNvPr id="82" name="Google Shape;82;g1161f5b10a5_0_282"/>
          <p:cNvSpPr/>
          <p:nvPr/>
        </p:nvSpPr>
        <p:spPr>
          <a:xfrm>
            <a:off x="18587" y="0"/>
            <a:ext cx="90228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70C0"/>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83" name="Google Shape;83;g1161f5b10a5_0_282"/>
          <p:cNvCxnSpPr/>
          <p:nvPr/>
        </p:nvCxnSpPr>
        <p:spPr>
          <a:xfrm>
            <a:off x="18588" y="1087663"/>
            <a:ext cx="5817600" cy="0"/>
          </a:xfrm>
          <a:prstGeom prst="straightConnector1">
            <a:avLst/>
          </a:prstGeom>
          <a:noFill/>
          <a:ln cap="flat" cmpd="sng" w="38100">
            <a:solidFill>
              <a:srgbClr val="DFA267"/>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cxnSp>
        <p:nvCxnSpPr>
          <p:cNvPr id="22" name="Google Shape;22;p36"/>
          <p:cNvCxnSpPr/>
          <p:nvPr/>
        </p:nvCxnSpPr>
        <p:spPr>
          <a:xfrm>
            <a:off x="-8308" y="1316458"/>
            <a:ext cx="8300052" cy="0"/>
          </a:xfrm>
          <a:prstGeom prst="straightConnector1">
            <a:avLst/>
          </a:prstGeom>
          <a:noFill/>
          <a:ln cap="flat" cmpd="sng" w="38100">
            <a:solidFill>
              <a:srgbClr val="C55A11"/>
            </a:solidFill>
            <a:prstDash val="solid"/>
            <a:miter lim="800000"/>
            <a:headEnd len="sm" w="sm" type="none"/>
            <a:tailEnd len="sm" w="sm" type="none"/>
          </a:ln>
        </p:spPr>
      </p:cxnSp>
      <p:sp>
        <p:nvSpPr>
          <p:cNvPr id="23" name="Google Shape;23;p36"/>
          <p:cNvSpPr/>
          <p:nvPr/>
        </p:nvSpPr>
        <p:spPr>
          <a:xfrm>
            <a:off x="146798" y="303979"/>
            <a:ext cx="8121032"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2F5496"/>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pic>
        <p:nvPicPr>
          <p:cNvPr id="24" name="Google Shape;24;p36"/>
          <p:cNvPicPr preferRelativeResize="0"/>
          <p:nvPr/>
        </p:nvPicPr>
        <p:blipFill rotWithShape="1">
          <a:blip r:embed="rId2">
            <a:alphaModFix/>
          </a:blip>
          <a:srcRect b="0" l="0" r="0" t="0"/>
          <a:stretch/>
        </p:blipFill>
        <p:spPr>
          <a:xfrm>
            <a:off x="10466185" y="208353"/>
            <a:ext cx="1255885" cy="148755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3"/>
          <p:cNvSpPr/>
          <p:nvPr>
            <p:ph idx="2" type="pic"/>
          </p:nvPr>
        </p:nvSpPr>
        <p:spPr>
          <a:xfrm>
            <a:off x="5183188" y="987425"/>
            <a:ext cx="6172200" cy="4873625"/>
          </a:xfrm>
          <a:prstGeom prst="rect">
            <a:avLst/>
          </a:prstGeom>
          <a:noFill/>
          <a:ln>
            <a:noFill/>
          </a:ln>
        </p:spPr>
      </p:sp>
      <p:sp>
        <p:nvSpPr>
          <p:cNvPr id="61" name="Google Shape;6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sourcemaking.com/design_patterns/" TargetMode="External"/><Relationship Id="rId5" Type="http://schemas.openxmlformats.org/officeDocument/2006/relationships/hyperlink" Target="https://refactoring.guru/design-patterns/java"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
          <p:cNvGrpSpPr/>
          <p:nvPr/>
        </p:nvGrpSpPr>
        <p:grpSpPr>
          <a:xfrm>
            <a:off x="313844" y="5489699"/>
            <a:ext cx="1066895" cy="1078155"/>
            <a:chOff x="313844" y="5489699"/>
            <a:chExt cx="1066895" cy="1078155"/>
          </a:xfrm>
        </p:grpSpPr>
        <p:sp>
          <p:nvSpPr>
            <p:cNvPr id="89" name="Google Shape;89;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91" name="Google Shape;91;p1"/>
          <p:cNvGrpSpPr/>
          <p:nvPr/>
        </p:nvGrpSpPr>
        <p:grpSpPr>
          <a:xfrm rot="10800000">
            <a:off x="10855702" y="266068"/>
            <a:ext cx="1066895" cy="1078155"/>
            <a:chOff x="313844" y="5489699"/>
            <a:chExt cx="1066895" cy="1078155"/>
          </a:xfrm>
        </p:grpSpPr>
        <p:sp>
          <p:nvSpPr>
            <p:cNvPr id="92" name="Google Shape;92;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94" name="Google Shape;94;p1"/>
          <p:cNvPicPr preferRelativeResize="0"/>
          <p:nvPr/>
        </p:nvPicPr>
        <p:blipFill rotWithShape="1">
          <a:blip r:embed="rId3">
            <a:alphaModFix/>
          </a:blip>
          <a:srcRect b="0" l="0" r="0" t="0"/>
          <a:stretch/>
        </p:blipFill>
        <p:spPr>
          <a:xfrm>
            <a:off x="517676" y="5892224"/>
            <a:ext cx="11156647" cy="597460"/>
          </a:xfrm>
          <a:prstGeom prst="rect">
            <a:avLst/>
          </a:prstGeom>
          <a:noFill/>
          <a:ln>
            <a:noFill/>
          </a:ln>
        </p:spPr>
      </p:pic>
      <p:pic>
        <p:nvPicPr>
          <p:cNvPr id="95" name="Google Shape;95;p1"/>
          <p:cNvPicPr preferRelativeResize="0"/>
          <p:nvPr/>
        </p:nvPicPr>
        <p:blipFill rotWithShape="1">
          <a:blip r:embed="rId4">
            <a:alphaModFix/>
          </a:blip>
          <a:srcRect b="0" l="0" r="0" t="0"/>
          <a:stretch/>
        </p:blipFill>
        <p:spPr>
          <a:xfrm>
            <a:off x="907366" y="1468646"/>
            <a:ext cx="3399170" cy="4028645"/>
          </a:xfrm>
          <a:prstGeom prst="rect">
            <a:avLst/>
          </a:prstGeom>
          <a:noFill/>
          <a:ln>
            <a:noFill/>
          </a:ln>
        </p:spPr>
      </p:pic>
      <p:sp>
        <p:nvSpPr>
          <p:cNvPr id="96" name="Google Shape;96;p1"/>
          <p:cNvSpPr/>
          <p:nvPr/>
        </p:nvSpPr>
        <p:spPr>
          <a:xfrm>
            <a:off x="4464900" y="3425562"/>
            <a:ext cx="7727100" cy="152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Dr. Sudeepa Roy Dey </a:t>
            </a:r>
            <a:endParaRPr b="1" i="0" sz="2400" u="none" cap="none" strike="noStrike">
              <a:solidFill>
                <a:srgbClr val="000000"/>
              </a:solidFill>
              <a:latin typeface="Calibri"/>
              <a:ea typeface="Calibri"/>
              <a:cs typeface="Calibri"/>
              <a:sym typeface="Calibri"/>
            </a:endParaRPr>
          </a:p>
        </p:txBody>
      </p:sp>
      <p:sp>
        <p:nvSpPr>
          <p:cNvPr id="97" name="Google Shape;97;p1"/>
          <p:cNvSpPr/>
          <p:nvPr/>
        </p:nvSpPr>
        <p:spPr>
          <a:xfrm>
            <a:off x="4550216" y="4982071"/>
            <a:ext cx="6634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Department of Computer Science and Engineering</a:t>
            </a:r>
            <a:endParaRPr b="0" i="0" sz="2400" u="none" cap="none" strike="noStrike">
              <a:solidFill>
                <a:srgbClr val="000000"/>
              </a:solidFill>
              <a:latin typeface="Calibri"/>
              <a:ea typeface="Calibri"/>
              <a:cs typeface="Calibri"/>
              <a:sym typeface="Calibri"/>
            </a:endParaRPr>
          </a:p>
        </p:txBody>
      </p:sp>
      <p:sp>
        <p:nvSpPr>
          <p:cNvPr id="98" name="Google Shape;98;p1"/>
          <p:cNvSpPr/>
          <p:nvPr/>
        </p:nvSpPr>
        <p:spPr>
          <a:xfrm>
            <a:off x="4464889" y="1522174"/>
            <a:ext cx="7497300" cy="1200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Object Oriented Analysis and Design with Java</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464905" y="2672532"/>
            <a:ext cx="2290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55A11"/>
                </a:solidFill>
                <a:latin typeface="Calibri"/>
                <a:ea typeface="Calibri"/>
                <a:cs typeface="Calibri"/>
                <a:sym typeface="Calibri"/>
              </a:rPr>
              <a:t>UE20CS352</a:t>
            </a:r>
            <a:endParaRPr b="1" i="0" sz="3200" u="none" cap="none" strike="noStrike">
              <a:solidFill>
                <a:srgbClr val="C55A1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p:nvPr/>
        </p:nvSpPr>
        <p:spPr>
          <a:xfrm>
            <a:off x="199202" y="777572"/>
            <a:ext cx="7587338"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How to describe Design Patterns</a:t>
            </a:r>
            <a:endParaRPr b="1" i="0" sz="2400" u="none" cap="none" strike="noStrike">
              <a:solidFill>
                <a:srgbClr val="C00000"/>
              </a:solidFill>
              <a:latin typeface="Times New Roman"/>
              <a:ea typeface="Times New Roman"/>
              <a:cs typeface="Times New Roman"/>
              <a:sym typeface="Times New Roman"/>
            </a:endParaRPr>
          </a:p>
        </p:txBody>
      </p:sp>
      <p:pic>
        <p:nvPicPr>
          <p:cNvPr id="163" name="Google Shape;163;p11"/>
          <p:cNvPicPr preferRelativeResize="0"/>
          <p:nvPr/>
        </p:nvPicPr>
        <p:blipFill rotWithShape="1">
          <a:blip r:embed="rId3">
            <a:alphaModFix/>
          </a:blip>
          <a:srcRect b="0" l="3426" r="0" t="20835"/>
          <a:stretch/>
        </p:blipFill>
        <p:spPr>
          <a:xfrm>
            <a:off x="838986" y="1781664"/>
            <a:ext cx="7673418" cy="4666269"/>
          </a:xfrm>
          <a:prstGeom prst="rect">
            <a:avLst/>
          </a:prstGeom>
          <a:noFill/>
          <a:ln>
            <a:noFill/>
          </a:ln>
        </p:spPr>
      </p:pic>
      <p:sp>
        <p:nvSpPr>
          <p:cNvPr id="164" name="Google Shape;164;p11"/>
          <p:cNvSpPr/>
          <p:nvPr/>
        </p:nvSpPr>
        <p:spPr>
          <a:xfrm>
            <a:off x="5590095" y="2611225"/>
            <a:ext cx="1734532" cy="3157979"/>
          </a:xfrm>
          <a:prstGeom prst="rightBrace">
            <a:avLst>
              <a:gd fmla="val 8333" name="adj1"/>
              <a:gd fmla="val 50000" name="adj2"/>
            </a:avLst>
          </a:prstGeom>
          <a:noFill/>
          <a:ln cap="flat" cmpd="sng" w="9525">
            <a:solidFill>
              <a:srgbClr val="3E6EC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5" name="Google Shape;165;p11"/>
          <p:cNvSpPr txBox="1"/>
          <p:nvPr/>
        </p:nvSpPr>
        <p:spPr>
          <a:xfrm>
            <a:off x="7371761" y="3817855"/>
            <a:ext cx="173453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These contents help in selection and usage of a design pattern </a:t>
            </a:r>
            <a:endParaRPr b="0" i="0" sz="1400" u="none" cap="none" strike="noStrike">
              <a:solidFill>
                <a:srgbClr val="000000"/>
              </a:solidFill>
              <a:latin typeface="Arial"/>
              <a:ea typeface="Arial"/>
              <a:cs typeface="Arial"/>
              <a:sym typeface="Arial"/>
            </a:endParaRPr>
          </a:p>
        </p:txBody>
      </p:sp>
      <p:graphicFrame>
        <p:nvGraphicFramePr>
          <p:cNvPr id="166" name="Google Shape;166;p11"/>
          <p:cNvGraphicFramePr/>
          <p:nvPr/>
        </p:nvGraphicFramePr>
        <p:xfrm>
          <a:off x="7352907" y="3648173"/>
          <a:ext cx="3000000" cy="3000000"/>
        </p:xfrm>
        <a:graphic>
          <a:graphicData uri="http://schemas.openxmlformats.org/drawingml/2006/table">
            <a:tbl>
              <a:tblPr>
                <a:noFill/>
                <a:tableStyleId>{A7DFEB3D-B0C3-4ABC-91EB-8BECDF64FAAE}</a:tableStyleId>
              </a:tblPr>
              <a:tblGrid>
                <a:gridCol w="1451725"/>
              </a:tblGrid>
              <a:tr h="11406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p:nvPr/>
        </p:nvSpPr>
        <p:spPr>
          <a:xfrm>
            <a:off x="199202" y="777572"/>
            <a:ext cx="693688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Organizing a Design Pattern space</a:t>
            </a:r>
            <a:endParaRPr b="1" i="0" sz="2400" u="none" cap="none" strike="noStrike">
              <a:solidFill>
                <a:srgbClr val="C00000"/>
              </a:solidFill>
              <a:latin typeface="Times New Roman"/>
              <a:ea typeface="Times New Roman"/>
              <a:cs typeface="Times New Roman"/>
              <a:sym typeface="Times New Roman"/>
            </a:endParaRPr>
          </a:p>
        </p:txBody>
      </p:sp>
      <p:sp>
        <p:nvSpPr>
          <p:cNvPr id="172" name="Google Shape;172;p12"/>
          <p:cNvSpPr/>
          <p:nvPr/>
        </p:nvSpPr>
        <p:spPr>
          <a:xfrm>
            <a:off x="339878" y="2055825"/>
            <a:ext cx="11069019"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a:t>
            </a:r>
            <a:endParaRPr b="0" i="0" sz="1400" u="none" cap="none" strike="noStrike">
              <a:solidFill>
                <a:srgbClr val="000000"/>
              </a:solidFill>
              <a:latin typeface="Calibri"/>
              <a:ea typeface="Calibri"/>
              <a:cs typeface="Calibri"/>
              <a:sym typeface="Calibri"/>
            </a:endParaRPr>
          </a:p>
        </p:txBody>
      </p:sp>
      <p:pic>
        <p:nvPicPr>
          <p:cNvPr id="173" name="Google Shape;173;p12"/>
          <p:cNvPicPr preferRelativeResize="0"/>
          <p:nvPr/>
        </p:nvPicPr>
        <p:blipFill rotWithShape="1">
          <a:blip r:embed="rId3">
            <a:alphaModFix/>
          </a:blip>
          <a:srcRect b="0" l="3447" r="0" t="20364"/>
          <a:stretch/>
        </p:blipFill>
        <p:spPr>
          <a:xfrm>
            <a:off x="1001415" y="1744449"/>
            <a:ext cx="6621545" cy="4096043"/>
          </a:xfrm>
          <a:prstGeom prst="rect">
            <a:avLst/>
          </a:prstGeom>
          <a:noFill/>
          <a:ln>
            <a:noFill/>
          </a:ln>
        </p:spPr>
      </p:pic>
      <p:sp>
        <p:nvSpPr>
          <p:cNvPr id="174" name="Google Shape;174;p12"/>
          <p:cNvSpPr txBox="1"/>
          <p:nvPr/>
        </p:nvSpPr>
        <p:spPr>
          <a:xfrm>
            <a:off x="3366856" y="5382845"/>
            <a:ext cx="35995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 2: Organizing Design Patterns</a:t>
            </a:r>
            <a:endParaRPr b="0" i="0" sz="1400" u="none" cap="none" strike="noStrike">
              <a:solidFill>
                <a:srgbClr val="000000"/>
              </a:solidFill>
              <a:latin typeface="Arial"/>
              <a:ea typeface="Arial"/>
              <a:cs typeface="Arial"/>
              <a:sym typeface="Arial"/>
            </a:endParaRPr>
          </a:p>
        </p:txBody>
      </p:sp>
      <p:pic>
        <p:nvPicPr>
          <p:cNvPr id="175" name="Google Shape;175;p12"/>
          <p:cNvPicPr preferRelativeResize="0"/>
          <p:nvPr/>
        </p:nvPicPr>
        <p:blipFill rotWithShape="1">
          <a:blip r:embed="rId4">
            <a:alphaModFix/>
          </a:blip>
          <a:srcRect b="0" l="0" r="0" t="0"/>
          <a:stretch/>
        </p:blipFill>
        <p:spPr>
          <a:xfrm>
            <a:off x="7879813" y="2423320"/>
            <a:ext cx="3972309" cy="3590979"/>
          </a:xfrm>
          <a:prstGeom prst="rect">
            <a:avLst/>
          </a:prstGeom>
          <a:noFill/>
          <a:ln>
            <a:noFill/>
          </a:ln>
        </p:spPr>
      </p:pic>
      <p:cxnSp>
        <p:nvCxnSpPr>
          <p:cNvPr id="176" name="Google Shape;176;p12"/>
          <p:cNvCxnSpPr/>
          <p:nvPr/>
        </p:nvCxnSpPr>
        <p:spPr>
          <a:xfrm>
            <a:off x="7136091" y="2055825"/>
            <a:ext cx="1857080" cy="37629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254"/>
              </a:srgbClr>
            </a:outerShdw>
          </a:effectLst>
        </p:spPr>
      </p:cxnSp>
      <p:cxnSp>
        <p:nvCxnSpPr>
          <p:cNvPr id="177" name="Google Shape;177;p12"/>
          <p:cNvCxnSpPr/>
          <p:nvPr/>
        </p:nvCxnSpPr>
        <p:spPr>
          <a:xfrm>
            <a:off x="2046358" y="6014301"/>
            <a:ext cx="6240545"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254"/>
              </a:srgbClr>
            </a:outerShdw>
          </a:effectLst>
        </p:spPr>
      </p:cxnSp>
      <p:cxnSp>
        <p:nvCxnSpPr>
          <p:cNvPr id="178" name="Google Shape;178;p12"/>
          <p:cNvCxnSpPr/>
          <p:nvPr/>
        </p:nvCxnSpPr>
        <p:spPr>
          <a:xfrm>
            <a:off x="1480750" y="3535052"/>
            <a:ext cx="565608" cy="2479249"/>
          </a:xfrm>
          <a:prstGeom prst="straightConnector1">
            <a:avLst/>
          </a:prstGeom>
          <a:noFill/>
          <a:ln cap="flat" cmpd="sng" w="25400">
            <a:solidFill>
              <a:schemeClr val="dk1"/>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p:nvPr/>
        </p:nvSpPr>
        <p:spPr>
          <a:xfrm>
            <a:off x="199202" y="777572"/>
            <a:ext cx="693688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Selection of a Design Pattern</a:t>
            </a:r>
            <a:endParaRPr b="1" i="0" sz="2400" u="none" cap="none" strike="noStrike">
              <a:solidFill>
                <a:srgbClr val="C00000"/>
              </a:solidFill>
              <a:latin typeface="Times New Roman"/>
              <a:ea typeface="Times New Roman"/>
              <a:cs typeface="Times New Roman"/>
              <a:sym typeface="Times New Roman"/>
            </a:endParaRPr>
          </a:p>
        </p:txBody>
      </p:sp>
      <p:sp>
        <p:nvSpPr>
          <p:cNvPr id="184" name="Google Shape;184;p13"/>
          <p:cNvSpPr/>
          <p:nvPr/>
        </p:nvSpPr>
        <p:spPr>
          <a:xfrm>
            <a:off x="339878" y="2055825"/>
            <a:ext cx="11069019"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a:t>
            </a:r>
            <a:endParaRPr b="0" i="0" sz="1400" u="none" cap="none" strike="noStrike">
              <a:solidFill>
                <a:srgbClr val="000000"/>
              </a:solidFill>
              <a:latin typeface="Calibri"/>
              <a:ea typeface="Calibri"/>
              <a:cs typeface="Calibri"/>
              <a:sym typeface="Calibri"/>
            </a:endParaRPr>
          </a:p>
        </p:txBody>
      </p:sp>
      <p:sp>
        <p:nvSpPr>
          <p:cNvPr id="185" name="Google Shape;185;p13"/>
          <p:cNvSpPr txBox="1"/>
          <p:nvPr/>
        </p:nvSpPr>
        <p:spPr>
          <a:xfrm>
            <a:off x="339877" y="1474295"/>
            <a:ext cx="9944765"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As there are 23 patterns in the catalog it will be difficult to choose a design pattern. It might become hard to find the design pattern that solves our problem, especially if the catalog is new and unfamiliar to you. Below is a list of approaches we can use to choose the appropriate design pattern:</a:t>
            </a:r>
            <a:endParaRPr b="0" i="0" sz="2000" u="none" cap="none" strike="noStrike">
              <a:solidFill>
                <a:srgbClr val="000000"/>
              </a:solidFill>
              <a:latin typeface="Calibri"/>
              <a:ea typeface="Calibri"/>
              <a:cs typeface="Calibri"/>
              <a:sym typeface="Calibri"/>
            </a:endParaRPr>
          </a:p>
        </p:txBody>
      </p:sp>
      <p:sp>
        <p:nvSpPr>
          <p:cNvPr id="186" name="Google Shape;186;p13"/>
          <p:cNvSpPr txBox="1"/>
          <p:nvPr/>
        </p:nvSpPr>
        <p:spPr>
          <a:xfrm>
            <a:off x="199202" y="2835934"/>
            <a:ext cx="10632900" cy="3324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Consider how design patterns solve design problems</a:t>
            </a:r>
            <a:r>
              <a:rPr b="0" i="0" lang="en-US" sz="2400" u="none" cap="none" strike="noStrike">
                <a:solidFill>
                  <a:srgbClr val="000000"/>
                </a:solidFill>
                <a:latin typeface="Calibri"/>
                <a:ea typeface="Calibri"/>
                <a:cs typeface="Calibri"/>
                <a:sym typeface="Calibri"/>
              </a:rPr>
              <a:t>: Considering how design patterns help you find appropriate objects, determine object granularity, specify object interfaces and several other ways in which design patterns solve the problems will let you choose the appropriate design pattern.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Scan intent sections: </a:t>
            </a:r>
            <a:r>
              <a:rPr b="0" i="0" lang="en-US" sz="2400" u="none" cap="none" strike="noStrike">
                <a:solidFill>
                  <a:srgbClr val="000000"/>
                </a:solidFill>
                <a:latin typeface="Calibri"/>
                <a:ea typeface="Calibri"/>
                <a:cs typeface="Calibri"/>
                <a:sym typeface="Calibri"/>
              </a:rPr>
              <a:t>Looking at the intent section of each design pattern’s specification lets us choose the appropriate design pattern.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Study how patterns interrelate</a:t>
            </a:r>
            <a:r>
              <a:rPr b="0" i="0" lang="en-US" sz="2400" u="none" cap="none" strike="noStrike">
                <a:solidFill>
                  <a:srgbClr val="000000"/>
                </a:solidFill>
                <a:latin typeface="Calibri"/>
                <a:ea typeface="Calibri"/>
                <a:cs typeface="Calibri"/>
                <a:sym typeface="Calibri"/>
              </a:rPr>
              <a:t>: The relationships between the patterns will direct us to choose the right patterns or group of patterns.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p:nvPr/>
        </p:nvSpPr>
        <p:spPr>
          <a:xfrm>
            <a:off x="199202" y="777572"/>
            <a:ext cx="6936889"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 Selection of a Design Pattern</a:t>
            </a:r>
            <a:endParaRPr b="1" i="0" sz="2400" u="none" cap="none" strike="noStrike">
              <a:solidFill>
                <a:srgbClr val="C00000"/>
              </a:solidFill>
              <a:latin typeface="Times New Roman"/>
              <a:ea typeface="Times New Roman"/>
              <a:cs typeface="Times New Roman"/>
              <a:sym typeface="Times New Roman"/>
            </a:endParaRPr>
          </a:p>
        </p:txBody>
      </p:sp>
      <p:sp>
        <p:nvSpPr>
          <p:cNvPr id="192" name="Google Shape;192;p18"/>
          <p:cNvSpPr/>
          <p:nvPr/>
        </p:nvSpPr>
        <p:spPr>
          <a:xfrm>
            <a:off x="339878" y="2055825"/>
            <a:ext cx="11069019"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a:t>
            </a:r>
            <a:endParaRPr b="0" i="0" sz="1400" u="none" cap="none" strike="noStrike">
              <a:solidFill>
                <a:srgbClr val="000000"/>
              </a:solidFill>
              <a:latin typeface="Calibri"/>
              <a:ea typeface="Calibri"/>
              <a:cs typeface="Calibri"/>
              <a:sym typeface="Calibri"/>
            </a:endParaRPr>
          </a:p>
        </p:txBody>
      </p:sp>
      <p:sp>
        <p:nvSpPr>
          <p:cNvPr id="193" name="Google Shape;193;p18"/>
          <p:cNvSpPr txBox="1"/>
          <p:nvPr/>
        </p:nvSpPr>
        <p:spPr>
          <a:xfrm>
            <a:off x="491433" y="1747439"/>
            <a:ext cx="10632923" cy="369331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Study patterns of like purpose</a:t>
            </a:r>
            <a:r>
              <a:rPr b="0" i="0" lang="en-US" sz="2400" u="none" cap="none" strike="noStrike">
                <a:solidFill>
                  <a:srgbClr val="000000"/>
                </a:solidFill>
                <a:latin typeface="Calibri"/>
                <a:ea typeface="Calibri"/>
                <a:cs typeface="Calibri"/>
                <a:sym typeface="Calibri"/>
              </a:rPr>
              <a:t>: Each design pattern specification will conclude with a comparison of that pattern with other related patterns. This will give you an insight into the similarities and differences between patterns of like purpose.</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Examine a cause of redesign: </a:t>
            </a:r>
            <a:r>
              <a:rPr b="0" i="0" lang="en-US" sz="2400" u="none" cap="none" strike="noStrike">
                <a:solidFill>
                  <a:srgbClr val="000000"/>
                </a:solidFill>
                <a:latin typeface="Calibri"/>
                <a:ea typeface="Calibri"/>
                <a:cs typeface="Calibri"/>
                <a:sym typeface="Calibri"/>
              </a:rPr>
              <a:t>Look at your problem and identify if there are any causes of redesign. Then look at the catalog of patterns that will help you avoid the causes of redesign</a:t>
            </a:r>
            <a:endParaRPr b="0" i="0" sz="14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Consider what should be variable in your design</a:t>
            </a:r>
            <a:r>
              <a:rPr b="0" i="0" lang="en-US" sz="2400" u="none" cap="none" strike="noStrike">
                <a:solidFill>
                  <a:srgbClr val="000000"/>
                </a:solidFill>
                <a:latin typeface="Calibri"/>
                <a:ea typeface="Calibri"/>
                <a:cs typeface="Calibri"/>
                <a:sym typeface="Calibri"/>
              </a:rPr>
              <a:t>: Consider what you want to be able to change without redesign. The focus here is on encapsulating the concept that varies.</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9"/>
          <p:cNvSpPr/>
          <p:nvPr/>
        </p:nvSpPr>
        <p:spPr>
          <a:xfrm>
            <a:off x="199201" y="777572"/>
            <a:ext cx="8907091"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Usage of Design Pattern-🡪How to use a selected Design Pattern</a:t>
            </a:r>
            <a:endParaRPr b="1" i="0" sz="2400" u="none" cap="none" strike="noStrike">
              <a:solidFill>
                <a:srgbClr val="C00000"/>
              </a:solidFill>
              <a:latin typeface="Times New Roman"/>
              <a:ea typeface="Times New Roman"/>
              <a:cs typeface="Times New Roman"/>
              <a:sym typeface="Times New Roman"/>
            </a:endParaRPr>
          </a:p>
        </p:txBody>
      </p:sp>
      <p:sp>
        <p:nvSpPr>
          <p:cNvPr id="199" name="Google Shape;199;p19"/>
          <p:cNvSpPr/>
          <p:nvPr/>
        </p:nvSpPr>
        <p:spPr>
          <a:xfrm>
            <a:off x="339878" y="2055825"/>
            <a:ext cx="11069019"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a:t>
            </a:r>
            <a:endParaRPr b="0" i="0" sz="1400" u="none" cap="none" strike="noStrike">
              <a:solidFill>
                <a:srgbClr val="000000"/>
              </a:solidFill>
              <a:latin typeface="Calibri"/>
              <a:ea typeface="Calibri"/>
              <a:cs typeface="Calibri"/>
              <a:sym typeface="Calibri"/>
            </a:endParaRPr>
          </a:p>
        </p:txBody>
      </p:sp>
      <p:sp>
        <p:nvSpPr>
          <p:cNvPr id="200" name="Google Shape;200;p19"/>
          <p:cNvSpPr txBox="1"/>
          <p:nvPr/>
        </p:nvSpPr>
        <p:spPr>
          <a:xfrm>
            <a:off x="199202" y="1412425"/>
            <a:ext cx="9780309" cy="664797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Below steps will show you how to use a design pattern after selecting one: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333333"/>
                </a:solidFill>
                <a:latin typeface="Calibri"/>
                <a:ea typeface="Calibri"/>
                <a:cs typeface="Calibri"/>
                <a:sym typeface="Calibri"/>
              </a:rPr>
              <a:t>Read the pattern once through for a overview:</a:t>
            </a:r>
            <a:endParaRPr b="0" i="0" sz="2400" u="none" cap="none" strike="noStrike">
              <a:solidFill>
                <a:srgbClr val="333333"/>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Give importance to the applicability and consequences sections(in format) to ensure that the pattern is right for your problem.</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333333"/>
                </a:solidFill>
                <a:latin typeface="Calibri"/>
                <a:ea typeface="Calibri"/>
                <a:cs typeface="Calibri"/>
                <a:sym typeface="Calibri"/>
              </a:rPr>
              <a:t>Study the structure, participants and collaborations sections:</a:t>
            </a:r>
            <a:endParaRPr b="0" i="0" sz="2400" u="none" cap="none" strike="noStrike">
              <a:solidFill>
                <a:srgbClr val="333333"/>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Make sure to understand the classes and objects in the pattern and how they relate to one another.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333333"/>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333333"/>
                </a:solidFill>
                <a:latin typeface="Calibri"/>
                <a:ea typeface="Calibri"/>
                <a:cs typeface="Calibri"/>
                <a:sym typeface="Calibri"/>
              </a:rPr>
              <a:t>Look at the sample code section to see a concrete example of the pattern in action: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333333"/>
                </a:solidFill>
                <a:latin typeface="Calibri"/>
                <a:ea typeface="Calibri"/>
                <a:cs typeface="Calibri"/>
                <a:sym typeface="Calibri"/>
              </a:rPr>
              <a:t>Studying the code helps us to implement the pattern.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3333"/>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333333"/>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p:nvPr/>
        </p:nvSpPr>
        <p:spPr>
          <a:xfrm>
            <a:off x="199202" y="777572"/>
            <a:ext cx="820008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Usage of a Design Pattern-🡪How to use a Design Pattern</a:t>
            </a:r>
            <a:endParaRPr b="1" i="0" sz="2400" u="none" cap="none" strike="noStrike">
              <a:solidFill>
                <a:srgbClr val="C00000"/>
              </a:solidFill>
              <a:latin typeface="Times New Roman"/>
              <a:ea typeface="Times New Roman"/>
              <a:cs typeface="Times New Roman"/>
              <a:sym typeface="Times New Roman"/>
            </a:endParaRPr>
          </a:p>
        </p:txBody>
      </p:sp>
      <p:sp>
        <p:nvSpPr>
          <p:cNvPr id="206" name="Google Shape;206;p20"/>
          <p:cNvSpPr/>
          <p:nvPr/>
        </p:nvSpPr>
        <p:spPr>
          <a:xfrm>
            <a:off x="339878" y="2055825"/>
            <a:ext cx="11069019" cy="4616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a:t>
            </a:r>
            <a:endParaRPr b="0" i="0" sz="1400" u="none" cap="none" strike="noStrike">
              <a:solidFill>
                <a:srgbClr val="000000"/>
              </a:solidFill>
              <a:latin typeface="Calibri"/>
              <a:ea typeface="Calibri"/>
              <a:cs typeface="Calibri"/>
              <a:sym typeface="Calibri"/>
            </a:endParaRPr>
          </a:p>
        </p:txBody>
      </p:sp>
      <p:sp>
        <p:nvSpPr>
          <p:cNvPr id="207" name="Google Shape;207;p20"/>
          <p:cNvSpPr txBox="1"/>
          <p:nvPr/>
        </p:nvSpPr>
        <p:spPr>
          <a:xfrm>
            <a:off x="199202" y="1412425"/>
            <a:ext cx="9780300" cy="4402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333333"/>
                </a:solidFill>
                <a:latin typeface="Calibri"/>
                <a:ea typeface="Calibri"/>
                <a:cs typeface="Calibri"/>
                <a:sym typeface="Calibri"/>
              </a:rPr>
              <a:t>Define the classes: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3333"/>
                </a:solidFill>
                <a:latin typeface="Calibri"/>
                <a:ea typeface="Calibri"/>
                <a:cs typeface="Calibri"/>
                <a:sym typeface="Calibri"/>
              </a:rPr>
              <a:t>Declare their interfaces, inheritance relationships and instance variables, which represent the data and object references. Identify the affected classes by the pattern and modify them accordingly.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333333"/>
                </a:solidFill>
                <a:latin typeface="Calibri"/>
                <a:ea typeface="Calibri"/>
                <a:cs typeface="Calibri"/>
                <a:sym typeface="Calibri"/>
              </a:rPr>
              <a:t> </a:t>
            </a:r>
            <a:r>
              <a:rPr b="1" i="0" lang="en-US" sz="2000" u="none" cap="none" strike="noStrike">
                <a:solidFill>
                  <a:srgbClr val="333333"/>
                </a:solidFill>
                <a:latin typeface="Calibri"/>
                <a:ea typeface="Calibri"/>
                <a:cs typeface="Calibri"/>
                <a:sym typeface="Calibri"/>
              </a:rPr>
              <a:t>Define application-specific names for the operations in the pattern: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3333"/>
                </a:solidFill>
                <a:latin typeface="Calibri"/>
                <a:ea typeface="Calibri"/>
                <a:cs typeface="Calibri"/>
                <a:sym typeface="Calibri"/>
              </a:rPr>
              <a:t>Use the responsibilities and collaborations as a guide to name the operations. Be consistent with the naming conventions.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3333"/>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333333"/>
                </a:solidFill>
                <a:latin typeface="Calibri"/>
                <a:ea typeface="Calibri"/>
                <a:cs typeface="Calibri"/>
                <a:sym typeface="Calibri"/>
              </a:rPr>
              <a:t>Implement the operations to carry out the responsibilities and collaborations in the pattern: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333333"/>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33333"/>
                </a:solidFill>
                <a:latin typeface="Calibri"/>
                <a:ea typeface="Calibri"/>
                <a:cs typeface="Calibri"/>
                <a:sym typeface="Calibri"/>
              </a:rPr>
              <a:t>The implementation section provides hints to guide us in the implementation. The examples in the sample code section can also help as well.</a:t>
            </a:r>
            <a:endParaRPr b="0" i="0" sz="2000" u="none" cap="none" strike="noStrike">
              <a:solidFill>
                <a:srgbClr val="333333"/>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226032" y="753798"/>
            <a:ext cx="610284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References</a:t>
            </a:r>
            <a:endParaRPr b="1" i="0" sz="2800" u="none" cap="none" strike="noStrike">
              <a:solidFill>
                <a:srgbClr val="C55A11"/>
              </a:solidFill>
              <a:latin typeface="Calibri"/>
              <a:ea typeface="Calibri"/>
              <a:cs typeface="Calibri"/>
              <a:sym typeface="Calibri"/>
            </a:endParaRPr>
          </a:p>
        </p:txBody>
      </p:sp>
      <p:pic>
        <p:nvPicPr>
          <p:cNvPr id="213" name="Google Shape;213;p28"/>
          <p:cNvPicPr preferRelativeResize="0"/>
          <p:nvPr/>
        </p:nvPicPr>
        <p:blipFill rotWithShape="1">
          <a:blip r:embed="rId3">
            <a:alphaModFix/>
          </a:blip>
          <a:srcRect b="0" l="0" r="0" t="0"/>
          <a:stretch/>
        </p:blipFill>
        <p:spPr>
          <a:xfrm>
            <a:off x="10450913" y="407610"/>
            <a:ext cx="1257743" cy="1490658"/>
          </a:xfrm>
          <a:prstGeom prst="rect">
            <a:avLst/>
          </a:prstGeom>
          <a:noFill/>
          <a:ln>
            <a:noFill/>
          </a:ln>
        </p:spPr>
      </p:pic>
      <p:sp>
        <p:nvSpPr>
          <p:cNvPr id="214" name="Google Shape;214;p28"/>
          <p:cNvSpPr txBox="1"/>
          <p:nvPr/>
        </p:nvSpPr>
        <p:spPr>
          <a:xfrm>
            <a:off x="674016" y="2054324"/>
            <a:ext cx="8865900" cy="19395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sng" cap="none" strike="noStrike">
                <a:solidFill>
                  <a:srgbClr val="333333"/>
                </a:solidFill>
                <a:latin typeface="Times New Roman"/>
                <a:ea typeface="Times New Roman"/>
                <a:cs typeface="Times New Roman"/>
                <a:sym typeface="Times New Roman"/>
                <a:hlinkClick r:id="rId4">
                  <a:extLst>
                    <a:ext uri="{A12FA001-AC4F-418D-AE19-62706E023703}">
                      <ahyp:hlinkClr val="tx"/>
                    </a:ext>
                  </a:extLst>
                </a:hlinkClick>
              </a:rPr>
              <a:t>https://sourcemaking.com/design_patterns/</a:t>
            </a:r>
            <a:endParaRPr b="0" i="0" sz="2400" u="none" cap="none" strike="noStrike">
              <a:solidFill>
                <a:srgbClr val="333333"/>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https://refactoring.guru/design-patterns/java</a:t>
            </a:r>
            <a:endParaRPr b="0" i="0" sz="2400" u="sng" cap="none" strike="noStrike">
              <a:solidFill>
                <a:srgbClr val="000000"/>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sng" cap="none" strike="noStrike">
                <a:solidFill>
                  <a:srgbClr val="000000"/>
                </a:solidFill>
                <a:latin typeface="Times New Roman"/>
                <a:ea typeface="Times New Roman"/>
                <a:cs typeface="Times New Roman"/>
                <a:sym typeface="Times New Roman"/>
              </a:rPr>
              <a:t>https://www.startertutorials.com/patterns/select-design-pattern.html</a:t>
            </a:r>
            <a:endParaRPr b="0" i="0" sz="2400" u="sng"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Design Patterns: Elements of Reusable Object-Oriented SoftwareErich Gamma, ‎Ralph Johnson, ‎Richard Helm · 1995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cxnSp>
        <p:nvCxnSpPr>
          <p:cNvPr id="219" name="Google Shape;219;p33"/>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220" name="Google Shape;220;p33"/>
          <p:cNvGrpSpPr/>
          <p:nvPr/>
        </p:nvGrpSpPr>
        <p:grpSpPr>
          <a:xfrm>
            <a:off x="313844" y="349466"/>
            <a:ext cx="11518407" cy="6218388"/>
            <a:chOff x="313844" y="349466"/>
            <a:chExt cx="11518407" cy="6218388"/>
          </a:xfrm>
        </p:grpSpPr>
        <p:sp>
          <p:nvSpPr>
            <p:cNvPr id="221" name="Google Shape;221;p33"/>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33"/>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33"/>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4" name="Google Shape;224;p33"/>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25" name="Google Shape;225;p33"/>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226" name="Google Shape;226;p33"/>
          <p:cNvSpPr/>
          <p:nvPr/>
        </p:nvSpPr>
        <p:spPr>
          <a:xfrm>
            <a:off x="5448175" y="3064175"/>
            <a:ext cx="5630400"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Dr. Sudeepa Roy Dey and Dr Geetha D</a:t>
            </a:r>
            <a:endParaRPr b="1" i="0" sz="2400" u="none" cap="none" strike="noStrike">
              <a:solidFill>
                <a:schemeClr val="dk1"/>
              </a:solidFill>
              <a:latin typeface="Calibri"/>
              <a:ea typeface="Calibri"/>
              <a:cs typeface="Calibri"/>
              <a:sym typeface="Calibri"/>
            </a:endParaRPr>
          </a:p>
        </p:txBody>
      </p:sp>
      <p:sp>
        <p:nvSpPr>
          <p:cNvPr id="227" name="Google Shape;227;p33"/>
          <p:cNvSpPr/>
          <p:nvPr/>
        </p:nvSpPr>
        <p:spPr>
          <a:xfrm>
            <a:off x="5448175" y="4787252"/>
            <a:ext cx="6743700" cy="56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of Computer Science and Engineering</a:t>
            </a:r>
            <a:endParaRPr b="1" i="0" sz="2400" u="none" cap="none" strike="noStrike">
              <a:solidFill>
                <a:schemeClr val="dk1"/>
              </a:solidFill>
              <a:latin typeface="Calibri"/>
              <a:ea typeface="Calibri"/>
              <a:cs typeface="Calibri"/>
              <a:sym typeface="Calibri"/>
            </a:endParaRPr>
          </a:p>
        </p:txBody>
      </p:sp>
      <p:pic>
        <p:nvPicPr>
          <p:cNvPr id="228" name="Google Shape;228;p33"/>
          <p:cNvPicPr preferRelativeResize="0"/>
          <p:nvPr/>
        </p:nvPicPr>
        <p:blipFill rotWithShape="1">
          <a:blip r:embed="rId3">
            <a:alphaModFix/>
          </a:blip>
          <a:srcRect b="0" l="0" r="0" t="0"/>
          <a:stretch/>
        </p:blipFill>
        <p:spPr>
          <a:xfrm>
            <a:off x="1432382" y="1679713"/>
            <a:ext cx="3564111" cy="42241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p:nvPr/>
        </p:nvSpPr>
        <p:spPr>
          <a:xfrm>
            <a:off x="598875" y="2888770"/>
            <a:ext cx="8700768"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Calibri"/>
              <a:buNone/>
            </a:pPr>
            <a:r>
              <a:rPr b="1" i="0" lang="en-US" sz="3600" u="none" cap="none" strike="noStrike">
                <a:solidFill>
                  <a:srgbClr val="2F5496"/>
                </a:solidFill>
                <a:latin typeface="Calibri"/>
                <a:ea typeface="Calibri"/>
                <a:cs typeface="Calibri"/>
                <a:sym typeface="Calibri"/>
              </a:rPr>
              <a:t>Unit-4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3600"/>
              <a:buFont typeface="Calibri"/>
              <a:buNone/>
            </a:pPr>
            <a:r>
              <a:rPr b="1" i="0" lang="en-US" sz="3600" u="none" cap="none" strike="noStrike">
                <a:solidFill>
                  <a:srgbClr val="2F5496"/>
                </a:solidFill>
                <a:latin typeface="Calibri"/>
                <a:ea typeface="Calibri"/>
                <a:cs typeface="Calibri"/>
                <a:sym typeface="Calibri"/>
              </a:rPr>
              <a:t>Selection or Usage of a Design Patterns</a:t>
            </a:r>
            <a:endParaRPr b="1" i="0" sz="3600" u="none" cap="none" strike="noStrike">
              <a:solidFill>
                <a:srgbClr val="2F5496"/>
              </a:solidFill>
              <a:latin typeface="Calibri"/>
              <a:ea typeface="Calibri"/>
              <a:cs typeface="Calibri"/>
              <a:sym typeface="Calibri"/>
            </a:endParaRPr>
          </a:p>
        </p:txBody>
      </p:sp>
      <p:grpSp>
        <p:nvGrpSpPr>
          <p:cNvPr id="105" name="Google Shape;105;p2"/>
          <p:cNvGrpSpPr/>
          <p:nvPr/>
        </p:nvGrpSpPr>
        <p:grpSpPr>
          <a:xfrm>
            <a:off x="313844" y="5489699"/>
            <a:ext cx="1066895" cy="1078155"/>
            <a:chOff x="313844" y="5489699"/>
            <a:chExt cx="1066895" cy="1078155"/>
          </a:xfrm>
        </p:grpSpPr>
        <p:sp>
          <p:nvSpPr>
            <p:cNvPr id="106" name="Google Shape;106;p2"/>
            <p:cNvSpPr/>
            <p:nvPr/>
          </p:nvSpPr>
          <p:spPr>
            <a:xfrm rot="5400000">
              <a:off x="824432" y="6011547"/>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2"/>
            <p:cNvSpPr/>
            <p:nvPr/>
          </p:nvSpPr>
          <p:spPr>
            <a:xfrm rot="10800000">
              <a:off x="313844" y="5489699"/>
              <a:ext cx="45719" cy="1066895"/>
            </a:xfrm>
            <a:prstGeom prst="rect">
              <a:avLst/>
            </a:prstGeom>
            <a:solidFill>
              <a:srgbClr val="F4B0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108" name="Google Shape;108;p2"/>
          <p:cNvCxnSpPr/>
          <p:nvPr/>
        </p:nvCxnSpPr>
        <p:spPr>
          <a:xfrm flipH="1" rot="10800000">
            <a:off x="164387" y="2737150"/>
            <a:ext cx="7739667" cy="26238"/>
          </a:xfrm>
          <a:prstGeom prst="straightConnector1">
            <a:avLst/>
          </a:prstGeom>
          <a:noFill/>
          <a:ln cap="flat" cmpd="sng" w="38100">
            <a:solidFill>
              <a:srgbClr val="DFA267"/>
            </a:solidFill>
            <a:prstDash val="solid"/>
            <a:miter lim="800000"/>
            <a:headEnd len="sm" w="sm" type="none"/>
            <a:tailEnd len="sm" w="sm" type="none"/>
          </a:ln>
        </p:spPr>
      </p:cxnSp>
      <p:pic>
        <p:nvPicPr>
          <p:cNvPr descr="A close up of a logo&#10;&#10;Description automatically generated" id="109" name="Google Shape;109;p2"/>
          <p:cNvPicPr preferRelativeResize="0"/>
          <p:nvPr/>
        </p:nvPicPr>
        <p:blipFill rotWithShape="1">
          <a:blip r:embed="rId3">
            <a:alphaModFix/>
          </a:blip>
          <a:srcRect b="0" l="0" r="0" t="0"/>
          <a:stretch/>
        </p:blipFill>
        <p:spPr>
          <a:xfrm>
            <a:off x="10659519" y="469890"/>
            <a:ext cx="933598" cy="1398963"/>
          </a:xfrm>
          <a:prstGeom prst="rect">
            <a:avLst/>
          </a:prstGeom>
          <a:noFill/>
          <a:ln>
            <a:noFill/>
          </a:ln>
        </p:spPr>
      </p:pic>
      <p:sp>
        <p:nvSpPr>
          <p:cNvPr id="110" name="Google Shape;110;p2"/>
          <p:cNvSpPr/>
          <p:nvPr/>
        </p:nvSpPr>
        <p:spPr>
          <a:xfrm>
            <a:off x="1" y="1726230"/>
            <a:ext cx="7904054"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UE20CS352: Object Oriented Analysis and Design with Java</a:t>
            </a:r>
            <a:endParaRPr b="0" i="0" sz="1400" u="none" cap="none" strike="noStrike">
              <a:solidFill>
                <a:srgbClr val="000000"/>
              </a:solidFill>
              <a:latin typeface="Arial"/>
              <a:ea typeface="Arial"/>
              <a:cs typeface="Arial"/>
              <a:sym typeface="Arial"/>
            </a:endParaRPr>
          </a:p>
        </p:txBody>
      </p:sp>
      <p:pic>
        <p:nvPicPr>
          <p:cNvPr id="111" name="Google Shape;111;p2"/>
          <p:cNvPicPr preferRelativeResize="0"/>
          <p:nvPr/>
        </p:nvPicPr>
        <p:blipFill rotWithShape="1">
          <a:blip r:embed="rId4">
            <a:alphaModFix/>
          </a:blip>
          <a:srcRect b="0" l="0" r="0" t="0"/>
          <a:stretch/>
        </p:blipFill>
        <p:spPr>
          <a:xfrm>
            <a:off x="10497446" y="469890"/>
            <a:ext cx="1257743" cy="14906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idx="4294967295" type="title"/>
          </p:nvPr>
        </p:nvSpPr>
        <p:spPr>
          <a:xfrm>
            <a:off x="152179" y="679742"/>
            <a:ext cx="10515600" cy="63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2400"/>
              <a:buNone/>
            </a:pPr>
            <a:r>
              <a:rPr b="1" lang="en-US" sz="2800">
                <a:solidFill>
                  <a:srgbClr val="C55A11"/>
                </a:solidFill>
              </a:rPr>
              <a:t>Agenda </a:t>
            </a:r>
            <a:endParaRPr/>
          </a:p>
        </p:txBody>
      </p:sp>
      <p:sp>
        <p:nvSpPr>
          <p:cNvPr id="117" name="Google Shape;117;p15"/>
          <p:cNvSpPr txBox="1"/>
          <p:nvPr/>
        </p:nvSpPr>
        <p:spPr>
          <a:xfrm>
            <a:off x="0" y="1342191"/>
            <a:ext cx="10953345" cy="3416279"/>
          </a:xfrm>
          <a:prstGeom prst="rect">
            <a:avLst/>
          </a:prstGeom>
          <a:noFill/>
          <a:ln>
            <a:noFill/>
          </a:ln>
        </p:spPr>
        <p:txBody>
          <a:bodyPr anchorCtr="0" anchor="t" bIns="45700" lIns="91425" spcFirstLastPara="1" rIns="91425" wrap="square" tIns="45700">
            <a:spAutoFit/>
          </a:bodyPr>
          <a:lstStyle/>
          <a:p>
            <a:pPr indent="-342900" lvl="0" marL="469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Recap of Design Pattern</a:t>
            </a:r>
            <a:endParaRPr b="0" i="0" sz="1400" u="none" cap="none" strike="noStrike">
              <a:solidFill>
                <a:srgbClr val="000000"/>
              </a:solidFill>
              <a:latin typeface="Arial"/>
              <a:ea typeface="Arial"/>
              <a:cs typeface="Arial"/>
              <a:sym typeface="Arial"/>
            </a:endParaRPr>
          </a:p>
          <a:p>
            <a:pPr indent="-342900" lvl="0" marL="469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Types of Design Pattern</a:t>
            </a:r>
            <a:endParaRPr b="0" i="0" sz="1400" u="none" cap="none" strike="noStrike">
              <a:solidFill>
                <a:srgbClr val="000000"/>
              </a:solidFill>
              <a:latin typeface="Arial"/>
              <a:ea typeface="Arial"/>
              <a:cs typeface="Arial"/>
              <a:sym typeface="Arial"/>
            </a:endParaRPr>
          </a:p>
          <a:p>
            <a:pPr indent="-342900" lvl="0" marL="469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Format and section of Design patterns</a:t>
            </a:r>
            <a:endParaRPr b="0" i="0" sz="2400" u="none" cap="none" strike="noStrike">
              <a:solidFill>
                <a:srgbClr val="000000"/>
              </a:solidFill>
              <a:latin typeface="Calibri"/>
              <a:ea typeface="Calibri"/>
              <a:cs typeface="Calibri"/>
              <a:sym typeface="Calibri"/>
            </a:endParaRPr>
          </a:p>
          <a:p>
            <a:pPr indent="-342900" lvl="0" marL="469900" marR="0" rtl="0" algn="just">
              <a:lnSpc>
                <a:spcPct val="150000"/>
              </a:lnSpc>
              <a:spcBef>
                <a:spcPts val="0"/>
              </a:spcBef>
              <a:spcAft>
                <a:spcPts val="0"/>
              </a:spcAft>
              <a:buClr>
                <a:srgbClr val="000000"/>
              </a:buClr>
              <a:buSzPts val="2000"/>
              <a:buFont typeface="Noto Sans Symbols"/>
              <a:buChar char="⮚"/>
            </a:pPr>
            <a:r>
              <a:rPr b="0" i="0" lang="en-US" sz="2400" u="none" cap="none" strike="noStrike">
                <a:solidFill>
                  <a:srgbClr val="000000"/>
                </a:solidFill>
                <a:latin typeface="Calibri"/>
                <a:ea typeface="Calibri"/>
                <a:cs typeface="Calibri"/>
                <a:sym typeface="Calibri"/>
              </a:rPr>
              <a:t>Selection or Usage of a design Pattern</a:t>
            </a:r>
            <a:endParaRPr b="0" i="0" sz="24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2400" u="none" cap="none" strike="noStrike">
              <a:solidFill>
                <a:srgbClr val="000000"/>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2400" u="none" cap="none" strike="noStrike">
              <a:solidFill>
                <a:srgbClr val="000000"/>
              </a:solidFill>
              <a:latin typeface="Calibri"/>
              <a:ea typeface="Calibri"/>
              <a:cs typeface="Calibri"/>
              <a:sym typeface="Calibri"/>
            </a:endParaRPr>
          </a:p>
        </p:txBody>
      </p:sp>
      <p:pic>
        <p:nvPicPr>
          <p:cNvPr id="118" name="Google Shape;118;p15"/>
          <p:cNvPicPr preferRelativeResize="0"/>
          <p:nvPr/>
        </p:nvPicPr>
        <p:blipFill rotWithShape="1">
          <a:blip r:embed="rId3">
            <a:alphaModFix/>
          </a:blip>
          <a:srcRect b="0" l="0" r="0" t="0"/>
          <a:stretch/>
        </p:blipFill>
        <p:spPr>
          <a:xfrm>
            <a:off x="10436694" y="387732"/>
            <a:ext cx="1257743" cy="14906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nvSpPr>
        <p:spPr>
          <a:xfrm>
            <a:off x="240383" y="798218"/>
            <a:ext cx="6099142"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Design pattern-🡪Recap</a:t>
            </a:r>
            <a:endParaRPr b="0" i="0" sz="1400" u="none" cap="none" strike="noStrike">
              <a:solidFill>
                <a:srgbClr val="000000"/>
              </a:solidFill>
              <a:latin typeface="Arial"/>
              <a:ea typeface="Arial"/>
              <a:cs typeface="Arial"/>
              <a:sym typeface="Arial"/>
            </a:endParaRPr>
          </a:p>
        </p:txBody>
      </p:sp>
      <p:sp>
        <p:nvSpPr>
          <p:cNvPr id="124" name="Google Shape;124;p3"/>
          <p:cNvSpPr txBox="1"/>
          <p:nvPr/>
        </p:nvSpPr>
        <p:spPr>
          <a:xfrm>
            <a:off x="626882" y="1486861"/>
            <a:ext cx="7583864" cy="15696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Design patterns are used to represent some of the best practices adapted by experienced object-oriented software developers.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25" name="Google Shape;125;p3"/>
          <p:cNvSpPr txBox="1"/>
          <p:nvPr/>
        </p:nvSpPr>
        <p:spPr>
          <a:xfrm>
            <a:off x="3082564" y="5871246"/>
            <a:ext cx="33747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 1: Categories of Design Patterns</a:t>
            </a:r>
            <a:endParaRPr b="0" i="0" sz="1400" u="none" cap="none" strike="noStrike">
              <a:solidFill>
                <a:srgbClr val="000000"/>
              </a:solidFill>
              <a:latin typeface="Arial"/>
              <a:ea typeface="Arial"/>
              <a:cs typeface="Arial"/>
              <a:sym typeface="Arial"/>
            </a:endParaRPr>
          </a:p>
        </p:txBody>
      </p:sp>
      <p:pic>
        <p:nvPicPr>
          <p:cNvPr id="126" name="Google Shape;126;p3"/>
          <p:cNvPicPr preferRelativeResize="0"/>
          <p:nvPr/>
        </p:nvPicPr>
        <p:blipFill rotWithShape="1">
          <a:blip r:embed="rId3">
            <a:alphaModFix/>
          </a:blip>
          <a:srcRect b="0" l="0" r="0" t="0"/>
          <a:stretch/>
        </p:blipFill>
        <p:spPr>
          <a:xfrm>
            <a:off x="874335" y="2630078"/>
            <a:ext cx="7088957" cy="3237363"/>
          </a:xfrm>
          <a:prstGeom prst="rect">
            <a:avLst/>
          </a:prstGeom>
          <a:noFill/>
          <a:ln>
            <a:noFill/>
          </a:ln>
        </p:spPr>
      </p:pic>
      <p:graphicFrame>
        <p:nvGraphicFramePr>
          <p:cNvPr id="127" name="Google Shape;127;p3"/>
          <p:cNvGraphicFramePr/>
          <p:nvPr/>
        </p:nvGraphicFramePr>
        <p:xfrm>
          <a:off x="867266" y="2677212"/>
          <a:ext cx="3000000" cy="3000000"/>
        </p:xfrm>
        <a:graphic>
          <a:graphicData uri="http://schemas.openxmlformats.org/drawingml/2006/table">
            <a:tbl>
              <a:tblPr>
                <a:noFill/>
                <a:tableStyleId>{A7DFEB3D-B0C3-4ABC-91EB-8BECDF64FAAE}</a:tableStyleId>
              </a:tblPr>
              <a:tblGrid>
                <a:gridCol w="7164375"/>
              </a:tblGrid>
              <a:tr h="31862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nvSpPr>
        <p:spPr>
          <a:xfrm>
            <a:off x="240383" y="798218"/>
            <a:ext cx="6099142"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Principles of Design Pattern</a:t>
            </a:r>
            <a:endParaRPr b="0" i="0" sz="1400" u="none" cap="none" strike="noStrike">
              <a:solidFill>
                <a:srgbClr val="000000"/>
              </a:solidFill>
              <a:latin typeface="Arial"/>
              <a:ea typeface="Arial"/>
              <a:cs typeface="Arial"/>
              <a:sym typeface="Arial"/>
            </a:endParaRPr>
          </a:p>
        </p:txBody>
      </p:sp>
      <p:sp>
        <p:nvSpPr>
          <p:cNvPr id="133" name="Google Shape;133;p6"/>
          <p:cNvSpPr txBox="1"/>
          <p:nvPr/>
        </p:nvSpPr>
        <p:spPr>
          <a:xfrm>
            <a:off x="358218" y="1598585"/>
            <a:ext cx="8601900" cy="4694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In 1994, four authors Erich Gamma, Richard Helm, Ralph Johnson und John Vlissides published a book titled Design Patterns - Elements of Reusable Object-Oriented Software which initiated the concept of Design Pattern in Software development.</a:t>
            </a:r>
            <a:endParaRPr b="0" i="0" sz="14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These authors are collectively known as </a:t>
            </a:r>
            <a:r>
              <a:rPr b="1" i="0" lang="en-US" sz="2300" u="none" cap="none" strike="noStrike">
                <a:solidFill>
                  <a:srgbClr val="000000"/>
                </a:solidFill>
                <a:latin typeface="Calibri"/>
                <a:ea typeface="Calibri"/>
                <a:cs typeface="Calibri"/>
                <a:sym typeface="Calibri"/>
              </a:rPr>
              <a:t>Gang of Four (GOF). </a:t>
            </a:r>
            <a:r>
              <a:rPr b="0" i="0" lang="en-US" sz="2300" u="none" cap="none" strike="noStrike">
                <a:solidFill>
                  <a:srgbClr val="000000"/>
                </a:solidFill>
                <a:latin typeface="Calibri"/>
                <a:ea typeface="Calibri"/>
                <a:cs typeface="Calibri"/>
                <a:sym typeface="Calibri"/>
              </a:rPr>
              <a:t>According to these authors design patterns are primarily based on the following principles of object oriented design.</a:t>
            </a:r>
            <a:endParaRPr b="0" i="0" sz="1400" u="none" cap="none" strike="noStrike">
              <a:solidFill>
                <a:srgbClr val="000000"/>
              </a:solidFill>
              <a:latin typeface="Calibri"/>
              <a:ea typeface="Calibri"/>
              <a:cs typeface="Calibri"/>
              <a:sym typeface="Calibri"/>
            </a:endParaRPr>
          </a:p>
          <a:p>
            <a:pPr indent="-146050" lvl="0" marL="0" marR="0" rtl="0" algn="just">
              <a:lnSpc>
                <a:spcPct val="150000"/>
              </a:lnSpc>
              <a:spcBef>
                <a:spcPts val="0"/>
              </a:spcBef>
              <a:spcAft>
                <a:spcPts val="0"/>
              </a:spcAft>
              <a:buClr>
                <a:srgbClr val="000000"/>
              </a:buClr>
              <a:buSzPts val="2300"/>
              <a:buFont typeface="Arial"/>
              <a:buChar char="•"/>
            </a:pPr>
            <a:r>
              <a:rPr b="1" i="0" lang="en-US" sz="2300" u="none" cap="none" strike="noStrike">
                <a:solidFill>
                  <a:srgbClr val="000000"/>
                </a:solidFill>
                <a:latin typeface="Calibri"/>
                <a:ea typeface="Calibri"/>
                <a:cs typeface="Calibri"/>
                <a:sym typeface="Calibri"/>
              </a:rPr>
              <a:t>Program to an interface not an implementation</a:t>
            </a:r>
            <a:endParaRPr b="1" i="0" sz="1400" u="none" cap="none" strike="noStrike">
              <a:solidFill>
                <a:srgbClr val="000000"/>
              </a:solidFill>
              <a:latin typeface="Calibri"/>
              <a:ea typeface="Calibri"/>
              <a:cs typeface="Calibri"/>
              <a:sym typeface="Calibri"/>
            </a:endParaRPr>
          </a:p>
          <a:p>
            <a:pPr indent="-146050" lvl="0" marL="0" marR="0" rtl="0" algn="just">
              <a:lnSpc>
                <a:spcPct val="150000"/>
              </a:lnSpc>
              <a:spcBef>
                <a:spcPts val="0"/>
              </a:spcBef>
              <a:spcAft>
                <a:spcPts val="0"/>
              </a:spcAft>
              <a:buClr>
                <a:srgbClr val="000000"/>
              </a:buClr>
              <a:buSzPts val="2300"/>
              <a:buFont typeface="Arial"/>
              <a:buChar char="•"/>
            </a:pPr>
            <a:r>
              <a:rPr b="1" i="0" lang="en-US" sz="2300" u="none" cap="none" strike="noStrike">
                <a:solidFill>
                  <a:srgbClr val="000000"/>
                </a:solidFill>
                <a:latin typeface="Calibri"/>
                <a:ea typeface="Calibri"/>
                <a:cs typeface="Calibri"/>
                <a:sym typeface="Calibri"/>
              </a:rPr>
              <a:t>Favor object composition over inheritance</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nvSpPr>
        <p:spPr>
          <a:xfrm>
            <a:off x="240383" y="798218"/>
            <a:ext cx="8611386"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Uses of Design Pattern in Software Development</a:t>
            </a:r>
            <a:endParaRPr b="0" i="0" sz="1400" u="none" cap="none" strike="noStrike">
              <a:solidFill>
                <a:srgbClr val="000000"/>
              </a:solidFill>
              <a:latin typeface="Arial"/>
              <a:ea typeface="Arial"/>
              <a:cs typeface="Arial"/>
              <a:sym typeface="Arial"/>
            </a:endParaRPr>
          </a:p>
        </p:txBody>
      </p:sp>
      <p:sp>
        <p:nvSpPr>
          <p:cNvPr id="139" name="Google Shape;139;p9"/>
          <p:cNvSpPr txBox="1"/>
          <p:nvPr/>
        </p:nvSpPr>
        <p:spPr>
          <a:xfrm>
            <a:off x="485480" y="1321398"/>
            <a:ext cx="7951509" cy="558460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Design Patterns have two main usages in software development.</a:t>
            </a:r>
            <a:endParaRPr b="0" i="0" sz="2000" u="none" cap="none" strike="noStrike">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300"/>
              <a:buFont typeface="Arial"/>
              <a:buChar char="•"/>
            </a:pPr>
            <a:r>
              <a:rPr b="1" i="0" lang="en-US" sz="2000" u="none" cap="none" strike="noStrike">
                <a:solidFill>
                  <a:srgbClr val="000000"/>
                </a:solidFill>
                <a:latin typeface="Calibri"/>
                <a:ea typeface="Calibri"/>
                <a:cs typeface="Calibri"/>
                <a:sym typeface="Calibri"/>
              </a:rPr>
              <a:t>Common platform for developers</a:t>
            </a:r>
            <a:endParaRPr b="0" i="0" sz="20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endParaRPr b="0" i="0" sz="2000" u="none" cap="none" strike="noStrike">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300"/>
              <a:buFont typeface="Arial"/>
              <a:buChar char="•"/>
            </a:pPr>
            <a:r>
              <a:rPr b="1" i="0" lang="en-US" sz="2000" u="none" cap="none" strike="noStrike">
                <a:solidFill>
                  <a:srgbClr val="000000"/>
                </a:solidFill>
                <a:latin typeface="Calibri"/>
                <a:ea typeface="Calibri"/>
                <a:cs typeface="Calibri"/>
                <a:sym typeface="Calibri"/>
              </a:rPr>
              <a:t>Best Practices</a:t>
            </a:r>
            <a:endParaRPr b="0" i="0" sz="2000" u="none" cap="none" strike="noStrike">
              <a:solidFill>
                <a:srgbClr val="000000"/>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Design patterns have been evolved over a long period of time and they provide best solutions to certain problems faced during software development. Learning these patterns helps un-experienced developers to learn software design in an easy and faster way.</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p:nvPr/>
        </p:nvSpPr>
        <p:spPr>
          <a:xfrm>
            <a:off x="166875" y="818515"/>
            <a:ext cx="363112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Why use Design Patterns?</a:t>
            </a:r>
            <a:endParaRPr b="0" i="0" sz="1400" u="none" cap="none" strike="noStrike">
              <a:solidFill>
                <a:srgbClr val="000000"/>
              </a:solidFill>
              <a:latin typeface="Calibri"/>
              <a:ea typeface="Calibri"/>
              <a:cs typeface="Calibri"/>
              <a:sym typeface="Calibri"/>
            </a:endParaRPr>
          </a:p>
        </p:txBody>
      </p:sp>
      <p:sp>
        <p:nvSpPr>
          <p:cNvPr id="145" name="Google Shape;145;p5"/>
          <p:cNvSpPr/>
          <p:nvPr/>
        </p:nvSpPr>
        <p:spPr>
          <a:xfrm>
            <a:off x="313900" y="1849292"/>
            <a:ext cx="10153934" cy="3916416"/>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Design Objectives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Good Design (the “ilities”) </a:t>
            </a:r>
            <a:endParaRPr b="0" i="0" sz="1400" u="none" cap="none" strike="noStrike">
              <a:solidFill>
                <a:srgbClr val="000000"/>
              </a:solidFill>
              <a:latin typeface="Calibri"/>
              <a:ea typeface="Calibri"/>
              <a:cs typeface="Calibri"/>
              <a:sym typeface="Calibri"/>
            </a:endParaRPr>
          </a:p>
          <a:p>
            <a:pPr indent="-342900" lvl="0" marL="342900" marR="0" rtl="0" algn="l">
              <a:lnSpc>
                <a:spcPct val="150000"/>
              </a:lnSpc>
              <a:spcBef>
                <a:spcPts val="60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High readability and maintainability</a:t>
            </a:r>
            <a:endParaRPr b="0" i="0" sz="1400" u="none" cap="none" strike="noStrike">
              <a:solidFill>
                <a:srgbClr val="000000"/>
              </a:solidFill>
              <a:latin typeface="Calibri"/>
              <a:ea typeface="Calibri"/>
              <a:cs typeface="Calibri"/>
              <a:sym typeface="Calibri"/>
            </a:endParaRPr>
          </a:p>
          <a:p>
            <a:pPr indent="-342900" lvl="2" marL="342900" marR="0" rtl="0" algn="l">
              <a:lnSpc>
                <a:spcPct val="150000"/>
              </a:lnSpc>
              <a:spcBef>
                <a:spcPts val="60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High extensibility</a:t>
            </a:r>
            <a:endParaRPr b="0" i="0" sz="1400" u="none" cap="none" strike="noStrike">
              <a:solidFill>
                <a:srgbClr val="000000"/>
              </a:solidFill>
              <a:latin typeface="Calibri"/>
              <a:ea typeface="Calibri"/>
              <a:cs typeface="Calibri"/>
              <a:sym typeface="Calibri"/>
            </a:endParaRPr>
          </a:p>
          <a:p>
            <a:pPr indent="-342900" lvl="2" marL="342900" marR="0" rtl="0" algn="l">
              <a:lnSpc>
                <a:spcPct val="150000"/>
              </a:lnSpc>
              <a:spcBef>
                <a:spcPts val="60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High scalability</a:t>
            </a:r>
            <a:endParaRPr b="0" i="0" sz="1400" u="none" cap="none" strike="noStrike">
              <a:solidFill>
                <a:srgbClr val="000000"/>
              </a:solidFill>
              <a:latin typeface="Calibri"/>
              <a:ea typeface="Calibri"/>
              <a:cs typeface="Calibri"/>
              <a:sym typeface="Calibri"/>
            </a:endParaRPr>
          </a:p>
          <a:p>
            <a:pPr indent="-342900" lvl="2" marL="342900" marR="0" rtl="0" algn="l">
              <a:lnSpc>
                <a:spcPct val="150000"/>
              </a:lnSpc>
              <a:spcBef>
                <a:spcPts val="60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High testability</a:t>
            </a:r>
            <a:endParaRPr b="0" i="0" sz="1400" u="none" cap="none" strike="noStrike">
              <a:solidFill>
                <a:srgbClr val="000000"/>
              </a:solidFill>
              <a:latin typeface="Calibri"/>
              <a:ea typeface="Calibri"/>
              <a:cs typeface="Calibri"/>
              <a:sym typeface="Calibri"/>
            </a:endParaRPr>
          </a:p>
          <a:p>
            <a:pPr indent="-342900" lvl="2" marL="342900" marR="0" rtl="0" algn="l">
              <a:lnSpc>
                <a:spcPct val="150000"/>
              </a:lnSpc>
              <a:spcBef>
                <a:spcPts val="60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High reusability</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389915" y="859459"/>
            <a:ext cx="399660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Elements of a Design Pattern</a:t>
            </a:r>
            <a:endParaRPr b="1" i="0" sz="2400" u="none" cap="none" strike="noStrike">
              <a:solidFill>
                <a:srgbClr val="C00000"/>
              </a:solidFill>
              <a:latin typeface="Calibri"/>
              <a:ea typeface="Calibri"/>
              <a:cs typeface="Calibri"/>
              <a:sym typeface="Calibri"/>
            </a:endParaRPr>
          </a:p>
        </p:txBody>
      </p:sp>
      <p:sp>
        <p:nvSpPr>
          <p:cNvPr id="151" name="Google Shape;151;p7"/>
          <p:cNvSpPr/>
          <p:nvPr/>
        </p:nvSpPr>
        <p:spPr>
          <a:xfrm>
            <a:off x="506051" y="1483267"/>
            <a:ext cx="11179897" cy="38164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A pattern has four essential elements (GoF)</a:t>
            </a:r>
            <a:endParaRPr b="0" i="0" sz="1400" u="none" cap="none" strike="noStrike">
              <a:solidFill>
                <a:srgbClr val="000000"/>
              </a:solidFill>
              <a:latin typeface="Calibri"/>
              <a:ea typeface="Calibri"/>
              <a:cs typeface="Calibri"/>
              <a:sym typeface="Calibri"/>
            </a:endParaRPr>
          </a:p>
          <a:p>
            <a:pPr indent="0" lvl="8"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a:t>
            </a:r>
            <a:r>
              <a:rPr b="1" i="0" lang="en-US" sz="2300" u="none" cap="none" strike="noStrike">
                <a:solidFill>
                  <a:srgbClr val="000000"/>
                </a:solidFill>
                <a:latin typeface="Calibri"/>
                <a:ea typeface="Calibri"/>
                <a:cs typeface="Calibri"/>
                <a:sym typeface="Calibri"/>
              </a:rPr>
              <a:t>Name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Describes the pattern</a:t>
            </a:r>
            <a:endParaRPr b="0" i="0" sz="1400" u="none" cap="none" strike="noStrike">
              <a:solidFill>
                <a:srgbClr val="000000"/>
              </a:solidFill>
              <a:latin typeface="Calibri"/>
              <a:ea typeface="Calibri"/>
              <a:cs typeface="Calibri"/>
              <a:sym typeface="Calibri"/>
            </a:endParaRPr>
          </a:p>
          <a:p>
            <a:pPr indent="0" lvl="2"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Adds to common terminology for facilitating communication (i.e. not just 		               sentence enhancers)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a:t>
            </a:r>
            <a:r>
              <a:rPr b="1" i="0" lang="en-US" sz="2300" u="none" cap="none" strike="noStrike">
                <a:solidFill>
                  <a:srgbClr val="000000"/>
                </a:solidFill>
                <a:latin typeface="Calibri"/>
                <a:ea typeface="Calibri"/>
                <a:cs typeface="Calibri"/>
                <a:sym typeface="Calibri"/>
              </a:rPr>
              <a:t>Problem</a:t>
            </a:r>
            <a:endParaRPr b="0" i="0" sz="1400" u="none" cap="none" strike="noStrike">
              <a:solidFill>
                <a:srgbClr val="000000"/>
              </a:solidFill>
              <a:latin typeface="Calibri"/>
              <a:ea typeface="Calibri"/>
              <a:cs typeface="Calibri"/>
              <a:sym typeface="Calibri"/>
            </a:endParaRPr>
          </a:p>
          <a:p>
            <a:pPr indent="0" lvl="8"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Describes when to apply the pattern</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300"/>
              <a:buFont typeface="Arial"/>
              <a:buNone/>
            </a:pPr>
            <a:r>
              <a:rPr b="0" i="0" lang="en-US" sz="2300" u="none" cap="none" strike="noStrike">
                <a:solidFill>
                  <a:srgbClr val="000000"/>
                </a:solidFill>
                <a:latin typeface="Calibri"/>
                <a:ea typeface="Calibri"/>
                <a:cs typeface="Calibri"/>
                <a:sym typeface="Calibri"/>
              </a:rPr>
              <a:t>		- Answers - What is the pattern trying to solve?</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300"/>
              <a:buFont typeface="Arial"/>
              <a:buNone/>
            </a:pPr>
            <a:r>
              <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p:nvPr/>
        </p:nvSpPr>
        <p:spPr>
          <a:xfrm>
            <a:off x="199202" y="777572"/>
            <a:ext cx="491993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Calibri"/>
                <a:ea typeface="Calibri"/>
                <a:cs typeface="Calibri"/>
                <a:sym typeface="Calibri"/>
              </a:rPr>
              <a:t>Elements of a Design Pattern (cont.)</a:t>
            </a:r>
            <a:endParaRPr b="1" i="0" sz="2400" u="none" cap="none" strike="noStrike">
              <a:solidFill>
                <a:srgbClr val="C00000"/>
              </a:solidFill>
              <a:latin typeface="Calibri"/>
              <a:ea typeface="Calibri"/>
              <a:cs typeface="Calibri"/>
              <a:sym typeface="Calibri"/>
            </a:endParaRPr>
          </a:p>
        </p:txBody>
      </p:sp>
      <p:sp>
        <p:nvSpPr>
          <p:cNvPr id="157" name="Google Shape;157;p8"/>
          <p:cNvSpPr/>
          <p:nvPr/>
        </p:nvSpPr>
        <p:spPr>
          <a:xfrm>
            <a:off x="339878" y="2055825"/>
            <a:ext cx="11069019" cy="30623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rgbClr val="222222"/>
                </a:solidFill>
                <a:latin typeface="Times New Roman"/>
                <a:ea typeface="Times New Roman"/>
                <a:cs typeface="Times New Roman"/>
                <a:sym typeface="Times New Roman"/>
              </a:rPr>
              <a:t>- </a:t>
            </a:r>
            <a:r>
              <a:rPr b="1" i="0" lang="en-US" sz="2400" u="none" cap="none" strike="noStrike">
                <a:solidFill>
                  <a:srgbClr val="222222"/>
                </a:solidFill>
                <a:latin typeface="Calibri"/>
                <a:ea typeface="Calibri"/>
                <a:cs typeface="Calibri"/>
                <a:sym typeface="Calibri"/>
              </a:rPr>
              <a:t>Solution</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400"/>
              <a:buFont typeface="Arial"/>
              <a:buNone/>
            </a:pPr>
            <a:r>
              <a:rPr b="0" i="0" lang="en-US" sz="2400" u="none" cap="none" strike="noStrike">
                <a:solidFill>
                  <a:srgbClr val="222222"/>
                </a:solidFill>
                <a:latin typeface="Calibri"/>
                <a:ea typeface="Calibri"/>
                <a:cs typeface="Calibri"/>
                <a:sym typeface="Calibri"/>
              </a:rPr>
              <a:t>	- Describes elements, relationships, responsibilities, and collaborations which 	 make up the design</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400"/>
              <a:buFont typeface="Arial"/>
              <a:buNone/>
            </a:pPr>
            <a:r>
              <a:rPr b="0" i="0" lang="en-US" sz="2400" u="none" cap="none" strike="noStrike">
                <a:solidFill>
                  <a:srgbClr val="222222"/>
                </a:solidFill>
                <a:latin typeface="Calibri"/>
                <a:ea typeface="Calibri"/>
                <a:cs typeface="Calibri"/>
                <a:sym typeface="Calibri"/>
              </a:rPr>
              <a:t>- </a:t>
            </a:r>
            <a:r>
              <a:rPr b="1" i="0" lang="en-US" sz="2400" u="none" cap="none" strike="noStrike">
                <a:solidFill>
                  <a:srgbClr val="222222"/>
                </a:solidFill>
                <a:latin typeface="Calibri"/>
                <a:ea typeface="Calibri"/>
                <a:cs typeface="Calibri"/>
                <a:sym typeface="Calibri"/>
              </a:rPr>
              <a:t>Consequences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400"/>
              <a:buFont typeface="Arial"/>
              <a:buNone/>
            </a:pPr>
            <a:r>
              <a:rPr b="0" i="0" lang="en-US" sz="2400" u="none" cap="none" strike="noStrike">
                <a:solidFill>
                  <a:srgbClr val="222222"/>
                </a:solidFill>
                <a:latin typeface="Calibri"/>
                <a:ea typeface="Calibri"/>
                <a:cs typeface="Calibri"/>
                <a:sym typeface="Calibri"/>
              </a:rPr>
              <a:t>	- Results of applying the pattern</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400"/>
              <a:buFont typeface="Arial"/>
              <a:buNone/>
            </a:pPr>
            <a:r>
              <a:rPr b="0" i="0" lang="en-US" sz="2400" u="none" cap="none" strike="noStrike">
                <a:solidFill>
                  <a:srgbClr val="222222"/>
                </a:solidFill>
                <a:latin typeface="Calibri"/>
                <a:ea typeface="Calibri"/>
                <a:cs typeface="Calibri"/>
                <a:sym typeface="Calibri"/>
              </a:rPr>
              <a:t>	- Benefits and Costs</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600"/>
              </a:spcBef>
              <a:spcAft>
                <a:spcPts val="0"/>
              </a:spcAft>
              <a:buClr>
                <a:srgbClr val="000000"/>
              </a:buClr>
              <a:buSzPts val="2400"/>
              <a:buFont typeface="Arial"/>
              <a:buNone/>
            </a:pPr>
            <a:r>
              <a:rPr b="0" i="0" lang="en-US" sz="2400" u="none" cap="none" strike="noStrike">
                <a:solidFill>
                  <a:srgbClr val="222222"/>
                </a:solidFill>
                <a:latin typeface="Calibri"/>
                <a:ea typeface="Calibri"/>
                <a:cs typeface="Calibri"/>
                <a:sym typeface="Calibri"/>
              </a:rPr>
              <a:t>	-Subjective depending on concrete scenarios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2020-06-03T14:19:11Z</dcterms:created>
  <dc:creator>Krishna Venkataram</dc:creator>
</cp:coreProperties>
</file>