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Raleway"/>
      <p:regular r:id="rId49"/>
      <p:bold r:id="rId50"/>
      <p:italic r:id="rId51"/>
      <p:boldItalic r:id="rId52"/>
    </p:embeddedFont>
    <p:embeddedFont>
      <p:font typeface="Source Serif Pro"/>
      <p:regular r:id="rId53"/>
      <p:bold r:id="rId54"/>
      <p:italic r:id="rId55"/>
      <p:boldItalic r:id="rId56"/>
    </p:embeddedFont>
    <p:embeddedFont>
      <p:font typeface="PT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1" roundtripDataSignature="AMtx7miSb42o4xUYUubbnIHdc5vRgMvg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T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SourceSerifPr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SourceSerifPro-italic.fntdata"/><Relationship Id="rId10" Type="http://schemas.openxmlformats.org/officeDocument/2006/relationships/slide" Target="slides/slide5.xml"/><Relationship Id="rId54" Type="http://schemas.openxmlformats.org/officeDocument/2006/relationships/font" Target="fonts/SourceSerifPro-bold.fntdata"/><Relationship Id="rId13" Type="http://schemas.openxmlformats.org/officeDocument/2006/relationships/slide" Target="slides/slide8.xml"/><Relationship Id="rId57" Type="http://schemas.openxmlformats.org/officeDocument/2006/relationships/font" Target="fonts/PTSans-regular.fntdata"/><Relationship Id="rId12" Type="http://schemas.openxmlformats.org/officeDocument/2006/relationships/slide" Target="slides/slide7.xml"/><Relationship Id="rId56" Type="http://schemas.openxmlformats.org/officeDocument/2006/relationships/font" Target="fonts/SourceSerifPro-boldItalic.fntdata"/><Relationship Id="rId15" Type="http://schemas.openxmlformats.org/officeDocument/2006/relationships/slide" Target="slides/slide10.xml"/><Relationship Id="rId59" Type="http://schemas.openxmlformats.org/officeDocument/2006/relationships/font" Target="fonts/PTSans-italic.fntdata"/><Relationship Id="rId14" Type="http://schemas.openxmlformats.org/officeDocument/2006/relationships/slide" Target="slides/slide9.xml"/><Relationship Id="rId58" Type="http://schemas.openxmlformats.org/officeDocument/2006/relationships/font" Target="fonts/PT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tegu.net/is-clean-code-the-best-book-for-refactoring-cod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200">
                <a:latin typeface="Times New Roman"/>
                <a:ea typeface="Times New Roman"/>
                <a:cs typeface="Times New Roman"/>
                <a:sym typeface="Times New Roman"/>
              </a:rPr>
              <a:t>Nowadays, the Singleton pattern has become so popular that people may call something a singleton even if it solves just one of the listed problems.</a:t>
            </a:r>
            <a:endParaRPr/>
          </a:p>
          <a:p>
            <a:pPr indent="0" lvl="0" marL="0" rtl="0" algn="l">
              <a:lnSpc>
                <a:spcPct val="100000"/>
              </a:lnSpc>
              <a:spcBef>
                <a:spcPts val="0"/>
              </a:spcBef>
              <a:spcAft>
                <a:spcPts val="0"/>
              </a:spcAft>
              <a:buSzPts val="1400"/>
              <a:buNone/>
            </a:pPr>
            <a:r>
              <a:t/>
            </a:r>
            <a:endParaRPr/>
          </a:p>
        </p:txBody>
      </p:sp>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Make the class of the single instance object responsible for creation, initialization, access, and enforcement. Declare the instance as a private static data member. Provide a public static member function that encapsulates all initialization code, and provides access to the instance.</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The client calls the accessor function (using the class name and scope resolution operator) whenever a reference to the single instance is required.</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Singleton should be considered only if all three of the following criteria are satisfied:</a:t>
            </a:r>
            <a:endParaRPr/>
          </a:p>
          <a:p>
            <a:pPr indent="-228600" lvl="0" marL="457200" rtl="0" algn="l">
              <a:lnSpc>
                <a:spcPct val="100000"/>
              </a:lnSpc>
              <a:spcBef>
                <a:spcPts val="0"/>
              </a:spcBef>
              <a:spcAft>
                <a:spcPts val="0"/>
              </a:spcAft>
              <a:buSzPts val="1400"/>
              <a:buFont typeface="Arial"/>
              <a:buChar char="•"/>
            </a:pPr>
            <a:r>
              <a:rPr b="0" i="0" lang="en-US">
                <a:solidFill>
                  <a:srgbClr val="444444"/>
                </a:solidFill>
                <a:latin typeface="PT Sans"/>
                <a:ea typeface="PT Sans"/>
                <a:cs typeface="PT Sans"/>
                <a:sym typeface="PT Sans"/>
              </a:rPr>
              <a:t>Ownership of the single instance cannot be reasonably assigned</a:t>
            </a:r>
            <a:endParaRPr/>
          </a:p>
          <a:p>
            <a:pPr indent="-228600" lvl="0" marL="457200" rtl="0" algn="l">
              <a:lnSpc>
                <a:spcPct val="100000"/>
              </a:lnSpc>
              <a:spcBef>
                <a:spcPts val="0"/>
              </a:spcBef>
              <a:spcAft>
                <a:spcPts val="0"/>
              </a:spcAft>
              <a:buSzPts val="1400"/>
              <a:buFont typeface="Arial"/>
              <a:buChar char="•"/>
            </a:pPr>
            <a:r>
              <a:rPr b="0" i="0" lang="en-US">
                <a:solidFill>
                  <a:srgbClr val="444444"/>
                </a:solidFill>
                <a:latin typeface="PT Sans"/>
                <a:ea typeface="PT Sans"/>
                <a:cs typeface="PT Sans"/>
                <a:sym typeface="PT Sans"/>
              </a:rPr>
              <a:t>Lazy initialization is desirable</a:t>
            </a:r>
            <a:endParaRPr/>
          </a:p>
          <a:p>
            <a:pPr indent="-228600" lvl="0" marL="457200" rtl="0" algn="l">
              <a:lnSpc>
                <a:spcPct val="100000"/>
              </a:lnSpc>
              <a:spcBef>
                <a:spcPts val="0"/>
              </a:spcBef>
              <a:spcAft>
                <a:spcPts val="0"/>
              </a:spcAft>
              <a:buSzPts val="1400"/>
              <a:buFont typeface="Arial"/>
              <a:buChar char="•"/>
            </a:pPr>
            <a:r>
              <a:rPr b="0" i="0" lang="en-US">
                <a:solidFill>
                  <a:srgbClr val="444444"/>
                </a:solidFill>
                <a:latin typeface="PT Sans"/>
                <a:ea typeface="PT Sans"/>
                <a:cs typeface="PT Sans"/>
                <a:sym typeface="PT Sans"/>
              </a:rPr>
              <a:t>Global access is not otherwise provided for</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If ownership of the single instance, when and how initialization occurs, and global access are not issues, Singleton is not sufficiently interesting.</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The Singleton pattern can be extended to support access to an application-specific number of instances.</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The "static member function accessor" approach will not support subclassing of the Singleton class. If subclassing is desired, refer to the discussion in the book.</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Deleting a Singleton class/instance is a non-trivial design problem.</a:t>
            </a:r>
            <a:endParaRPr/>
          </a:p>
          <a:p>
            <a:pPr indent="0" lvl="0" marL="0" rtl="0" algn="l">
              <a:lnSpc>
                <a:spcPct val="100000"/>
              </a:lnSpc>
              <a:spcBef>
                <a:spcPts val="0"/>
              </a:spcBef>
              <a:spcAft>
                <a:spcPts val="0"/>
              </a:spcAft>
              <a:buSzPts val="1400"/>
              <a:buNone/>
            </a:pPr>
            <a:r>
              <a:t/>
            </a:r>
            <a:endParaRPr/>
          </a:p>
        </p:txBody>
      </p:sp>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lang="en-US"/>
              <a:t>This way of solving the problem is totally fine and will not at this scale present any problem. However, being able to </a:t>
            </a:r>
            <a:r>
              <a:rPr b="1" lang="en-US"/>
              <a:t>initialize the class from anywhere</a:t>
            </a:r>
            <a:r>
              <a:rPr lang="en-US"/>
              <a:t> and </a:t>
            </a:r>
            <a:r>
              <a:rPr b="1" lang="en-US"/>
              <a:t>having unnecessary arguments</a:t>
            </a:r>
            <a:r>
              <a:rPr lang="en-US"/>
              <a:t> for any method will at scale become a problem in terms of maintenance and understanding the code.</a:t>
            </a:r>
            <a:endParaRPr/>
          </a:p>
          <a:p>
            <a:pPr indent="-228600" lvl="0" marL="457200" rtl="0" algn="l">
              <a:lnSpc>
                <a:spcPct val="100000"/>
              </a:lnSpc>
              <a:spcBef>
                <a:spcPts val="0"/>
              </a:spcBef>
              <a:spcAft>
                <a:spcPts val="0"/>
              </a:spcAft>
              <a:buSzPts val="1400"/>
              <a:buNone/>
            </a:pPr>
            <a:r>
              <a:rPr lang="en-US"/>
              <a:t>Since we know that there is only one printer in the office, the public constructor becomes a dangerous opportunity for the system. What if a developer sits in another part of the code and do not have the printer object available? Well they could just initialize it and use it.</a:t>
            </a:r>
            <a:endParaRPr/>
          </a:p>
          <a:p>
            <a:pPr indent="-228600" lvl="0" marL="457200" rtl="0" algn="l">
              <a:lnSpc>
                <a:spcPct val="100000"/>
              </a:lnSpc>
              <a:spcBef>
                <a:spcPts val="0"/>
              </a:spcBef>
              <a:spcAft>
                <a:spcPts val="0"/>
              </a:spcAft>
              <a:buSzPts val="1400"/>
              <a:buNone/>
            </a:pPr>
            <a:r>
              <a:rPr lang="en-US"/>
              <a:t>However, this means that we suddenly have two printer objects in the code, which does not reflect the real-world scenario. This may cause problems if we for example wanted to keep track of all pages printed by the single instance of the printer.</a:t>
            </a:r>
            <a:endParaRPr/>
          </a:p>
          <a:p>
            <a:pPr indent="-228600" lvl="0" marL="457200" rtl="0" algn="l">
              <a:lnSpc>
                <a:spcPct val="100000"/>
              </a:lnSpc>
              <a:spcBef>
                <a:spcPts val="0"/>
              </a:spcBef>
              <a:spcAft>
                <a:spcPts val="0"/>
              </a:spcAft>
              <a:buSzPts val="1400"/>
              <a:buNone/>
            </a:pPr>
            <a:r>
              <a:rPr lang="en-US"/>
              <a:t>Let’s imagine that we one day in the future add another method to the employee class, which also requires a printer. Say this method allows the employee to print multiple copies of a given document, with appropriate names and titles for each employee for which it is intended for.</a:t>
            </a:r>
            <a:endParaRPr/>
          </a:p>
          <a:p>
            <a:pPr indent="-228600" lvl="0" marL="457200" rtl="0" algn="l">
              <a:lnSpc>
                <a:spcPct val="100000"/>
              </a:lnSpc>
              <a:spcBef>
                <a:spcPts val="0"/>
              </a:spcBef>
              <a:spcAft>
                <a:spcPts val="0"/>
              </a:spcAft>
              <a:buSzPts val="1400"/>
              <a:buNone/>
            </a:pPr>
            <a:r>
              <a:rPr lang="en-US"/>
              <a:t>As we can see the methods can quickly expand its list of arguments. Some of these arguments makes sense to provide for this method specifically, but the printer object is not one of them. </a:t>
            </a:r>
            <a:r>
              <a:rPr lang="en-US" u="sng" strike="noStrike">
                <a:solidFill>
                  <a:srgbClr val="431942"/>
                </a:solidFill>
                <a:hlinkClick r:id="rId2">
                  <a:extLst>
                    <a:ext uri="{A12FA001-AC4F-418D-AE19-62706E023703}">
                      <ahyp:hlinkClr val="tx"/>
                    </a:ext>
                  </a:extLst>
                </a:hlinkClick>
              </a:rPr>
              <a:t>Zero arguments</a:t>
            </a:r>
            <a:r>
              <a:rPr lang="en-US"/>
              <a:t> are the optimal number of arguments.</a:t>
            </a:r>
            <a:endParaRPr/>
          </a:p>
          <a:p>
            <a:pPr indent="-228600" lvl="0" marL="457200" rtl="0" algn="l">
              <a:lnSpc>
                <a:spcPct val="100000"/>
              </a:lnSpc>
              <a:spcBef>
                <a:spcPts val="0"/>
              </a:spcBef>
              <a:spcAft>
                <a:spcPts val="0"/>
              </a:spcAft>
              <a:buSzPts val="1400"/>
              <a:buNone/>
            </a:pPr>
            <a:r>
              <a:rPr lang="en-US"/>
              <a:t>We know that there is only one printer available at the office, so is it really necessary to provide it as an argument. Let’s see how we can solve this problem by utilizing the singleton pattern.</a:t>
            </a:r>
            <a:endParaRPr/>
          </a:p>
          <a:p>
            <a:pPr indent="-228600" lvl="0" marL="457200" rtl="0" algn="l">
              <a:lnSpc>
                <a:spcPct val="100000"/>
              </a:lnSpc>
              <a:spcBef>
                <a:spcPts val="0"/>
              </a:spcBef>
              <a:spcAft>
                <a:spcPts val="0"/>
              </a:spcAft>
              <a:buSzPts val="1400"/>
              <a:buNone/>
            </a:pPr>
            <a:r>
              <a:rPr lang="en-US"/>
              <a:t>graham.printCopiesOfDocumentForListOfEmp(printer, 5, "Time schedule for the past five weeks" listOfEmployees);</a:t>
            </a:r>
            <a:endParaRPr/>
          </a:p>
          <a:p>
            <a:pPr indent="-228600" lvl="0" marL="457200" marR="0" rtl="0" algn="l">
              <a:lnSpc>
                <a:spcPct val="100000"/>
              </a:lnSpc>
              <a:spcBef>
                <a:spcPts val="0"/>
              </a:spcBef>
              <a:spcAft>
                <a:spcPts val="0"/>
              </a:spcAft>
              <a:buClr>
                <a:srgbClr val="000000"/>
              </a:buClr>
              <a:buSzPts val="1400"/>
              <a:buFont typeface="Arial"/>
              <a:buNone/>
            </a:pPr>
            <a:br>
              <a:rPr lang="en-US">
                <a:solidFill>
                  <a:srgbClr val="818A91"/>
                </a:solidFill>
              </a:rPr>
            </a:b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57" name="Google Shape;25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
        <p:nvSpPr>
          <p:cNvPr id="265" name="Google Shape;2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2f10dd62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https://integu.net/singleton-pattern/</a:t>
            </a:r>
            <a:endParaRPr/>
          </a:p>
          <a:p>
            <a:pPr indent="0" lvl="0" marL="0" rtl="0" algn="l">
              <a:lnSpc>
                <a:spcPct val="100000"/>
              </a:lnSpc>
              <a:spcBef>
                <a:spcPts val="0"/>
              </a:spcBef>
              <a:spcAft>
                <a:spcPts val="0"/>
              </a:spcAft>
              <a:buSzPts val="1400"/>
              <a:buNone/>
            </a:pPr>
            <a:r>
              <a:t/>
            </a:r>
            <a:endParaRPr/>
          </a:p>
          <a:p>
            <a:pPr indent="-342900" lvl="0" marL="342900" rtl="0" algn="l">
              <a:lnSpc>
                <a:spcPct val="100000"/>
              </a:lnSpc>
              <a:spcBef>
                <a:spcPts val="0"/>
              </a:spcBef>
              <a:spcAft>
                <a:spcPts val="0"/>
              </a:spcAft>
              <a:buSzPts val="1400"/>
              <a:buFont typeface="Noto Sans Symbols"/>
              <a:buChar char="❑"/>
            </a:pPr>
            <a:r>
              <a:rPr lang="en-US" sz="1200">
                <a:latin typeface="Times New Roman"/>
                <a:ea typeface="Times New Roman"/>
                <a:cs typeface="Times New Roman"/>
                <a:sym typeface="Times New Roman"/>
              </a:rPr>
              <a:t>However, we do not want the method to start a new instance for each time it is call. Therefore, we save the instance of the class in a static field inside its own class</a:t>
            </a:r>
            <a:endParaRPr/>
          </a:p>
          <a:p>
            <a:pPr indent="-342900" lvl="0" marL="342900" rtl="0" algn="l">
              <a:lnSpc>
                <a:spcPct val="100000"/>
              </a:lnSpc>
              <a:spcBef>
                <a:spcPts val="0"/>
              </a:spcBef>
              <a:spcAft>
                <a:spcPts val="0"/>
              </a:spcAft>
              <a:buSzPts val="1400"/>
              <a:buFont typeface="Noto Sans Symbols"/>
              <a:buChar char="❑"/>
            </a:pPr>
            <a:r>
              <a:rPr lang="en-US" sz="1200">
                <a:latin typeface="Times New Roman"/>
                <a:ea typeface="Times New Roman"/>
                <a:cs typeface="Times New Roman"/>
                <a:sym typeface="Times New Roman"/>
              </a:rPr>
              <a:t>Now that we have an instance of the class ready to work with inside the class, we null check on it when we call the static initialization method. If the class has not previously been initialized, then we initialize it, otherwise we return our static field instance.</a:t>
            </a:r>
            <a:endParaRPr/>
          </a:p>
          <a:p>
            <a:pPr indent="-342900" lvl="0" marL="342900" rtl="0" algn="l">
              <a:lnSpc>
                <a:spcPct val="100000"/>
              </a:lnSpc>
              <a:spcBef>
                <a:spcPts val="0"/>
              </a:spcBef>
              <a:spcAft>
                <a:spcPts val="0"/>
              </a:spcAft>
              <a:buSzPts val="1400"/>
              <a:buFont typeface="Noto Sans Symbols"/>
              <a:buChar char="❑"/>
            </a:pPr>
            <a:r>
              <a:rPr lang="en-US" sz="1200">
                <a:latin typeface="Times New Roman"/>
                <a:ea typeface="Times New Roman"/>
                <a:cs typeface="Times New Roman"/>
                <a:sym typeface="Times New Roman"/>
              </a:rPr>
              <a:t>This means that there will always only be one instance of the class available, hence the singleton pattern.</a:t>
            </a:r>
            <a:endParaRPr/>
          </a:p>
          <a:p>
            <a:pPr indent="0" lvl="0" marL="0" rtl="0" algn="l">
              <a:lnSpc>
                <a:spcPct val="100000"/>
              </a:lnSpc>
              <a:spcBef>
                <a:spcPts val="0"/>
              </a:spcBef>
              <a:spcAft>
                <a:spcPts val="0"/>
              </a:spcAft>
              <a:buSzPts val="1400"/>
              <a:buNone/>
            </a:pPr>
            <a:r>
              <a:t/>
            </a:r>
            <a:endParaRPr/>
          </a:p>
        </p:txBody>
      </p:sp>
      <p:sp>
        <p:nvSpPr>
          <p:cNvPr id="274" name="Google Shape;274;g122f10dd62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https://integu.net/singleton-pattern/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82" name="Google Shape;2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https://integu.net/singleton-pattern/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89" name="Google Shape;28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https://integu.net/singleton-pattern/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97" name="Google Shape;29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https://integu.net/singleton-pattern/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06" name="Google Shape;30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1" i="0" lang="en-US">
                <a:solidFill>
                  <a:srgbClr val="444444"/>
                </a:solidFill>
                <a:latin typeface="PT Sans"/>
                <a:ea typeface="PT Sans"/>
                <a:cs typeface="PT Sans"/>
                <a:sym typeface="PT Sans"/>
              </a:rPr>
              <a:t>Use the Singleton pattern when a class in your program should have just a single instance available to all clients; for example, a single database object shared by different parts of the program.</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 The Singleton pattern disables all other means of creating objects of a class except for the special creation method. This method either creates a new object or returns an existing one if it has already been created.</a:t>
            </a:r>
            <a:endParaRPr/>
          </a:p>
          <a:p>
            <a:pPr indent="-228600" lvl="0" marL="457200" rtl="0" algn="l">
              <a:lnSpc>
                <a:spcPct val="100000"/>
              </a:lnSpc>
              <a:spcBef>
                <a:spcPts val="0"/>
              </a:spcBef>
              <a:spcAft>
                <a:spcPts val="0"/>
              </a:spcAft>
              <a:buSzPts val="1400"/>
              <a:buNone/>
            </a:pPr>
            <a:r>
              <a:rPr b="1" i="0" lang="en-US">
                <a:solidFill>
                  <a:srgbClr val="444444"/>
                </a:solidFill>
                <a:latin typeface="PT Sans"/>
                <a:ea typeface="PT Sans"/>
                <a:cs typeface="PT Sans"/>
                <a:sym typeface="PT Sans"/>
              </a:rPr>
              <a:t> Use the Singleton pattern when you need stricter control over global variables.</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 Unlike global variables, the Singleton pattern guarantees that there’s just one instance of a class. Nothing, except for the Singleton class itself, can replace the cached instance.</a:t>
            </a:r>
            <a:endParaRPr/>
          </a:p>
          <a:p>
            <a:pPr indent="-228600" lvl="0" marL="457200" rtl="0" algn="l">
              <a:lnSpc>
                <a:spcPct val="100000"/>
              </a:lnSpc>
              <a:spcBef>
                <a:spcPts val="0"/>
              </a:spcBef>
              <a:spcAft>
                <a:spcPts val="0"/>
              </a:spcAft>
              <a:buSzPts val="1400"/>
              <a:buNone/>
            </a:pPr>
            <a:r>
              <a:rPr b="0" i="0" lang="en-US">
                <a:solidFill>
                  <a:srgbClr val="444444"/>
                </a:solidFill>
                <a:latin typeface="PT Sans"/>
                <a:ea typeface="PT Sans"/>
                <a:cs typeface="PT Sans"/>
                <a:sym typeface="PT Sans"/>
              </a:rPr>
              <a:t>Note that you can always adjust this limitation and allow creating any number of Singleton instances. The only piece of code that needs changing is the body of the getInstance method.</a:t>
            </a:r>
            <a:endParaRPr/>
          </a:p>
          <a:p>
            <a:pPr indent="0" lvl="0" marL="0" rtl="0" algn="l">
              <a:lnSpc>
                <a:spcPct val="100000"/>
              </a:lnSpc>
              <a:spcBef>
                <a:spcPts val="0"/>
              </a:spcBef>
              <a:spcAft>
                <a:spcPts val="0"/>
              </a:spcAft>
              <a:buSzPts val="1400"/>
              <a:buNone/>
            </a:pPr>
            <a:r>
              <a:t/>
            </a:r>
            <a:endParaRPr/>
          </a:p>
        </p:txBody>
      </p:sp>
      <p:sp>
        <p:nvSpPr>
          <p:cNvPr id="314" name="Google Shape;3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1" i="0" lang="en-US">
                <a:solidFill>
                  <a:srgbClr val="202124"/>
                </a:solidFill>
                <a:latin typeface="arial"/>
                <a:ea typeface="arial"/>
                <a:cs typeface="arial"/>
                <a:sym typeface="arial"/>
              </a:rPr>
              <a:t>There are many classes in Java Development Kit which is written using singleton pattern, some of which are as mentioned below:</a:t>
            </a:r>
            <a:endParaRPr b="0" i="0">
              <a:solidFill>
                <a:srgbClr val="202124"/>
              </a:solidFill>
              <a:latin typeface="arial"/>
              <a:ea typeface="arial"/>
              <a:cs typeface="arial"/>
              <a:sym typeface="arial"/>
            </a:endParaRPr>
          </a:p>
          <a:p>
            <a:pPr indent="-228600" lvl="0" marL="457200" rtl="0" algn="l">
              <a:lnSpc>
                <a:spcPct val="100000"/>
              </a:lnSpc>
              <a:spcBef>
                <a:spcPts val="0"/>
              </a:spcBef>
              <a:spcAft>
                <a:spcPts val="0"/>
              </a:spcAft>
              <a:buSzPts val="1400"/>
              <a:buFont typeface="Arial"/>
              <a:buChar char="•"/>
            </a:pPr>
            <a:r>
              <a:rPr b="0" i="0" lang="en-US">
                <a:solidFill>
                  <a:srgbClr val="202124"/>
                </a:solidFill>
                <a:latin typeface="arial"/>
                <a:ea typeface="arial"/>
                <a:cs typeface="arial"/>
                <a:sym typeface="arial"/>
              </a:rPr>
              <a:t>lang. Runtime with getRuntime() method.</a:t>
            </a:r>
            <a:endParaRPr/>
          </a:p>
          <a:p>
            <a:pPr indent="-228600" lvl="0" marL="457200" rtl="0" algn="l">
              <a:lnSpc>
                <a:spcPct val="100000"/>
              </a:lnSpc>
              <a:spcBef>
                <a:spcPts val="0"/>
              </a:spcBef>
              <a:spcAft>
                <a:spcPts val="0"/>
              </a:spcAft>
              <a:buSzPts val="1400"/>
              <a:buFont typeface="Arial"/>
              <a:buChar char="•"/>
            </a:pPr>
            <a:r>
              <a:rPr b="0" i="0" lang="en-US">
                <a:solidFill>
                  <a:srgbClr val="202124"/>
                </a:solidFill>
                <a:latin typeface="arial"/>
                <a:ea typeface="arial"/>
                <a:cs typeface="arial"/>
                <a:sym typeface="arial"/>
              </a:rPr>
              <a:t>awt. Toolkit with getDefaultToolkit()</a:t>
            </a:r>
            <a:endParaRPr/>
          </a:p>
          <a:p>
            <a:pPr indent="-228600" lvl="0" marL="457200" rtl="0" algn="l">
              <a:lnSpc>
                <a:spcPct val="100000"/>
              </a:lnSpc>
              <a:spcBef>
                <a:spcPts val="0"/>
              </a:spcBef>
              <a:spcAft>
                <a:spcPts val="0"/>
              </a:spcAft>
              <a:buSzPts val="1400"/>
              <a:buFont typeface="Arial"/>
              <a:buChar char="•"/>
            </a:pPr>
            <a:r>
              <a:rPr b="0" i="0" lang="en-US">
                <a:solidFill>
                  <a:srgbClr val="202124"/>
                </a:solidFill>
                <a:latin typeface="arial"/>
                <a:ea typeface="arial"/>
                <a:cs typeface="arial"/>
                <a:sym typeface="arial"/>
              </a:rPr>
              <a:t>awt. Desktop with getDesktop()</a:t>
            </a:r>
            <a:endParaRPr/>
          </a:p>
          <a:p>
            <a:pPr indent="0" lvl="0" marL="0" rtl="0" algn="l">
              <a:lnSpc>
                <a:spcPct val="100000"/>
              </a:lnSpc>
              <a:spcBef>
                <a:spcPts val="0"/>
              </a:spcBef>
              <a:spcAft>
                <a:spcPts val="0"/>
              </a:spcAft>
              <a:buSzPts val="1400"/>
              <a:buNone/>
            </a:pPr>
            <a:r>
              <a:t/>
            </a:r>
            <a:endParaRPr/>
          </a:p>
        </p:txBody>
      </p:sp>
      <p:sp>
        <p:nvSpPr>
          <p:cNvPr id="329" name="Google Shape;32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73239"/>
                </a:solidFill>
                <a:latin typeface="Arial"/>
                <a:ea typeface="Arial"/>
                <a:cs typeface="Arial"/>
                <a:sym typeface="Arial"/>
              </a:rPr>
              <a:t>Using volatile is yet another way (like synchronized, atomic wrapper) of making class thread-safe. Thread-safe means that a method or class instance can be used by multiple threads at the same time without any problem</a:t>
            </a:r>
            <a:endParaRPr/>
          </a:p>
        </p:txBody>
      </p:sp>
      <p:sp>
        <p:nvSpPr>
          <p:cNvPr id="415" name="Google Shape;41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sz="1200">
                <a:latin typeface="Times New Roman"/>
                <a:ea typeface="Times New Roman"/>
                <a:cs typeface="Times New Roman"/>
                <a:sym typeface="Times New Roman"/>
              </a:rPr>
              <a:t>4. Since the constructor of the singleton class is private and overriding static methods is impossible in most languages, you will need to think of a creative way to mock the singleton. Or just don’t write the tests. Or don’t use the Singleton pattern.</a:t>
            </a:r>
            <a:endParaRPr/>
          </a:p>
        </p:txBody>
      </p:sp>
      <p:sp>
        <p:nvSpPr>
          <p:cNvPr id="424" name="Google Shape;42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a:solidFill>
                  <a:srgbClr val="444444"/>
                </a:solidFill>
                <a:latin typeface="PT Sans"/>
                <a:ea typeface="PT Sans"/>
                <a:cs typeface="PT Sans"/>
                <a:sym typeface="PT Sans"/>
              </a:rPr>
              <a:t>The advantage of Singleton over global variables is that you are absolutely sure of the number of instances when you use Singleton, and, you can change your mind and manage any number of instances.</a:t>
            </a:r>
            <a:endParaRPr/>
          </a:p>
          <a:p>
            <a:pPr indent="-228600" lvl="0" marL="457200" rtl="0" algn="l">
              <a:lnSpc>
                <a:spcPct val="100000"/>
              </a:lnSpc>
              <a:spcBef>
                <a:spcPts val="0"/>
              </a:spcBef>
              <a:spcAft>
                <a:spcPts val="0"/>
              </a:spcAft>
              <a:buSzPts val="1400"/>
              <a:buFont typeface="Arial"/>
              <a:buChar char="•"/>
            </a:pPr>
            <a:r>
              <a:rPr b="0" i="0" lang="en-US">
                <a:solidFill>
                  <a:srgbClr val="444444"/>
                </a:solidFill>
                <a:latin typeface="PT Sans"/>
                <a:ea typeface="PT Sans"/>
                <a:cs typeface="PT Sans"/>
                <a:sym typeface="PT Sans"/>
              </a:rPr>
              <a:t>The Singleton design pattern is one of the most inappropriately used patterns. Singletons are intended to be used when a class must have exactly one instance, no more, no less. Designers frequently use Singletons in a misguided attempt to replace global variables. A Singleton is, for intents and purposes, a global variable. The Singleton does not do away with the global; it merely renames it.</a:t>
            </a:r>
            <a:endParaRPr/>
          </a:p>
          <a:p>
            <a:pPr indent="-228600" lvl="0" marL="457200" rtl="0" algn="l">
              <a:lnSpc>
                <a:spcPct val="100000"/>
              </a:lnSpc>
              <a:spcBef>
                <a:spcPts val="0"/>
              </a:spcBef>
              <a:spcAft>
                <a:spcPts val="0"/>
              </a:spcAft>
              <a:buSzPts val="1400"/>
              <a:buFont typeface="Arial"/>
              <a:buChar char="•"/>
            </a:pPr>
            <a:r>
              <a:rPr b="1" i="0" lang="en-US">
                <a:solidFill>
                  <a:srgbClr val="444444"/>
                </a:solidFill>
                <a:latin typeface="PT Sans"/>
                <a:ea typeface="PT Sans"/>
                <a:cs typeface="PT Sans"/>
                <a:sym typeface="PT Sans"/>
              </a:rPr>
              <a:t>When is Singleton unnecessary?</a:t>
            </a:r>
            <a:r>
              <a:rPr b="0" i="0" lang="en-US">
                <a:solidFill>
                  <a:srgbClr val="444444"/>
                </a:solidFill>
                <a:latin typeface="PT Sans"/>
                <a:ea typeface="PT Sans"/>
                <a:cs typeface="PT Sans"/>
                <a:sym typeface="PT Sans"/>
              </a:rPr>
              <a:t> Short answer: most of the time. Long answer: when it's simpler to pass an object resource as a reference to the objects that need it, rather than letting objects access the resource globally. The real problem with Singletons is that they give you such a good excuse not to think carefully about the appropriate visibility of an object. Finding the right balance of exposure and protection for an object is critical for maintaining flexibility.</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33" name="Google Shape;433;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48" name="Google Shape;44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00000"/>
                </a:solidFill>
                <a:latin typeface="Raleway"/>
                <a:ea typeface="Raleway"/>
                <a:cs typeface="Raleway"/>
                <a:sym typeface="Raleway"/>
              </a:rPr>
              <a:t>Creational Design Patterns address this issue by decoupling the client entirely from the actual initialization process.</a:t>
            </a:r>
            <a:endParaRPr/>
          </a:p>
        </p:txBody>
      </p:sp>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It's important for some classes to have exactly one instance. Although there can be many printers in a system, there should be only one printer spooler. There should be only one file system and one window manager. A digital filter will have one A/D converter. An accounting system will be dedicated to serving one company. How do we ensure that a class has only one instance and that the instance is easily accessible? A global variable makes an object accessible, but it doesn't keep you from instantiating multiple objects. A better solution is to make the class itself responsible for keeping track of its sole instance. The class can ensure that no other instance can be created (by intercepting requests to create new objects), and it can provide a way to access the instance. This is the Singleton pattern.</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77" name="Shape 77"/>
        <p:cNvGrpSpPr/>
        <p:nvPr/>
      </p:nvGrpSpPr>
      <p:grpSpPr>
        <a:xfrm>
          <a:off x="0" y="0"/>
          <a:ext cx="0" cy="0"/>
          <a:chOff x="0" y="0"/>
          <a:chExt cx="0" cy="0"/>
        </a:xfrm>
      </p:grpSpPr>
      <p:sp>
        <p:nvSpPr>
          <p:cNvPr id="78" name="Google Shape;78;p6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9" name="Google Shape;79;p6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80" name="Google Shape;80;p6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65"/>
          <p:cNvPicPr preferRelativeResize="0"/>
          <p:nvPr/>
        </p:nvPicPr>
        <p:blipFill rotWithShape="1">
          <a:blip r:embed="rId2">
            <a:alphaModFix/>
          </a:blip>
          <a:srcRect b="0" l="0" r="0" t="0"/>
          <a:stretch/>
        </p:blipFill>
        <p:spPr>
          <a:xfrm>
            <a:off x="11052956" y="136525"/>
            <a:ext cx="932769" cy="1402202"/>
          </a:xfrm>
          <a:prstGeom prst="rect">
            <a:avLst/>
          </a:prstGeom>
          <a:noFill/>
          <a:ln>
            <a:noFill/>
          </a:ln>
        </p:spPr>
      </p:pic>
      <p:sp>
        <p:nvSpPr>
          <p:cNvPr id="82" name="Google Shape;82;p65"/>
          <p:cNvSpPr/>
          <p:nvPr/>
        </p:nvSpPr>
        <p:spPr>
          <a:xfrm>
            <a:off x="18587" y="0"/>
            <a:ext cx="9022976"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CLASS DIAGRAM</a:t>
            </a:r>
            <a:endParaRPr b="0" i="0" sz="2400" u="none" cap="none" strike="noStrike">
              <a:solidFill>
                <a:schemeClr val="dk1"/>
              </a:solidFill>
              <a:latin typeface="Times New Roman"/>
              <a:ea typeface="Times New Roman"/>
              <a:cs typeface="Times New Roman"/>
              <a:sym typeface="Times New Roman"/>
            </a:endParaRPr>
          </a:p>
        </p:txBody>
      </p:sp>
      <p:cxnSp>
        <p:nvCxnSpPr>
          <p:cNvPr id="83" name="Google Shape;83;p65"/>
          <p:cNvCxnSpPr/>
          <p:nvPr/>
        </p:nvCxnSpPr>
        <p:spPr>
          <a:xfrm>
            <a:off x="18588"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cxnSp>
        <p:nvCxnSpPr>
          <p:cNvPr id="22" name="Google Shape;22;p3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3" name="Google Shape;23;p36"/>
          <p:cNvPicPr preferRelativeResize="0"/>
          <p:nvPr/>
        </p:nvPicPr>
        <p:blipFill rotWithShape="1">
          <a:blip r:embed="rId2">
            <a:alphaModFix/>
          </a:blip>
          <a:srcRect b="0" l="0" r="0" t="0"/>
          <a:stretch/>
        </p:blipFill>
        <p:spPr>
          <a:xfrm>
            <a:off x="10659519" y="469890"/>
            <a:ext cx="933598" cy="1398963"/>
          </a:xfrm>
          <a:prstGeom prst="rect">
            <a:avLst/>
          </a:prstGeom>
          <a:noFill/>
          <a:ln>
            <a:noFill/>
          </a:ln>
        </p:spPr>
      </p:pic>
      <p:sp>
        <p:nvSpPr>
          <p:cNvPr id="24" name="Google Shape;24;p36"/>
          <p:cNvSpPr/>
          <p:nvPr/>
        </p:nvSpPr>
        <p:spPr>
          <a:xfrm>
            <a:off x="146798" y="303979"/>
            <a:ext cx="812103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3"/>
          <p:cNvSpPr/>
          <p:nvPr>
            <p:ph idx="2" type="pic"/>
          </p:nvPr>
        </p:nvSpPr>
        <p:spPr>
          <a:xfrm>
            <a:off x="5183188" y="987425"/>
            <a:ext cx="6172200" cy="4873625"/>
          </a:xfrm>
          <a:prstGeom prst="rect">
            <a:avLst/>
          </a:prstGeom>
          <a:noFill/>
          <a:ln>
            <a:noFill/>
          </a:ln>
        </p:spPr>
      </p:sp>
      <p:sp>
        <p:nvSpPr>
          <p:cNvPr id="61" name="Google Shape;6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rive.google.com/file/d/1dCJraeaoZG7iU3tNmhEQA_OQk3MSaco5/view?usp=share_link" TargetMode="Externa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integu.net/singleton-pattern/" TargetMode="External"/><Relationship Id="rId4" Type="http://schemas.openxmlformats.org/officeDocument/2006/relationships/hyperlink" Target="https://refactoring.guru/design-patterns/singleton" TargetMode="External"/><Relationship Id="rId5" Type="http://schemas.openxmlformats.org/officeDocument/2006/relationships/hyperlink" Target="https://www.geeksforgeeks.org/singleton-design-pattern/" TargetMode="External"/><Relationship Id="rId6" Type="http://schemas.openxmlformats.org/officeDocument/2006/relationships/hyperlink" Target="https://refactoring.guru/design-patterns/singleton/java/example" TargetMode="External"/><Relationship Id="rId7" Type="http://schemas.openxmlformats.org/officeDocument/2006/relationships/hyperlink" Target="https://sourcemaking.com/design_patterns/singleton" TargetMode="External"/><Relationship Id="rId8"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Nivedita Kasturi</a:t>
            </a:r>
            <a:endParaRPr b="1" i="0" sz="2400" u="none" cap="none" strike="noStrike">
              <a:solidFill>
                <a:schemeClr val="dk1"/>
              </a:solidFill>
              <a:latin typeface="Calibri"/>
              <a:ea typeface="Calibri"/>
              <a:cs typeface="Calibri"/>
              <a:sym typeface="Calibri"/>
            </a:endParaRPr>
          </a:p>
        </p:txBody>
      </p:sp>
      <p:sp>
        <p:nvSpPr>
          <p:cNvPr id="89" name="Google Shape;89;p1"/>
          <p:cNvSpPr/>
          <p:nvPr/>
        </p:nvSpPr>
        <p:spPr>
          <a:xfrm>
            <a:off x="4781916" y="4813108"/>
            <a:ext cx="66346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3" name="Google Shape;93;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4" name="Google Shape;94;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5" name="Google Shape;95;p1"/>
          <p:cNvGrpSpPr/>
          <p:nvPr/>
        </p:nvGrpSpPr>
        <p:grpSpPr>
          <a:xfrm rot="10800000">
            <a:off x="10855702" y="266068"/>
            <a:ext cx="1066895" cy="1078155"/>
            <a:chOff x="313844" y="5489699"/>
            <a:chExt cx="1066895" cy="1078155"/>
          </a:xfrm>
        </p:grpSpPr>
        <p:sp>
          <p:nvSpPr>
            <p:cNvPr id="96" name="Google Shape;96;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8" name="Google Shape;98;p1"/>
          <p:cNvSpPr/>
          <p:nvPr/>
        </p:nvSpPr>
        <p:spPr>
          <a:xfrm>
            <a:off x="4545864" y="1938474"/>
            <a:ext cx="7497214"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610580" y="3278957"/>
            <a:ext cx="2290725"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C55A11"/>
                </a:solidFill>
                <a:latin typeface="Calibri"/>
                <a:ea typeface="Calibri"/>
                <a:cs typeface="Calibri"/>
                <a:sym typeface="Calibri"/>
              </a:rPr>
              <a:t>UE20CS352</a:t>
            </a:r>
            <a:endParaRPr b="1" i="0" sz="3200" u="none" cap="none" strike="noStrike">
              <a:solidFill>
                <a:srgbClr val="C55A11"/>
              </a:solidFill>
              <a:latin typeface="Calibri"/>
              <a:ea typeface="Calibri"/>
              <a:cs typeface="Calibri"/>
              <a:sym typeface="Calibri"/>
            </a:endParaRPr>
          </a:p>
        </p:txBody>
      </p:sp>
      <p:pic>
        <p:nvPicPr>
          <p:cNvPr id="100" name="Google Shape;100;p1"/>
          <p:cNvPicPr preferRelativeResize="0"/>
          <p:nvPr/>
        </p:nvPicPr>
        <p:blipFill rotWithShape="1">
          <a:blip r:embed="rId4">
            <a:alphaModFix/>
          </a:blip>
          <a:srcRect b="0" l="0" r="0" t="0"/>
          <a:stretch/>
        </p:blipFill>
        <p:spPr>
          <a:xfrm>
            <a:off x="517676" y="5892224"/>
            <a:ext cx="11156647" cy="597460"/>
          </a:xfrm>
          <a:prstGeom prst="rect">
            <a:avLst/>
          </a:prstGeom>
          <a:noFill/>
          <a:ln>
            <a:noFill/>
          </a:ln>
        </p:spPr>
      </p:pic>
      <p:pic>
        <p:nvPicPr>
          <p:cNvPr id="101" name="Google Shape;101;p1"/>
          <p:cNvPicPr preferRelativeResize="0"/>
          <p:nvPr/>
        </p:nvPicPr>
        <p:blipFill>
          <a:blip r:embed="rId5">
            <a:alphaModFix/>
          </a:blip>
          <a:stretch>
            <a:fillRect/>
          </a:stretch>
        </p:blipFill>
        <p:spPr>
          <a:xfrm>
            <a:off x="1079049" y="1160650"/>
            <a:ext cx="3466825" cy="411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nvSpPr>
        <p:spPr>
          <a:xfrm>
            <a:off x="313320" y="1651585"/>
            <a:ext cx="9745080" cy="38164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5"/>
                </a:solidFill>
                <a:latin typeface="Source Serif Pro"/>
                <a:ea typeface="Source Serif Pro"/>
                <a:cs typeface="Source Serif Pro"/>
                <a:sym typeface="Source Serif Pro"/>
              </a:rPr>
              <a:t>Why implement Singleton Design Pattern?</a:t>
            </a:r>
            <a:endParaRPr/>
          </a:p>
          <a:p>
            <a:pPr indent="0" lvl="0" marL="0" marR="0" rtl="0" algn="l">
              <a:lnSpc>
                <a:spcPct val="100000"/>
              </a:lnSpc>
              <a:spcBef>
                <a:spcPts val="0"/>
              </a:spcBef>
              <a:spcAft>
                <a:spcPts val="0"/>
              </a:spcAft>
              <a:buNone/>
            </a:pPr>
            <a:r>
              <a:t/>
            </a:r>
            <a:endParaRPr b="1" i="0" sz="2800" u="none" cap="none" strike="noStrike">
              <a:solidFill>
                <a:schemeClr val="accent5"/>
              </a:solidFill>
              <a:latin typeface="Source Serif Pro"/>
              <a:ea typeface="Source Serif Pro"/>
              <a:cs typeface="Source Serif Pro"/>
              <a:sym typeface="Source Serif Pro"/>
            </a:endParaRPr>
          </a:p>
          <a:p>
            <a:pPr indent="-152400" lvl="0" marL="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292929"/>
                </a:solidFill>
                <a:latin typeface="Times New Roman"/>
                <a:ea typeface="Times New Roman"/>
                <a:cs typeface="Times New Roman"/>
                <a:sym typeface="Times New Roman"/>
              </a:rPr>
              <a:t>We can be sure that a class has only a single instance.</a:t>
            </a:r>
            <a:endParaRPr/>
          </a:p>
          <a:p>
            <a:pPr indent="-152400" lvl="0" marL="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292929"/>
                </a:solidFill>
                <a:latin typeface="Times New Roman"/>
                <a:ea typeface="Times New Roman"/>
                <a:cs typeface="Times New Roman"/>
                <a:sym typeface="Times New Roman"/>
              </a:rPr>
              <a:t>We gain a global access point to that instance.</a:t>
            </a:r>
            <a:endParaRPr/>
          </a:p>
          <a:p>
            <a:pPr indent="-152400" lvl="0" marL="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292929"/>
                </a:solidFill>
                <a:latin typeface="Times New Roman"/>
                <a:ea typeface="Times New Roman"/>
                <a:cs typeface="Times New Roman"/>
                <a:sym typeface="Times New Roman"/>
              </a:rPr>
              <a:t>The Singleton Object is initialized only when it's requested for the first time.</a:t>
            </a:r>
            <a:endParaRPr/>
          </a:p>
          <a:p>
            <a:pPr indent="0" lvl="0" marL="0" marR="0" rtl="0" algn="l">
              <a:lnSpc>
                <a:spcPct val="100000"/>
              </a:lnSpc>
              <a:spcBef>
                <a:spcPts val="0"/>
              </a:spcBef>
              <a:spcAft>
                <a:spcPts val="0"/>
              </a:spcAft>
              <a:buNone/>
            </a:pPr>
            <a:r>
              <a:t/>
            </a:r>
            <a:endParaRPr b="0" i="0" sz="2200" u="none" cap="none" strike="noStrike">
              <a:solidFill>
                <a:schemeClr val="accent5"/>
              </a:solidFill>
              <a:latin typeface="Source Serif Pro"/>
              <a:ea typeface="Source Serif Pro"/>
              <a:cs typeface="Source Serif Pro"/>
              <a:sym typeface="Source Serif Pro"/>
            </a:endParaRPr>
          </a:p>
          <a:p>
            <a:pPr indent="0" lvl="0" marL="0" marR="0" rtl="0" algn="l">
              <a:lnSpc>
                <a:spcPct val="100000"/>
              </a:lnSpc>
              <a:spcBef>
                <a:spcPts val="0"/>
              </a:spcBef>
              <a:spcAft>
                <a:spcPts val="0"/>
              </a:spcAft>
              <a:buNone/>
            </a:pPr>
            <a:r>
              <a:t/>
            </a:r>
            <a:endParaRPr b="1" i="0" sz="1400" u="none" cap="none" strike="noStrike">
              <a:solidFill>
                <a:srgbClr val="292929"/>
              </a:solidFill>
              <a:latin typeface="Source Serif Pro"/>
              <a:ea typeface="Source Serif Pro"/>
              <a:cs typeface="Source Serif Pro"/>
              <a:sym typeface="Source Serif Pro"/>
            </a:endParaRPr>
          </a:p>
          <a:p>
            <a:pPr indent="0" lvl="0" marL="0" marR="0" rtl="0" algn="l">
              <a:lnSpc>
                <a:spcPct val="100000"/>
              </a:lnSpc>
              <a:spcBef>
                <a:spcPts val="0"/>
              </a:spcBef>
              <a:spcAft>
                <a:spcPts val="0"/>
              </a:spcAft>
              <a:buNone/>
            </a:pPr>
            <a:r>
              <a:t/>
            </a:r>
            <a:endParaRPr b="1" i="0" sz="1400" u="none" cap="none" strike="noStrike">
              <a:solidFill>
                <a:srgbClr val="292929"/>
              </a:solidFill>
              <a:latin typeface="Source Serif Pro"/>
              <a:ea typeface="Source Serif Pro"/>
              <a:cs typeface="Source Serif Pro"/>
              <a:sym typeface="Source Serif Pro"/>
            </a:endParaRPr>
          </a:p>
          <a:p>
            <a:pPr indent="0" lvl="0" marL="0" marR="0" rtl="0" algn="l">
              <a:lnSpc>
                <a:spcPct val="100000"/>
              </a:lnSpc>
              <a:spcBef>
                <a:spcPts val="0"/>
              </a:spcBef>
              <a:spcAft>
                <a:spcPts val="0"/>
              </a:spcAft>
              <a:buNone/>
            </a:pPr>
            <a:r>
              <a:t/>
            </a:r>
            <a:endParaRPr b="1" i="0" sz="1400" u="none" cap="none" strike="noStrike">
              <a:solidFill>
                <a:srgbClr val="292929"/>
              </a:solidFill>
              <a:latin typeface="Source Serif Pro"/>
              <a:ea typeface="Source Serif Pro"/>
              <a:cs typeface="Source Serif Pro"/>
              <a:sym typeface="Source Serif Pr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155287" y="825241"/>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a:t>
            </a:r>
            <a:r>
              <a:rPr b="1" i="0" lang="en-US" sz="1400" u="none" cap="none" strike="noStrike">
                <a:solidFill>
                  <a:srgbClr val="C55A11"/>
                </a:solidFill>
                <a:latin typeface="Calibri"/>
                <a:ea typeface="Calibri"/>
                <a:cs typeface="Calibri"/>
                <a:sym typeface="Calibri"/>
              </a:rPr>
              <a:t> </a:t>
            </a:r>
            <a:r>
              <a:rPr b="1" i="0" lang="en-US" sz="2400" u="none" cap="none" strike="noStrike">
                <a:solidFill>
                  <a:srgbClr val="C55A11"/>
                </a:solidFill>
                <a:latin typeface="Calibri"/>
                <a:ea typeface="Calibri"/>
                <a:cs typeface="Calibri"/>
                <a:sym typeface="Calibri"/>
              </a:rPr>
              <a:t>Class, Object Structural</a:t>
            </a:r>
            <a:endParaRPr b="1" i="0" sz="2400" u="none" cap="none" strike="noStrike">
              <a:solidFill>
                <a:srgbClr val="C55A11"/>
              </a:solidFill>
              <a:latin typeface="Calibri"/>
              <a:ea typeface="Calibri"/>
              <a:cs typeface="Calibri"/>
              <a:sym typeface="Calibri"/>
            </a:endParaRPr>
          </a:p>
        </p:txBody>
      </p:sp>
      <p:pic>
        <p:nvPicPr>
          <p:cNvPr id="182" name="Google Shape;182;p8"/>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Singleton: Class, Object Structural</a:t>
            </a:r>
            <a:endParaRPr b="1" i="0" sz="1400" u="none" cap="none" strike="noStrike">
              <a:solidFill>
                <a:srgbClr val="000000"/>
              </a:solidFill>
              <a:latin typeface="Arial"/>
              <a:ea typeface="Arial"/>
              <a:cs typeface="Arial"/>
              <a:sym typeface="Arial"/>
            </a:endParaRPr>
          </a:p>
        </p:txBody>
      </p:sp>
      <p:sp>
        <p:nvSpPr>
          <p:cNvPr id="188" name="Google Shape;188;p51"/>
          <p:cNvSpPr txBox="1"/>
          <p:nvPr/>
        </p:nvSpPr>
        <p:spPr>
          <a:xfrm>
            <a:off x="173948" y="1454312"/>
            <a:ext cx="102042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Intent</a:t>
            </a:r>
            <a:endParaRPr b="0" i="0" sz="1400" u="none" cap="none" strike="noStrike">
              <a:solidFill>
                <a:srgbClr val="000000"/>
              </a:solidFill>
              <a:latin typeface="Arial"/>
              <a:ea typeface="Arial"/>
              <a:cs typeface="Arial"/>
              <a:sym typeface="Arial"/>
            </a:endParaRPr>
          </a:p>
        </p:txBody>
      </p:sp>
      <p:sp>
        <p:nvSpPr>
          <p:cNvPr id="189" name="Google Shape;189;p51"/>
          <p:cNvSpPr/>
          <p:nvPr/>
        </p:nvSpPr>
        <p:spPr>
          <a:xfrm>
            <a:off x="313006" y="4470951"/>
            <a:ext cx="4536396" cy="2022316"/>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1" lang="en-US" sz="2200" u="none" cap="none" strike="noStrike">
                <a:solidFill>
                  <a:srgbClr val="000000"/>
                </a:solidFill>
                <a:latin typeface="Arial"/>
                <a:ea typeface="Arial"/>
                <a:cs typeface="Arial"/>
                <a:sym typeface="Arial"/>
              </a:rPr>
              <a:t>Ensure a class only has one instance, and provide a global point of access to it. </a:t>
            </a:r>
            <a:endParaRPr b="0" i="1" sz="2200" u="none" cap="none" strike="noStrike">
              <a:solidFill>
                <a:schemeClr val="dk1"/>
              </a:solidFill>
              <a:latin typeface="Arial"/>
              <a:ea typeface="Arial"/>
              <a:cs typeface="Arial"/>
              <a:sym typeface="Arial"/>
            </a:endParaRPr>
          </a:p>
        </p:txBody>
      </p:sp>
      <p:sp>
        <p:nvSpPr>
          <p:cNvPr id="190" name="Google Shape;190;p51"/>
          <p:cNvSpPr txBox="1"/>
          <p:nvPr/>
        </p:nvSpPr>
        <p:spPr>
          <a:xfrm>
            <a:off x="173948" y="2008738"/>
            <a:ext cx="979114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There are only two points in the definition of a singleton design pattern,</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 There should be only one instance allowed for a class and</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We should allow global point of access to that single instance.</a:t>
            </a:r>
            <a:endParaRPr b="0" i="0" sz="2400" u="none" cap="none" strike="noStrike">
              <a:solidFill>
                <a:srgbClr val="000000"/>
              </a:solidFill>
              <a:latin typeface="Times New Roman"/>
              <a:ea typeface="Times New Roman"/>
              <a:cs typeface="Times New Roman"/>
              <a:sym typeface="Times New Roman"/>
            </a:endParaRPr>
          </a:p>
        </p:txBody>
      </p:sp>
      <p:pic>
        <p:nvPicPr>
          <p:cNvPr descr="Singleton pattern" id="191" name="Google Shape;191;p51"/>
          <p:cNvPicPr preferRelativeResize="0"/>
          <p:nvPr/>
        </p:nvPicPr>
        <p:blipFill rotWithShape="1">
          <a:blip r:embed="rId3">
            <a:alphaModFix/>
          </a:blip>
          <a:srcRect b="0" l="0" r="0" t="0"/>
          <a:stretch/>
        </p:blipFill>
        <p:spPr>
          <a:xfrm>
            <a:off x="7062652" y="3827822"/>
            <a:ext cx="4264712" cy="2665445"/>
          </a:xfrm>
          <a:prstGeom prst="rect">
            <a:avLst/>
          </a:prstGeom>
          <a:noFill/>
          <a:ln>
            <a:noFill/>
          </a:ln>
        </p:spPr>
      </p:pic>
      <p:pic>
        <p:nvPicPr>
          <p:cNvPr id="192" name="Google Shape;192;p51"/>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nvSpPr>
        <p:spPr>
          <a:xfrm>
            <a:off x="381000" y="1501529"/>
            <a:ext cx="10034751"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government is an excellent example of the Singleton pattern.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country can have only one official government.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Regardless of the personal identities of the individuals who form governments, the title, “The Government of X”, is a global point of access that identifies the group of people in charge.</a:t>
            </a:r>
            <a:endParaRPr/>
          </a:p>
        </p:txBody>
      </p:sp>
      <p:sp>
        <p:nvSpPr>
          <p:cNvPr id="198" name="Google Shape;198;p15"/>
          <p:cNvSpPr txBox="1"/>
          <p:nvPr/>
        </p:nvSpPr>
        <p:spPr>
          <a:xfrm>
            <a:off x="212836" y="849850"/>
            <a:ext cx="61012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Real-World Analogy</a:t>
            </a:r>
            <a:endParaRPr/>
          </a:p>
        </p:txBody>
      </p:sp>
      <p:pic>
        <p:nvPicPr>
          <p:cNvPr id="199" name="Google Shape;199;p15"/>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Singleton: Class, Object Structural</a:t>
            </a:r>
            <a:endParaRPr b="1" i="0" sz="1400" u="none" cap="none" strike="noStrike">
              <a:solidFill>
                <a:srgbClr val="000000"/>
              </a:solidFill>
              <a:latin typeface="Arial"/>
              <a:ea typeface="Arial"/>
              <a:cs typeface="Arial"/>
              <a:sym typeface="Arial"/>
            </a:endParaRPr>
          </a:p>
        </p:txBody>
      </p:sp>
      <p:sp>
        <p:nvSpPr>
          <p:cNvPr id="205" name="Google Shape;205;p18"/>
          <p:cNvSpPr txBox="1"/>
          <p:nvPr/>
        </p:nvSpPr>
        <p:spPr>
          <a:xfrm>
            <a:off x="173948" y="1350916"/>
            <a:ext cx="102042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 Problem</a:t>
            </a:r>
            <a:endParaRPr b="0" i="0" sz="1400" u="none" cap="none" strike="noStrike">
              <a:solidFill>
                <a:srgbClr val="000000"/>
              </a:solidFill>
              <a:latin typeface="Arial"/>
              <a:ea typeface="Arial"/>
              <a:cs typeface="Arial"/>
              <a:sym typeface="Arial"/>
            </a:endParaRPr>
          </a:p>
        </p:txBody>
      </p:sp>
      <p:sp>
        <p:nvSpPr>
          <p:cNvPr id="206" name="Google Shape;206;p18"/>
          <p:cNvSpPr txBox="1"/>
          <p:nvPr/>
        </p:nvSpPr>
        <p:spPr>
          <a:xfrm>
            <a:off x="98715" y="1681407"/>
            <a:ext cx="8018919" cy="5847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The Singleton pattern solves two problems at the same time, violating the Single Responsibility Principle:</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1. Ensure that a class has just a single instance. Why would anyone want to control how many instances a class has? The most common reason for this is to control access to some shared resource—for example, a database or a file.</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Here’s how it works: imagine that you created an object, but after a while decided to create a new one. Instead of receiving a fresh object, you’ll get the one you already created.</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Note that this behavior is impossible to implement with a regular constructor since a constructor call must always return a new object by design.</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pic>
        <p:nvPicPr>
          <p:cNvPr descr="The global access to an object" id="207" name="Google Shape;207;p18"/>
          <p:cNvPicPr preferRelativeResize="0"/>
          <p:nvPr/>
        </p:nvPicPr>
        <p:blipFill rotWithShape="1">
          <a:blip r:embed="rId3">
            <a:alphaModFix/>
          </a:blip>
          <a:srcRect b="0" l="0" r="0" t="0"/>
          <a:stretch/>
        </p:blipFill>
        <p:spPr>
          <a:xfrm>
            <a:off x="7850156" y="2315741"/>
            <a:ext cx="4453034" cy="2226517"/>
          </a:xfrm>
          <a:prstGeom prst="rect">
            <a:avLst/>
          </a:prstGeom>
          <a:noFill/>
          <a:ln>
            <a:noFill/>
          </a:ln>
        </p:spPr>
      </p:pic>
      <p:sp>
        <p:nvSpPr>
          <p:cNvPr id="208" name="Google Shape;208;p18"/>
          <p:cNvSpPr txBox="1"/>
          <p:nvPr/>
        </p:nvSpPr>
        <p:spPr>
          <a:xfrm>
            <a:off x="8577959" y="4467612"/>
            <a:ext cx="326490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999999"/>
                </a:solidFill>
                <a:latin typeface="PT Sans"/>
                <a:ea typeface="PT Sans"/>
                <a:cs typeface="PT Sans"/>
                <a:sym typeface="PT Sans"/>
              </a:rPr>
              <a:t>Clients may not even realize that they’re working with the same object all the time.</a:t>
            </a:r>
            <a:endParaRPr b="0" i="0" sz="1400" u="none" cap="none" strike="noStrike">
              <a:solidFill>
                <a:srgbClr val="000000"/>
              </a:solidFill>
              <a:latin typeface="Arial"/>
              <a:ea typeface="Arial"/>
              <a:cs typeface="Arial"/>
              <a:sym typeface="Arial"/>
            </a:endParaRPr>
          </a:p>
        </p:txBody>
      </p:sp>
      <p:pic>
        <p:nvPicPr>
          <p:cNvPr id="209" name="Google Shape;209;p18"/>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Singleton: Class, Object Structural</a:t>
            </a:r>
            <a:endParaRPr b="1" i="0" sz="1400" u="none" cap="none" strike="noStrike">
              <a:solidFill>
                <a:srgbClr val="000000"/>
              </a:solidFill>
              <a:latin typeface="Arial"/>
              <a:ea typeface="Arial"/>
              <a:cs typeface="Arial"/>
              <a:sym typeface="Arial"/>
            </a:endParaRPr>
          </a:p>
        </p:txBody>
      </p:sp>
      <p:sp>
        <p:nvSpPr>
          <p:cNvPr id="215" name="Google Shape;215;p19"/>
          <p:cNvSpPr txBox="1"/>
          <p:nvPr/>
        </p:nvSpPr>
        <p:spPr>
          <a:xfrm>
            <a:off x="173948" y="1350916"/>
            <a:ext cx="102042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 Problem</a:t>
            </a:r>
            <a:endParaRPr b="0" i="0" sz="1400" u="none" cap="none" strike="noStrike">
              <a:solidFill>
                <a:srgbClr val="000000"/>
              </a:solidFill>
              <a:latin typeface="Arial"/>
              <a:ea typeface="Arial"/>
              <a:cs typeface="Arial"/>
              <a:sym typeface="Arial"/>
            </a:endParaRPr>
          </a:p>
        </p:txBody>
      </p:sp>
      <p:sp>
        <p:nvSpPr>
          <p:cNvPr id="216" name="Google Shape;216;p19"/>
          <p:cNvSpPr txBox="1"/>
          <p:nvPr/>
        </p:nvSpPr>
        <p:spPr>
          <a:xfrm>
            <a:off x="98715" y="1681407"/>
            <a:ext cx="8018919"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
        <p:nvSpPr>
          <p:cNvPr id="217" name="Google Shape;217;p19"/>
          <p:cNvSpPr txBox="1"/>
          <p:nvPr/>
        </p:nvSpPr>
        <p:spPr>
          <a:xfrm>
            <a:off x="209854" y="1936494"/>
            <a:ext cx="11285460" cy="3477875"/>
          </a:xfrm>
          <a:prstGeom prst="rect">
            <a:avLst/>
          </a:prstGeom>
          <a:noFill/>
          <a:ln>
            <a:noFill/>
          </a:ln>
        </p:spPr>
        <p:txBody>
          <a:bodyPr anchorCtr="0" anchor="t" bIns="45700" lIns="91425" spcFirstLastPara="1" rIns="91425" wrap="square" tIns="45700">
            <a:spAutoFit/>
          </a:bodyPr>
          <a:lstStyle/>
          <a:p>
            <a:pPr indent="-139700" lvl="0" marL="0" marR="0" rtl="0" algn="l">
              <a:lnSpc>
                <a:spcPct val="100000"/>
              </a:lnSpc>
              <a:spcBef>
                <a:spcPts val="0"/>
              </a:spcBef>
              <a:spcAft>
                <a:spcPts val="0"/>
              </a:spcAft>
              <a:buClr>
                <a:srgbClr val="000000"/>
              </a:buClr>
              <a:buSzPts val="2200"/>
              <a:buFont typeface="Arial"/>
              <a:buAutoNum type="arabicPeriod" startAt="2"/>
            </a:pPr>
            <a:r>
              <a:rPr b="0" i="0" lang="en-US" sz="2200" u="none" cap="none" strike="noStrike">
                <a:solidFill>
                  <a:srgbClr val="000000"/>
                </a:solidFill>
                <a:latin typeface="Times New Roman"/>
                <a:ea typeface="Times New Roman"/>
                <a:cs typeface="Times New Roman"/>
                <a:sym typeface="Times New Roman"/>
              </a:rPr>
              <a:t>Provide a global access point to that instance. Remember those global variables that you (all right, me) used to store some essential objects? While they’re very handy, they’re also very unsafe since any code can potentially overwrite the contents of those variables and crash the app.</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Just like a global variable, the Singleton pattern lets you access some object from anywhere in the program. However, it also protects that instance from being overwritten by other code.</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There’s another side to this problem: you don’t want the code that solves problem #1 to be scattered all over your program. It’s much better to have it within one class, especially if the rest of your code already depends on it.</a:t>
            </a:r>
            <a:endParaRPr/>
          </a:p>
        </p:txBody>
      </p:sp>
      <p:pic>
        <p:nvPicPr>
          <p:cNvPr id="218" name="Google Shape;218;p19"/>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Singleton: Class, Object Structural</a:t>
            </a:r>
            <a:endParaRPr b="1" i="0" sz="1400" u="none" cap="none" strike="noStrike">
              <a:solidFill>
                <a:srgbClr val="000000"/>
              </a:solidFill>
              <a:latin typeface="Arial"/>
              <a:ea typeface="Arial"/>
              <a:cs typeface="Arial"/>
              <a:sym typeface="Arial"/>
            </a:endParaRPr>
          </a:p>
        </p:txBody>
      </p:sp>
      <p:sp>
        <p:nvSpPr>
          <p:cNvPr id="224" name="Google Shape;224;p20"/>
          <p:cNvSpPr txBox="1"/>
          <p:nvPr/>
        </p:nvSpPr>
        <p:spPr>
          <a:xfrm>
            <a:off x="173948" y="1350916"/>
            <a:ext cx="102042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 Solution</a:t>
            </a:r>
            <a:endParaRPr b="0" i="0" sz="1400" u="none" cap="none" strike="noStrike">
              <a:solidFill>
                <a:srgbClr val="000000"/>
              </a:solidFill>
              <a:latin typeface="Arial"/>
              <a:ea typeface="Arial"/>
              <a:cs typeface="Arial"/>
              <a:sym typeface="Arial"/>
            </a:endParaRPr>
          </a:p>
        </p:txBody>
      </p:sp>
      <p:sp>
        <p:nvSpPr>
          <p:cNvPr id="225" name="Google Shape;225;p20"/>
          <p:cNvSpPr txBox="1"/>
          <p:nvPr/>
        </p:nvSpPr>
        <p:spPr>
          <a:xfrm>
            <a:off x="98715" y="1681407"/>
            <a:ext cx="8018919"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
        <p:nvSpPr>
          <p:cNvPr id="226" name="Google Shape;226;p20"/>
          <p:cNvSpPr txBox="1"/>
          <p:nvPr/>
        </p:nvSpPr>
        <p:spPr>
          <a:xfrm>
            <a:off x="313320" y="1997706"/>
            <a:ext cx="10687472"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All implementations of the Singleton have these two steps in common:</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Make the default constructor private, to prevent other objects from using the new operator with the Singleton class.</a:t>
            </a:r>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Create a static creation method that acts as a constructor. Under the hood, this method calls the private constructor to create an object and saves it in a static field. All following calls to this method return the cached object.</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If your code has access to the Singleton class, then it’s able to call the Singleton’s static method. So whenever that method is called, the same object is always returned.</a:t>
            </a:r>
            <a:endParaRPr b="0" i="0" sz="2200" u="none" cap="none" strike="noStrike">
              <a:solidFill>
                <a:srgbClr val="000000"/>
              </a:solidFill>
              <a:latin typeface="Times New Roman"/>
              <a:ea typeface="Times New Roman"/>
              <a:cs typeface="Times New Roman"/>
              <a:sym typeface="Times New Roman"/>
            </a:endParaRPr>
          </a:p>
        </p:txBody>
      </p:sp>
      <p:pic>
        <p:nvPicPr>
          <p:cNvPr id="227" name="Google Shape;227;p20"/>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 Implementation</a:t>
            </a:r>
            <a:endParaRPr b="1"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173948" y="1454312"/>
            <a:ext cx="10204315"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UML class diagram for the Singleton Pattern</a:t>
            </a:r>
            <a:endParaRPr b="0" i="0" sz="1400" u="none" cap="none" strike="noStrike">
              <a:solidFill>
                <a:srgbClr val="000000"/>
              </a:solidFill>
              <a:latin typeface="Arial"/>
              <a:ea typeface="Arial"/>
              <a:cs typeface="Arial"/>
              <a:sym typeface="Arial"/>
            </a:endParaRPr>
          </a:p>
        </p:txBody>
      </p:sp>
      <p:pic>
        <p:nvPicPr>
          <p:cNvPr id="234" name="Google Shape;234;p11"/>
          <p:cNvPicPr preferRelativeResize="0"/>
          <p:nvPr/>
        </p:nvPicPr>
        <p:blipFill rotWithShape="1">
          <a:blip r:embed="rId3">
            <a:alphaModFix/>
          </a:blip>
          <a:srcRect b="0" l="0" r="0" t="0"/>
          <a:stretch/>
        </p:blipFill>
        <p:spPr>
          <a:xfrm>
            <a:off x="1391754" y="2211354"/>
            <a:ext cx="4704246" cy="3914581"/>
          </a:xfrm>
          <a:prstGeom prst="rect">
            <a:avLst/>
          </a:prstGeom>
          <a:noFill/>
          <a:ln>
            <a:noFill/>
          </a:ln>
        </p:spPr>
      </p:pic>
      <p:sp>
        <p:nvSpPr>
          <p:cNvPr id="235" name="Google Shape;235;p11"/>
          <p:cNvSpPr txBox="1"/>
          <p:nvPr/>
        </p:nvSpPr>
        <p:spPr>
          <a:xfrm>
            <a:off x="8266922" y="2352762"/>
            <a:ext cx="3442995" cy="2246769"/>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Singleton pattern is used for logging, drivers objects, caching, and thread pool.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Singleton design pattern is also used in other design patterns like Abstract Factory, Builder, Prototype, Facade, etc.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Singleton design pattern is used in core Java classes also (for example, java.lang.Runtime, java.awt.Desktop).</a:t>
            </a:r>
            <a:endParaRPr/>
          </a:p>
        </p:txBody>
      </p:sp>
      <p:pic>
        <p:nvPicPr>
          <p:cNvPr id="236" name="Google Shape;236;p11"/>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 Implementation example</a:t>
            </a:r>
            <a:endParaRPr b="1" i="0" sz="1400" u="none" cap="none" strike="noStrike">
              <a:solidFill>
                <a:srgbClr val="000000"/>
              </a:solidFill>
              <a:latin typeface="Arial"/>
              <a:ea typeface="Arial"/>
              <a:cs typeface="Arial"/>
              <a:sym typeface="Arial"/>
            </a:endParaRPr>
          </a:p>
        </p:txBody>
      </p:sp>
      <p:sp>
        <p:nvSpPr>
          <p:cNvPr id="242" name="Google Shape;242;p12"/>
          <p:cNvSpPr txBox="1"/>
          <p:nvPr/>
        </p:nvSpPr>
        <p:spPr>
          <a:xfrm>
            <a:off x="226031" y="2169431"/>
            <a:ext cx="6833100" cy="2678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libri"/>
                <a:ea typeface="Calibri"/>
                <a:cs typeface="Calibri"/>
                <a:sym typeface="Calibri"/>
              </a:rPr>
              <a:t>Problem Statement</a:t>
            </a:r>
            <a:r>
              <a:rPr b="0" i="0" lang="en-US" sz="20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How can a shared office space with many employees</a:t>
            </a:r>
            <a:r>
              <a:rPr lang="en-US" sz="2200">
                <a:latin typeface="Times New Roman"/>
                <a:ea typeface="Times New Roman"/>
                <a:cs typeface="Times New Roman"/>
                <a:sym typeface="Times New Roman"/>
              </a:rPr>
              <a:t>,</a:t>
            </a:r>
            <a:r>
              <a:rPr b="0" i="0" lang="en-US" sz="2200" u="none" cap="none" strike="noStrike">
                <a:solidFill>
                  <a:srgbClr val="000000"/>
                </a:solidFill>
                <a:latin typeface="Times New Roman"/>
                <a:ea typeface="Times New Roman"/>
                <a:cs typeface="Times New Roman"/>
                <a:sym typeface="Times New Roman"/>
              </a:rPr>
              <a:t> share the same printer. This makes sense, since it is often the reality for corporations and companies with employees sharing office facilities.</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descr="singleton-pattern-objective-INTEGU" id="243" name="Google Shape;243;p12"/>
          <p:cNvPicPr preferRelativeResize="0"/>
          <p:nvPr/>
        </p:nvPicPr>
        <p:blipFill rotWithShape="1">
          <a:blip r:embed="rId3">
            <a:alphaModFix/>
          </a:blip>
          <a:srcRect b="0" l="0" r="0" t="0"/>
          <a:stretch/>
        </p:blipFill>
        <p:spPr>
          <a:xfrm>
            <a:off x="7285090" y="2332653"/>
            <a:ext cx="4906910" cy="3900196"/>
          </a:xfrm>
          <a:prstGeom prst="rect">
            <a:avLst/>
          </a:prstGeom>
          <a:noFill/>
          <a:ln>
            <a:noFill/>
          </a:ln>
        </p:spPr>
      </p:pic>
      <p:pic>
        <p:nvPicPr>
          <p:cNvPr id="244" name="Google Shape;244;p12"/>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21"/>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 Implementation example</a:t>
            </a:r>
            <a:endParaRPr b="1" i="0" sz="1400" u="none" cap="none" strike="noStrike">
              <a:solidFill>
                <a:srgbClr val="000000"/>
              </a:solidFill>
              <a:latin typeface="Arial"/>
              <a:ea typeface="Arial"/>
              <a:cs typeface="Arial"/>
              <a:sym typeface="Arial"/>
            </a:endParaRPr>
          </a:p>
        </p:txBody>
      </p:sp>
      <p:sp>
        <p:nvSpPr>
          <p:cNvPr id="250" name="Google Shape;250;p21"/>
          <p:cNvSpPr txBox="1"/>
          <p:nvPr/>
        </p:nvSpPr>
        <p:spPr>
          <a:xfrm>
            <a:off x="0" y="1357668"/>
            <a:ext cx="6833028"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alibri"/>
                <a:ea typeface="Calibri"/>
                <a:cs typeface="Calibri"/>
                <a:sym typeface="Calibri"/>
              </a:rPr>
              <a:t>Solution:   Without singleton:</a:t>
            </a:r>
            <a:endParaRPr/>
          </a:p>
        </p:txBody>
      </p:sp>
      <p:sp>
        <p:nvSpPr>
          <p:cNvPr id="251" name="Google Shape;251;p21"/>
          <p:cNvSpPr txBox="1"/>
          <p:nvPr/>
        </p:nvSpPr>
        <p:spPr>
          <a:xfrm>
            <a:off x="0" y="2330274"/>
            <a:ext cx="7679100" cy="41559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200"/>
              <a:buFont typeface="Arial"/>
              <a:buAutoNum type="arabicPeriod"/>
            </a:pPr>
            <a:r>
              <a:rPr lang="en-US" sz="2200">
                <a:latin typeface="Times New Roman"/>
                <a:ea typeface="Times New Roman"/>
                <a:cs typeface="Times New Roman"/>
                <a:sym typeface="Times New Roman"/>
              </a:rPr>
              <a:t>W</a:t>
            </a:r>
            <a:r>
              <a:rPr b="0" i="0" lang="en-US" sz="2200" u="none" cap="none" strike="noStrike">
                <a:solidFill>
                  <a:srgbClr val="000000"/>
                </a:solidFill>
                <a:latin typeface="Times New Roman"/>
                <a:ea typeface="Times New Roman"/>
                <a:cs typeface="Times New Roman"/>
                <a:sym typeface="Times New Roman"/>
              </a:rPr>
              <a:t>e simply have a system with two types of objects: The printer- and the employee object.</a:t>
            </a:r>
            <a:endParaRPr/>
          </a:p>
          <a:p>
            <a:pPr indent="-457200" lvl="0" marL="457200" marR="0" rtl="0" algn="l">
              <a:lnSpc>
                <a:spcPct val="10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Times New Roman"/>
                <a:ea typeface="Times New Roman"/>
                <a:cs typeface="Times New Roman"/>
                <a:sym typeface="Times New Roman"/>
              </a:rPr>
              <a:t>The employee object contains the information, which we want to print. In order to print we ask the employee object to print.</a:t>
            </a:r>
            <a:endParaRPr/>
          </a:p>
          <a:p>
            <a:pPr indent="-457200" lvl="0" marL="457200" marR="0" rtl="0" algn="l">
              <a:lnSpc>
                <a:spcPct val="10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Times New Roman"/>
                <a:ea typeface="Times New Roman"/>
                <a:cs typeface="Times New Roman"/>
                <a:sym typeface="Times New Roman"/>
              </a:rPr>
              <a:t>However, for the employee object to print, it needs an instance of a printer. We do not provide each employee with their own instance of the printer, since that would not simulate the real scenario.</a:t>
            </a:r>
            <a:endParaRPr/>
          </a:p>
          <a:p>
            <a:pPr indent="-457200" lvl="0" marL="457200" marR="0" rtl="0" algn="l">
              <a:lnSpc>
                <a:spcPct val="100000"/>
              </a:lnSpc>
              <a:spcBef>
                <a:spcPts val="0"/>
              </a:spcBef>
              <a:spcAft>
                <a:spcPts val="0"/>
              </a:spcAft>
              <a:buClr>
                <a:srgbClr val="000000"/>
              </a:buClr>
              <a:buSzPts val="2200"/>
              <a:buFont typeface="Arial"/>
              <a:buAutoNum type="arabicPeriod"/>
            </a:pPr>
            <a:r>
              <a:rPr b="0" i="0" lang="en-US" sz="2200" u="none" cap="none" strike="noStrike">
                <a:solidFill>
                  <a:srgbClr val="000000"/>
                </a:solidFill>
                <a:latin typeface="Times New Roman"/>
                <a:ea typeface="Times New Roman"/>
                <a:cs typeface="Times New Roman"/>
                <a:sym typeface="Times New Roman"/>
              </a:rPr>
              <a:t>Instead we provide the printer as an argument for when we want the employee to print. Thereby we can limit the number of printer object instances to one contained in the main context of the system.</a:t>
            </a:r>
            <a:endParaRPr/>
          </a:p>
        </p:txBody>
      </p:sp>
      <p:pic>
        <p:nvPicPr>
          <p:cNvPr descr="singleton-pattern-distribution-of-objects-INTEGU" id="252" name="Google Shape;252;p21"/>
          <p:cNvPicPr preferRelativeResize="0"/>
          <p:nvPr/>
        </p:nvPicPr>
        <p:blipFill rotWithShape="1">
          <a:blip r:embed="rId3">
            <a:alphaModFix/>
          </a:blip>
          <a:srcRect b="0" l="0" r="0" t="0"/>
          <a:stretch/>
        </p:blipFill>
        <p:spPr>
          <a:xfrm>
            <a:off x="7688425" y="1954763"/>
            <a:ext cx="4161453" cy="2571750"/>
          </a:xfrm>
          <a:prstGeom prst="rect">
            <a:avLst/>
          </a:prstGeom>
          <a:noFill/>
          <a:ln>
            <a:noFill/>
          </a:ln>
        </p:spPr>
      </p:pic>
      <p:sp>
        <p:nvSpPr>
          <p:cNvPr id="253" name="Google Shape;253;p21"/>
          <p:cNvSpPr txBox="1"/>
          <p:nvPr/>
        </p:nvSpPr>
        <p:spPr>
          <a:xfrm>
            <a:off x="8371114" y="4338734"/>
            <a:ext cx="3820800" cy="2247300"/>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public class Main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Employee graham = new</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US"/>
              <a:t>  </a:t>
            </a:r>
            <a:r>
              <a:rPr b="0" i="0" lang="en-US" sz="1400" u="none" cap="none" strike="noStrike">
                <a:solidFill>
                  <a:srgbClr val="000000"/>
                </a:solidFill>
                <a:latin typeface="Arial"/>
                <a:ea typeface="Arial"/>
                <a:cs typeface="Arial"/>
                <a:sym typeface="Arial"/>
              </a:rPr>
              <a:t> Employee("Graham",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"CEO",</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"Making excutive decisions");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Printer printer = new Printer();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graham.printCurrentAssignment(printer);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254" name="Google Shape;254;p21"/>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22"/>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 Implementation example</a:t>
            </a:r>
            <a:endParaRPr b="1" i="0" sz="1400" u="none" cap="none" strike="noStrike">
              <a:solidFill>
                <a:srgbClr val="000000"/>
              </a:solidFill>
              <a:latin typeface="Arial"/>
              <a:ea typeface="Arial"/>
              <a:cs typeface="Arial"/>
              <a:sym typeface="Arial"/>
            </a:endParaRPr>
          </a:p>
        </p:txBody>
      </p:sp>
      <p:sp>
        <p:nvSpPr>
          <p:cNvPr id="260" name="Google Shape;260;p22"/>
          <p:cNvSpPr txBox="1"/>
          <p:nvPr/>
        </p:nvSpPr>
        <p:spPr>
          <a:xfrm>
            <a:off x="0" y="1357668"/>
            <a:ext cx="6833028"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alibri"/>
                <a:ea typeface="Calibri"/>
                <a:cs typeface="Calibri"/>
                <a:sym typeface="Calibri"/>
              </a:rPr>
              <a:t>Solution:   Without singleton:</a:t>
            </a:r>
            <a:endParaRPr/>
          </a:p>
        </p:txBody>
      </p:sp>
      <p:sp>
        <p:nvSpPr>
          <p:cNvPr id="261" name="Google Shape;261;p22"/>
          <p:cNvSpPr txBox="1"/>
          <p:nvPr/>
        </p:nvSpPr>
        <p:spPr>
          <a:xfrm>
            <a:off x="282576" y="2065514"/>
            <a:ext cx="11231762" cy="38164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5. This way of solving the problem is totally fine and will not at this scale present any problem. However, being able to initialize the class from anywhere and having unnecessary arguments for any method will at scale become a problem in terms of maintenance and understanding the code.</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6. Since we know that there is only one printer in the office, the public constructor becomes a dangerous opportunity for the system. What if a developer sits in another part of the code and do not have the printer object available? Well they could just initialize it and use it.</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7. However, this means that we suddenly have two printer objects in the code, which does not reflect the real-world scenario. This may cause problems if we for example wanted to keep track of all pages printed by the single instance of the printer.</a:t>
            </a:r>
            <a:endParaRPr/>
          </a:p>
        </p:txBody>
      </p:sp>
      <p:pic>
        <p:nvPicPr>
          <p:cNvPr id="262" name="Google Shape;262;p22"/>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a:off x="466531" y="2984999"/>
            <a:ext cx="899808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OO Design Patterns</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598883" y="5887304"/>
            <a:ext cx="74972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grpSp>
        <p:nvGrpSpPr>
          <p:cNvPr id="108" name="Google Shape;108;p2"/>
          <p:cNvGrpSpPr/>
          <p:nvPr/>
        </p:nvGrpSpPr>
        <p:grpSpPr>
          <a:xfrm>
            <a:off x="313844" y="5489699"/>
            <a:ext cx="1066895" cy="1078155"/>
            <a:chOff x="313844" y="5489699"/>
            <a:chExt cx="1066895" cy="1078155"/>
          </a:xfrm>
        </p:grpSpPr>
        <p:sp>
          <p:nvSpPr>
            <p:cNvPr id="109" name="Google Shape;109;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11" name="Google Shape;111;p2"/>
          <p:cNvCxnSpPr/>
          <p:nvPr/>
        </p:nvCxnSpPr>
        <p:spPr>
          <a:xfrm>
            <a:off x="164387" y="2763388"/>
            <a:ext cx="8833698" cy="0"/>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12" name="Google Shape;112;p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13" name="Google Shape;113;p2"/>
          <p:cNvSpPr/>
          <p:nvPr/>
        </p:nvSpPr>
        <p:spPr>
          <a:xfrm>
            <a:off x="1" y="1726230"/>
            <a:ext cx="917741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Object Oriented Analysis and Design with Java</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598883" y="5505548"/>
            <a:ext cx="49458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chemeClr val="dk1"/>
                </a:solidFill>
                <a:latin typeface="Calibri"/>
                <a:ea typeface="Calibri"/>
                <a:cs typeface="Calibri"/>
                <a:sym typeface="Calibri"/>
              </a:rPr>
              <a:t>Prof. Nivedita Kasturi</a:t>
            </a:r>
            <a:endParaRPr/>
          </a:p>
        </p:txBody>
      </p:sp>
      <p:pic>
        <p:nvPicPr>
          <p:cNvPr id="115" name="Google Shape;115;p2"/>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23"/>
          <p:cNvSpPr txBox="1"/>
          <p:nvPr/>
        </p:nvSpPr>
        <p:spPr>
          <a:xfrm>
            <a:off x="452063" y="807419"/>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 Implementation example</a:t>
            </a:r>
            <a:endParaRPr b="1" i="0" sz="1400" u="none" cap="none" strike="noStrike">
              <a:solidFill>
                <a:srgbClr val="000000"/>
              </a:solidFill>
              <a:latin typeface="Arial"/>
              <a:ea typeface="Arial"/>
              <a:cs typeface="Arial"/>
              <a:sym typeface="Arial"/>
            </a:endParaRPr>
          </a:p>
        </p:txBody>
      </p:sp>
      <p:sp>
        <p:nvSpPr>
          <p:cNvPr id="268" name="Google Shape;268;p23"/>
          <p:cNvSpPr txBox="1"/>
          <p:nvPr/>
        </p:nvSpPr>
        <p:spPr>
          <a:xfrm>
            <a:off x="0" y="1357668"/>
            <a:ext cx="6833028"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alibri"/>
                <a:ea typeface="Calibri"/>
                <a:cs typeface="Calibri"/>
                <a:sym typeface="Calibri"/>
              </a:rPr>
              <a:t>Solution:   Without singleton:</a:t>
            </a:r>
            <a:endParaRPr/>
          </a:p>
        </p:txBody>
      </p:sp>
      <p:sp>
        <p:nvSpPr>
          <p:cNvPr id="269" name="Google Shape;269;p23"/>
          <p:cNvSpPr txBox="1"/>
          <p:nvPr/>
        </p:nvSpPr>
        <p:spPr>
          <a:xfrm>
            <a:off x="282577" y="2065514"/>
            <a:ext cx="8817036" cy="4493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8. Let’s imagine that we one day in the future add another method to the employee class, which also requires a printer. Say this method allows the employee to print multiple copies of a given document, with appropriate names and titles for each employee for which it is intended for.</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9. As we can see the methods can quickly expand its list of arguments. Some of these arguments makes sense to provide for this method specifically, but the printer object is not one of them. Zero arguments are the optimal number of arguments.</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10.We know that there is only one printer available at the office, so is it really necessary to provide it as an argument. Let’s see how we can solve this problem by utilizing the singleton pattern.</a:t>
            </a:r>
            <a:endParaRPr/>
          </a:p>
        </p:txBody>
      </p:sp>
      <p:sp>
        <p:nvSpPr>
          <p:cNvPr id="270" name="Google Shape;270;p23"/>
          <p:cNvSpPr txBox="1"/>
          <p:nvPr/>
        </p:nvSpPr>
        <p:spPr>
          <a:xfrm>
            <a:off x="8939813" y="2392454"/>
            <a:ext cx="3080551" cy="1384995"/>
          </a:xfrm>
          <a:prstGeom prst="rect">
            <a:avLst/>
          </a:prstGeom>
          <a:solidFill>
            <a:schemeClr val="lt1"/>
          </a:solid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graham.printCopiesOfDocumentForListOfEmp(printer,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5,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"Time schedule for the past five weeks"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listOfEmployees);</a:t>
            </a:r>
            <a:endParaRPr b="0" i="0" sz="1400" u="none" cap="none" strike="noStrike">
              <a:solidFill>
                <a:srgbClr val="000000"/>
              </a:solidFill>
              <a:latin typeface="Arial"/>
              <a:ea typeface="Arial"/>
              <a:cs typeface="Arial"/>
              <a:sym typeface="Arial"/>
            </a:endParaRPr>
          </a:p>
        </p:txBody>
      </p:sp>
      <p:pic>
        <p:nvPicPr>
          <p:cNvPr id="271" name="Google Shape;271;p23"/>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22f10dd624_0_10"/>
          <p:cNvSpPr txBox="1"/>
          <p:nvPr/>
        </p:nvSpPr>
        <p:spPr>
          <a:xfrm>
            <a:off x="339047" y="935172"/>
            <a:ext cx="6102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Design Solution</a:t>
            </a:r>
            <a:endParaRPr b="1" i="0" sz="2400" u="none" cap="none" strike="noStrike">
              <a:solidFill>
                <a:srgbClr val="C00000"/>
              </a:solidFill>
              <a:latin typeface="Calibri"/>
              <a:ea typeface="Calibri"/>
              <a:cs typeface="Calibri"/>
              <a:sym typeface="Calibri"/>
            </a:endParaRPr>
          </a:p>
        </p:txBody>
      </p:sp>
      <p:sp>
        <p:nvSpPr>
          <p:cNvPr id="277" name="Google Shape;277;g122f10dd624_0_10"/>
          <p:cNvSpPr txBox="1"/>
          <p:nvPr/>
        </p:nvSpPr>
        <p:spPr>
          <a:xfrm>
            <a:off x="115078" y="2009875"/>
            <a:ext cx="5138023" cy="38164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concept of the singleton design pattern is based around a private constructor and a public static initialization method.</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private constructor ensures that the class can only be initialized by itself, which makes the public static initialization method the only way of getting an instance of the class.</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p:txBody>
      </p:sp>
      <p:pic>
        <p:nvPicPr>
          <p:cNvPr descr="singleton-pattern-advantage-INTEGU" id="278" name="Google Shape;278;g122f10dd624_0_10"/>
          <p:cNvPicPr preferRelativeResize="0"/>
          <p:nvPr/>
        </p:nvPicPr>
        <p:blipFill rotWithShape="1">
          <a:blip r:embed="rId3">
            <a:alphaModFix/>
          </a:blip>
          <a:srcRect b="0" l="0" r="0" t="0"/>
          <a:stretch/>
        </p:blipFill>
        <p:spPr>
          <a:xfrm>
            <a:off x="5167086" y="2015596"/>
            <a:ext cx="6172718" cy="3472154"/>
          </a:xfrm>
          <a:prstGeom prst="rect">
            <a:avLst/>
          </a:prstGeom>
          <a:noFill/>
          <a:ln>
            <a:noFill/>
          </a:ln>
        </p:spPr>
      </p:pic>
      <p:pic>
        <p:nvPicPr>
          <p:cNvPr id="279" name="Google Shape;279;g122f10dd624_0_10"/>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nvSpPr>
        <p:spPr>
          <a:xfrm>
            <a:off x="339047" y="935172"/>
            <a:ext cx="6102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Design Solution</a:t>
            </a:r>
            <a:endParaRPr b="1" i="0" sz="2400" u="none" cap="none" strike="noStrike">
              <a:solidFill>
                <a:srgbClr val="C00000"/>
              </a:solidFill>
              <a:latin typeface="Calibri"/>
              <a:ea typeface="Calibri"/>
              <a:cs typeface="Calibri"/>
              <a:sym typeface="Calibri"/>
            </a:endParaRPr>
          </a:p>
        </p:txBody>
      </p:sp>
      <p:sp>
        <p:nvSpPr>
          <p:cNvPr id="285" name="Google Shape;285;p24"/>
          <p:cNvSpPr txBox="1"/>
          <p:nvPr/>
        </p:nvSpPr>
        <p:spPr>
          <a:xfrm>
            <a:off x="115078" y="2009875"/>
            <a:ext cx="11337900" cy="3755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However, we do not want the method to start a new instance for each time it is called. Therefore, we save the instance of the class in a static field inside its own class.</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Now that we have an instance of the class ready to work with inside the class, we null check on it when we call the static initialization method. If the class has not previously been initialized, then we initialize it, otherwise we return our static field instance.</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This means that there will always only be one instance of the class available, hence the name </a:t>
            </a:r>
            <a:r>
              <a:rPr b="0" i="1" lang="en-US" sz="2400" u="none" cap="none" strike="noStrike">
                <a:solidFill>
                  <a:srgbClr val="000000"/>
                </a:solidFill>
                <a:latin typeface="Times New Roman"/>
                <a:ea typeface="Times New Roman"/>
                <a:cs typeface="Times New Roman"/>
                <a:sym typeface="Times New Roman"/>
              </a:rPr>
              <a:t>singleton</a:t>
            </a:r>
            <a:r>
              <a:rPr b="0" i="0" lang="en-US" sz="2400" u="none" cap="none" strike="noStrike">
                <a:solidFill>
                  <a:srgbClr val="000000"/>
                </a:solidFill>
                <a:latin typeface="Times New Roman"/>
                <a:ea typeface="Times New Roman"/>
                <a:cs typeface="Times New Roman"/>
                <a:sym typeface="Times New Roman"/>
              </a:rPr>
              <a:t> pattern.</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p:txBody>
      </p:sp>
      <p:pic>
        <p:nvPicPr>
          <p:cNvPr id="286" name="Google Shape;286;p24"/>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nvSpPr>
        <p:spPr>
          <a:xfrm>
            <a:off x="339047" y="935172"/>
            <a:ext cx="610290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Calibri"/>
                <a:ea typeface="Calibri"/>
                <a:cs typeface="Calibri"/>
                <a:sym typeface="Calibri"/>
              </a:rPr>
              <a:t> Class Diagram (UML)</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00000"/>
              </a:solidFill>
              <a:latin typeface="Calibri"/>
              <a:ea typeface="Calibri"/>
              <a:cs typeface="Calibri"/>
              <a:sym typeface="Calibri"/>
            </a:endParaRPr>
          </a:p>
        </p:txBody>
      </p:sp>
      <p:sp>
        <p:nvSpPr>
          <p:cNvPr id="292" name="Google Shape;292;p25"/>
          <p:cNvSpPr txBox="1"/>
          <p:nvPr/>
        </p:nvSpPr>
        <p:spPr>
          <a:xfrm>
            <a:off x="162445" y="1706289"/>
            <a:ext cx="7152756" cy="42165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 terms of class diagram, the singleton pattern is not worth talking about. As you might have figured out by now, the singleton pattern is based around two methods inside the same class, which makes the class diagram simple to understand.</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Thereby said, that if you understand the concept of the singleton pattern from the previous section, you should be ready to dive into the code.</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NTEGU - singleton-class-diagram" id="293" name="Google Shape;293;p25"/>
          <p:cNvPicPr preferRelativeResize="0"/>
          <p:nvPr/>
        </p:nvPicPr>
        <p:blipFill rotWithShape="1">
          <a:blip r:embed="rId3">
            <a:alphaModFix/>
          </a:blip>
          <a:srcRect b="0" l="0" r="0" t="0"/>
          <a:stretch/>
        </p:blipFill>
        <p:spPr>
          <a:xfrm>
            <a:off x="7697757" y="1984628"/>
            <a:ext cx="5085182" cy="3938200"/>
          </a:xfrm>
          <a:prstGeom prst="rect">
            <a:avLst/>
          </a:prstGeom>
          <a:noFill/>
          <a:ln>
            <a:noFill/>
          </a:ln>
        </p:spPr>
      </p:pic>
      <p:pic>
        <p:nvPicPr>
          <p:cNvPr id="294" name="Google Shape;294;p25"/>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nvSpPr>
        <p:spPr>
          <a:xfrm>
            <a:off x="339047" y="935172"/>
            <a:ext cx="610290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Calibri"/>
                <a:ea typeface="Calibri"/>
                <a:cs typeface="Calibri"/>
                <a:sym typeface="Calibri"/>
              </a:rPr>
              <a:t>Code (Java)</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00000"/>
              </a:solidFill>
              <a:latin typeface="Calibri"/>
              <a:ea typeface="Calibri"/>
              <a:cs typeface="Calibri"/>
              <a:sym typeface="Calibri"/>
            </a:endParaRPr>
          </a:p>
        </p:txBody>
      </p:sp>
      <p:sp>
        <p:nvSpPr>
          <p:cNvPr id="300" name="Google Shape;300;p26"/>
          <p:cNvSpPr txBox="1"/>
          <p:nvPr/>
        </p:nvSpPr>
        <p:spPr>
          <a:xfrm>
            <a:off x="162445" y="1706289"/>
            <a:ext cx="7152756" cy="892552"/>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 name="Google Shape;301;p26"/>
          <p:cNvSpPr txBox="1"/>
          <p:nvPr/>
        </p:nvSpPr>
        <p:spPr>
          <a:xfrm>
            <a:off x="429208" y="1706289"/>
            <a:ext cx="5374433" cy="3754874"/>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Printer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public class Printer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static Printer printer;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int nrOfPages;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Printer()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static Printer getInstance()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printer == null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printer = new Printer()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void print(String text){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System.out.println(text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 + "Pages printed today " + ++nrOfPages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302" name="Google Shape;302;p26"/>
          <p:cNvSpPr txBox="1"/>
          <p:nvPr/>
        </p:nvSpPr>
        <p:spPr>
          <a:xfrm>
            <a:off x="6388361" y="2044843"/>
            <a:ext cx="5284334" cy="3970318"/>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Employee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public class Employee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final String name;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final String role;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final String 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Employee(String name, String role, String assignment)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this.name = name;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this.role = role;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this.assignment = 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void printCurrentAssignment(){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Printer printer = Printer.getInstance();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printer.print("Employee: " + name + "n"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"Role: " + role + "n"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"Assignment: " + assignment + "n");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03" name="Google Shape;303;p26"/>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nvSpPr>
        <p:spPr>
          <a:xfrm>
            <a:off x="339047" y="935172"/>
            <a:ext cx="610290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Calibri"/>
                <a:ea typeface="Calibri"/>
                <a:cs typeface="Calibri"/>
                <a:sym typeface="Calibri"/>
              </a:rPr>
              <a:t>Code (Java)</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00000"/>
              </a:solidFill>
              <a:latin typeface="Calibri"/>
              <a:ea typeface="Calibri"/>
              <a:cs typeface="Calibri"/>
              <a:sym typeface="Calibri"/>
            </a:endParaRPr>
          </a:p>
        </p:txBody>
      </p:sp>
      <p:sp>
        <p:nvSpPr>
          <p:cNvPr id="309" name="Google Shape;309;p27"/>
          <p:cNvSpPr txBox="1"/>
          <p:nvPr/>
        </p:nvSpPr>
        <p:spPr>
          <a:xfrm>
            <a:off x="162445" y="1706289"/>
            <a:ext cx="7152756" cy="892552"/>
          </a:xfrm>
          <a:prstGeom prst="rect">
            <a:avLst/>
          </a:prstGeom>
          <a:noFill/>
          <a:ln>
            <a:noFill/>
          </a:ln>
        </p:spPr>
        <p:txBody>
          <a:bodyPr anchorCtr="0" anchor="t" bIns="45700" lIns="91425" spcFirstLastPara="1" rIns="91425" wrap="square" tIns="45700">
            <a:sp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27"/>
          <p:cNvSpPr txBox="1"/>
          <p:nvPr/>
        </p:nvSpPr>
        <p:spPr>
          <a:xfrm>
            <a:off x="779332" y="1535316"/>
            <a:ext cx="9395800" cy="3539430"/>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How To Use The Singleton Pattern</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public class Main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Employee graham = new Employee("Graham",   "CEO", "Making excutive decisions");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Employee sara = new Employee("Sara","Consultant",  "Consuting the company");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Employee tim = new Employee("Tim","Salesmen", "Selling the company's products");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Employee emma = new Employee("Emma", "Developer", "Developing the latest mobile app.");</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graham.printCurrentAssignment();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sara.printCurrentAssignment();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tim.printCurrentAssignment();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emma.printCurrentAssignment();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11" name="Google Shape;311;p27"/>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
          <p:cNvSpPr txBox="1"/>
          <p:nvPr/>
        </p:nvSpPr>
        <p:spPr>
          <a:xfrm>
            <a:off x="278382" y="1690082"/>
            <a:ext cx="10204315"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2F5496"/>
                </a:solidFill>
                <a:latin typeface="Calibri"/>
                <a:ea typeface="Calibri"/>
                <a:cs typeface="Calibri"/>
                <a:sym typeface="Calibri"/>
              </a:rPr>
              <a:t>Use the Singleton pattern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rgbClr val="000000"/>
              </a:solidFill>
              <a:latin typeface="Calibri"/>
              <a:ea typeface="Calibri"/>
              <a:cs typeface="Calibri"/>
              <a:sym typeface="Calibri"/>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p:txBody>
      </p:sp>
      <p:sp>
        <p:nvSpPr>
          <p:cNvPr id="317" name="Google Shape;317;p6"/>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Applicability</a:t>
            </a:r>
            <a:endParaRPr b="1" i="0" sz="1400" u="none" cap="none" strike="noStrike">
              <a:solidFill>
                <a:srgbClr val="000000"/>
              </a:solidFill>
              <a:latin typeface="Arial"/>
              <a:ea typeface="Arial"/>
              <a:cs typeface="Arial"/>
              <a:sym typeface="Arial"/>
            </a:endParaRPr>
          </a:p>
        </p:txBody>
      </p:sp>
      <p:sp>
        <p:nvSpPr>
          <p:cNvPr id="318" name="Google Shape;318;p6"/>
          <p:cNvSpPr txBox="1"/>
          <p:nvPr/>
        </p:nvSpPr>
        <p:spPr>
          <a:xfrm>
            <a:off x="877077" y="2459504"/>
            <a:ext cx="9605620" cy="193899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there must be exactly one instance of a class, and it must be accessible to clients from a well-known access point.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when the sole instance should be extensible by subclassing, and clients should be able to use an extended instance without modifying their code. </a:t>
            </a:r>
            <a:endParaRPr b="0" i="0" sz="2400" u="none" cap="none" strike="noStrike">
              <a:solidFill>
                <a:srgbClr val="000000"/>
              </a:solidFill>
              <a:latin typeface="Times New Roman"/>
              <a:ea typeface="Times New Roman"/>
              <a:cs typeface="Times New Roman"/>
              <a:sym typeface="Times New Roman"/>
            </a:endParaRPr>
          </a:p>
        </p:txBody>
      </p:sp>
      <p:pic>
        <p:nvPicPr>
          <p:cNvPr id="319" name="Google Shape;319;p6"/>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nvSpPr>
        <p:spPr>
          <a:xfrm>
            <a:off x="167854" y="77677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Structure</a:t>
            </a:r>
            <a:endParaRPr b="1" i="0" sz="1400" u="none" cap="none" strike="noStrike">
              <a:solidFill>
                <a:srgbClr val="000000"/>
              </a:solidFill>
              <a:latin typeface="Arial"/>
              <a:ea typeface="Arial"/>
              <a:cs typeface="Arial"/>
              <a:sym typeface="Arial"/>
            </a:endParaRPr>
          </a:p>
        </p:txBody>
      </p:sp>
      <p:pic>
        <p:nvPicPr>
          <p:cNvPr id="325" name="Google Shape;325;p52"/>
          <p:cNvPicPr preferRelativeResize="0"/>
          <p:nvPr/>
        </p:nvPicPr>
        <p:blipFill rotWithShape="1">
          <a:blip r:embed="rId3">
            <a:alphaModFix/>
          </a:blip>
          <a:srcRect b="0" l="0" r="0" t="0"/>
          <a:stretch/>
        </p:blipFill>
        <p:spPr>
          <a:xfrm>
            <a:off x="967079" y="1759500"/>
            <a:ext cx="7943850" cy="3133725"/>
          </a:xfrm>
          <a:prstGeom prst="rect">
            <a:avLst/>
          </a:prstGeom>
          <a:noFill/>
          <a:ln>
            <a:noFill/>
          </a:ln>
        </p:spPr>
      </p:pic>
      <p:pic>
        <p:nvPicPr>
          <p:cNvPr id="326" name="Google Shape;326;p52"/>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nvSpPr>
        <p:spPr>
          <a:xfrm>
            <a:off x="345232" y="849153"/>
            <a:ext cx="61022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Participants</a:t>
            </a:r>
            <a:endParaRPr/>
          </a:p>
        </p:txBody>
      </p:sp>
      <p:sp>
        <p:nvSpPr>
          <p:cNvPr id="332" name="Google Shape;332;p53"/>
          <p:cNvSpPr txBox="1"/>
          <p:nvPr/>
        </p:nvSpPr>
        <p:spPr>
          <a:xfrm>
            <a:off x="345231" y="1845850"/>
            <a:ext cx="10039739" cy="26776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Singleton design pattern has two core participants: Singleton and Client.</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defines an Instance operation that lets clients access its unique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instance. Instance is a class operation (that is, a class method and a static member function). </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may be responsible for creating its own unique instance.</a:t>
            </a:r>
            <a:endParaRPr b="0" i="0" sz="2400" u="none" cap="none" strike="noStrike">
              <a:solidFill>
                <a:srgbClr val="000000"/>
              </a:solidFill>
              <a:latin typeface="Times New Roman"/>
              <a:ea typeface="Times New Roman"/>
              <a:cs typeface="Times New Roman"/>
              <a:sym typeface="Times New Roman"/>
            </a:endParaRPr>
          </a:p>
        </p:txBody>
      </p:sp>
      <p:pic>
        <p:nvPicPr>
          <p:cNvPr id="333" name="Google Shape;333;p53"/>
          <p:cNvPicPr preferRelativeResize="0"/>
          <p:nvPr/>
        </p:nvPicPr>
        <p:blipFill rotWithShape="1">
          <a:blip r:embed="rId3">
            <a:alphaModFix/>
          </a:blip>
          <a:srcRect b="0" l="0" r="0" t="0"/>
          <a:stretch/>
        </p:blipFill>
        <p:spPr>
          <a:xfrm>
            <a:off x="1985962" y="4837054"/>
            <a:ext cx="6424613" cy="1572402"/>
          </a:xfrm>
          <a:prstGeom prst="rect">
            <a:avLst/>
          </a:prstGeom>
          <a:noFill/>
          <a:ln>
            <a:noFill/>
          </a:ln>
        </p:spPr>
      </p:pic>
      <p:pic>
        <p:nvPicPr>
          <p:cNvPr id="334" name="Google Shape;334;p53"/>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Collaborations </a:t>
            </a:r>
            <a:endParaRPr b="1" i="0" sz="2400" u="none" cap="none" strike="noStrike">
              <a:solidFill>
                <a:srgbClr val="C55A11"/>
              </a:solidFill>
              <a:latin typeface="Calibri"/>
              <a:ea typeface="Calibri"/>
              <a:cs typeface="Calibri"/>
              <a:sym typeface="Calibri"/>
            </a:endParaRPr>
          </a:p>
        </p:txBody>
      </p:sp>
      <p:sp>
        <p:nvSpPr>
          <p:cNvPr id="340" name="Google Shape;340;p28"/>
          <p:cNvSpPr txBox="1"/>
          <p:nvPr/>
        </p:nvSpPr>
        <p:spPr>
          <a:xfrm>
            <a:off x="746447" y="1758467"/>
            <a:ext cx="872412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Clients access a Singleton instance solely through Singleton's Instance operation.</a:t>
            </a:r>
            <a:endParaRPr b="0" i="0" sz="2400" u="none" cap="none" strike="noStrike">
              <a:solidFill>
                <a:srgbClr val="000000"/>
              </a:solidFill>
              <a:latin typeface="Times New Roman"/>
              <a:ea typeface="Times New Roman"/>
              <a:cs typeface="Times New Roman"/>
              <a:sym typeface="Times New Roman"/>
            </a:endParaRPr>
          </a:p>
        </p:txBody>
      </p:sp>
      <p:pic>
        <p:nvPicPr>
          <p:cNvPr id="341" name="Google Shape;341;p28"/>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79937" y="2838369"/>
            <a:ext cx="11846173"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F5496"/>
                </a:solidFill>
                <a:latin typeface="Calibri"/>
                <a:ea typeface="Calibri"/>
                <a:cs typeface="Calibri"/>
                <a:sym typeface="Calibri"/>
              </a:rPr>
              <a:t>  Unit-4 </a:t>
            </a:r>
            <a:endParaRPr b="0" i="0" sz="1400" u="none" cap="none" strike="noStrike">
              <a:solidFill>
                <a:srgbClr val="000000"/>
              </a:solidFill>
              <a:latin typeface="Arial"/>
              <a:ea typeface="Arial"/>
              <a:cs typeface="Arial"/>
              <a:sym typeface="Arial"/>
            </a:endParaRPr>
          </a:p>
        </p:txBody>
      </p:sp>
      <p:grpSp>
        <p:nvGrpSpPr>
          <p:cNvPr id="121" name="Google Shape;121;p3"/>
          <p:cNvGrpSpPr/>
          <p:nvPr/>
        </p:nvGrpSpPr>
        <p:grpSpPr>
          <a:xfrm>
            <a:off x="313844" y="5489699"/>
            <a:ext cx="1066895" cy="1078155"/>
            <a:chOff x="313844" y="5489699"/>
            <a:chExt cx="1066895" cy="1078155"/>
          </a:xfrm>
        </p:grpSpPr>
        <p:sp>
          <p:nvSpPr>
            <p:cNvPr id="122" name="Google Shape;122;p3"/>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24" name="Google Shape;124;p3"/>
          <p:cNvCxnSpPr/>
          <p:nvPr/>
        </p:nvCxnSpPr>
        <p:spPr>
          <a:xfrm>
            <a:off x="164387" y="2763388"/>
            <a:ext cx="8833698" cy="0"/>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25" name="Google Shape;125;p3"/>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26" name="Google Shape;126;p3"/>
          <p:cNvSpPr/>
          <p:nvPr/>
        </p:nvSpPr>
        <p:spPr>
          <a:xfrm>
            <a:off x="1" y="1726230"/>
            <a:ext cx="917741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Object Oriented Analysis and Design with Java</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164387" y="3479125"/>
            <a:ext cx="935411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C55A11"/>
                </a:solidFill>
                <a:latin typeface="Calibri"/>
                <a:ea typeface="Calibri"/>
                <a:cs typeface="Calibri"/>
                <a:sym typeface="Calibri"/>
              </a:rPr>
              <a:t>Creational Patterns – Singleton</a:t>
            </a:r>
            <a:endParaRPr b="0" i="0" sz="1200" u="none" cap="none" strike="noStrike">
              <a:solidFill>
                <a:srgbClr val="000000"/>
              </a:solidFill>
              <a:latin typeface="Arial"/>
              <a:ea typeface="Arial"/>
              <a:cs typeface="Arial"/>
              <a:sym typeface="Arial"/>
            </a:endParaRPr>
          </a:p>
        </p:txBody>
      </p:sp>
      <p:pic>
        <p:nvPicPr>
          <p:cNvPr id="128" name="Google Shape;128;p3"/>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Consequence</a:t>
            </a:r>
            <a:endParaRPr b="1" i="0" sz="1400" u="none" cap="none" strike="noStrike">
              <a:solidFill>
                <a:srgbClr val="000000"/>
              </a:solidFill>
              <a:latin typeface="Arial"/>
              <a:ea typeface="Arial"/>
              <a:cs typeface="Arial"/>
              <a:sym typeface="Arial"/>
            </a:endParaRPr>
          </a:p>
        </p:txBody>
      </p:sp>
      <p:sp>
        <p:nvSpPr>
          <p:cNvPr id="347" name="Google Shape;347;p29"/>
          <p:cNvSpPr txBox="1"/>
          <p:nvPr/>
        </p:nvSpPr>
        <p:spPr>
          <a:xfrm>
            <a:off x="452691" y="1465021"/>
            <a:ext cx="11387855"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Singleton pattern has several benefits: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Controlled access to sole instance. Because the Singleton class encapsulates its sole instance, it can have strict control over how and when clients access it.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Reduced name space. The Singleton pattern is an improvement over global variables. It avoids polluting the name space with global variables that store sole instances.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Permits refinement of operations and representation. The Singleton class may be subclassed, and it's easy to configure an application with an instance of this extended class. You can configure the application with an instance of the class you need at run-time. </a:t>
            </a:r>
            <a:endParaRPr/>
          </a:p>
        </p:txBody>
      </p:sp>
      <p:pic>
        <p:nvPicPr>
          <p:cNvPr id="348" name="Google Shape;348;p29"/>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Consequence</a:t>
            </a:r>
            <a:endParaRPr b="1" i="0" sz="1400" u="none" cap="none" strike="noStrike">
              <a:solidFill>
                <a:srgbClr val="000000"/>
              </a:solidFill>
              <a:latin typeface="Arial"/>
              <a:ea typeface="Arial"/>
              <a:cs typeface="Arial"/>
              <a:sym typeface="Arial"/>
            </a:endParaRPr>
          </a:p>
        </p:txBody>
      </p:sp>
      <p:sp>
        <p:nvSpPr>
          <p:cNvPr id="354" name="Google Shape;354;p30"/>
          <p:cNvSpPr txBox="1"/>
          <p:nvPr/>
        </p:nvSpPr>
        <p:spPr>
          <a:xfrm>
            <a:off x="452691" y="1465021"/>
            <a:ext cx="11387855"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Singleton pattern has several benefits: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4. Permits a variable number of instances. The pattern makes it easy to change your mind and allow more than one instance of the Singleton class. Moreover, you can use the same approach to control the number of instances that the application uses. Only the operation that grants access to the Singleton instance needs to change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5. More flexible than class operations. Another way to package a singleton's functionality is to use class operations (that is, static member functions or class methods). But both of these language techniques make it hard to change a design to allow more than one instance of a class. Moreover, static member functions in class are compile time, so subclasses can't override them polymorphically.  </a:t>
            </a:r>
            <a:endParaRPr b="0" i="0" sz="2400" u="none" cap="none" strike="noStrike">
              <a:solidFill>
                <a:srgbClr val="000000"/>
              </a:solidFill>
              <a:latin typeface="Times New Roman"/>
              <a:ea typeface="Times New Roman"/>
              <a:cs typeface="Times New Roman"/>
              <a:sym typeface="Times New Roman"/>
            </a:endParaRPr>
          </a:p>
        </p:txBody>
      </p:sp>
      <p:pic>
        <p:nvPicPr>
          <p:cNvPr id="355" name="Google Shape;355;p30"/>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361" name="Google Shape;361;p31"/>
          <p:cNvSpPr txBox="1"/>
          <p:nvPr/>
        </p:nvSpPr>
        <p:spPr>
          <a:xfrm>
            <a:off x="173948" y="1488493"/>
            <a:ext cx="11664614"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Java Singleton Pattern Implementation</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Add a private static field to the class for storing the singleton instance.</a:t>
            </a:r>
            <a:endParaRPr/>
          </a:p>
          <a:p>
            <a:pPr indent="-152400" lvl="0" marL="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Declare a public static creation method for getting the singleton instance.</a:t>
            </a:r>
            <a:endParaRPr/>
          </a:p>
          <a:p>
            <a:pPr indent="-152400" lvl="0" marL="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Implement “lazy initialization” inside the static method. It should create a new object on its first call and put it into the static field. The method should always return that instance on all subsequent calls.</a:t>
            </a:r>
            <a:endParaRPr/>
          </a:p>
          <a:p>
            <a:pPr indent="-152400" lvl="0" marL="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Make the constructor of the class private. The static method of the class will still be able to call the constructor, but not the other objects.</a:t>
            </a:r>
            <a:endParaRPr/>
          </a:p>
          <a:p>
            <a:pPr indent="-152400" lvl="0" marL="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Go over the client code and replace all direct calls to the singleton’s constructor with calls to its static creation method.</a:t>
            </a:r>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362" name="Google Shape;362;p31"/>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2"/>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368" name="Google Shape;368;p32"/>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69" name="Google Shape;369;p32"/>
          <p:cNvSpPr txBox="1"/>
          <p:nvPr/>
        </p:nvSpPr>
        <p:spPr>
          <a:xfrm>
            <a:off x="314049" y="2013840"/>
            <a:ext cx="610076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accent1"/>
                </a:solidFill>
                <a:latin typeface="Times New Roman"/>
                <a:ea typeface="Times New Roman"/>
                <a:cs typeface="Times New Roman"/>
                <a:sym typeface="Times New Roman"/>
              </a:rPr>
              <a:t>Method 1: lazy instantiation</a:t>
            </a:r>
            <a:endParaRPr b="0" i="0" sz="2800" u="none" cap="none" strike="noStrike">
              <a:solidFill>
                <a:schemeClr val="accent1"/>
              </a:solidFill>
              <a:latin typeface="Times New Roman"/>
              <a:ea typeface="Times New Roman"/>
              <a:cs typeface="Times New Roman"/>
              <a:sym typeface="Times New Roman"/>
            </a:endParaRPr>
          </a:p>
        </p:txBody>
      </p:sp>
      <p:sp>
        <p:nvSpPr>
          <p:cNvPr id="370" name="Google Shape;370;p32"/>
          <p:cNvSpPr txBox="1"/>
          <p:nvPr/>
        </p:nvSpPr>
        <p:spPr>
          <a:xfrm>
            <a:off x="385939" y="2729034"/>
            <a:ext cx="5229226" cy="3539430"/>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Classical Java implementation of singleton design pattern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class Singleton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static Singleton obj;</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private constructor to force use of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getInstance() to create Singleton object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Singleton()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static Singleton getInstance()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 (obj==null)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obj = new Singleton();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371" name="Google Shape;371;p32"/>
          <p:cNvSpPr txBox="1"/>
          <p:nvPr/>
        </p:nvSpPr>
        <p:spPr>
          <a:xfrm>
            <a:off x="168173" y="1442326"/>
            <a:ext cx="92139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various</a:t>
            </a:r>
            <a:r>
              <a:rPr b="0" i="0" lang="en-US" sz="1400" u="none" cap="none" strike="noStrike">
                <a:solidFill>
                  <a:srgbClr val="273239"/>
                </a:solidFill>
                <a:latin typeface="Arial"/>
                <a:ea typeface="Arial"/>
                <a:cs typeface="Arial"/>
                <a:sym typeface="Arial"/>
              </a:rPr>
              <a:t> </a:t>
            </a:r>
            <a:r>
              <a:rPr b="1" i="0" lang="en-US" sz="2400" u="none" cap="none" strike="noStrike">
                <a:solidFill>
                  <a:srgbClr val="C55A11"/>
                </a:solidFill>
                <a:latin typeface="Calibri"/>
                <a:ea typeface="Calibri"/>
                <a:cs typeface="Calibri"/>
                <a:sym typeface="Calibri"/>
              </a:rPr>
              <a:t>design options for implementing Singleton:</a:t>
            </a:r>
            <a:endParaRPr b="1" i="0" sz="2400" u="none" cap="none" strike="noStrike">
              <a:solidFill>
                <a:srgbClr val="C55A11"/>
              </a:solidFill>
              <a:latin typeface="Calibri"/>
              <a:ea typeface="Calibri"/>
              <a:cs typeface="Calibri"/>
              <a:sym typeface="Calibri"/>
            </a:endParaRPr>
          </a:p>
        </p:txBody>
      </p:sp>
      <p:sp>
        <p:nvSpPr>
          <p:cNvPr id="372" name="Google Shape;372;p32"/>
          <p:cNvSpPr txBox="1"/>
          <p:nvPr/>
        </p:nvSpPr>
        <p:spPr>
          <a:xfrm>
            <a:off x="6762749" y="2148900"/>
            <a:ext cx="5115202" cy="415498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Here we have declared getInstance() static so that we can call it without instantiating the class.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The first time getInstance() is called it creates a new singleton object and after that it just returns the same object.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Note that Singleton obj is not created until we need it and call getInstance() method. This is called lazy instantiation.</a:t>
            </a:r>
            <a:endParaRPr b="0" i="0" sz="2400" u="none" cap="none" strike="noStrike">
              <a:solidFill>
                <a:srgbClr val="000000"/>
              </a:solidFill>
              <a:latin typeface="Times New Roman"/>
              <a:ea typeface="Times New Roman"/>
              <a:cs typeface="Times New Roman"/>
              <a:sym typeface="Times New Roman"/>
            </a:endParaRPr>
          </a:p>
        </p:txBody>
      </p:sp>
      <p:pic>
        <p:nvPicPr>
          <p:cNvPr id="373" name="Google Shape;373;p32"/>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379" name="Google Shape;379;p39"/>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80" name="Google Shape;380;p39"/>
          <p:cNvSpPr txBox="1"/>
          <p:nvPr/>
        </p:nvSpPr>
        <p:spPr>
          <a:xfrm>
            <a:off x="173948" y="1615476"/>
            <a:ext cx="83279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273239"/>
                </a:solidFill>
                <a:latin typeface="Times New Roman"/>
                <a:ea typeface="Times New Roman"/>
                <a:cs typeface="Times New Roman"/>
                <a:sym typeface="Times New Roman"/>
              </a:rPr>
              <a:t>The main problem with above method is that it is not thread safe. Consider the following execution sequence.</a:t>
            </a:r>
            <a:endParaRPr b="0" i="0" sz="2400" u="none" cap="none" strike="noStrike">
              <a:solidFill>
                <a:srgbClr val="000000"/>
              </a:solidFill>
              <a:latin typeface="Times New Roman"/>
              <a:ea typeface="Times New Roman"/>
              <a:cs typeface="Times New Roman"/>
              <a:sym typeface="Times New Roman"/>
            </a:endParaRPr>
          </a:p>
        </p:txBody>
      </p:sp>
      <p:pic>
        <p:nvPicPr>
          <p:cNvPr descr="singleton" id="381" name="Google Shape;381;p39"/>
          <p:cNvPicPr preferRelativeResize="0"/>
          <p:nvPr/>
        </p:nvPicPr>
        <p:blipFill rotWithShape="1">
          <a:blip r:embed="rId3">
            <a:alphaModFix/>
          </a:blip>
          <a:srcRect b="0" l="0" r="0" t="0"/>
          <a:stretch/>
        </p:blipFill>
        <p:spPr>
          <a:xfrm>
            <a:off x="173948" y="2627266"/>
            <a:ext cx="6486525" cy="2790825"/>
          </a:xfrm>
          <a:prstGeom prst="rect">
            <a:avLst/>
          </a:prstGeom>
          <a:noFill/>
          <a:ln>
            <a:noFill/>
          </a:ln>
        </p:spPr>
      </p:pic>
      <p:sp>
        <p:nvSpPr>
          <p:cNvPr id="382" name="Google Shape;382;p39"/>
          <p:cNvSpPr txBox="1"/>
          <p:nvPr/>
        </p:nvSpPr>
        <p:spPr>
          <a:xfrm>
            <a:off x="314049" y="5696504"/>
            <a:ext cx="754407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273239"/>
                </a:solidFill>
                <a:latin typeface="Times New Roman"/>
                <a:ea typeface="Times New Roman"/>
                <a:cs typeface="Times New Roman"/>
                <a:sym typeface="Times New Roman"/>
              </a:rPr>
              <a:t>This execution sequence creates two objects for singleton. Therefore this classic implementation is not thread safe.</a:t>
            </a:r>
            <a:endParaRPr b="0" i="0" sz="2400" u="none" cap="none" strike="noStrike">
              <a:solidFill>
                <a:srgbClr val="273239"/>
              </a:solidFill>
              <a:latin typeface="Times New Roman"/>
              <a:ea typeface="Times New Roman"/>
              <a:cs typeface="Times New Roman"/>
              <a:sym typeface="Times New Roman"/>
            </a:endParaRPr>
          </a:p>
        </p:txBody>
      </p:sp>
      <p:pic>
        <p:nvPicPr>
          <p:cNvPr id="383" name="Google Shape;383;p39"/>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389" name="Google Shape;389;p47"/>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90" name="Google Shape;390;p47"/>
          <p:cNvSpPr txBox="1"/>
          <p:nvPr/>
        </p:nvSpPr>
        <p:spPr>
          <a:xfrm>
            <a:off x="173948" y="1488493"/>
            <a:ext cx="610076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Times New Roman"/>
                <a:ea typeface="Times New Roman"/>
                <a:cs typeface="Times New Roman"/>
                <a:sym typeface="Times New Roman"/>
              </a:rPr>
              <a:t>Method 2: make getInstance() synchronized </a:t>
            </a:r>
            <a:endParaRPr b="0" i="0" sz="2400" u="none" cap="none" strike="noStrike">
              <a:solidFill>
                <a:schemeClr val="accent1"/>
              </a:solidFill>
              <a:latin typeface="Times New Roman"/>
              <a:ea typeface="Times New Roman"/>
              <a:cs typeface="Times New Roman"/>
              <a:sym typeface="Times New Roman"/>
            </a:endParaRPr>
          </a:p>
        </p:txBody>
      </p:sp>
      <p:sp>
        <p:nvSpPr>
          <p:cNvPr id="391" name="Google Shape;391;p47"/>
          <p:cNvSpPr txBox="1"/>
          <p:nvPr/>
        </p:nvSpPr>
        <p:spPr>
          <a:xfrm>
            <a:off x="454150" y="2319490"/>
            <a:ext cx="5356100" cy="3539430"/>
          </a:xfrm>
          <a:prstGeom prst="rect">
            <a:avLst/>
          </a:prstGeom>
          <a:noFill/>
          <a:ln cap="flat"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Thread Synchronized Java implementation of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singleton design pattern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class Singleton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static Singleton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private Singleton()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Only one thread can execute this at a time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public static synchronized Singleton getInstance()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if (obj==null)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obj = new Singleton();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392" name="Google Shape;392;p47"/>
          <p:cNvSpPr txBox="1"/>
          <p:nvPr/>
        </p:nvSpPr>
        <p:spPr>
          <a:xfrm>
            <a:off x="6274710" y="1595021"/>
            <a:ext cx="5356100" cy="52629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Here using synchronized makes sure that only one thread at a time can execute getInstance(). </a:t>
            </a:r>
            <a:br>
              <a:rPr b="0" i="0" lang="en-US"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The main disadvantage of this is method is that using synchronized every time while creating the singleton object is expensive and may decrease the performance of your program. </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273239"/>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However if performance of getInstance() is not critical for your application this method provides a clean and simple solution.</a:t>
            </a:r>
            <a:endParaRPr b="0" i="0" sz="2400" u="none" cap="none" strike="noStrike">
              <a:solidFill>
                <a:srgbClr val="000000"/>
              </a:solidFill>
              <a:latin typeface="Times New Roman"/>
              <a:ea typeface="Times New Roman"/>
              <a:cs typeface="Times New Roman"/>
              <a:sym typeface="Times New Roman"/>
            </a:endParaRPr>
          </a:p>
        </p:txBody>
      </p:sp>
      <p:pic>
        <p:nvPicPr>
          <p:cNvPr id="393" name="Google Shape;393;p47"/>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7" name="Shape 397"/>
        <p:cNvGrpSpPr/>
        <p:nvPr/>
      </p:nvGrpSpPr>
      <p:grpSpPr>
        <a:xfrm>
          <a:off x="0" y="0"/>
          <a:ext cx="0" cy="0"/>
          <a:chOff x="0" y="0"/>
          <a:chExt cx="0" cy="0"/>
        </a:xfrm>
      </p:grpSpPr>
      <p:sp>
        <p:nvSpPr>
          <p:cNvPr id="398" name="Google Shape;398;p48"/>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399" name="Google Shape;399;p48"/>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400" name="Google Shape;400;p48"/>
          <p:cNvSpPr txBox="1"/>
          <p:nvPr/>
        </p:nvSpPr>
        <p:spPr>
          <a:xfrm>
            <a:off x="314049" y="1488493"/>
            <a:ext cx="610076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Times New Roman"/>
                <a:ea typeface="Times New Roman"/>
                <a:cs typeface="Times New Roman"/>
                <a:sym typeface="Times New Roman"/>
              </a:rPr>
              <a:t>Method 3: Eager Instantiation </a:t>
            </a:r>
            <a:endParaRPr b="0" i="0" sz="2400" u="none" cap="none" strike="noStrike">
              <a:solidFill>
                <a:schemeClr val="accent1"/>
              </a:solidFill>
              <a:latin typeface="Times New Roman"/>
              <a:ea typeface="Times New Roman"/>
              <a:cs typeface="Times New Roman"/>
              <a:sym typeface="Times New Roman"/>
            </a:endParaRPr>
          </a:p>
        </p:txBody>
      </p:sp>
      <p:sp>
        <p:nvSpPr>
          <p:cNvPr id="401" name="Google Shape;401;p48"/>
          <p:cNvSpPr/>
          <p:nvPr/>
        </p:nvSpPr>
        <p:spPr>
          <a:xfrm>
            <a:off x="476251" y="2532951"/>
            <a:ext cx="5019674" cy="301621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Static initializer based Java implementation of</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singleton design pattern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nsolas"/>
                <a:ea typeface="Consolas"/>
                <a:cs typeface="Consolas"/>
                <a:sym typeface="Consolas"/>
              </a:rPr>
              <a:t>class</a:t>
            </a:r>
            <a:r>
              <a:rPr b="0" i="0" lang="en-US" sz="1400" u="none" cap="none" strike="noStrike">
                <a:solidFill>
                  <a:schemeClr val="dk1"/>
                </a:solidFill>
                <a:latin typeface="Consolas"/>
                <a:ea typeface="Consolas"/>
                <a:cs typeface="Consolas"/>
                <a:sym typeface="Consolas"/>
              </a:rPr>
              <a:t> Singleton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private</a:t>
            </a: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Singleton obj = </a:t>
            </a:r>
            <a:r>
              <a:rPr b="1" i="0" lang="en-US" sz="1400" u="none" cap="none" strike="noStrike">
                <a:solidFill>
                  <a:schemeClr val="dk1"/>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Singleton();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private</a:t>
            </a:r>
            <a:r>
              <a:rPr b="0" i="0" lang="en-US" sz="1400" u="none" cap="none" strike="noStrike">
                <a:solidFill>
                  <a:schemeClr val="dk1"/>
                </a:solidFill>
                <a:latin typeface="Consolas"/>
                <a:ea typeface="Consolas"/>
                <a:cs typeface="Consolas"/>
                <a:sym typeface="Consolas"/>
              </a:rPr>
              <a:t> Singleton()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Singleton getInstance()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 obj;</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p:txBody>
      </p:sp>
      <p:sp>
        <p:nvSpPr>
          <p:cNvPr id="402" name="Google Shape;402;p48"/>
          <p:cNvSpPr txBox="1"/>
          <p:nvPr/>
        </p:nvSpPr>
        <p:spPr>
          <a:xfrm>
            <a:off x="6006255" y="2319490"/>
            <a:ext cx="5423745"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Here we have created instance of singleton in static initializer.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JVM executes static initializer when the class is loaded and hence this is guaranteed to be thread safe.</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 Use this method only when your singleton class is light and is used throughout the execution of your program.</a:t>
            </a:r>
            <a:endParaRPr b="0" i="0" sz="2400" u="none" cap="none" strike="noStrike">
              <a:solidFill>
                <a:srgbClr val="000000"/>
              </a:solidFill>
              <a:latin typeface="Times New Roman"/>
              <a:ea typeface="Times New Roman"/>
              <a:cs typeface="Times New Roman"/>
              <a:sym typeface="Times New Roman"/>
            </a:endParaRPr>
          </a:p>
        </p:txBody>
      </p:sp>
      <p:pic>
        <p:nvPicPr>
          <p:cNvPr id="403" name="Google Shape;403;p48"/>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7" name="Shape 407"/>
        <p:cNvGrpSpPr/>
        <p:nvPr/>
      </p:nvGrpSpPr>
      <p:grpSpPr>
        <a:xfrm>
          <a:off x="0" y="0"/>
          <a:ext cx="0" cy="0"/>
          <a:chOff x="0" y="0"/>
          <a:chExt cx="0" cy="0"/>
        </a:xfrm>
      </p:grpSpPr>
      <p:sp>
        <p:nvSpPr>
          <p:cNvPr id="408" name="Google Shape;408;p49"/>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409" name="Google Shape;409;p49"/>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410" name="Google Shape;410;p49"/>
          <p:cNvSpPr txBox="1"/>
          <p:nvPr/>
        </p:nvSpPr>
        <p:spPr>
          <a:xfrm>
            <a:off x="353437" y="1488493"/>
            <a:ext cx="5410201" cy="4370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accent1"/>
                </a:solidFill>
                <a:latin typeface="Arial"/>
                <a:ea typeface="Arial"/>
                <a:cs typeface="Arial"/>
                <a:sym typeface="Arial"/>
              </a:rPr>
              <a:t>Method 4 (Best): Use “</a:t>
            </a:r>
            <a:r>
              <a:rPr b="0" i="0" lang="en-US" sz="2400" u="sng" cap="none" strike="noStrike">
                <a:solidFill>
                  <a:schemeClr val="accent1"/>
                </a:solidFill>
                <a:latin typeface="Arial"/>
                <a:ea typeface="Arial"/>
                <a:cs typeface="Arial"/>
                <a:sym typeface="Arial"/>
              </a:rPr>
              <a:t>Double Checked Locking</a:t>
            </a:r>
            <a:r>
              <a:rPr b="0" i="0" lang="en-US" sz="2400" u="none" cap="none" strike="noStrike">
                <a:solidFill>
                  <a:schemeClr val="accent1"/>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By considering method 2,once an object is created , the  synchronization is no longer useful because obj will not be null and any sequence of operations will lead to consistent results.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So we will only acquire lock on the getInstance() once, when the obj is null. </a:t>
            </a:r>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This way we only synchronize just what we want. </a:t>
            </a:r>
            <a:endParaRPr b="0" i="0" sz="2400" u="none" cap="none" strike="noStrike">
              <a:solidFill>
                <a:srgbClr val="000000"/>
              </a:solidFill>
              <a:latin typeface="Times New Roman"/>
              <a:ea typeface="Times New Roman"/>
              <a:cs typeface="Times New Roman"/>
              <a:sym typeface="Times New Roman"/>
            </a:endParaRPr>
          </a:p>
        </p:txBody>
      </p:sp>
      <p:sp>
        <p:nvSpPr>
          <p:cNvPr id="411" name="Google Shape;411;p49"/>
          <p:cNvSpPr/>
          <p:nvPr/>
        </p:nvSpPr>
        <p:spPr>
          <a:xfrm>
            <a:off x="6428362" y="1819352"/>
            <a:ext cx="5049263" cy="4447371"/>
          </a:xfrm>
          <a:prstGeom prst="rect">
            <a:avLst/>
          </a:prstGeom>
          <a:noFill/>
          <a:ln cap="flat" cmpd="sng" w="19050">
            <a:solidFill>
              <a:schemeClr val="accent1"/>
            </a:solidFill>
            <a:prstDash val="solid"/>
            <a:miter lim="800000"/>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Double Checked Locking based Java implementation of</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singleton design pattern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nsolas"/>
                <a:ea typeface="Consolas"/>
                <a:cs typeface="Consolas"/>
                <a:sym typeface="Consolas"/>
              </a:rPr>
              <a:t>class</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private</a:t>
            </a:r>
            <a:r>
              <a:rPr b="0" i="0" lang="en-US" sz="8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static</a:t>
            </a:r>
            <a:r>
              <a:rPr b="0" i="0" lang="en-US" sz="8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volatile</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 obj  = </a:t>
            </a:r>
            <a:r>
              <a:rPr b="1" i="0" lang="en-US" sz="1100" u="none" cap="none" strike="noStrike">
                <a:solidFill>
                  <a:schemeClr val="dk1"/>
                </a:solidFill>
                <a:latin typeface="Consolas"/>
                <a:ea typeface="Consolas"/>
                <a:cs typeface="Consolas"/>
                <a:sym typeface="Consolas"/>
              </a:rPr>
              <a:t>null</a:t>
            </a:r>
            <a:r>
              <a:rPr b="0" i="0" lang="en-US" sz="1100" u="none" cap="none" strike="noStrike">
                <a:solidFill>
                  <a:schemeClr val="dk1"/>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private</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a:t>
            </a:r>
            <a:r>
              <a:rPr b="0" i="0" lang="en-US" sz="8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static</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 getInstance()</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if</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(obj == </a:t>
            </a:r>
            <a:r>
              <a:rPr b="1" i="0" lang="en-US" sz="1100" u="none" cap="none" strike="noStrike">
                <a:solidFill>
                  <a:schemeClr val="dk1"/>
                </a:solidFill>
                <a:latin typeface="Consolas"/>
                <a:ea typeface="Consolas"/>
                <a:cs typeface="Consolas"/>
                <a:sym typeface="Consolas"/>
              </a:rPr>
              <a:t>null</a:t>
            </a:r>
            <a:r>
              <a:rPr b="0" i="0" lang="en-US" sz="1100" u="none" cap="none" strike="noStrike">
                <a:solidFill>
                  <a:schemeClr val="dk1"/>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 To make thread safe</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synchronized</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a:t>
            </a:r>
            <a:r>
              <a:rPr b="1" i="0" lang="en-US" sz="1100" u="none" cap="none" strike="noStrike">
                <a:solidFill>
                  <a:schemeClr val="dk1"/>
                </a:solidFill>
                <a:latin typeface="Consolas"/>
                <a:ea typeface="Consolas"/>
                <a:cs typeface="Consolas"/>
                <a:sym typeface="Consolas"/>
              </a:rPr>
              <a:t>class</a:t>
            </a:r>
            <a:r>
              <a:rPr b="0" i="0" lang="en-US" sz="1100" u="none" cap="none" strike="noStrike">
                <a:solidFill>
                  <a:schemeClr val="dk1"/>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 check again as multiple threads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 can reach above step</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if</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(obj==</a:t>
            </a:r>
            <a:r>
              <a:rPr b="1" i="0" lang="en-US" sz="1100" u="none" cap="none" strike="noStrike">
                <a:solidFill>
                  <a:schemeClr val="dk1"/>
                </a:solidFill>
                <a:latin typeface="Consolas"/>
                <a:ea typeface="Consolas"/>
                <a:cs typeface="Consolas"/>
                <a:sym typeface="Consolas"/>
              </a:rPr>
              <a:t>null</a:t>
            </a:r>
            <a:r>
              <a:rPr b="0" i="0" lang="en-US" sz="1100" u="none" cap="none" strike="noStrike">
                <a:solidFill>
                  <a:schemeClr val="dk1"/>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obj = </a:t>
            </a:r>
            <a:r>
              <a:rPr b="1" i="0" lang="en-US" sz="1100" u="none" cap="none" strike="noStrike">
                <a:solidFill>
                  <a:schemeClr val="dk1"/>
                </a:solidFill>
                <a:latin typeface="Consolas"/>
                <a:ea typeface="Consolas"/>
                <a:cs typeface="Consolas"/>
                <a:sym typeface="Consolas"/>
              </a:rPr>
              <a:t>new</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Singleton();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return</a:t>
            </a:r>
            <a:r>
              <a:rPr b="0" i="0" lang="en-US" sz="800" u="none" cap="none" strike="noStrike">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obj;</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412" name="Google Shape;412;p49"/>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0"/>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 Implementation</a:t>
            </a:r>
            <a:endParaRPr b="1" i="0" sz="2400" u="none" cap="none" strike="noStrike">
              <a:solidFill>
                <a:srgbClr val="C55A11"/>
              </a:solidFill>
              <a:latin typeface="Calibri"/>
              <a:ea typeface="Calibri"/>
              <a:cs typeface="Calibri"/>
              <a:sym typeface="Calibri"/>
            </a:endParaRPr>
          </a:p>
        </p:txBody>
      </p:sp>
      <p:sp>
        <p:nvSpPr>
          <p:cNvPr id="418" name="Google Shape;418;p50"/>
          <p:cNvSpPr txBox="1"/>
          <p:nvPr/>
        </p:nvSpPr>
        <p:spPr>
          <a:xfrm>
            <a:off x="173948" y="1488493"/>
            <a:ext cx="11664614" cy="830997"/>
          </a:xfrm>
          <a:prstGeom prst="rect">
            <a:avLst/>
          </a:prstGeom>
          <a:noFill/>
          <a:ln>
            <a:noFill/>
          </a:ln>
        </p:spPr>
        <p:txBody>
          <a:bodyPr anchorCtr="0" anchor="t" bIns="45700" lIns="91425" spcFirstLastPara="1" rIns="91425" wrap="square" tIns="45700">
            <a:spAutoFit/>
          </a:bodyPr>
          <a:lstStyle/>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419" name="Google Shape;419;p50"/>
          <p:cNvSpPr txBox="1"/>
          <p:nvPr/>
        </p:nvSpPr>
        <p:spPr>
          <a:xfrm>
            <a:off x="522407" y="1989922"/>
            <a:ext cx="7316668" cy="230832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We have declared the obj </a:t>
            </a:r>
            <a:r>
              <a:rPr b="0" i="0" lang="en-US" sz="2400" u="sng" cap="none" strike="noStrike">
                <a:solidFill>
                  <a:srgbClr val="000000"/>
                </a:solidFill>
                <a:latin typeface="Times New Roman"/>
                <a:ea typeface="Times New Roman"/>
                <a:cs typeface="Times New Roman"/>
                <a:sym typeface="Times New Roman"/>
              </a:rPr>
              <a:t>volatile</a:t>
            </a:r>
            <a:r>
              <a:rPr b="0" i="0" lang="en-US" sz="2400" u="none" cap="none" strike="noStrike">
                <a:solidFill>
                  <a:srgbClr val="273239"/>
                </a:solidFill>
                <a:latin typeface="Times New Roman"/>
                <a:ea typeface="Times New Roman"/>
                <a:cs typeface="Times New Roman"/>
                <a:sym typeface="Times New Roman"/>
              </a:rPr>
              <a:t> which ensures that multiple threads offer the obj variable correctly when it is being initialized to Singleton instance. </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273239"/>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273239"/>
                </a:solidFill>
                <a:latin typeface="Times New Roman"/>
                <a:ea typeface="Times New Roman"/>
                <a:cs typeface="Times New Roman"/>
                <a:sym typeface="Times New Roman"/>
              </a:rPr>
              <a:t>This method drastically reduces the overhead of calling the synchronized method every time.</a:t>
            </a:r>
            <a:endParaRPr b="0" i="0" sz="2400" u="none" cap="none" strike="noStrike">
              <a:solidFill>
                <a:srgbClr val="000000"/>
              </a:solidFill>
              <a:latin typeface="Times New Roman"/>
              <a:ea typeface="Times New Roman"/>
              <a:cs typeface="Times New Roman"/>
              <a:sym typeface="Times New Roman"/>
            </a:endParaRPr>
          </a:p>
        </p:txBody>
      </p:sp>
      <p:pic>
        <p:nvPicPr>
          <p:cNvPr id="420" name="Google Shape;420;p50"/>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nvSpPr>
        <p:spPr>
          <a:xfrm>
            <a:off x="86712" y="1905505"/>
            <a:ext cx="3013840" cy="452431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444444"/>
                </a:solidFill>
                <a:latin typeface="PT Sans"/>
                <a:ea typeface="PT Sans"/>
                <a:cs typeface="PT Sans"/>
                <a:sym typeface="PT Sans"/>
              </a:rPr>
              <a:t>             </a:t>
            </a:r>
            <a:r>
              <a:rPr b="1" i="0" lang="en-US" sz="2400" u="none" cap="none" strike="noStrike">
                <a:solidFill>
                  <a:srgbClr val="C55A11"/>
                </a:solidFill>
                <a:latin typeface="Calibri"/>
                <a:ea typeface="Calibri"/>
                <a:cs typeface="Calibri"/>
                <a:sym typeface="Calibri"/>
              </a:rPr>
              <a:t>PROS</a:t>
            </a:r>
            <a:r>
              <a:rPr b="0" i="0" lang="en-US" sz="1400" u="none" cap="none" strike="noStrike">
                <a:solidFill>
                  <a:srgbClr val="444444"/>
                </a:solidFill>
                <a:latin typeface="PT Sans"/>
                <a:ea typeface="PT Sans"/>
                <a:cs typeface="PT Sans"/>
                <a:sym typeface="PT Sans"/>
              </a:rPr>
              <a:t> </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You can be sure that a class has only a single instance.</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 You gain a global access point to that instance.</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 The singleton object is initialized only when it’s requested for the first time.</a:t>
            </a:r>
            <a:endParaRPr/>
          </a:p>
        </p:txBody>
      </p:sp>
      <p:sp>
        <p:nvSpPr>
          <p:cNvPr id="427" name="Google Shape;427;p56"/>
          <p:cNvSpPr txBox="1"/>
          <p:nvPr/>
        </p:nvSpPr>
        <p:spPr>
          <a:xfrm>
            <a:off x="181305" y="807808"/>
            <a:ext cx="61012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Pros and Cons</a:t>
            </a:r>
            <a:endParaRPr/>
          </a:p>
        </p:txBody>
      </p:sp>
      <p:sp>
        <p:nvSpPr>
          <p:cNvPr id="428" name="Google Shape;428;p56"/>
          <p:cNvSpPr txBox="1"/>
          <p:nvPr/>
        </p:nvSpPr>
        <p:spPr>
          <a:xfrm>
            <a:off x="3413234" y="1774861"/>
            <a:ext cx="8692054"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C55A11"/>
                </a:solidFill>
                <a:latin typeface="Calibri"/>
                <a:ea typeface="Calibri"/>
                <a:cs typeface="Calibri"/>
                <a:sym typeface="Calibri"/>
              </a:rPr>
              <a:t>CONS</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Violates the Single Responsibility Principle. The pattern solves two problems at the time.</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 The Singleton pattern can mask bad design, for instance, when the components of the program know too much about each other.</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 The pattern requires special treatment in a multithreaded environment so that multiple threads won’t create a singleton object several times.</a:t>
            </a:r>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 It may be difficult to unit test the client code of the Singleton because many test frameworks rely on inheritance when producing mock objects. </a:t>
            </a:r>
            <a:endParaRPr/>
          </a:p>
        </p:txBody>
      </p:sp>
      <p:pic>
        <p:nvPicPr>
          <p:cNvPr id="429" name="Google Shape;429;p56"/>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Agenda</a:t>
            </a:r>
            <a:endParaRPr b="1" i="0" sz="1600" u="none" cap="none" strike="noStrike">
              <a:solidFill>
                <a:srgbClr val="000000"/>
              </a:solidFill>
              <a:latin typeface="Arial"/>
              <a:ea typeface="Arial"/>
              <a:cs typeface="Arial"/>
              <a:sym typeface="Arial"/>
            </a:endParaRPr>
          </a:p>
        </p:txBody>
      </p:sp>
      <p:sp>
        <p:nvSpPr>
          <p:cNvPr id="134" name="Google Shape;134;p9"/>
          <p:cNvSpPr txBox="1"/>
          <p:nvPr/>
        </p:nvSpPr>
        <p:spPr>
          <a:xfrm>
            <a:off x="173948" y="1352392"/>
            <a:ext cx="10419600" cy="563227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Introduction to creational design patterns</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Types of creational Design Patterns.</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Singleton-definition</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   Motivation</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  Intent</a:t>
            </a:r>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Problem(use case)</a:t>
            </a:r>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Solution (without singleton and with singleton)</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Implementation</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Applicability</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Consequence</a:t>
            </a:r>
            <a:endParaRPr b="0" i="0" sz="2400" u="none" cap="none" strike="noStrike">
              <a:solidFill>
                <a:srgbClr val="000000"/>
              </a:solidFill>
              <a:latin typeface="Arial"/>
              <a:ea typeface="Arial"/>
              <a:cs typeface="Arial"/>
              <a:sym typeface="Arial"/>
            </a:endParaRPr>
          </a:p>
        </p:txBody>
      </p:sp>
      <p:pic>
        <p:nvPicPr>
          <p:cNvPr id="135" name="Google Shape;135;p9"/>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4" name="Shape 434"/>
        <p:cNvGrpSpPr/>
        <p:nvPr/>
      </p:nvGrpSpPr>
      <p:grpSpPr>
        <a:xfrm>
          <a:off x="0" y="0"/>
          <a:ext cx="0" cy="0"/>
          <a:chOff x="0" y="0"/>
          <a:chExt cx="0" cy="0"/>
        </a:xfrm>
      </p:grpSpPr>
      <p:sp>
        <p:nvSpPr>
          <p:cNvPr id="435" name="Google Shape;435;p57"/>
          <p:cNvSpPr txBox="1"/>
          <p:nvPr/>
        </p:nvSpPr>
        <p:spPr>
          <a:xfrm>
            <a:off x="411956" y="1553825"/>
            <a:ext cx="10313194"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A </a:t>
            </a:r>
            <a:r>
              <a:rPr b="1" i="0" lang="en-US" sz="2400" u="none" cap="none" strike="noStrike">
                <a:solidFill>
                  <a:srgbClr val="444444"/>
                </a:solidFill>
                <a:latin typeface="Times New Roman"/>
                <a:ea typeface="Times New Roman"/>
                <a:cs typeface="Times New Roman"/>
                <a:sym typeface="Times New Roman"/>
              </a:rPr>
              <a:t>Facade</a:t>
            </a:r>
            <a:r>
              <a:rPr b="0" i="0" lang="en-US" sz="2400" u="none" cap="none" strike="noStrike">
                <a:solidFill>
                  <a:srgbClr val="444444"/>
                </a:solidFill>
                <a:latin typeface="Times New Roman"/>
                <a:ea typeface="Times New Roman"/>
                <a:cs typeface="Times New Roman"/>
                <a:sym typeface="Times New Roman"/>
              </a:rPr>
              <a:t> class can often be transformed into a </a:t>
            </a:r>
            <a:r>
              <a:rPr b="1" i="0" lang="en-US" sz="2400" u="none" cap="none" strike="noStrike">
                <a:solidFill>
                  <a:srgbClr val="444444"/>
                </a:solidFill>
                <a:latin typeface="Times New Roman"/>
                <a:ea typeface="Times New Roman"/>
                <a:cs typeface="Times New Roman"/>
                <a:sym typeface="Times New Roman"/>
              </a:rPr>
              <a:t>Singleton</a:t>
            </a:r>
            <a:r>
              <a:rPr b="0" i="0" lang="en-US" sz="2400" u="none" cap="none" strike="noStrike">
                <a:solidFill>
                  <a:srgbClr val="444444"/>
                </a:solidFill>
                <a:latin typeface="Times New Roman"/>
                <a:ea typeface="Times New Roman"/>
                <a:cs typeface="Times New Roman"/>
                <a:sym typeface="Times New Roman"/>
              </a:rPr>
              <a:t> since a single facade object is sufficient in most cases.</a:t>
            </a:r>
            <a:endParaRPr/>
          </a:p>
          <a:p>
            <a:pPr indent="-190500" lvl="0" marL="3429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444444"/>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444444"/>
                </a:solidFill>
                <a:latin typeface="Times New Roman"/>
                <a:ea typeface="Times New Roman"/>
                <a:cs typeface="Times New Roman"/>
                <a:sym typeface="Times New Roman"/>
              </a:rPr>
              <a:t>Flyweight</a:t>
            </a:r>
            <a:r>
              <a:rPr b="0" i="0" lang="en-US" sz="2400" u="none" cap="none" strike="noStrike">
                <a:solidFill>
                  <a:srgbClr val="444444"/>
                </a:solidFill>
                <a:latin typeface="Times New Roman"/>
                <a:ea typeface="Times New Roman"/>
                <a:cs typeface="Times New Roman"/>
                <a:sym typeface="Times New Roman"/>
              </a:rPr>
              <a:t> would resemble </a:t>
            </a:r>
            <a:r>
              <a:rPr b="1" i="0" lang="en-US" sz="2400" u="none" cap="none" strike="noStrike">
                <a:solidFill>
                  <a:srgbClr val="444444"/>
                </a:solidFill>
                <a:latin typeface="Times New Roman"/>
                <a:ea typeface="Times New Roman"/>
                <a:cs typeface="Times New Roman"/>
                <a:sym typeface="Times New Roman"/>
              </a:rPr>
              <a:t>Singleton</a:t>
            </a:r>
            <a:r>
              <a:rPr b="0" i="0" lang="en-US" sz="2400" u="none" cap="none" strike="noStrike">
                <a:solidFill>
                  <a:srgbClr val="444444"/>
                </a:solidFill>
                <a:latin typeface="Times New Roman"/>
                <a:ea typeface="Times New Roman"/>
                <a:cs typeface="Times New Roman"/>
                <a:sym typeface="Times New Roman"/>
              </a:rPr>
              <a:t> if you somehow managed to reduce all shared states of the objects to just one flyweight object. But there are two fundamental differences between these patterns:</a:t>
            </a:r>
            <a:endParaRPr/>
          </a:p>
          <a:p>
            <a:pPr indent="-342900" lvl="1" marL="8001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There should be only one Singleton instance, whereas a Flyweight class can have multiple instances with different intrinsic states.</a:t>
            </a:r>
            <a:endParaRPr/>
          </a:p>
          <a:p>
            <a:pPr indent="-342900" lvl="1" marL="8001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The Singleton object can be mutable. Flyweight objects are immutable.</a:t>
            </a:r>
            <a:endParaRPr/>
          </a:p>
          <a:p>
            <a:pPr indent="0" lvl="1" marL="457200" marR="0" rtl="0" algn="just">
              <a:lnSpc>
                <a:spcPct val="100000"/>
              </a:lnSpc>
              <a:spcBef>
                <a:spcPts val="0"/>
              </a:spcBef>
              <a:spcAft>
                <a:spcPts val="0"/>
              </a:spcAft>
              <a:buNone/>
            </a:pPr>
            <a:r>
              <a:t/>
            </a:r>
            <a:endParaRPr b="0" i="0" sz="2400" u="none" cap="none" strike="noStrike">
              <a:solidFill>
                <a:srgbClr val="444444"/>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444444"/>
                </a:solidFill>
                <a:latin typeface="Times New Roman"/>
                <a:ea typeface="Times New Roman"/>
                <a:cs typeface="Times New Roman"/>
                <a:sym typeface="Times New Roman"/>
              </a:rPr>
              <a:t>Abstract Factories</a:t>
            </a:r>
            <a:r>
              <a:rPr b="0" i="0" lang="en-US" sz="2400" u="none" cap="none" strike="noStrike">
                <a:solidFill>
                  <a:srgbClr val="444444"/>
                </a:solidFill>
                <a:latin typeface="Times New Roman"/>
                <a:ea typeface="Times New Roman"/>
                <a:cs typeface="Times New Roman"/>
                <a:sym typeface="Times New Roman"/>
              </a:rPr>
              <a:t>, </a:t>
            </a:r>
            <a:r>
              <a:rPr b="1" i="0" lang="en-US" sz="2400" u="none" cap="none" strike="noStrike">
                <a:solidFill>
                  <a:srgbClr val="444444"/>
                </a:solidFill>
                <a:latin typeface="Times New Roman"/>
                <a:ea typeface="Times New Roman"/>
                <a:cs typeface="Times New Roman"/>
                <a:sym typeface="Times New Roman"/>
              </a:rPr>
              <a:t>Builders</a:t>
            </a:r>
            <a:r>
              <a:rPr b="0" i="0" lang="en-US" sz="2400" u="none" cap="none" strike="noStrike">
                <a:solidFill>
                  <a:srgbClr val="444444"/>
                </a:solidFill>
                <a:latin typeface="Times New Roman"/>
                <a:ea typeface="Times New Roman"/>
                <a:cs typeface="Times New Roman"/>
                <a:sym typeface="Times New Roman"/>
              </a:rPr>
              <a:t> and </a:t>
            </a:r>
            <a:r>
              <a:rPr b="1" i="0" lang="en-US" sz="2400" u="none" cap="none" strike="noStrike">
                <a:solidFill>
                  <a:srgbClr val="444444"/>
                </a:solidFill>
                <a:latin typeface="Times New Roman"/>
                <a:ea typeface="Times New Roman"/>
                <a:cs typeface="Times New Roman"/>
                <a:sym typeface="Times New Roman"/>
              </a:rPr>
              <a:t>Prototypes</a:t>
            </a:r>
            <a:r>
              <a:rPr b="0" i="0" lang="en-US" sz="2400" u="none" cap="none" strike="noStrike">
                <a:solidFill>
                  <a:srgbClr val="444444"/>
                </a:solidFill>
                <a:latin typeface="Times New Roman"/>
                <a:ea typeface="Times New Roman"/>
                <a:cs typeface="Times New Roman"/>
                <a:sym typeface="Times New Roman"/>
              </a:rPr>
              <a:t> can all be implemented as </a:t>
            </a:r>
            <a:r>
              <a:rPr b="1" i="0" lang="en-US" sz="2400" u="none" cap="none" strike="noStrike">
                <a:solidFill>
                  <a:srgbClr val="444444"/>
                </a:solidFill>
                <a:latin typeface="Times New Roman"/>
                <a:ea typeface="Times New Roman"/>
                <a:cs typeface="Times New Roman"/>
                <a:sym typeface="Times New Roman"/>
              </a:rPr>
              <a:t>Singletons</a:t>
            </a:r>
            <a:r>
              <a:rPr b="0" i="0" lang="en-US" sz="2400" u="none" cap="none" strike="noStrike">
                <a:solidFill>
                  <a:srgbClr val="444444"/>
                </a:solidFill>
                <a:latin typeface="Times New Roman"/>
                <a:ea typeface="Times New Roman"/>
                <a:cs typeface="Times New Roman"/>
                <a:sym typeface="Times New Roman"/>
              </a:rPr>
              <a:t>.</a:t>
            </a:r>
            <a:endParaRPr/>
          </a:p>
          <a:p>
            <a:pPr indent="-342900" lvl="0" marL="4572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Facade objects are often Singletons because only one Facade object is required.</a:t>
            </a:r>
            <a:endParaRPr/>
          </a:p>
          <a:p>
            <a:pPr indent="-190500" lvl="0" marL="34290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444444"/>
              </a:solidFill>
              <a:latin typeface="Times New Roman"/>
              <a:ea typeface="Times New Roman"/>
              <a:cs typeface="Times New Roman"/>
              <a:sym typeface="Times New Roman"/>
            </a:endParaRPr>
          </a:p>
        </p:txBody>
      </p:sp>
      <p:sp>
        <p:nvSpPr>
          <p:cNvPr id="436" name="Google Shape;436;p57"/>
          <p:cNvSpPr txBox="1"/>
          <p:nvPr/>
        </p:nvSpPr>
        <p:spPr>
          <a:xfrm>
            <a:off x="145256" y="770037"/>
            <a:ext cx="610076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accent2"/>
                </a:solidFill>
                <a:latin typeface="Times New Roman"/>
                <a:ea typeface="Times New Roman"/>
                <a:cs typeface="Times New Roman"/>
                <a:sym typeface="Times New Roman"/>
              </a:rPr>
              <a:t>Relations with Other Patterns</a:t>
            </a:r>
            <a:endParaRPr/>
          </a:p>
        </p:txBody>
      </p:sp>
      <p:pic>
        <p:nvPicPr>
          <p:cNvPr id="437" name="Google Shape;437;p57"/>
          <p:cNvPicPr preferRelativeResize="0"/>
          <p:nvPr/>
        </p:nvPicPr>
        <p:blipFill>
          <a:blip r:embed="rId3">
            <a:alphaModFix/>
          </a:blip>
          <a:stretch>
            <a:fillRect/>
          </a:stretch>
        </p:blipFill>
        <p:spPr>
          <a:xfrm>
            <a:off x="10657525" y="559600"/>
            <a:ext cx="1264675" cy="1284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nvSpPr>
        <p:spPr>
          <a:xfrm>
            <a:off x="173948" y="899886"/>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Demo</a:t>
            </a:r>
            <a:endParaRPr b="1" i="0" sz="1400" u="none" cap="none" strike="noStrike">
              <a:solidFill>
                <a:srgbClr val="000000"/>
              </a:solidFill>
              <a:latin typeface="Arial"/>
              <a:ea typeface="Arial"/>
              <a:cs typeface="Arial"/>
              <a:sym typeface="Arial"/>
            </a:endParaRPr>
          </a:p>
        </p:txBody>
      </p:sp>
      <p:sp>
        <p:nvSpPr>
          <p:cNvPr id="443" name="Google Shape;443;p58"/>
          <p:cNvSpPr txBox="1"/>
          <p:nvPr/>
        </p:nvSpPr>
        <p:spPr>
          <a:xfrm>
            <a:off x="755780" y="1987420"/>
            <a:ext cx="61488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chemeClr val="hlink"/>
                </a:solidFill>
                <a:latin typeface="Arial"/>
                <a:ea typeface="Arial"/>
                <a:cs typeface="Arial"/>
                <a:sym typeface="Arial"/>
                <a:hlinkClick r:id="rId3"/>
              </a:rPr>
              <a:t>Singleton Pattern_ Example. txt</a:t>
            </a:r>
            <a:endParaRPr b="0" i="0" sz="1400" u="none" cap="none" strike="noStrike">
              <a:solidFill>
                <a:srgbClr val="000000"/>
              </a:solidFill>
              <a:latin typeface="Arial"/>
              <a:ea typeface="Arial"/>
              <a:cs typeface="Arial"/>
              <a:sym typeface="Arial"/>
            </a:endParaRPr>
          </a:p>
        </p:txBody>
      </p:sp>
      <p:pic>
        <p:nvPicPr>
          <p:cNvPr id="444" name="Google Shape;444;p58"/>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7"/>
          <p:cNvSpPr/>
          <p:nvPr/>
        </p:nvSpPr>
        <p:spPr>
          <a:xfrm>
            <a:off x="395784" y="763924"/>
            <a:ext cx="66472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References</a:t>
            </a:r>
            <a:endParaRPr b="0" i="0" sz="1400" u="none" cap="none" strike="noStrike">
              <a:solidFill>
                <a:srgbClr val="000000"/>
              </a:solidFill>
              <a:latin typeface="Arial"/>
              <a:ea typeface="Arial"/>
              <a:cs typeface="Arial"/>
              <a:sym typeface="Arial"/>
            </a:endParaRPr>
          </a:p>
        </p:txBody>
      </p:sp>
      <p:sp>
        <p:nvSpPr>
          <p:cNvPr id="451" name="Google Shape;451;p17"/>
          <p:cNvSpPr txBox="1"/>
          <p:nvPr/>
        </p:nvSpPr>
        <p:spPr>
          <a:xfrm>
            <a:off x="461784" y="1967257"/>
            <a:ext cx="10358100" cy="378561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Text Reference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Design Patterns: Elements of Reusable Object-Oriented Software, GOF</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Web Reference</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https://integu.net/singleton-pattern/</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https://refactoring.guru/design-patterns/singleton</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https://www.geeksforgeeks.org/singleton-design-pattern/</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https://refactoring.guru/design-patterns/singleton/java/example</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https://sourcemaking.com/design_patterns/singleton</a:t>
            </a:r>
            <a:endParaRPr b="0" i="0" sz="2400" u="none" cap="none" strike="noStrik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452" name="Google Shape;452;p17"/>
          <p:cNvPicPr preferRelativeResize="0"/>
          <p:nvPr/>
        </p:nvPicPr>
        <p:blipFill>
          <a:blip r:embed="rId8">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cxnSp>
        <p:nvCxnSpPr>
          <p:cNvPr id="457" name="Google Shape;457;p33"/>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458" name="Google Shape;458;p33"/>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niveditak@pes.edu@pes.edu</a:t>
            </a:r>
            <a:endParaRPr b="1" i="0" sz="2400" u="none" cap="none" strike="noStrike">
              <a:solidFill>
                <a:schemeClr val="dk1"/>
              </a:solidFill>
              <a:latin typeface="Calibri"/>
              <a:ea typeface="Calibri"/>
              <a:cs typeface="Calibri"/>
              <a:sym typeface="Calibri"/>
            </a:endParaRPr>
          </a:p>
        </p:txBody>
      </p:sp>
      <p:grpSp>
        <p:nvGrpSpPr>
          <p:cNvPr id="459" name="Google Shape;459;p33"/>
          <p:cNvGrpSpPr/>
          <p:nvPr/>
        </p:nvGrpSpPr>
        <p:grpSpPr>
          <a:xfrm>
            <a:off x="313844" y="349466"/>
            <a:ext cx="11518407" cy="6218388"/>
            <a:chOff x="313844" y="349466"/>
            <a:chExt cx="11518407" cy="6218388"/>
          </a:xfrm>
        </p:grpSpPr>
        <p:sp>
          <p:nvSpPr>
            <p:cNvPr id="460" name="Google Shape;460;p33"/>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1" name="Google Shape;461;p33"/>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2" name="Google Shape;462;p33"/>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p33"/>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A close up of a logo&#10;&#10;Description automatically generated" id="464" name="Google Shape;464;p33"/>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465" name="Google Shape;465;p33"/>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466" name="Google Shape;466;p33"/>
          <p:cNvSpPr/>
          <p:nvPr/>
        </p:nvSpPr>
        <p:spPr>
          <a:xfrm>
            <a:off x="5448168" y="3064182"/>
            <a:ext cx="63383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Nivedita Kasturi</a:t>
            </a:r>
            <a:endParaRPr b="1" i="0" sz="2400" u="none" cap="none" strike="noStrike">
              <a:solidFill>
                <a:schemeClr val="dk1"/>
              </a:solidFill>
              <a:latin typeface="Calibri"/>
              <a:ea typeface="Calibri"/>
              <a:cs typeface="Calibri"/>
              <a:sym typeface="Calibri"/>
            </a:endParaRPr>
          </a:p>
        </p:txBody>
      </p:sp>
      <p:sp>
        <p:nvSpPr>
          <p:cNvPr id="467" name="Google Shape;467;p33"/>
          <p:cNvSpPr/>
          <p:nvPr/>
        </p:nvSpPr>
        <p:spPr>
          <a:xfrm>
            <a:off x="5448168" y="3525847"/>
            <a:ext cx="647937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pic>
        <p:nvPicPr>
          <p:cNvPr id="468" name="Google Shape;468;p33"/>
          <p:cNvPicPr preferRelativeResize="0"/>
          <p:nvPr/>
        </p:nvPicPr>
        <p:blipFill>
          <a:blip r:embed="rId4">
            <a:alphaModFix/>
          </a:blip>
          <a:stretch>
            <a:fillRect/>
          </a:stretch>
        </p:blipFill>
        <p:spPr>
          <a:xfrm>
            <a:off x="2145800" y="1488375"/>
            <a:ext cx="3027175" cy="366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6"/>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Introduction to Creational Design Pattern</a:t>
            </a:r>
            <a:endParaRPr b="1" i="0" sz="1600" u="none" cap="none" strike="noStrike">
              <a:solidFill>
                <a:srgbClr val="000000"/>
              </a:solidFill>
              <a:latin typeface="Arial"/>
              <a:ea typeface="Arial"/>
              <a:cs typeface="Arial"/>
              <a:sym typeface="Arial"/>
            </a:endParaRPr>
          </a:p>
        </p:txBody>
      </p:sp>
      <p:sp>
        <p:nvSpPr>
          <p:cNvPr id="141" name="Google Shape;141;p46"/>
          <p:cNvSpPr txBox="1"/>
          <p:nvPr/>
        </p:nvSpPr>
        <p:spPr>
          <a:xfrm>
            <a:off x="313337" y="1679509"/>
            <a:ext cx="10687455" cy="56701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Creational design patterns provide various object creation mechanisms, which increase flexibility and reuse of existing code.</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444444"/>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The basic form of object creation could result in design problems or added complexity to the design. </a:t>
            </a:r>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444444"/>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Creational design patterns solve this problem by somehow controlling this object creation.</a:t>
            </a:r>
            <a:endParaRPr/>
          </a:p>
          <a:p>
            <a:pPr indent="0" lvl="0" marL="0" marR="0" rtl="0" algn="l">
              <a:lnSpc>
                <a:spcPct val="100000"/>
              </a:lnSpc>
              <a:spcBef>
                <a:spcPts val="0"/>
              </a:spcBef>
              <a:spcAft>
                <a:spcPts val="0"/>
              </a:spcAft>
              <a:buNone/>
            </a:pPr>
            <a:r>
              <a:t/>
            </a:r>
            <a:endParaRPr b="0" i="0" sz="2400" u="none" cap="none" strike="noStrike">
              <a:solidFill>
                <a:srgbClr val="44444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sng" cap="none" strike="noStrike">
                <a:solidFill>
                  <a:srgbClr val="444444"/>
                </a:solidFill>
                <a:latin typeface="Times New Roman"/>
                <a:ea typeface="Times New Roman"/>
                <a:cs typeface="Times New Roman"/>
                <a:sym typeface="Times New Roman"/>
              </a:rPr>
              <a:t>Recurring themes:</a:t>
            </a:r>
            <a:endParaRPr/>
          </a:p>
          <a:p>
            <a:pPr indent="-342900" lvl="1"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Encapsulate knowledge about which concrete classes the system uses (so we can change them easily later)</a:t>
            </a:r>
            <a:endParaRPr/>
          </a:p>
          <a:p>
            <a:pPr indent="-342900" lvl="1" marL="3429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444444"/>
                </a:solidFill>
                <a:latin typeface="Times New Roman"/>
                <a:ea typeface="Times New Roman"/>
                <a:cs typeface="Times New Roman"/>
                <a:sym typeface="Times New Roman"/>
              </a:rPr>
              <a:t>Hide how instances of these classes are created and put together (so we can change it easily later)</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42" name="Google Shape;142;p46"/>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Introduction to Creational Design Pattern</a:t>
            </a:r>
            <a:endParaRPr b="1" i="0" sz="1600" u="none" cap="none" strike="noStrike">
              <a:solidFill>
                <a:srgbClr val="000000"/>
              </a:solidFill>
              <a:latin typeface="Arial"/>
              <a:ea typeface="Arial"/>
              <a:cs typeface="Arial"/>
              <a:sym typeface="Arial"/>
            </a:endParaRPr>
          </a:p>
        </p:txBody>
      </p:sp>
      <p:sp>
        <p:nvSpPr>
          <p:cNvPr id="148" name="Google Shape;148;p5"/>
          <p:cNvSpPr txBox="1"/>
          <p:nvPr/>
        </p:nvSpPr>
        <p:spPr>
          <a:xfrm>
            <a:off x="452728" y="1588417"/>
            <a:ext cx="11583900" cy="4894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333333"/>
                </a:solidFill>
                <a:latin typeface="Times New Roman"/>
                <a:ea typeface="Times New Roman"/>
                <a:cs typeface="Times New Roman"/>
                <a:sym typeface="Times New Roman"/>
              </a:rPr>
              <a:t>Everyone knows an object is created by using </a:t>
            </a:r>
            <a:r>
              <a:rPr b="0" i="1" lang="en-US" sz="2400" u="none" cap="none" strike="noStrike">
                <a:solidFill>
                  <a:srgbClr val="0000FF"/>
                </a:solidFill>
                <a:latin typeface="Times New Roman"/>
                <a:ea typeface="Times New Roman"/>
                <a:cs typeface="Times New Roman"/>
                <a:sym typeface="Times New Roman"/>
              </a:rPr>
              <a:t>new </a:t>
            </a:r>
            <a:r>
              <a:rPr b="0" i="0" lang="en-US" sz="2400" u="none" cap="none" strike="noStrike">
                <a:solidFill>
                  <a:srgbClr val="333333"/>
                </a:solidFill>
                <a:latin typeface="Times New Roman"/>
                <a:ea typeface="Times New Roman"/>
                <a:cs typeface="Times New Roman"/>
                <a:sym typeface="Times New Roman"/>
              </a:rPr>
              <a:t>keyword in java. </a:t>
            </a:r>
            <a:endParaRPr/>
          </a:p>
          <a:p>
            <a:pPr indent="0" lvl="0" marL="0" marR="0" rtl="0" algn="just">
              <a:lnSpc>
                <a:spcPct val="100000"/>
              </a:lnSpc>
              <a:spcBef>
                <a:spcPts val="0"/>
              </a:spcBef>
              <a:spcAft>
                <a:spcPts val="0"/>
              </a:spcAft>
              <a:buNone/>
            </a:pPr>
            <a:r>
              <a:rPr b="0" i="0" lang="en-US" sz="2400" u="none" cap="none" strike="noStrike">
                <a:solidFill>
                  <a:srgbClr val="333333"/>
                </a:solidFill>
                <a:latin typeface="Times New Roman"/>
                <a:ea typeface="Times New Roman"/>
                <a:cs typeface="Times New Roman"/>
                <a:sym typeface="Times New Roman"/>
              </a:rPr>
              <a:t>For example:</a:t>
            </a:r>
            <a:endParaRPr/>
          </a:p>
          <a:p>
            <a:pPr indent="0" lvl="0" marL="0" marR="0" rtl="0" algn="just">
              <a:lnSpc>
                <a:spcPct val="100000"/>
              </a:lnSpc>
              <a:spcBef>
                <a:spcPts val="0"/>
              </a:spcBef>
              <a:spcAft>
                <a:spcPts val="0"/>
              </a:spcAft>
              <a:buNone/>
            </a:pPr>
            <a:r>
              <a:t/>
            </a:r>
            <a:endParaRPr b="0" i="0" sz="2400" u="none" cap="none" strike="noStrike">
              <a:solidFill>
                <a:srgbClr val="33333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StudentRecord s1=</a:t>
            </a:r>
            <a:r>
              <a:rPr b="1" i="0" lang="en-US" sz="2400" u="none" cap="none" strike="noStrike">
                <a:solidFill>
                  <a:srgbClr val="006699"/>
                </a:solidFill>
                <a:latin typeface="Times New Roman"/>
                <a:ea typeface="Times New Roman"/>
                <a:cs typeface="Times New Roman"/>
                <a:sym typeface="Times New Roman"/>
              </a:rPr>
              <a:t>new</a:t>
            </a:r>
            <a:r>
              <a:rPr b="0" i="0" lang="en-US" sz="2400" u="none" cap="none" strike="noStrike">
                <a:solidFill>
                  <a:srgbClr val="000000"/>
                </a:solidFill>
                <a:latin typeface="Times New Roman"/>
                <a:ea typeface="Times New Roman"/>
                <a:cs typeface="Times New Roman"/>
                <a:sym typeface="Times New Roman"/>
              </a:rPr>
              <a:t> StudentRecord();  </a:t>
            </a:r>
            <a:endParaRPr/>
          </a:p>
          <a:p>
            <a:pPr indent="0" lvl="0" marL="0" marR="0" rtl="0" algn="just">
              <a:lnSpc>
                <a:spcPct val="100000"/>
              </a:lnSpc>
              <a:spcBef>
                <a:spcPts val="0"/>
              </a:spcBef>
              <a:spcAft>
                <a:spcPts val="0"/>
              </a:spcAft>
              <a:buNone/>
            </a:pPr>
            <a:r>
              <a:t/>
            </a:r>
            <a:endParaRPr b="0" i="0" sz="2400" u="none" cap="none" strike="noStrike">
              <a:solidFill>
                <a:srgbClr val="33333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333333"/>
                </a:solidFill>
                <a:latin typeface="Times New Roman"/>
                <a:ea typeface="Times New Roman"/>
                <a:cs typeface="Times New Roman"/>
                <a:sym typeface="Times New Roman"/>
              </a:rPr>
              <a:t>The </a:t>
            </a:r>
            <a:r>
              <a:rPr b="0" i="1" lang="en-US" sz="2400" u="none" cap="none" strike="noStrike">
                <a:solidFill>
                  <a:srgbClr val="333333"/>
                </a:solidFill>
                <a:latin typeface="Times New Roman"/>
                <a:ea typeface="Times New Roman"/>
                <a:cs typeface="Times New Roman"/>
                <a:sym typeface="Times New Roman"/>
              </a:rPr>
              <a:t>new</a:t>
            </a:r>
            <a:r>
              <a:rPr b="0" i="0" lang="en-US" sz="2400" u="none" cap="none" strike="noStrike">
                <a:solidFill>
                  <a:srgbClr val="333333"/>
                </a:solidFill>
                <a:latin typeface="Times New Roman"/>
                <a:ea typeface="Times New Roman"/>
                <a:cs typeface="Times New Roman"/>
                <a:sym typeface="Times New Roman"/>
              </a:rPr>
              <a:t> operator is often considered harmful as it scatters objects all over the application. Over time it can become challenging to change an implementation because classes become tightly coupled.</a:t>
            </a:r>
            <a:endParaRPr/>
          </a:p>
          <a:p>
            <a:pPr indent="0" lvl="0" marL="0" marR="0" rtl="0" algn="just">
              <a:lnSpc>
                <a:spcPct val="100000"/>
              </a:lnSpc>
              <a:spcBef>
                <a:spcPts val="0"/>
              </a:spcBef>
              <a:spcAft>
                <a:spcPts val="0"/>
              </a:spcAft>
              <a:buNone/>
            </a:pPr>
            <a:r>
              <a:t/>
            </a:r>
            <a:endParaRPr b="0" i="0" sz="2400" u="none" cap="none" strike="noStrike">
              <a:solidFill>
                <a:srgbClr val="33333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333333"/>
                </a:solidFill>
                <a:latin typeface="Times New Roman"/>
                <a:ea typeface="Times New Roman"/>
                <a:cs typeface="Times New Roman"/>
                <a:sym typeface="Times New Roman"/>
              </a:rPr>
              <a:t>Hard-Coded code is not </a:t>
            </a:r>
            <a:r>
              <a:rPr lang="en-US" sz="2400">
                <a:solidFill>
                  <a:srgbClr val="333333"/>
                </a:solidFill>
                <a:latin typeface="Times New Roman"/>
                <a:ea typeface="Times New Roman"/>
                <a:cs typeface="Times New Roman"/>
                <a:sym typeface="Times New Roman"/>
              </a:rPr>
              <a:t>a </a:t>
            </a:r>
            <a:r>
              <a:rPr b="0" i="0" lang="en-US" sz="2400" u="none" cap="none" strike="noStrike">
                <a:solidFill>
                  <a:srgbClr val="333333"/>
                </a:solidFill>
                <a:latin typeface="Times New Roman"/>
                <a:ea typeface="Times New Roman"/>
                <a:cs typeface="Times New Roman"/>
                <a:sym typeface="Times New Roman"/>
              </a:rPr>
              <a:t>good programming approach. Here, we are creating the instance by using the new keyword. Sometimes, the nature of the object must be changed according to the nature of the program. In such cases, we must get the help of creational design patterns to provide more general and flexible approach.</a:t>
            </a:r>
            <a:endParaRPr/>
          </a:p>
        </p:txBody>
      </p:sp>
      <p:pic>
        <p:nvPicPr>
          <p:cNvPr id="149" name="Google Shape;149;p5"/>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173948" y="692436"/>
            <a:ext cx="6381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Types of Creational Design pattern</a:t>
            </a:r>
            <a:endParaRPr b="1" i="0" sz="1600" u="none" cap="none" strike="noStrike">
              <a:solidFill>
                <a:srgbClr val="000000"/>
              </a:solidFill>
              <a:latin typeface="Arial"/>
              <a:ea typeface="Arial"/>
              <a:cs typeface="Arial"/>
              <a:sym typeface="Arial"/>
            </a:endParaRPr>
          </a:p>
        </p:txBody>
      </p:sp>
      <p:pic>
        <p:nvPicPr>
          <p:cNvPr id="155" name="Google Shape;155;p7"/>
          <p:cNvPicPr preferRelativeResize="0"/>
          <p:nvPr/>
        </p:nvPicPr>
        <p:blipFill rotWithShape="1">
          <a:blip r:embed="rId3">
            <a:alphaModFix/>
          </a:blip>
          <a:srcRect b="0" l="0" r="0" t="0"/>
          <a:stretch/>
        </p:blipFill>
        <p:spPr>
          <a:xfrm>
            <a:off x="4295775" y="1514572"/>
            <a:ext cx="3600450" cy="2447925"/>
          </a:xfrm>
          <a:prstGeom prst="rect">
            <a:avLst/>
          </a:prstGeom>
          <a:noFill/>
          <a:ln>
            <a:noFill/>
          </a:ln>
        </p:spPr>
      </p:pic>
      <p:pic>
        <p:nvPicPr>
          <p:cNvPr id="156" name="Google Shape;156;p7"/>
          <p:cNvPicPr preferRelativeResize="0"/>
          <p:nvPr/>
        </p:nvPicPr>
        <p:blipFill rotWithShape="1">
          <a:blip r:embed="rId4">
            <a:alphaModFix/>
          </a:blip>
          <a:srcRect b="0" l="0" r="0" t="0"/>
          <a:stretch/>
        </p:blipFill>
        <p:spPr>
          <a:xfrm>
            <a:off x="404910" y="1514571"/>
            <a:ext cx="3600450" cy="2553575"/>
          </a:xfrm>
          <a:prstGeom prst="rect">
            <a:avLst/>
          </a:prstGeom>
          <a:noFill/>
          <a:ln>
            <a:noFill/>
          </a:ln>
        </p:spPr>
      </p:pic>
      <p:pic>
        <p:nvPicPr>
          <p:cNvPr id="157" name="Google Shape;157;p7"/>
          <p:cNvPicPr preferRelativeResize="0"/>
          <p:nvPr/>
        </p:nvPicPr>
        <p:blipFill rotWithShape="1">
          <a:blip r:embed="rId5">
            <a:alphaModFix/>
          </a:blip>
          <a:srcRect b="0" l="0" r="0" t="0"/>
          <a:stretch/>
        </p:blipFill>
        <p:spPr>
          <a:xfrm>
            <a:off x="404910" y="4162329"/>
            <a:ext cx="3476625" cy="2362200"/>
          </a:xfrm>
          <a:prstGeom prst="rect">
            <a:avLst/>
          </a:prstGeom>
          <a:noFill/>
          <a:ln>
            <a:noFill/>
          </a:ln>
        </p:spPr>
      </p:pic>
      <p:pic>
        <p:nvPicPr>
          <p:cNvPr id="158" name="Google Shape;158;p7"/>
          <p:cNvPicPr preferRelativeResize="0"/>
          <p:nvPr/>
        </p:nvPicPr>
        <p:blipFill rotWithShape="1">
          <a:blip r:embed="rId6">
            <a:alphaModFix/>
          </a:blip>
          <a:srcRect b="0" l="0" r="0" t="0"/>
          <a:stretch/>
        </p:blipFill>
        <p:spPr>
          <a:xfrm>
            <a:off x="4169909" y="4162328"/>
            <a:ext cx="3871952" cy="2362199"/>
          </a:xfrm>
          <a:prstGeom prst="rect">
            <a:avLst/>
          </a:prstGeom>
          <a:noFill/>
          <a:ln>
            <a:noFill/>
          </a:ln>
        </p:spPr>
      </p:pic>
      <p:sp>
        <p:nvSpPr>
          <p:cNvPr id="159" name="Google Shape;159;p7"/>
          <p:cNvSpPr txBox="1"/>
          <p:nvPr/>
        </p:nvSpPr>
        <p:spPr>
          <a:xfrm>
            <a:off x="8612154" y="3429000"/>
            <a:ext cx="2808515" cy="954107"/>
          </a:xfrm>
          <a:prstGeom prst="rect">
            <a:avLst/>
          </a:prstGeom>
          <a:noFill/>
          <a:ln cap="flat" cmpd="sng" w="158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accent5"/>
                </a:solidFill>
                <a:latin typeface="Arial"/>
                <a:ea typeface="Arial"/>
                <a:cs typeface="Arial"/>
                <a:sym typeface="Arial"/>
              </a:rPr>
              <a:t>Composition over inheritance: "Favor 'object composition' over 'class inheritance'." (Gang of Four 1995:20)</a:t>
            </a:r>
            <a:endParaRPr/>
          </a:p>
        </p:txBody>
      </p:sp>
      <p:pic>
        <p:nvPicPr>
          <p:cNvPr id="160" name="Google Shape;160;p7"/>
          <p:cNvPicPr preferRelativeResize="0"/>
          <p:nvPr/>
        </p:nvPicPr>
        <p:blipFill>
          <a:blip r:embed="rId7">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nvSpPr>
        <p:spPr>
          <a:xfrm>
            <a:off x="173948" y="692436"/>
            <a:ext cx="6381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Types of Creational Design pattern: Scope</a:t>
            </a:r>
            <a:endParaRPr b="1" i="0" sz="1600" u="none" cap="none" strike="noStrike">
              <a:solidFill>
                <a:srgbClr val="000000"/>
              </a:solidFill>
              <a:latin typeface="Arial"/>
              <a:ea typeface="Arial"/>
              <a:cs typeface="Arial"/>
              <a:sym typeface="Arial"/>
            </a:endParaRPr>
          </a:p>
        </p:txBody>
      </p:sp>
      <p:pic>
        <p:nvPicPr>
          <p:cNvPr id="166" name="Google Shape;166;p4"/>
          <p:cNvPicPr preferRelativeResize="0"/>
          <p:nvPr/>
        </p:nvPicPr>
        <p:blipFill rotWithShape="1">
          <a:blip r:embed="rId3">
            <a:alphaModFix/>
          </a:blip>
          <a:srcRect b="0" l="0" r="0" t="0"/>
          <a:stretch/>
        </p:blipFill>
        <p:spPr>
          <a:xfrm>
            <a:off x="173948" y="1672357"/>
            <a:ext cx="10478962" cy="4782217"/>
          </a:xfrm>
          <a:prstGeom prst="rect">
            <a:avLst/>
          </a:prstGeom>
          <a:noFill/>
          <a:ln>
            <a:noFill/>
          </a:ln>
        </p:spPr>
      </p:pic>
      <p:sp>
        <p:nvSpPr>
          <p:cNvPr id="167" name="Google Shape;167;p4"/>
          <p:cNvSpPr/>
          <p:nvPr/>
        </p:nvSpPr>
        <p:spPr>
          <a:xfrm>
            <a:off x="3183800" y="1479489"/>
            <a:ext cx="1027416" cy="873303"/>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68" name="Google Shape;168;p4"/>
          <p:cNvPicPr preferRelativeResize="0"/>
          <p:nvPr/>
        </p:nvPicPr>
        <p:blipFill>
          <a:blip r:embed="rId4">
            <a:alphaModFix/>
          </a:blip>
          <a:stretch>
            <a:fillRect/>
          </a:stretch>
        </p:blipFill>
        <p:spPr>
          <a:xfrm>
            <a:off x="10437575" y="531925"/>
            <a:ext cx="1377500" cy="139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nvSpPr>
        <p:spPr>
          <a:xfrm>
            <a:off x="173948" y="918547"/>
            <a:ext cx="638096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Singleton:</a:t>
            </a:r>
            <a:r>
              <a:rPr b="1" i="0" lang="en-US" sz="1400" u="none" cap="none" strike="noStrike">
                <a:solidFill>
                  <a:srgbClr val="C55A11"/>
                </a:solidFill>
                <a:latin typeface="Calibri"/>
                <a:ea typeface="Calibri"/>
                <a:cs typeface="Calibri"/>
                <a:sym typeface="Calibri"/>
              </a:rPr>
              <a:t> </a:t>
            </a:r>
            <a:r>
              <a:rPr b="1" i="0" lang="en-US" sz="2400" u="none" cap="none" strike="noStrike">
                <a:solidFill>
                  <a:srgbClr val="C55A11"/>
                </a:solidFill>
                <a:latin typeface="Calibri"/>
                <a:ea typeface="Calibri"/>
                <a:cs typeface="Calibri"/>
                <a:sym typeface="Calibri"/>
              </a:rPr>
              <a:t>Class, Object Structural</a:t>
            </a:r>
            <a:endParaRPr b="1" i="0" sz="2400" u="none" cap="none" strike="noStrike">
              <a:solidFill>
                <a:srgbClr val="C55A11"/>
              </a:solidFill>
              <a:latin typeface="Calibri"/>
              <a:ea typeface="Calibri"/>
              <a:cs typeface="Calibri"/>
              <a:sym typeface="Calibri"/>
            </a:endParaRPr>
          </a:p>
        </p:txBody>
      </p:sp>
      <p:sp>
        <p:nvSpPr>
          <p:cNvPr id="174" name="Google Shape;174;p10"/>
          <p:cNvSpPr txBox="1"/>
          <p:nvPr/>
        </p:nvSpPr>
        <p:spPr>
          <a:xfrm>
            <a:off x="173948" y="1454312"/>
            <a:ext cx="11405342"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2F5496"/>
                </a:solidFill>
                <a:latin typeface="Times New Roman"/>
                <a:ea typeface="Times New Roman"/>
                <a:cs typeface="Times New Roman"/>
                <a:sym typeface="Times New Roman"/>
              </a:rPr>
              <a:t>Motivation</a:t>
            </a:r>
            <a:endParaRPr b="1" i="0" sz="2200" u="none" cap="none" strike="noStrike">
              <a:solidFill>
                <a:srgbClr val="2F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The  </a:t>
            </a:r>
            <a:r>
              <a:rPr b="0" i="0" lang="en-US" sz="2200" u="none" cap="none" strike="noStrike">
                <a:solidFill>
                  <a:srgbClr val="292929"/>
                </a:solidFill>
                <a:latin typeface="Times New Roman"/>
                <a:ea typeface="Times New Roman"/>
                <a:cs typeface="Times New Roman"/>
                <a:sym typeface="Times New Roman"/>
              </a:rPr>
              <a:t>Singleton is part of the Creational Design Pattern Family .</a:t>
            </a:r>
            <a:r>
              <a:rPr b="0" i="0" lang="en-US" sz="2200" u="none" cap="none" strike="noStrike">
                <a:solidFill>
                  <a:srgbClr val="000000"/>
                </a:solidFill>
                <a:latin typeface="Times New Roman"/>
                <a:ea typeface="Times New Roman"/>
                <a:cs typeface="Times New Roman"/>
                <a:sym typeface="Times New Roman"/>
              </a:rPr>
              <a:t>Singleton Design Pattern aims to keep a check on initialization of objects of a particular class by</a:t>
            </a:r>
            <a:r>
              <a:rPr b="1" i="0" lang="en-US" sz="2200" u="none" cap="none" strike="noStrike">
                <a:solidFill>
                  <a:srgbClr val="000000"/>
                </a:solidFill>
                <a:latin typeface="Times New Roman"/>
                <a:ea typeface="Times New Roman"/>
                <a:cs typeface="Times New Roman"/>
                <a:sym typeface="Times New Roman"/>
              </a:rPr>
              <a:t> ensuring that only one instance of the object exists throughout the Java Virtual Machine.</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 Singleton class also provides one unique global access point to the object so that each subsequent call to the access point returns only that particular object.</a:t>
            </a:r>
            <a:endParaRPr/>
          </a:p>
          <a:p>
            <a:pPr indent="0" lvl="0" marL="0" marR="0" rtl="0" algn="l">
              <a:lnSpc>
                <a:spcPct val="100000"/>
              </a:lnSpc>
              <a:spcBef>
                <a:spcPts val="0"/>
              </a:spcBef>
              <a:spcAft>
                <a:spcPts val="0"/>
              </a:spcAft>
              <a:buNone/>
            </a:pPr>
            <a:r>
              <a:t/>
            </a:r>
            <a:endParaRPr b="0" i="0" sz="2200" u="none" cap="none" strike="noStrike">
              <a:solidFill>
                <a:srgbClr val="29292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200" u="none" cap="none" strike="noStrike">
                <a:solidFill>
                  <a:srgbClr val="292929"/>
                </a:solidFill>
                <a:latin typeface="Times New Roman"/>
                <a:ea typeface="Times New Roman"/>
                <a:cs typeface="Times New Roman"/>
                <a:sym typeface="Times New Roman"/>
              </a:rPr>
              <a:t>A real-life example will be, </a:t>
            </a:r>
            <a:r>
              <a:rPr b="1" i="0" lang="en-US" sz="2200" u="none" cap="none" strike="noStrike">
                <a:solidFill>
                  <a:srgbClr val="292929"/>
                </a:solidFill>
                <a:latin typeface="Times New Roman"/>
                <a:ea typeface="Times New Roman"/>
                <a:cs typeface="Times New Roman"/>
                <a:sym typeface="Times New Roman"/>
              </a:rPr>
              <a:t>Imagine you work for a big company that has cloud storage💾 system for storing shared resources of files, images and documents we create shared storage as creating separate cloud storage💾 for every user👩‍💻 may be costly</a:t>
            </a:r>
            <a:r>
              <a:rPr b="0" i="0" lang="en-US" sz="2200" u="none" cap="none" strike="noStrike">
                <a:solidFill>
                  <a:srgbClr val="292929"/>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200" u="none" cap="none" strike="noStrike">
              <a:solidFill>
                <a:srgbClr val="29292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200" u="none" cap="none" strike="noStrike">
                <a:solidFill>
                  <a:srgbClr val="292929"/>
                </a:solidFill>
                <a:latin typeface="Times New Roman"/>
                <a:ea typeface="Times New Roman"/>
                <a:cs typeface="Times New Roman"/>
                <a:sym typeface="Times New Roman"/>
              </a:rPr>
              <a:t>Definition:</a:t>
            </a:r>
            <a:br>
              <a:rPr b="0" i="0" lang="en-US" sz="2200" u="none" cap="none" strike="noStrike">
                <a:solidFill>
                  <a:srgbClr val="292929"/>
                </a:solidFill>
                <a:latin typeface="Times New Roman"/>
                <a:ea typeface="Times New Roman"/>
                <a:cs typeface="Times New Roman"/>
                <a:sym typeface="Times New Roman"/>
              </a:rPr>
            </a:br>
            <a:r>
              <a:rPr b="0" i="1" lang="en-US" sz="2200" u="none" cap="none" strike="noStrike">
                <a:solidFill>
                  <a:srgbClr val="292929"/>
                </a:solidFill>
                <a:latin typeface="Times New Roman"/>
                <a:ea typeface="Times New Roman"/>
                <a:cs typeface="Times New Roman"/>
                <a:sym typeface="Times New Roman"/>
              </a:rPr>
              <a:t>The singleton pattern is a design pattern that restricts the instantiation of a class to one object.</a:t>
            </a:r>
            <a:endParaRPr b="0" i="0" sz="2200" u="none" cap="none" strike="noStrike">
              <a:solidFill>
                <a:srgbClr val="292929"/>
              </a:solidFill>
              <a:latin typeface="Times New Roman"/>
              <a:ea typeface="Times New Roman"/>
              <a:cs typeface="Times New Roman"/>
              <a:sym typeface="Times New Roman"/>
            </a:endParaRPr>
          </a:p>
        </p:txBody>
      </p:sp>
      <p:pic>
        <p:nvPicPr>
          <p:cNvPr id="175" name="Google Shape;175;p10"/>
          <p:cNvPicPr preferRelativeResize="0"/>
          <p:nvPr/>
        </p:nvPicPr>
        <p:blipFill>
          <a:blip r:embed="rId3">
            <a:alphaModFix/>
          </a:blip>
          <a:stretch>
            <a:fillRect/>
          </a:stretch>
        </p:blipFill>
        <p:spPr>
          <a:xfrm>
            <a:off x="10437575" y="531925"/>
            <a:ext cx="1377500" cy="139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