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78" r:id="rId6"/>
    <p:sldId id="262" r:id="rId7"/>
    <p:sldId id="263" r:id="rId8"/>
    <p:sldId id="264" r:id="rId9"/>
    <p:sldId id="265" r:id="rId10"/>
    <p:sldId id="266" r:id="rId11"/>
    <p:sldId id="267" r:id="rId12"/>
    <p:sldId id="279" r:id="rId13"/>
    <p:sldId id="280" r:id="rId14"/>
    <p:sldId id="281" r:id="rId15"/>
    <p:sldId id="282" r:id="rId16"/>
    <p:sldId id="268" r:id="rId17"/>
    <p:sldId id="269" r:id="rId18"/>
    <p:sldId id="283" r:id="rId19"/>
    <p:sldId id="284" r:id="rId20"/>
    <p:sldId id="271" r:id="rId21"/>
    <p:sldId id="272" r:id="rId22"/>
    <p:sldId id="285" r:id="rId23"/>
    <p:sldId id="286" r:id="rId24"/>
    <p:sldId id="273" r:id="rId25"/>
    <p:sldId id="287" r:id="rId26"/>
    <p:sldId id="274" r:id="rId27"/>
    <p:sldId id="275" r:id="rId28"/>
    <p:sldId id="288" r:id="rId29"/>
    <p:sldId id="276" r:id="rId30"/>
    <p:sldId id="277"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PT Sans" panose="020B0503020203020204" pitchFamily="34"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gi010DRJ4K6oHQV4aEV48xIRCa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C8689F-898B-448F-BED0-10A8F52C17D8}">
  <a:tblStyle styleId="{D6C8689F-898B-448F-BED0-10A8F52C17D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92" autoAdjust="0"/>
  </p:normalViewPr>
  <p:slideViewPr>
    <p:cSldViewPr snapToGrid="0">
      <p:cViewPr varScale="1">
        <p:scale>
          <a:sx n="81" d="100"/>
          <a:sy n="81" d="100"/>
        </p:scale>
        <p:origin x="71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2f10dd624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22f10dd624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fontAlgn="base"/>
            <a:r>
              <a:rPr lang="en-US" b="0" i="0" dirty="0">
                <a:solidFill>
                  <a:srgbClr val="746B74"/>
                </a:solidFill>
                <a:effectLst/>
                <a:latin typeface="Times New Roman" panose="02020603050405020304" pitchFamily="18" charset="0"/>
                <a:cs typeface="Times New Roman" panose="02020603050405020304" pitchFamily="18" charset="0"/>
              </a:rPr>
              <a:t>Imagine that we took all the logic from the rental service’s car selection and put it into two separate factory-classes. Both classes would be factories, but one would be related to customers with company contracts, while the other would be related to those without. Individually, these factory-classes are able to figure out what car a customer want. However, they are also aware of the common procedure, which need to take place before the customers get their car. This is because, all the common procedures have been put into the factory-super-class, which both of the car selection factories extend.</a:t>
            </a:r>
          </a:p>
          <a:p>
            <a:pPr algn="l" fontAlgn="base"/>
            <a:r>
              <a:rPr lang="en-US" b="0" i="0" dirty="0">
                <a:solidFill>
                  <a:srgbClr val="746B74"/>
                </a:solidFill>
                <a:effectLst/>
                <a:latin typeface="Times New Roman" panose="02020603050405020304" pitchFamily="18" charset="0"/>
                <a:cs typeface="Times New Roman" panose="02020603050405020304" pitchFamily="18" charset="0"/>
              </a:rPr>
              <a:t>Separating the logics in the appropriate level of abstraction, makes the code much easier to read, scale, and maintain.</a:t>
            </a:r>
          </a:p>
          <a:p>
            <a:pPr marL="0" lvl="0" indent="0" algn="l" rtl="0">
              <a:spcBef>
                <a:spcPts val="0"/>
              </a:spcBef>
              <a:spcAft>
                <a:spcPts val="0"/>
              </a:spcAft>
              <a:buNone/>
            </a:pPr>
            <a:endParaRPr b="0" dirty="0">
              <a:latin typeface="Times New Roman" panose="02020603050405020304" pitchFamily="18" charset="0"/>
              <a:cs typeface="Times New Roman" panose="02020603050405020304" pitchFamily="18" charset="0"/>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5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fontAlgn="base"/>
            <a:r>
              <a:rPr lang="en-US" b="0" i="0" dirty="0">
                <a:solidFill>
                  <a:srgbClr val="746B74"/>
                </a:solidFill>
                <a:effectLst/>
                <a:latin typeface="Times New Roman" panose="02020603050405020304" pitchFamily="18" charset="0"/>
                <a:cs typeface="Times New Roman" panose="02020603050405020304" pitchFamily="18" charset="0"/>
              </a:rPr>
              <a:t>As can be interpreted from the previous sections, we already know a lot about our class structure. As a start, we know that our products are cars and that our factories are the logic and procedures required for providing a car.</a:t>
            </a:r>
          </a:p>
          <a:p>
            <a:pPr algn="l" fontAlgn="base"/>
            <a:r>
              <a:rPr lang="en-US" b="0" i="0" dirty="0">
                <a:solidFill>
                  <a:srgbClr val="746B74"/>
                </a:solidFill>
                <a:effectLst/>
                <a:latin typeface="Times New Roman" panose="02020603050405020304" pitchFamily="18" charset="0"/>
                <a:cs typeface="Times New Roman" panose="02020603050405020304" pitchFamily="18" charset="0"/>
              </a:rPr>
              <a:t>As mentioned previously, all car classes (Audi, Tesla, Volkswagen, and Toyota) extend the Car super-class, and both car selection logics (with- /without company contract) extend the Factory super-class.</a:t>
            </a:r>
          </a:p>
          <a:p>
            <a:pPr algn="l" fontAlgn="base"/>
            <a:r>
              <a:rPr lang="en-US" b="0" i="0" dirty="0">
                <a:solidFill>
                  <a:srgbClr val="746B74"/>
                </a:solidFill>
                <a:effectLst/>
                <a:latin typeface="Times New Roman" panose="02020603050405020304" pitchFamily="18" charset="0"/>
                <a:cs typeface="Times New Roman" panose="02020603050405020304" pitchFamily="18" charset="0"/>
              </a:rPr>
              <a:t>The Factory super-class contains the create-method, which is close to obligatory for any factory pattern. Within this method the initial step is to retrieve the requested car. However, since the super-class does not know anything about the selection logic, it simply states the </a:t>
            </a:r>
            <a:r>
              <a:rPr lang="en-US" b="0" i="0" dirty="0" err="1">
                <a:solidFill>
                  <a:srgbClr val="746B74"/>
                </a:solidFill>
                <a:effectLst/>
                <a:latin typeface="Times New Roman" panose="02020603050405020304" pitchFamily="18" charset="0"/>
                <a:cs typeface="Times New Roman" panose="02020603050405020304" pitchFamily="18" charset="0"/>
              </a:rPr>
              <a:t>retrieveCar</a:t>
            </a:r>
            <a:r>
              <a:rPr lang="en-US" b="0" i="0" dirty="0">
                <a:solidFill>
                  <a:srgbClr val="746B74"/>
                </a:solidFill>
                <a:effectLst/>
                <a:latin typeface="Times New Roman" panose="02020603050405020304" pitchFamily="18" charset="0"/>
                <a:cs typeface="Times New Roman" panose="02020603050405020304" pitchFamily="18" charset="0"/>
              </a:rPr>
              <a:t>-method as abstract. Thereby it requires any class, which extends it, must override the </a:t>
            </a:r>
            <a:r>
              <a:rPr lang="en-US" b="0" i="0" dirty="0" err="1">
                <a:solidFill>
                  <a:srgbClr val="746B74"/>
                </a:solidFill>
                <a:effectLst/>
                <a:latin typeface="Times New Roman" panose="02020603050405020304" pitchFamily="18" charset="0"/>
                <a:cs typeface="Times New Roman" panose="02020603050405020304" pitchFamily="18" charset="0"/>
              </a:rPr>
              <a:t>retrieveCar</a:t>
            </a:r>
            <a:r>
              <a:rPr lang="en-US" b="0" i="0" dirty="0">
                <a:solidFill>
                  <a:srgbClr val="746B74"/>
                </a:solidFill>
                <a:effectLst/>
                <a:latin typeface="Times New Roman" panose="02020603050405020304" pitchFamily="18" charset="0"/>
                <a:cs typeface="Times New Roman" panose="02020603050405020304" pitchFamily="18" charset="0"/>
              </a:rPr>
              <a:t>-method and implement its own selection logic.</a:t>
            </a:r>
          </a:p>
          <a:p>
            <a:pPr algn="l" fontAlgn="base"/>
            <a:r>
              <a:rPr lang="en-US" b="0" i="0" dirty="0">
                <a:solidFill>
                  <a:srgbClr val="746B74"/>
                </a:solidFill>
                <a:effectLst/>
                <a:latin typeface="Times New Roman" panose="02020603050405020304" pitchFamily="18" charset="0"/>
                <a:cs typeface="Times New Roman" panose="02020603050405020304" pitchFamily="18" charset="0"/>
              </a:rPr>
              <a:t>After having retrieved the car, we come back to the create-method. The remaining part of the method then goes into preparation procedures. This procedure is the same for all cars and we can, therefore, state the steps within the factory super-class.</a:t>
            </a:r>
          </a:p>
          <a:p>
            <a:pPr algn="l" fontAlgn="base"/>
            <a:r>
              <a:rPr lang="en-US" b="0" i="0" dirty="0">
                <a:solidFill>
                  <a:srgbClr val="746B74"/>
                </a:solidFill>
                <a:effectLst/>
                <a:latin typeface="Times New Roman" panose="02020603050405020304" pitchFamily="18" charset="0"/>
                <a:cs typeface="Times New Roman" panose="02020603050405020304" pitchFamily="18" charset="0"/>
              </a:rPr>
              <a:t>The Factory super-class does at no point know which specific car (product) it is creating. However, it can rely on the car to have the required methods, since all variations of car classes extend the Car super-class.</a:t>
            </a:r>
          </a:p>
          <a:p>
            <a:pPr marL="0" lvl="0" indent="0" algn="l" rtl="0">
              <a:spcBef>
                <a:spcPts val="0"/>
              </a:spcBef>
              <a:spcAft>
                <a:spcPts val="0"/>
              </a:spcAft>
              <a:buNone/>
            </a:pPr>
            <a:endParaRPr b="0" dirty="0">
              <a:latin typeface="Times New Roman" panose="02020603050405020304" pitchFamily="18" charset="0"/>
              <a:cs typeface="Times New Roman" panose="02020603050405020304" pitchFamily="18" charset="0"/>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92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0" dirty="0">
              <a:latin typeface="Times New Roman" panose="02020603050405020304" pitchFamily="18" charset="0"/>
              <a:cs typeface="Times New Roman" panose="02020603050405020304" pitchFamily="18" charset="0"/>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43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0" dirty="0">
              <a:latin typeface="Times New Roman" panose="02020603050405020304" pitchFamily="18" charset="0"/>
              <a:cs typeface="Times New Roman" panose="02020603050405020304" pitchFamily="18" charset="0"/>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121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2f10dd624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122f10dd624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2f10dd624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b="0" i="0" dirty="0">
                <a:solidFill>
                  <a:srgbClr val="444444"/>
                </a:solidFill>
                <a:effectLst/>
                <a:latin typeface="PT Sans" panose="020B0503020203020204" pitchFamily="34" charset="0"/>
              </a:rPr>
              <a:t>For example, both Truck and Ship classes should implement the Transport interface, which declares a method called deliver. Each class implements this method differently: trucks deliver cargo by land, ships deliver cargo by sea. The factory method in the </a:t>
            </a:r>
            <a:r>
              <a:rPr lang="en-US" b="0" i="0" dirty="0" err="1">
                <a:solidFill>
                  <a:srgbClr val="444444"/>
                </a:solidFill>
                <a:effectLst/>
                <a:latin typeface="PT Sans" panose="020B0503020203020204" pitchFamily="34" charset="0"/>
              </a:rPr>
              <a:t>RoadLogistics</a:t>
            </a:r>
            <a:r>
              <a:rPr lang="en-US" b="0" i="0" dirty="0">
                <a:solidFill>
                  <a:srgbClr val="444444"/>
                </a:solidFill>
                <a:effectLst/>
                <a:latin typeface="PT Sans" panose="020B0503020203020204" pitchFamily="34" charset="0"/>
              </a:rPr>
              <a:t> class returns truck objects, whereas the factory method in the </a:t>
            </a:r>
            <a:r>
              <a:rPr lang="en-US" b="0" i="0" dirty="0" err="1">
                <a:solidFill>
                  <a:srgbClr val="444444"/>
                </a:solidFill>
                <a:effectLst/>
                <a:latin typeface="PT Sans" panose="020B0503020203020204" pitchFamily="34" charset="0"/>
              </a:rPr>
              <a:t>SeaLogistics</a:t>
            </a:r>
            <a:r>
              <a:rPr lang="en-US" b="0" i="0" dirty="0">
                <a:solidFill>
                  <a:srgbClr val="444444"/>
                </a:solidFill>
                <a:effectLst/>
                <a:latin typeface="PT Sans" panose="020B0503020203020204" pitchFamily="34" charset="0"/>
              </a:rPr>
              <a:t> class returns ships.</a:t>
            </a:r>
          </a:p>
          <a:p>
            <a:br>
              <a:rPr lang="en-US" dirty="0"/>
            </a:br>
            <a:endParaRPr dirty="0"/>
          </a:p>
        </p:txBody>
      </p:sp>
      <p:sp>
        <p:nvSpPr>
          <p:cNvPr id="195" name="Google Shape;195;g122f10dd624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7257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133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1" i="0" dirty="0">
                <a:solidFill>
                  <a:srgbClr val="444444"/>
                </a:solidFill>
                <a:effectLst/>
                <a:latin typeface="PT Sans" panose="020B0503020203020204" pitchFamily="34" charset="0"/>
              </a:rPr>
              <a:t>Use the Factory Method when you don’t know beforehand the exact types and dependencies of the objects your code should work with.</a:t>
            </a:r>
          </a:p>
          <a:p>
            <a:pPr algn="l"/>
            <a:r>
              <a:rPr lang="en-US" b="0" i="0" dirty="0">
                <a:solidFill>
                  <a:srgbClr val="444444"/>
                </a:solidFill>
                <a:effectLst/>
                <a:latin typeface="PT Sans" panose="020B0503020203020204" pitchFamily="34" charset="0"/>
              </a:rPr>
              <a:t> The Factory Method separates product construction code from the code that actually uses the product. Therefore it’s easier to extend the product construction code independently from the rest of the code.</a:t>
            </a:r>
          </a:p>
          <a:p>
            <a:pPr algn="l"/>
            <a:r>
              <a:rPr lang="en-US" b="0" i="0" dirty="0">
                <a:solidFill>
                  <a:srgbClr val="444444"/>
                </a:solidFill>
                <a:effectLst/>
                <a:latin typeface="PT Sans" panose="020B0503020203020204" pitchFamily="34" charset="0"/>
              </a:rPr>
              <a:t>For example, to add a new product type to the app, you’ll only need to create a new creator subclass and override the factory method in it.</a:t>
            </a:r>
          </a:p>
          <a:p>
            <a:pPr algn="l"/>
            <a:r>
              <a:rPr lang="en-US" b="1" i="0" dirty="0">
                <a:solidFill>
                  <a:srgbClr val="444444"/>
                </a:solidFill>
                <a:effectLst/>
                <a:latin typeface="PT Sans" panose="020B0503020203020204" pitchFamily="34" charset="0"/>
              </a:rPr>
              <a:t> Use the Factory Method when you want to provide users of your library or framework with a way to extend its internal components.</a:t>
            </a:r>
          </a:p>
          <a:p>
            <a:pPr algn="l"/>
            <a:r>
              <a:rPr lang="en-US" b="0" i="0" dirty="0">
                <a:solidFill>
                  <a:srgbClr val="444444"/>
                </a:solidFill>
                <a:effectLst/>
                <a:latin typeface="PT Sans" panose="020B0503020203020204" pitchFamily="34" charset="0"/>
              </a:rPr>
              <a:t> Inheritance is probably the easiest way to extend the default behavior of a library or framework. But how would the framework recognize that your subclass should be used instead of a standard component?</a:t>
            </a:r>
          </a:p>
          <a:p>
            <a:pPr algn="l"/>
            <a:r>
              <a:rPr lang="en-US" b="0" i="0" dirty="0">
                <a:solidFill>
                  <a:srgbClr val="444444"/>
                </a:solidFill>
                <a:effectLst/>
                <a:latin typeface="PT Sans" panose="020B0503020203020204" pitchFamily="34" charset="0"/>
              </a:rPr>
              <a:t>The solution is to reduce the code that constructs components across the framework into a single factory method and let anyone override this method in addition to extending the component itself.</a:t>
            </a:r>
          </a:p>
          <a:p>
            <a:pPr algn="l"/>
            <a:r>
              <a:rPr lang="en-US" b="0" i="0" dirty="0">
                <a:solidFill>
                  <a:srgbClr val="444444"/>
                </a:solidFill>
                <a:effectLst/>
                <a:latin typeface="PT Sans" panose="020B0503020203020204" pitchFamily="34" charset="0"/>
              </a:rPr>
              <a:t>Let’s see how that would work. Imagine that you write an app using an open source UI framework. Your app should have round buttons, but the framework only provides square ones. You extend the standard Button class with a glorious </a:t>
            </a:r>
            <a:r>
              <a:rPr lang="en-US" b="0" i="0" dirty="0" err="1">
                <a:solidFill>
                  <a:srgbClr val="444444"/>
                </a:solidFill>
                <a:effectLst/>
                <a:latin typeface="PT Sans" panose="020B0503020203020204" pitchFamily="34" charset="0"/>
              </a:rPr>
              <a:t>RoundButton</a:t>
            </a:r>
            <a:r>
              <a:rPr lang="en-US" b="0" i="0" dirty="0">
                <a:solidFill>
                  <a:srgbClr val="444444"/>
                </a:solidFill>
                <a:effectLst/>
                <a:latin typeface="PT Sans" panose="020B0503020203020204" pitchFamily="34" charset="0"/>
              </a:rPr>
              <a:t> subclass. But now you need to tell the main </a:t>
            </a:r>
            <a:r>
              <a:rPr lang="en-US" b="0" i="0" dirty="0" err="1">
                <a:solidFill>
                  <a:srgbClr val="444444"/>
                </a:solidFill>
                <a:effectLst/>
                <a:latin typeface="PT Sans" panose="020B0503020203020204" pitchFamily="34" charset="0"/>
              </a:rPr>
              <a:t>UIFramework</a:t>
            </a:r>
            <a:r>
              <a:rPr lang="en-US" b="0" i="0" dirty="0">
                <a:solidFill>
                  <a:srgbClr val="444444"/>
                </a:solidFill>
                <a:effectLst/>
                <a:latin typeface="PT Sans" panose="020B0503020203020204" pitchFamily="34" charset="0"/>
              </a:rPr>
              <a:t> class to use the new button subclass instead of a default one.</a:t>
            </a:r>
          </a:p>
          <a:p>
            <a:pPr algn="l"/>
            <a:r>
              <a:rPr lang="en-US" b="0" i="0" dirty="0">
                <a:solidFill>
                  <a:srgbClr val="444444"/>
                </a:solidFill>
                <a:effectLst/>
                <a:latin typeface="PT Sans" panose="020B0503020203020204" pitchFamily="34" charset="0"/>
              </a:rPr>
              <a:t>To achieve this, you create a subclass </a:t>
            </a:r>
            <a:r>
              <a:rPr lang="en-US" b="0" i="0" dirty="0" err="1">
                <a:solidFill>
                  <a:srgbClr val="444444"/>
                </a:solidFill>
                <a:effectLst/>
                <a:latin typeface="PT Sans" panose="020B0503020203020204" pitchFamily="34" charset="0"/>
              </a:rPr>
              <a:t>UIWithRoundButtons</a:t>
            </a:r>
            <a:r>
              <a:rPr lang="en-US" b="0" i="0" dirty="0">
                <a:solidFill>
                  <a:srgbClr val="444444"/>
                </a:solidFill>
                <a:effectLst/>
                <a:latin typeface="PT Sans" panose="020B0503020203020204" pitchFamily="34" charset="0"/>
              </a:rPr>
              <a:t> from a base framework class and override its </a:t>
            </a:r>
            <a:r>
              <a:rPr lang="en-US" b="0" i="0" dirty="0" err="1">
                <a:solidFill>
                  <a:srgbClr val="444444"/>
                </a:solidFill>
                <a:effectLst/>
                <a:latin typeface="PT Sans" panose="020B0503020203020204" pitchFamily="34" charset="0"/>
              </a:rPr>
              <a:t>createButton</a:t>
            </a:r>
            <a:r>
              <a:rPr lang="en-US" b="0" i="0" dirty="0">
                <a:solidFill>
                  <a:srgbClr val="444444"/>
                </a:solidFill>
                <a:effectLst/>
                <a:latin typeface="PT Sans" panose="020B0503020203020204" pitchFamily="34" charset="0"/>
              </a:rPr>
              <a:t> method. While this method returns Button objects in the base class, you make your subclass return </a:t>
            </a:r>
            <a:r>
              <a:rPr lang="en-US" b="0" i="0" dirty="0" err="1">
                <a:solidFill>
                  <a:srgbClr val="444444"/>
                </a:solidFill>
                <a:effectLst/>
                <a:latin typeface="PT Sans" panose="020B0503020203020204" pitchFamily="34" charset="0"/>
              </a:rPr>
              <a:t>RoundButton</a:t>
            </a:r>
            <a:r>
              <a:rPr lang="en-US" b="0" i="0" dirty="0">
                <a:solidFill>
                  <a:srgbClr val="444444"/>
                </a:solidFill>
                <a:effectLst/>
                <a:latin typeface="PT Sans" panose="020B0503020203020204" pitchFamily="34" charset="0"/>
              </a:rPr>
              <a:t> objects. Now use the </a:t>
            </a:r>
            <a:r>
              <a:rPr lang="en-US" b="0" i="0" dirty="0" err="1">
                <a:solidFill>
                  <a:srgbClr val="444444"/>
                </a:solidFill>
                <a:effectLst/>
                <a:latin typeface="PT Sans" panose="020B0503020203020204" pitchFamily="34" charset="0"/>
              </a:rPr>
              <a:t>UIWithRoundButtons</a:t>
            </a:r>
            <a:r>
              <a:rPr lang="en-US" b="0" i="0" dirty="0">
                <a:solidFill>
                  <a:srgbClr val="444444"/>
                </a:solidFill>
                <a:effectLst/>
                <a:latin typeface="PT Sans" panose="020B0503020203020204" pitchFamily="34" charset="0"/>
              </a:rPr>
              <a:t> class instead of </a:t>
            </a:r>
            <a:r>
              <a:rPr lang="en-US" b="0" i="0" dirty="0" err="1">
                <a:solidFill>
                  <a:srgbClr val="444444"/>
                </a:solidFill>
                <a:effectLst/>
                <a:latin typeface="PT Sans" panose="020B0503020203020204" pitchFamily="34" charset="0"/>
              </a:rPr>
              <a:t>UIFramework</a:t>
            </a:r>
            <a:r>
              <a:rPr lang="en-US" b="0" i="0" dirty="0">
                <a:solidFill>
                  <a:srgbClr val="444444"/>
                </a:solidFill>
                <a:effectLst/>
                <a:latin typeface="PT Sans" panose="020B0503020203020204" pitchFamily="34" charset="0"/>
              </a:rPr>
              <a:t>. And that’s about it!</a:t>
            </a:r>
          </a:p>
          <a:p>
            <a:pPr algn="l"/>
            <a:r>
              <a:rPr lang="en-US" b="1" i="0" dirty="0">
                <a:solidFill>
                  <a:srgbClr val="444444"/>
                </a:solidFill>
                <a:effectLst/>
                <a:latin typeface="PT Sans" panose="020B0503020203020204" pitchFamily="34" charset="0"/>
              </a:rPr>
              <a:t> Use the Factory Method when you want to save system resources by reusing existing objects instead of rebuilding them each time.</a:t>
            </a:r>
          </a:p>
          <a:p>
            <a:pPr algn="l"/>
            <a:r>
              <a:rPr lang="en-US" b="0" i="0" dirty="0">
                <a:solidFill>
                  <a:srgbClr val="444444"/>
                </a:solidFill>
                <a:effectLst/>
                <a:latin typeface="PT Sans" panose="020B0503020203020204" pitchFamily="34" charset="0"/>
              </a:rPr>
              <a:t> You often experience this need when dealing with large, resource-intensive objects such as database connections, file systems, and network resources.</a:t>
            </a:r>
          </a:p>
          <a:p>
            <a:pPr algn="l"/>
            <a:r>
              <a:rPr lang="en-US" b="0" i="0" dirty="0">
                <a:solidFill>
                  <a:srgbClr val="444444"/>
                </a:solidFill>
                <a:effectLst/>
                <a:latin typeface="PT Sans" panose="020B0503020203020204" pitchFamily="34" charset="0"/>
              </a:rPr>
              <a:t>Let’s think about what has to be done to reuse an existing object:</a:t>
            </a:r>
          </a:p>
          <a:p>
            <a:pPr algn="l">
              <a:buFont typeface="+mj-lt"/>
              <a:buAutoNum type="arabicPeriod"/>
            </a:pPr>
            <a:r>
              <a:rPr lang="en-US" b="0" i="0" dirty="0">
                <a:solidFill>
                  <a:srgbClr val="444444"/>
                </a:solidFill>
                <a:effectLst/>
                <a:latin typeface="PT Sans" panose="020B0503020203020204" pitchFamily="34" charset="0"/>
              </a:rPr>
              <a:t>First, you need to create some storage to keep track of all of the created objects.</a:t>
            </a:r>
          </a:p>
          <a:p>
            <a:pPr algn="l">
              <a:buFont typeface="+mj-lt"/>
              <a:buAutoNum type="arabicPeriod"/>
            </a:pPr>
            <a:r>
              <a:rPr lang="en-US" b="0" i="0" dirty="0">
                <a:solidFill>
                  <a:srgbClr val="444444"/>
                </a:solidFill>
                <a:effectLst/>
                <a:latin typeface="PT Sans" panose="020B0503020203020204" pitchFamily="34" charset="0"/>
              </a:rPr>
              <a:t>When someone requests an object, the program should look for a free object inside that pool.</a:t>
            </a:r>
          </a:p>
          <a:p>
            <a:pPr algn="l">
              <a:buFont typeface="+mj-lt"/>
              <a:buAutoNum type="arabicPeriod"/>
            </a:pPr>
            <a:r>
              <a:rPr lang="en-US" b="0" i="0" dirty="0">
                <a:solidFill>
                  <a:srgbClr val="444444"/>
                </a:solidFill>
                <a:effectLst/>
                <a:latin typeface="PT Sans" panose="020B0503020203020204" pitchFamily="34" charset="0"/>
              </a:rPr>
              <a:t>… and then return it to the client code.</a:t>
            </a:r>
          </a:p>
          <a:p>
            <a:pPr algn="l">
              <a:buFont typeface="+mj-lt"/>
              <a:buAutoNum type="arabicPeriod"/>
            </a:pPr>
            <a:r>
              <a:rPr lang="en-US" b="0" i="0" dirty="0">
                <a:solidFill>
                  <a:srgbClr val="444444"/>
                </a:solidFill>
                <a:effectLst/>
                <a:latin typeface="PT Sans" panose="020B0503020203020204" pitchFamily="34" charset="0"/>
              </a:rPr>
              <a:t>If there are no free objects, the program should create a new one (and add it to the pool).</a:t>
            </a:r>
          </a:p>
          <a:p>
            <a:pPr algn="l"/>
            <a:r>
              <a:rPr lang="en-US" b="0" i="0" dirty="0">
                <a:solidFill>
                  <a:srgbClr val="444444"/>
                </a:solidFill>
                <a:effectLst/>
                <a:latin typeface="PT Sans" panose="020B0503020203020204" pitchFamily="34" charset="0"/>
              </a:rPr>
              <a:t>That’s a lot of code! And it must all be put into a single place so that you don’t pollute the program with duplicate code.</a:t>
            </a:r>
          </a:p>
          <a:p>
            <a:pPr algn="l"/>
            <a:r>
              <a:rPr lang="en-US" b="0" i="0" dirty="0">
                <a:solidFill>
                  <a:srgbClr val="444444"/>
                </a:solidFill>
                <a:effectLst/>
                <a:latin typeface="PT Sans" panose="020B0503020203020204" pitchFamily="34" charset="0"/>
              </a:rPr>
              <a:t>Probably the most obvious and convenient place where this code could be placed is the constructor of the class whose objects we’re trying to reuse. However, a constructor must always return </a:t>
            </a:r>
            <a:r>
              <a:rPr lang="en-US" b="1" i="0" dirty="0">
                <a:solidFill>
                  <a:srgbClr val="444444"/>
                </a:solidFill>
                <a:effectLst/>
                <a:latin typeface="PT Sans" panose="020B0503020203020204" pitchFamily="34" charset="0"/>
              </a:rPr>
              <a:t>new objects</a:t>
            </a:r>
            <a:r>
              <a:rPr lang="en-US" b="0" i="0" dirty="0">
                <a:solidFill>
                  <a:srgbClr val="444444"/>
                </a:solidFill>
                <a:effectLst/>
                <a:latin typeface="PT Sans" panose="020B0503020203020204" pitchFamily="34" charset="0"/>
              </a:rPr>
              <a:t> by definition. It can’t return existing instances.</a:t>
            </a:r>
          </a:p>
          <a:p>
            <a:pPr algn="l"/>
            <a:r>
              <a:rPr lang="en-US" b="0" i="0" dirty="0">
                <a:solidFill>
                  <a:srgbClr val="444444"/>
                </a:solidFill>
                <a:effectLst/>
                <a:latin typeface="PT Sans" panose="020B0503020203020204" pitchFamily="34" charset="0"/>
              </a:rPr>
              <a:t>Therefore, you need to have a regular method capable of creating new objects as well as reusing existing ones. That sounds very much like a factory method.</a:t>
            </a:r>
          </a:p>
          <a:p>
            <a:pPr marL="0" lvl="0" indent="0" algn="l" rtl="0">
              <a:lnSpc>
                <a:spcPct val="100000"/>
              </a:lnSpc>
              <a:spcBef>
                <a:spcPts val="0"/>
              </a:spcBef>
              <a:spcAft>
                <a:spcPts val="0"/>
              </a:spcAft>
              <a:buSzPts val="1400"/>
              <a:buNone/>
            </a:pPr>
            <a:endParaRPr dirty="0"/>
          </a:p>
        </p:txBody>
      </p:sp>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9991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4586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Factory methods eliminate the need to bind application-specific classes into your code. The code only deals with the Product interface; therefore it can work with any user-defined </a:t>
            </a:r>
            <a:r>
              <a:rPr lang="en-US" dirty="0" err="1"/>
              <a:t>ConcreteProduct</a:t>
            </a:r>
            <a:r>
              <a:rPr lang="en-US" dirty="0"/>
              <a:t> classes. A potential disadvantage of factory methods is that clients might have to subclass the Creator class just to create a particular </a:t>
            </a:r>
            <a:r>
              <a:rPr lang="en-US" dirty="0" err="1"/>
              <a:t>ConcreteProduct</a:t>
            </a:r>
            <a:r>
              <a:rPr lang="en-US" dirty="0"/>
              <a:t> object. Subclassing is fine when the client has to subclass the Creator class anyway, but otherwise the client now must deal with another point of evolution.</a:t>
            </a:r>
            <a:endParaRPr dirty="0"/>
          </a:p>
        </p:txBody>
      </p:sp>
      <p:sp>
        <p:nvSpPr>
          <p:cNvPr id="228" name="Google Shape;22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8890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9102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48" name="Google Shape;24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B2B2B"/>
                </a:solidFill>
                <a:effectLst/>
                <a:latin typeface="Lato" panose="020F0502020204030203" pitchFamily="34" charset="0"/>
              </a:rPr>
              <a:t>Factory method design pattern creates objects in such a way that it lets the sub-classes decide how to implement the object creation logic.</a:t>
            </a:r>
          </a:p>
          <a:p>
            <a:pPr algn="l" fontAlgn="base"/>
            <a:r>
              <a:rPr lang="en-US" b="0" i="0" dirty="0">
                <a:solidFill>
                  <a:srgbClr val="2B2B2B"/>
                </a:solidFill>
                <a:effectLst/>
                <a:latin typeface="Lato" panose="020F0502020204030203" pitchFamily="34" charset="0"/>
              </a:rPr>
              <a:t>In the factory pattern, there is a base factory interface/base class which defines a common method for creating objects of subclasses. The actual logic for creation of different type of objects is present in the implementations/subclasses, which determine how to implement the creation logic by overriding the pre-defined instance creation method. Lets have a look at the class diagram of a factory method design pattern to understand it better.</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89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746B74"/>
                </a:solidFill>
                <a:effectLst/>
                <a:latin typeface="Open Sans" panose="020B0606030504020204" pitchFamily="34" charset="0"/>
              </a:rPr>
              <a:t>As arguably the most popular creational design pattern, the factory pattern provides guidelines for how to flexibly and conveniently create different objects with the same method, by only changing the method’s argument. Utilizing the factory pattern in the creation of objects allows all complexities of the creation to be hidden away. Simultaneously the factory can be designed to create any variation of an object, as long as all objects extend from the same super-class.</a:t>
            </a:r>
            <a:endParaRPr b="0" dirty="0"/>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1" i="0" dirty="0">
                <a:solidFill>
                  <a:srgbClr val="444444"/>
                </a:solidFill>
                <a:effectLst/>
                <a:latin typeface="PT Sans" panose="020B0503020203020204" pitchFamily="34" charset="0"/>
              </a:rPr>
              <a:t>Intent</a:t>
            </a:r>
          </a:p>
          <a:p>
            <a:pPr algn="l">
              <a:buFont typeface="Arial" panose="020B0604020202020204" pitchFamily="34" charset="0"/>
              <a:buChar char="•"/>
            </a:pPr>
            <a:r>
              <a:rPr lang="en-US" b="0" i="0" dirty="0">
                <a:solidFill>
                  <a:srgbClr val="444444"/>
                </a:solidFill>
                <a:effectLst/>
                <a:latin typeface="PT Sans" panose="020B0503020203020204" pitchFamily="34" charset="0"/>
              </a:rPr>
              <a:t>Define an interface for creating an object, but let subclasses decide which class to instantiate. Factory Method lets a class defer instantiation to subclasses.</a:t>
            </a:r>
          </a:p>
          <a:p>
            <a:pPr algn="l">
              <a:buFont typeface="Arial" panose="020B0604020202020204" pitchFamily="34" charset="0"/>
              <a:buChar char="•"/>
            </a:pPr>
            <a:r>
              <a:rPr lang="en-US" b="0" i="0" dirty="0">
                <a:solidFill>
                  <a:srgbClr val="444444"/>
                </a:solidFill>
                <a:effectLst/>
                <a:latin typeface="PT Sans" panose="020B0503020203020204" pitchFamily="34" charset="0"/>
              </a:rPr>
              <a:t>Defining a "virtual" constructor.</a:t>
            </a:r>
          </a:p>
          <a:p>
            <a:pPr algn="l">
              <a:buFont typeface="Arial" panose="020B0604020202020204" pitchFamily="34" charset="0"/>
              <a:buChar char="•"/>
            </a:pPr>
            <a:r>
              <a:rPr lang="en-US" b="0" i="0" dirty="0">
                <a:solidFill>
                  <a:srgbClr val="444444"/>
                </a:solidFill>
                <a:effectLst/>
                <a:latin typeface="PT Sans" panose="020B0503020203020204" pitchFamily="34" charset="0"/>
              </a:rPr>
              <a:t>The new operator considered harmful</a:t>
            </a:r>
          </a:p>
          <a:p>
            <a:pPr marL="0" lvl="0" indent="0" algn="l" rtl="0">
              <a:lnSpc>
                <a:spcPct val="100000"/>
              </a:lnSpc>
              <a:spcBef>
                <a:spcPts val="0"/>
              </a:spcBef>
              <a:spcAft>
                <a:spcPts val="0"/>
              </a:spcAft>
              <a:buSzPts val="1400"/>
              <a:buNone/>
            </a:pPr>
            <a:endParaRPr dirty="0"/>
          </a:p>
        </p:txBody>
      </p:sp>
      <p:sp>
        <p:nvSpPr>
          <p:cNvPr id="153" name="Google Shape;153;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fontAlgn="base"/>
            <a:r>
              <a:rPr lang="en-US" b="0" i="0" dirty="0">
                <a:solidFill>
                  <a:srgbClr val="2B2B2B"/>
                </a:solidFill>
                <a:effectLst/>
                <a:latin typeface="Lato" panose="020F0502020204030203" pitchFamily="34" charset="0"/>
              </a:rPr>
              <a:t>Lets understand the Java Class Diagram for Factory Method Design Pattern in detail to understand how it works –</a:t>
            </a:r>
          </a:p>
          <a:p>
            <a:pPr algn="l" fontAlgn="base">
              <a:buFont typeface="Arial" panose="020B0604020202020204" pitchFamily="34" charset="0"/>
              <a:buChar char="•"/>
            </a:pPr>
            <a:r>
              <a:rPr lang="en-US" b="0" i="0" dirty="0">
                <a:solidFill>
                  <a:srgbClr val="2B2B2B"/>
                </a:solidFill>
                <a:effectLst/>
                <a:latin typeface="inherit"/>
              </a:rPr>
              <a:t>Interface Document is the base product interface.</a:t>
            </a:r>
          </a:p>
          <a:p>
            <a:pPr algn="l" fontAlgn="base">
              <a:buFont typeface="Arial" panose="020B0604020202020204" pitchFamily="34" charset="0"/>
              <a:buChar char="•"/>
            </a:pPr>
            <a:r>
              <a:rPr lang="en-US" b="0" i="0" dirty="0" err="1">
                <a:solidFill>
                  <a:srgbClr val="2B2B2B"/>
                </a:solidFill>
                <a:effectLst/>
                <a:latin typeface="inherit"/>
              </a:rPr>
              <a:t>XMLProduct</a:t>
            </a:r>
            <a:r>
              <a:rPr lang="en-US" b="0" i="0" dirty="0">
                <a:solidFill>
                  <a:srgbClr val="2B2B2B"/>
                </a:solidFill>
                <a:effectLst/>
                <a:latin typeface="inherit"/>
              </a:rPr>
              <a:t>, </a:t>
            </a:r>
            <a:r>
              <a:rPr lang="en-US" b="0" i="0" dirty="0" err="1">
                <a:solidFill>
                  <a:srgbClr val="2B2B2B"/>
                </a:solidFill>
                <a:effectLst/>
                <a:latin typeface="inherit"/>
              </a:rPr>
              <a:t>CSVProduct</a:t>
            </a:r>
            <a:r>
              <a:rPr lang="en-US" b="0" i="0" dirty="0">
                <a:solidFill>
                  <a:srgbClr val="2B2B2B"/>
                </a:solidFill>
                <a:effectLst/>
                <a:latin typeface="inherit"/>
              </a:rPr>
              <a:t> and </a:t>
            </a:r>
            <a:r>
              <a:rPr lang="en-US" b="0" i="0" dirty="0" err="1">
                <a:solidFill>
                  <a:srgbClr val="2B2B2B"/>
                </a:solidFill>
                <a:effectLst/>
                <a:latin typeface="inherit"/>
              </a:rPr>
              <a:t>PDFProduct</a:t>
            </a:r>
            <a:r>
              <a:rPr lang="en-US" b="0" i="0" dirty="0">
                <a:solidFill>
                  <a:srgbClr val="2B2B2B"/>
                </a:solidFill>
                <a:effectLst/>
                <a:latin typeface="inherit"/>
              </a:rPr>
              <a:t> are concrete implementations of Document interface.</a:t>
            </a:r>
          </a:p>
          <a:p>
            <a:pPr algn="l" fontAlgn="base">
              <a:buFont typeface="Arial" panose="020B0604020202020204" pitchFamily="34" charset="0"/>
              <a:buChar char="•"/>
            </a:pPr>
            <a:r>
              <a:rPr lang="en-US" b="0" i="0" dirty="0" err="1">
                <a:solidFill>
                  <a:srgbClr val="2B2B2B"/>
                </a:solidFill>
                <a:effectLst/>
                <a:latin typeface="inherit"/>
              </a:rPr>
              <a:t>DocumentFactory</a:t>
            </a:r>
            <a:r>
              <a:rPr lang="en-US" b="0" i="0" dirty="0">
                <a:solidFill>
                  <a:srgbClr val="2B2B2B"/>
                </a:solidFill>
                <a:effectLst/>
                <a:latin typeface="inherit"/>
              </a:rPr>
              <a:t> has a </a:t>
            </a:r>
            <a:r>
              <a:rPr lang="en-US" b="0" i="0" dirty="0" err="1">
                <a:solidFill>
                  <a:srgbClr val="2B2B2B"/>
                </a:solidFill>
                <a:effectLst/>
                <a:latin typeface="inherit"/>
              </a:rPr>
              <a:t>getInstance</a:t>
            </a:r>
            <a:r>
              <a:rPr lang="en-US" b="0" i="0" dirty="0">
                <a:solidFill>
                  <a:srgbClr val="2B2B2B"/>
                </a:solidFill>
                <a:effectLst/>
                <a:latin typeface="inherit"/>
              </a:rPr>
              <a:t>() method which takes as input the string </a:t>
            </a:r>
            <a:r>
              <a:rPr lang="en-US" b="0" i="0" dirty="0" err="1">
                <a:solidFill>
                  <a:srgbClr val="2B2B2B"/>
                </a:solidFill>
                <a:effectLst/>
                <a:latin typeface="inherit"/>
              </a:rPr>
              <a:t>docIdentifier</a:t>
            </a:r>
            <a:r>
              <a:rPr lang="en-US" b="0" i="0" dirty="0">
                <a:solidFill>
                  <a:srgbClr val="2B2B2B"/>
                </a:solidFill>
                <a:effectLst/>
                <a:latin typeface="inherit"/>
              </a:rPr>
              <a:t>. Its through the </a:t>
            </a:r>
            <a:r>
              <a:rPr lang="en-US" b="0" i="0" dirty="0" err="1">
                <a:solidFill>
                  <a:srgbClr val="2B2B2B"/>
                </a:solidFill>
                <a:effectLst/>
                <a:latin typeface="inherit"/>
              </a:rPr>
              <a:t>docIdentifier</a:t>
            </a:r>
            <a:r>
              <a:rPr lang="en-US" b="0" i="0" dirty="0">
                <a:solidFill>
                  <a:srgbClr val="2B2B2B"/>
                </a:solidFill>
                <a:effectLst/>
                <a:latin typeface="inherit"/>
              </a:rPr>
              <a:t> parameter that the Client conveys the message to </a:t>
            </a:r>
            <a:r>
              <a:rPr lang="en-US" b="0" i="0" dirty="0" err="1">
                <a:solidFill>
                  <a:srgbClr val="2B2B2B"/>
                </a:solidFill>
                <a:effectLst/>
                <a:latin typeface="inherit"/>
              </a:rPr>
              <a:t>DocumentFactory</a:t>
            </a:r>
            <a:r>
              <a:rPr lang="en-US" b="0" i="0" dirty="0">
                <a:solidFill>
                  <a:srgbClr val="2B2B2B"/>
                </a:solidFill>
                <a:effectLst/>
                <a:latin typeface="inherit"/>
              </a:rPr>
              <a:t> regarding which type of document it needs.</a:t>
            </a:r>
          </a:p>
          <a:p>
            <a:pPr algn="l" fontAlgn="base">
              <a:buFont typeface="Arial" panose="020B0604020202020204" pitchFamily="34" charset="0"/>
              <a:buChar char="•"/>
            </a:pPr>
            <a:r>
              <a:rPr lang="en-US" b="0" i="0" dirty="0" err="1">
                <a:solidFill>
                  <a:srgbClr val="2B2B2B"/>
                </a:solidFill>
                <a:effectLst/>
                <a:latin typeface="inherit"/>
              </a:rPr>
              <a:t>DocumentFactory</a:t>
            </a:r>
            <a:r>
              <a:rPr lang="en-US" b="0" i="0" dirty="0">
                <a:solidFill>
                  <a:srgbClr val="2B2B2B"/>
                </a:solidFill>
                <a:effectLst/>
                <a:latin typeface="inherit"/>
              </a:rPr>
              <a:t> creates the required implementation of Document and returns the object back as type Document. Thus, the </a:t>
            </a:r>
            <a:r>
              <a:rPr lang="en-US" b="0" i="0" dirty="0" err="1">
                <a:solidFill>
                  <a:srgbClr val="2B2B2B"/>
                </a:solidFill>
                <a:effectLst/>
                <a:latin typeface="inherit"/>
              </a:rPr>
              <a:t>getInstance</a:t>
            </a:r>
            <a:r>
              <a:rPr lang="en-US" b="0" i="0" dirty="0">
                <a:solidFill>
                  <a:srgbClr val="2B2B2B"/>
                </a:solidFill>
                <a:effectLst/>
                <a:latin typeface="inherit"/>
              </a:rPr>
              <a:t>() creates objects of Document’s implementation classes based on client needs. This is how the Factory Method Design Pattern works.</a:t>
            </a:r>
          </a:p>
          <a:p>
            <a:pPr marL="0" lvl="0" indent="0" algn="l" rtl="0">
              <a:lnSpc>
                <a:spcPct val="100000"/>
              </a:lnSpc>
              <a:spcBef>
                <a:spcPts val="0"/>
              </a:spcBef>
              <a:spcAft>
                <a:spcPts val="0"/>
              </a:spcAft>
              <a:buSzPts val="1400"/>
              <a:buNone/>
            </a:pPr>
            <a:endParaRPr dirty="0"/>
          </a:p>
        </p:txBody>
      </p:sp>
      <p:sp>
        <p:nvSpPr>
          <p:cNvPr id="162" name="Google Shape;1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7"/>
        <p:cNvGrpSpPr/>
        <p:nvPr/>
      </p:nvGrpSpPr>
      <p:grpSpPr>
        <a:xfrm>
          <a:off x="0" y="0"/>
          <a:ext cx="0" cy="0"/>
          <a:chOff x="0" y="0"/>
          <a:chExt cx="0" cy="0"/>
        </a:xfrm>
      </p:grpSpPr>
      <p:sp>
        <p:nvSpPr>
          <p:cNvPr id="78" name="Google Shape;78;p6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9" name="Google Shape;79;p6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0" name="Google Shape;80;p6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1" name="Google Shape;81;p65"/>
          <p:cNvPicPr preferRelativeResize="0"/>
          <p:nvPr/>
        </p:nvPicPr>
        <p:blipFill rotWithShape="1">
          <a:blip r:embed="rId2">
            <a:alphaModFix/>
          </a:blip>
          <a:srcRect/>
          <a:stretch/>
        </p:blipFill>
        <p:spPr>
          <a:xfrm>
            <a:off x="11052956" y="136525"/>
            <a:ext cx="932769" cy="1402202"/>
          </a:xfrm>
          <a:prstGeom prst="rect">
            <a:avLst/>
          </a:prstGeom>
          <a:noFill/>
          <a:ln>
            <a:noFill/>
          </a:ln>
        </p:spPr>
      </p:pic>
      <p:sp>
        <p:nvSpPr>
          <p:cNvPr id="82" name="Google Shape;82;p65"/>
          <p:cNvSpPr/>
          <p:nvPr/>
        </p:nvSpPr>
        <p:spPr>
          <a:xfrm>
            <a:off x="18587" y="0"/>
            <a:ext cx="9022976"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70C0"/>
              </a:buClr>
              <a:buSzPts val="2400"/>
              <a:buFont typeface="Calibri"/>
              <a:buNone/>
            </a:pPr>
            <a:r>
              <a:rPr lang="en-US" sz="2400" b="1" i="0" u="none" strike="noStrike" cap="none">
                <a:solidFill>
                  <a:srgbClr val="0070C0"/>
                </a:solidFill>
                <a:latin typeface="Calibri"/>
                <a:ea typeface="Calibri"/>
                <a:cs typeface="Calibri"/>
                <a:sym typeface="Calibri"/>
              </a:rPr>
              <a:t>CLASS DIAGRAM</a:t>
            </a:r>
            <a:endParaRPr sz="2400" b="0" i="0" u="none" strike="noStrike" cap="none">
              <a:solidFill>
                <a:schemeClr val="dk1"/>
              </a:solidFill>
              <a:latin typeface="Times New Roman"/>
              <a:ea typeface="Times New Roman"/>
              <a:cs typeface="Times New Roman"/>
              <a:sym typeface="Times New Roman"/>
            </a:endParaRPr>
          </a:p>
        </p:txBody>
      </p:sp>
      <p:cxnSp>
        <p:nvCxnSpPr>
          <p:cNvPr id="83" name="Google Shape;83;p65"/>
          <p:cNvCxnSpPr/>
          <p:nvPr/>
        </p:nvCxnSpPr>
        <p:spPr>
          <a:xfrm>
            <a:off x="18588" y="1087663"/>
            <a:ext cx="5817437"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cxnSp>
        <p:nvCxnSpPr>
          <p:cNvPr id="22"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23" name="Google Shape;23;p36" descr="A close up of a logo&#10;&#10;Description automatically generated"/>
          <p:cNvPicPr preferRelativeResize="0"/>
          <p:nvPr/>
        </p:nvPicPr>
        <p:blipFill rotWithShape="1">
          <a:blip r:embed="rId2">
            <a:alphaModFix/>
          </a:blip>
          <a:srcRect/>
          <a:stretch/>
        </p:blipFill>
        <p:spPr>
          <a:xfrm>
            <a:off x="10659519" y="469890"/>
            <a:ext cx="933598" cy="1398963"/>
          </a:xfrm>
          <a:prstGeom prst="rect">
            <a:avLst/>
          </a:prstGeom>
          <a:noFill/>
          <a:ln>
            <a:noFill/>
          </a:ln>
        </p:spPr>
      </p:pic>
      <p:sp>
        <p:nvSpPr>
          <p:cNvPr id="24"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a:spLocks noGrp="1"/>
          </p:cNvSpPr>
          <p:nvPr>
            <p:ph type="pic" idx="2"/>
          </p:nvPr>
        </p:nvSpPr>
        <p:spPr>
          <a:xfrm>
            <a:off x="5183188" y="987425"/>
            <a:ext cx="6172200" cy="4873625"/>
          </a:xfrm>
          <a:prstGeom prst="rect">
            <a:avLst/>
          </a:prstGeom>
          <a:noFill/>
          <a:ln>
            <a:noFill/>
          </a:ln>
        </p:spPr>
      </p:sp>
      <p:sp>
        <p:nvSpPr>
          <p:cNvPr id="61" name="Google Shape;61;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1GqahSE5RUChN9xSx6LhFmFvGk6IFBhvs?usp=share_lin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drive/folders/1bRCKo7myY4VpQu0ZEF2KOVdlq2Wy5ht9?usp=share_link"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baeldung.com/java-factory-pattern" TargetMode="External"/><Relationship Id="rId3" Type="http://schemas.openxmlformats.org/officeDocument/2006/relationships/hyperlink" Target="https://www.tutorialspoint.com/design_pattern/factory_pattern.htm" TargetMode="External"/><Relationship Id="rId7" Type="http://schemas.openxmlformats.org/officeDocument/2006/relationships/hyperlink" Target="https://www.digitalocean.com/community/tutorials/factory-design-pattern-in-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geeksforgeeks.org/factory-method-design-pattern-in-java/" TargetMode="External"/><Relationship Id="rId5" Type="http://schemas.openxmlformats.org/officeDocument/2006/relationships/hyperlink" Target="https://refactoring.guru/design-patterns/factory-method" TargetMode="External"/><Relationship Id="rId4" Type="http://schemas.openxmlformats.org/officeDocument/2006/relationships/hyperlink" Target="https://www.javatpoint.com/factory-method-design-pattern" TargetMode="External"/><Relationship Id="rId9" Type="http://schemas.openxmlformats.org/officeDocument/2006/relationships/hyperlink" Target="https://sourcemaking.com/design_patterns/factory_metho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dk1"/>
                </a:solidFill>
                <a:latin typeface="Calibri"/>
                <a:ea typeface="Calibri"/>
                <a:cs typeface="Calibri"/>
                <a:sym typeface="Calibri"/>
              </a:rPr>
              <a:t>Prof Nivedita Kasturi</a:t>
            </a:r>
            <a:endParaRPr sz="2400" b="1" i="0" u="none" strike="noStrike" cap="none" dirty="0">
              <a:solidFill>
                <a:schemeClr val="dk1"/>
              </a:solidFill>
              <a:latin typeface="Calibri"/>
              <a:ea typeface="Calibri"/>
              <a:cs typeface="Calibri"/>
              <a:sym typeface="Calibri"/>
            </a:endParaRPr>
          </a:p>
        </p:txBody>
      </p:sp>
      <p:sp>
        <p:nvSpPr>
          <p:cNvPr id="89" name="Google Shape;89;p1"/>
          <p:cNvSpPr/>
          <p:nvPr/>
        </p:nvSpPr>
        <p:spPr>
          <a:xfrm>
            <a:off x="4781916" y="4813108"/>
            <a:ext cx="663463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Department of Computer Science and Engineering</a:t>
            </a:r>
            <a:endParaRPr sz="2400" b="0" i="0" u="none" strike="noStrike" cap="non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93" name="Google Shape;93;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4" name="Google Shape;94;p1" descr="A close up of a logo&#10;&#10;Description automatically generated"/>
          <p:cNvPicPr preferRelativeResize="0"/>
          <p:nvPr/>
        </p:nvPicPr>
        <p:blipFill rotWithShape="1">
          <a:blip r:embed="rId3">
            <a:alphaModFix/>
          </a:blip>
          <a:srcRect/>
          <a:stretch/>
        </p:blipFill>
        <p:spPr>
          <a:xfrm>
            <a:off x="1745722" y="1606241"/>
            <a:ext cx="2369218" cy="3550188"/>
          </a:xfrm>
          <a:prstGeom prst="rect">
            <a:avLst/>
          </a:prstGeom>
          <a:noFill/>
          <a:ln>
            <a:noFill/>
          </a:ln>
        </p:spPr>
      </p:pic>
      <p:grpSp>
        <p:nvGrpSpPr>
          <p:cNvPr id="95" name="Google Shape;95;p1"/>
          <p:cNvGrpSpPr/>
          <p:nvPr/>
        </p:nvGrpSpPr>
        <p:grpSpPr>
          <a:xfrm rot="10800000">
            <a:off x="10855702" y="266068"/>
            <a:ext cx="1066895" cy="1078155"/>
            <a:chOff x="313844" y="5489699"/>
            <a:chExt cx="1066895" cy="1078155"/>
          </a:xfrm>
        </p:grpSpPr>
        <p:sp>
          <p:nvSpPr>
            <p:cNvPr id="96" name="Google Shape;9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8" name="Google Shape;98;p1"/>
          <p:cNvSpPr/>
          <p:nvPr/>
        </p:nvSpPr>
        <p:spPr>
          <a:xfrm>
            <a:off x="4545864" y="1938474"/>
            <a:ext cx="7497214"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Object Oriented Analysis and Design with Java</a:t>
            </a:r>
            <a:endParaRPr sz="1400" b="0" i="0" u="none" strike="noStrike" cap="none">
              <a:solidFill>
                <a:srgbClr val="000000"/>
              </a:solidFill>
              <a:latin typeface="Arial"/>
              <a:ea typeface="Arial"/>
              <a:cs typeface="Arial"/>
              <a:sym typeface="Arial"/>
            </a:endParaRPr>
          </a:p>
        </p:txBody>
      </p:sp>
      <p:sp>
        <p:nvSpPr>
          <p:cNvPr id="99" name="Google Shape;99;p1"/>
          <p:cNvSpPr txBox="1"/>
          <p:nvPr/>
        </p:nvSpPr>
        <p:spPr>
          <a:xfrm>
            <a:off x="4610580" y="3278957"/>
            <a:ext cx="2290725"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55A11"/>
                </a:solidFill>
                <a:latin typeface="Calibri"/>
                <a:ea typeface="Calibri"/>
                <a:cs typeface="Calibri"/>
                <a:sym typeface="Calibri"/>
              </a:rPr>
              <a:t>UE20CS352</a:t>
            </a:r>
            <a:endParaRPr sz="3200" b="1" i="0" u="none" strike="noStrike" cap="none" dirty="0">
              <a:solidFill>
                <a:srgbClr val="C55A11"/>
              </a:solidFill>
              <a:latin typeface="Calibri"/>
              <a:ea typeface="Calibri"/>
              <a:cs typeface="Calibri"/>
              <a:sym typeface="Calibri"/>
            </a:endParaRPr>
          </a:p>
        </p:txBody>
      </p:sp>
      <p:pic>
        <p:nvPicPr>
          <p:cNvPr id="100" name="Google Shape;100;p1"/>
          <p:cNvPicPr preferRelativeResize="0"/>
          <p:nvPr/>
        </p:nvPicPr>
        <p:blipFill rotWithShape="1">
          <a:blip r:embed="rId4">
            <a:alphaModFix/>
          </a:blip>
          <a:srcRect/>
          <a:stretch/>
        </p:blipFill>
        <p:spPr>
          <a:xfrm>
            <a:off x="517676" y="5892224"/>
            <a:ext cx="11156647" cy="597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3"/>
          <p:cNvSpPr txBox="1"/>
          <p:nvPr/>
        </p:nvSpPr>
        <p:spPr>
          <a:xfrm>
            <a:off x="339047" y="935172"/>
            <a:ext cx="610284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C00000"/>
                </a:solidFill>
                <a:latin typeface="Calibri"/>
                <a:ea typeface="Calibri"/>
                <a:cs typeface="Calibri"/>
                <a:sym typeface="Calibri"/>
              </a:rPr>
              <a:t>Solution</a:t>
            </a:r>
            <a:endParaRPr sz="2400" b="1" i="0" u="none" strike="noStrike" cap="none" dirty="0">
              <a:solidFill>
                <a:srgbClr val="C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2FDD8904-B22C-7A25-66E5-6E0F40CD69BD}"/>
              </a:ext>
            </a:extLst>
          </p:cNvPr>
          <p:cNvSpPr txBox="1"/>
          <p:nvPr/>
        </p:nvSpPr>
        <p:spPr>
          <a:xfrm>
            <a:off x="120444" y="1734034"/>
            <a:ext cx="11393130" cy="3785652"/>
          </a:xfrm>
          <a:prstGeom prst="rect">
            <a:avLst/>
          </a:prstGeom>
          <a:noFill/>
        </p:spPr>
        <p:txBody>
          <a:bodyPr wrap="square">
            <a:spAutoFit/>
          </a:bodyPr>
          <a:lstStyle/>
          <a:p>
            <a:pPr fontAlgn="base"/>
            <a:r>
              <a:rPr lang="en-US" sz="2000" b="1" dirty="0">
                <a:effectLst/>
                <a:latin typeface="Roboto" panose="02000000000000000000" pitchFamily="2" charset="0"/>
              </a:rPr>
              <a:t> Open Creation</a:t>
            </a:r>
          </a:p>
          <a:p>
            <a:pPr fontAlgn="base"/>
            <a:r>
              <a:rPr lang="en-US" sz="2000" dirty="0">
                <a:effectLst/>
              </a:rPr>
              <a:t>As a beginning, we start by checking whether our customer has a company contract. If so, we retrieve their requested grade of car and runs through the options to see if we have a match.</a:t>
            </a:r>
          </a:p>
          <a:p>
            <a:pPr fontAlgn="base"/>
            <a:endParaRPr lang="en-US" sz="2000" dirty="0">
              <a:effectLst/>
            </a:endParaRPr>
          </a:p>
          <a:p>
            <a:pPr fontAlgn="base"/>
            <a:r>
              <a:rPr lang="en-US" sz="2000" dirty="0">
                <a:effectLst/>
              </a:rPr>
              <a:t>For this scenario, we have already a Car super-class, which can be extended by all car brands sub-classes (Tesla, Audi, Volkswagen, and Toyota). This allows us to utilize the common methods of the Car super-class to perform a mechanical service check, clean up the car, and put fuel on it.</a:t>
            </a:r>
          </a:p>
          <a:p>
            <a:pPr fontAlgn="base"/>
            <a:endParaRPr lang="en-US" sz="2000" dirty="0">
              <a:effectLst/>
            </a:endParaRPr>
          </a:p>
          <a:p>
            <a:pPr fontAlgn="base"/>
            <a:r>
              <a:rPr lang="en-US" sz="2000" dirty="0">
                <a:effectLst/>
              </a:rPr>
              <a:t>All of the above mentioned steps have all be accomplished inside the main-method of our system, as can be seen from the code sample below.</a:t>
            </a:r>
          </a:p>
          <a:p>
            <a:pPr fontAlgn="base"/>
            <a:endParaRPr lang="en-US" sz="2000" dirty="0">
              <a:effectLst/>
            </a:endParaRPr>
          </a:p>
          <a:p>
            <a:pPr fontAlgn="base"/>
            <a:endParaRPr lang="en-US" sz="20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22f10dd624_0_10"/>
          <p:cNvSpPr txBox="1"/>
          <p:nvPr/>
        </p:nvSpPr>
        <p:spPr>
          <a:xfrm>
            <a:off x="339047" y="935172"/>
            <a:ext cx="6102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C00000"/>
                </a:solidFill>
                <a:latin typeface="Calibri"/>
                <a:ea typeface="Calibri"/>
                <a:cs typeface="Calibri"/>
                <a:sym typeface="Calibri"/>
              </a:rPr>
              <a:t> Solution</a:t>
            </a:r>
            <a:endParaRPr sz="2400" b="1" i="0" u="none" strike="noStrike" cap="none" dirty="0">
              <a:solidFill>
                <a:srgbClr val="C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4EBCAE5-B382-6EB3-D8E1-C8EA6B811CD3}"/>
              </a:ext>
            </a:extLst>
          </p:cNvPr>
          <p:cNvSpPr txBox="1"/>
          <p:nvPr/>
        </p:nvSpPr>
        <p:spPr>
          <a:xfrm>
            <a:off x="339047" y="1768127"/>
            <a:ext cx="10741908" cy="3139321"/>
          </a:xfrm>
          <a:prstGeom prst="rect">
            <a:avLst/>
          </a:prstGeom>
          <a:noFill/>
        </p:spPr>
        <p:txBody>
          <a:bodyPr wrap="square">
            <a:spAutoFit/>
          </a:bodyPr>
          <a:lstStyle/>
          <a:p>
            <a:pPr fontAlgn="base"/>
            <a:r>
              <a:rPr lang="en-US" sz="1800" dirty="0">
                <a:effectLst/>
              </a:rPr>
              <a:t>Although this code sample solves the objective, it has multiple problems. </a:t>
            </a:r>
          </a:p>
          <a:p>
            <a:pPr fontAlgn="base"/>
            <a:endParaRPr lang="en-US" sz="1800" dirty="0"/>
          </a:p>
          <a:p>
            <a:pPr fontAlgn="base"/>
            <a:r>
              <a:rPr lang="en-US" sz="1800" dirty="0">
                <a:effectLst/>
              </a:rPr>
              <a:t>Firstly, it is not desirable to have all the car selection and preparation logics at the same level of abstraction as where the customer is. We want that kind of logic hidden away from the customer so that they only see the ready and shiny car. In code practice we also want this logic hidden away in its own class, to avoid modifications, while working on other parts of the main-method.</a:t>
            </a:r>
          </a:p>
          <a:p>
            <a:pPr fontAlgn="base"/>
            <a:endParaRPr lang="en-US" sz="1800" dirty="0">
              <a:effectLst/>
            </a:endParaRPr>
          </a:p>
          <a:p>
            <a:pPr fontAlgn="base"/>
            <a:r>
              <a:rPr lang="en-US" sz="1800" dirty="0">
                <a:effectLst/>
              </a:rPr>
              <a:t>Secondly, we also want each contract type to be handled individually. Let’s say that the rental service one day shut down their company contract agreement. In this case, we want to easily be able to remove the logics related to the company contracts, without jeopardizing changes anywhere else in the system.</a:t>
            </a:r>
          </a:p>
          <a:p>
            <a:pPr fontAlgn="base"/>
            <a:r>
              <a:rPr lang="en-US" sz="1800" dirty="0">
                <a:effectLst/>
              </a:rPr>
              <a:t>With these issues in mind, let’s see what the factory pattern can do for us.</a:t>
            </a:r>
            <a:endParaRPr lang="en-IN" sz="1800" dirty="0"/>
          </a:p>
        </p:txBody>
      </p:sp>
      <p:pic>
        <p:nvPicPr>
          <p:cNvPr id="4" name="Picture 3">
            <a:extLst>
              <a:ext uri="{FF2B5EF4-FFF2-40B4-BE49-F238E27FC236}">
                <a16:creationId xmlns:a16="http://schemas.microsoft.com/office/drawing/2014/main" id="{83D4E9F7-8C80-D7E8-73E9-E3F6A1B1B67A}"/>
              </a:ext>
            </a:extLst>
          </p:cNvPr>
          <p:cNvPicPr>
            <a:picLocks noChangeAspect="1"/>
          </p:cNvPicPr>
          <p:nvPr/>
        </p:nvPicPr>
        <p:blipFill>
          <a:blip r:embed="rId3"/>
          <a:stretch>
            <a:fillRect/>
          </a:stretch>
        </p:blipFill>
        <p:spPr>
          <a:xfrm>
            <a:off x="245498" y="1768127"/>
            <a:ext cx="11386063" cy="4763643"/>
          </a:xfrm>
          <a:prstGeom prst="rect">
            <a:avLst/>
          </a:prstGeom>
        </p:spPr>
      </p:pic>
      <p:pic>
        <p:nvPicPr>
          <p:cNvPr id="9" name="Picture 8">
            <a:extLst>
              <a:ext uri="{FF2B5EF4-FFF2-40B4-BE49-F238E27FC236}">
                <a16:creationId xmlns:a16="http://schemas.microsoft.com/office/drawing/2014/main" id="{3CED9C4C-93F9-90F2-1F3B-630665F29BD0}"/>
              </a:ext>
            </a:extLst>
          </p:cNvPr>
          <p:cNvPicPr>
            <a:picLocks noChangeAspect="1"/>
          </p:cNvPicPr>
          <p:nvPr/>
        </p:nvPicPr>
        <p:blipFill rotWithShape="1">
          <a:blip r:embed="rId4"/>
          <a:srcRect b="52813"/>
          <a:stretch/>
        </p:blipFill>
        <p:spPr>
          <a:xfrm>
            <a:off x="245497" y="1396872"/>
            <a:ext cx="11946503" cy="4856444"/>
          </a:xfrm>
          <a:prstGeom prst="rect">
            <a:avLst/>
          </a:prstGeom>
        </p:spPr>
      </p:pic>
      <p:pic>
        <p:nvPicPr>
          <p:cNvPr id="11" name="Picture 10">
            <a:extLst>
              <a:ext uri="{FF2B5EF4-FFF2-40B4-BE49-F238E27FC236}">
                <a16:creationId xmlns:a16="http://schemas.microsoft.com/office/drawing/2014/main" id="{5B9C007E-2C30-9274-2E2A-A2ED1CFA6F96}"/>
              </a:ext>
            </a:extLst>
          </p:cNvPr>
          <p:cNvPicPr>
            <a:picLocks noChangeAspect="1"/>
          </p:cNvPicPr>
          <p:nvPr/>
        </p:nvPicPr>
        <p:blipFill rotWithShape="1">
          <a:blip r:embed="rId4"/>
          <a:srcRect t="42806"/>
          <a:stretch/>
        </p:blipFill>
        <p:spPr>
          <a:xfrm>
            <a:off x="232421" y="1538785"/>
            <a:ext cx="12038237" cy="53980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3"/>
          <p:cNvSpPr txBox="1"/>
          <p:nvPr/>
        </p:nvSpPr>
        <p:spPr>
          <a:xfrm>
            <a:off x="339047" y="935172"/>
            <a:ext cx="610284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C00000"/>
                </a:solidFill>
                <a:latin typeface="Calibri"/>
                <a:ea typeface="Calibri"/>
                <a:cs typeface="Calibri"/>
                <a:sym typeface="Calibri"/>
              </a:rPr>
              <a:t>Solution</a:t>
            </a:r>
            <a:endParaRPr sz="2400" b="1" i="0" u="none" strike="noStrike" cap="none" dirty="0">
              <a:solidFill>
                <a:srgbClr val="C0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F5A0774A-1652-EEB0-92B4-5D5663EF299E}"/>
              </a:ext>
            </a:extLst>
          </p:cNvPr>
          <p:cNvSpPr txBox="1"/>
          <p:nvPr/>
        </p:nvSpPr>
        <p:spPr>
          <a:xfrm>
            <a:off x="238432" y="1397944"/>
            <a:ext cx="6100916" cy="400110"/>
          </a:xfrm>
          <a:prstGeom prst="rect">
            <a:avLst/>
          </a:prstGeom>
          <a:noFill/>
        </p:spPr>
        <p:txBody>
          <a:bodyPr wrap="square">
            <a:spAutoFit/>
          </a:bodyPr>
          <a:lstStyle/>
          <a:p>
            <a:pPr algn="l" fontAlgn="base"/>
            <a:r>
              <a:rPr lang="en-US" sz="2000" b="1" i="0" dirty="0">
                <a:solidFill>
                  <a:schemeClr val="accent2">
                    <a:lumMod val="75000"/>
                  </a:schemeClr>
                </a:solidFill>
                <a:effectLst/>
                <a:latin typeface="Times New Roman" panose="02020603050405020304" pitchFamily="18" charset="0"/>
                <a:cs typeface="Times New Roman" panose="02020603050405020304" pitchFamily="18" charset="0"/>
              </a:rPr>
              <a:t>Concept Of The Factory Pattern</a:t>
            </a:r>
          </a:p>
        </p:txBody>
      </p:sp>
      <p:pic>
        <p:nvPicPr>
          <p:cNvPr id="2050" name="Picture 2" descr="INTEGU - Solution-theory-code- Factory Design Pattern">
            <a:extLst>
              <a:ext uri="{FF2B5EF4-FFF2-40B4-BE49-F238E27FC236}">
                <a16:creationId xmlns:a16="http://schemas.microsoft.com/office/drawing/2014/main" id="{7F09C39E-78D9-919D-F1C3-DA81B0A64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32" y="2091446"/>
            <a:ext cx="7315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D6E1EE-F2FF-171D-37DF-D48B1741B803}"/>
              </a:ext>
            </a:extLst>
          </p:cNvPr>
          <p:cNvSpPr txBox="1"/>
          <p:nvPr/>
        </p:nvSpPr>
        <p:spPr>
          <a:xfrm>
            <a:off x="7470841" y="2091446"/>
            <a:ext cx="3604097" cy="2246769"/>
          </a:xfrm>
          <a:prstGeom prst="rect">
            <a:avLst/>
          </a:prstGeom>
          <a:noFill/>
        </p:spPr>
        <p:txBody>
          <a:bodyPr wrap="square">
            <a:spAutoFit/>
          </a:bodyPr>
          <a:lstStyle/>
          <a:p>
            <a:pPr algn="just"/>
            <a:r>
              <a:rPr lang="en-US" sz="2000" i="0" dirty="0">
                <a:solidFill>
                  <a:schemeClr val="tx1"/>
                </a:solidFill>
                <a:effectLst/>
                <a:latin typeface="Times New Roman" panose="02020603050405020304" pitchFamily="18" charset="0"/>
                <a:cs typeface="Times New Roman" panose="02020603050405020304" pitchFamily="18" charset="0"/>
              </a:rPr>
              <a:t>The core concept of the factory pattern is to make a class (the factory), which defines the rules of how to create a specific type of object (the product). The pattern can always be recognized by the create-method.</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85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3"/>
          <p:cNvSpPr txBox="1"/>
          <p:nvPr/>
        </p:nvSpPr>
        <p:spPr>
          <a:xfrm>
            <a:off x="339047" y="935172"/>
            <a:ext cx="610284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Solution</a:t>
            </a:r>
            <a:endParaRPr lang="en-US" sz="2400" b="1" i="0" u="none" strike="noStrike" cap="none" dirty="0">
              <a:solidFill>
                <a:srgbClr val="C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F58374AD-2369-492A-13C4-6FC24A57F14A}"/>
              </a:ext>
            </a:extLst>
          </p:cNvPr>
          <p:cNvSpPr txBox="1"/>
          <p:nvPr/>
        </p:nvSpPr>
        <p:spPr>
          <a:xfrm>
            <a:off x="177281" y="1474305"/>
            <a:ext cx="6102220" cy="400110"/>
          </a:xfrm>
          <a:prstGeom prst="rect">
            <a:avLst/>
          </a:prstGeom>
          <a:noFill/>
        </p:spPr>
        <p:txBody>
          <a:bodyPr wrap="square">
            <a:spAutoFit/>
          </a:bodyPr>
          <a:lstStyle/>
          <a:p>
            <a:r>
              <a:rPr lang="en-IN" sz="2000" dirty="0">
                <a:solidFill>
                  <a:schemeClr val="accent2">
                    <a:lumMod val="75000"/>
                  </a:schemeClr>
                </a:solidFill>
                <a:latin typeface="Times New Roman" panose="02020603050405020304" pitchFamily="18" charset="0"/>
                <a:cs typeface="Times New Roman" panose="02020603050405020304" pitchFamily="18" charset="0"/>
              </a:rPr>
              <a:t>Class Diagram (UML)</a:t>
            </a:r>
          </a:p>
        </p:txBody>
      </p:sp>
      <p:pic>
        <p:nvPicPr>
          <p:cNvPr id="5122" name="Picture 2" descr="INTEGU - Class-Diagram-Frame Factory design pattern">
            <a:extLst>
              <a:ext uri="{FF2B5EF4-FFF2-40B4-BE49-F238E27FC236}">
                <a16:creationId xmlns:a16="http://schemas.microsoft.com/office/drawing/2014/main" id="{0CE7D681-B236-DA0E-C10F-93055662B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48" y="2071396"/>
            <a:ext cx="5315304" cy="45066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1FB352B-DD58-DAB6-8E3D-61827C836354}"/>
              </a:ext>
            </a:extLst>
          </p:cNvPr>
          <p:cNvSpPr txBox="1"/>
          <p:nvPr/>
        </p:nvSpPr>
        <p:spPr>
          <a:xfrm>
            <a:off x="5847184" y="1874415"/>
            <a:ext cx="6102220" cy="4524315"/>
          </a:xfrm>
          <a:prstGeom prst="rect">
            <a:avLst/>
          </a:prstGeom>
          <a:solidFill>
            <a:schemeClr val="lt1">
              <a:alpha val="99000"/>
            </a:schemeClr>
          </a:solidFill>
          <a:ln w="22225">
            <a:solidFill>
              <a:schemeClr val="accent1"/>
            </a:solidFill>
          </a:ln>
        </p:spPr>
        <p:txBody>
          <a:bodyPr wrap="square">
            <a:spAutoFit/>
          </a:bodyPr>
          <a:lstStyle/>
          <a:p>
            <a:pPr marL="285750" indent="-285750" algn="just" fontAlgn="base">
              <a:buFont typeface="Wingdings" panose="05000000000000000000" pitchFamily="2" charset="2"/>
              <a:buChar char="q"/>
            </a:pPr>
            <a:r>
              <a:rPr lang="en-US" sz="1800" i="0" dirty="0">
                <a:solidFill>
                  <a:schemeClr val="tx1"/>
                </a:solidFill>
                <a:effectLst/>
                <a:latin typeface="Times New Roman" panose="02020603050405020304" pitchFamily="18" charset="0"/>
                <a:cs typeface="Times New Roman" panose="02020603050405020304" pitchFamily="18" charset="0"/>
              </a:rPr>
              <a:t>The Factory super-class contains the </a:t>
            </a:r>
            <a:r>
              <a:rPr lang="en-US" sz="1800" b="1" i="0" dirty="0">
                <a:solidFill>
                  <a:schemeClr val="tx1"/>
                </a:solidFill>
                <a:effectLst/>
                <a:latin typeface="Times New Roman" panose="02020603050405020304" pitchFamily="18" charset="0"/>
                <a:cs typeface="Times New Roman" panose="02020603050405020304" pitchFamily="18" charset="0"/>
              </a:rPr>
              <a:t>create-method,</a:t>
            </a:r>
            <a:r>
              <a:rPr lang="en-US" sz="1800" i="0" dirty="0">
                <a:solidFill>
                  <a:schemeClr val="tx1"/>
                </a:solidFill>
                <a:effectLst/>
                <a:latin typeface="Times New Roman" panose="02020603050405020304" pitchFamily="18" charset="0"/>
                <a:cs typeface="Times New Roman" panose="02020603050405020304" pitchFamily="18" charset="0"/>
              </a:rPr>
              <a:t> which is close to obligatory for any factory pattern. Within this method the initial step is to retrieve the requested car. However, since the super-class does not know anything about the selection logic, </a:t>
            </a:r>
            <a:r>
              <a:rPr lang="en-US" sz="1800" i="1" dirty="0">
                <a:solidFill>
                  <a:schemeClr val="tx1"/>
                </a:solidFill>
                <a:effectLst/>
                <a:latin typeface="Times New Roman" panose="02020603050405020304" pitchFamily="18" charset="0"/>
                <a:cs typeface="Times New Roman" panose="02020603050405020304" pitchFamily="18" charset="0"/>
              </a:rPr>
              <a:t>it simply states the </a:t>
            </a:r>
            <a:r>
              <a:rPr lang="en-US" sz="1800" i="1" dirty="0" err="1">
                <a:solidFill>
                  <a:schemeClr val="tx1"/>
                </a:solidFill>
                <a:effectLst/>
                <a:latin typeface="Times New Roman" panose="02020603050405020304" pitchFamily="18" charset="0"/>
                <a:cs typeface="Times New Roman" panose="02020603050405020304" pitchFamily="18" charset="0"/>
              </a:rPr>
              <a:t>retrieveCar</a:t>
            </a:r>
            <a:r>
              <a:rPr lang="en-US" sz="1800" i="1" dirty="0">
                <a:solidFill>
                  <a:schemeClr val="tx1"/>
                </a:solidFill>
                <a:effectLst/>
                <a:latin typeface="Times New Roman" panose="02020603050405020304" pitchFamily="18" charset="0"/>
                <a:cs typeface="Times New Roman" panose="02020603050405020304" pitchFamily="18" charset="0"/>
              </a:rPr>
              <a:t>-method as abstract. </a:t>
            </a:r>
          </a:p>
          <a:p>
            <a:pPr marL="285750" indent="-285750" algn="just" fontAlgn="base">
              <a:buFont typeface="Wingdings" panose="05000000000000000000" pitchFamily="2" charset="2"/>
              <a:buChar char="q"/>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1800" i="0" dirty="0">
                <a:solidFill>
                  <a:schemeClr val="tx1"/>
                </a:solidFill>
                <a:effectLst/>
                <a:latin typeface="Times New Roman" panose="02020603050405020304" pitchFamily="18" charset="0"/>
                <a:cs typeface="Times New Roman" panose="02020603050405020304" pitchFamily="18" charset="0"/>
              </a:rPr>
              <a:t>Thereby it requires any class, which extends it, must override the </a:t>
            </a:r>
            <a:r>
              <a:rPr lang="en-US" sz="1800" i="0" dirty="0" err="1">
                <a:solidFill>
                  <a:schemeClr val="tx1"/>
                </a:solidFill>
                <a:effectLst/>
                <a:latin typeface="Times New Roman" panose="02020603050405020304" pitchFamily="18" charset="0"/>
                <a:cs typeface="Times New Roman" panose="02020603050405020304" pitchFamily="18" charset="0"/>
              </a:rPr>
              <a:t>retrieveCar</a:t>
            </a:r>
            <a:r>
              <a:rPr lang="en-US" sz="1800" i="0" dirty="0">
                <a:solidFill>
                  <a:schemeClr val="tx1"/>
                </a:solidFill>
                <a:effectLst/>
                <a:latin typeface="Times New Roman" panose="02020603050405020304" pitchFamily="18" charset="0"/>
                <a:cs typeface="Times New Roman" panose="02020603050405020304" pitchFamily="18" charset="0"/>
              </a:rPr>
              <a:t>-method and implement its own selection logic.</a:t>
            </a:r>
          </a:p>
          <a:p>
            <a:pPr marL="285750" indent="-285750" algn="just" fontAlgn="base">
              <a:buFont typeface="Wingdings" panose="05000000000000000000" pitchFamily="2" charset="2"/>
              <a:buChar char="q"/>
            </a:pPr>
            <a:endParaRPr lang="en-US" sz="1800" i="0" dirty="0">
              <a:solidFill>
                <a:schemeClr val="tx1"/>
              </a:solidFill>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1800" i="0" dirty="0">
                <a:solidFill>
                  <a:schemeClr val="tx1"/>
                </a:solidFill>
                <a:effectLst/>
                <a:latin typeface="Times New Roman" panose="02020603050405020304" pitchFamily="18" charset="0"/>
                <a:cs typeface="Times New Roman" panose="02020603050405020304" pitchFamily="18" charset="0"/>
              </a:rPr>
              <a:t>After having retrieved the car, we come back to the create-method. The remaining part of the method then goes into preparation procedures. This procedure is the same for all cars and we can, therefore, state the steps within the factory super-class.</a:t>
            </a:r>
          </a:p>
        </p:txBody>
      </p:sp>
    </p:spTree>
    <p:extLst>
      <p:ext uri="{BB962C8B-B14F-4D97-AF65-F5344CB8AC3E}">
        <p14:creationId xmlns:p14="http://schemas.microsoft.com/office/powerpoint/2010/main" val="63473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3"/>
          <p:cNvSpPr txBox="1"/>
          <p:nvPr/>
        </p:nvSpPr>
        <p:spPr>
          <a:xfrm>
            <a:off x="339047" y="935172"/>
            <a:ext cx="610284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C00000"/>
                </a:solidFill>
                <a:latin typeface="Calibri"/>
                <a:ea typeface="Calibri"/>
                <a:cs typeface="Calibri"/>
                <a:sym typeface="Calibri"/>
              </a:rPr>
              <a:t>Solution</a:t>
            </a:r>
            <a:endParaRPr sz="2400" b="1" i="0" u="none" strike="noStrike" cap="none" dirty="0">
              <a:solidFill>
                <a:srgbClr val="C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B53E3142-1A8F-59BC-D8B3-6E3D565F47EF}"/>
              </a:ext>
            </a:extLst>
          </p:cNvPr>
          <p:cNvSpPr txBox="1"/>
          <p:nvPr/>
        </p:nvSpPr>
        <p:spPr>
          <a:xfrm>
            <a:off x="339675" y="1530288"/>
            <a:ext cx="6102220" cy="461665"/>
          </a:xfrm>
          <a:prstGeom prst="rect">
            <a:avLst/>
          </a:prstGeom>
          <a:noFill/>
        </p:spPr>
        <p:txBody>
          <a:bodyPr wrap="square">
            <a:spAutoFit/>
          </a:bodyPr>
          <a:lstStyle/>
          <a:p>
            <a:pPr algn="l" fontAlgn="base"/>
            <a:r>
              <a:rPr lang="en-IN" sz="2400" b="1" i="0" dirty="0">
                <a:solidFill>
                  <a:schemeClr val="accent2">
                    <a:lumMod val="75000"/>
                  </a:schemeClr>
                </a:solidFill>
                <a:effectLst/>
                <a:latin typeface="Times New Roman" panose="02020603050405020304" pitchFamily="18" charset="0"/>
                <a:cs typeface="Times New Roman" panose="02020603050405020304" pitchFamily="18" charset="0"/>
              </a:rPr>
              <a:t>Code (Java)</a:t>
            </a:r>
          </a:p>
        </p:txBody>
      </p:sp>
      <p:sp>
        <p:nvSpPr>
          <p:cNvPr id="5" name="TextBox 4">
            <a:extLst>
              <a:ext uri="{FF2B5EF4-FFF2-40B4-BE49-F238E27FC236}">
                <a16:creationId xmlns:a16="http://schemas.microsoft.com/office/drawing/2014/main" id="{4C769E30-1EA0-205D-3CD6-A9AC8CBD4B42}"/>
              </a:ext>
            </a:extLst>
          </p:cNvPr>
          <p:cNvSpPr txBox="1"/>
          <p:nvPr/>
        </p:nvSpPr>
        <p:spPr>
          <a:xfrm>
            <a:off x="1147665" y="2472612"/>
            <a:ext cx="5294230" cy="307777"/>
          </a:xfrm>
          <a:prstGeom prst="rect">
            <a:avLst/>
          </a:prstGeom>
          <a:noFill/>
        </p:spPr>
        <p:txBody>
          <a:bodyPr wrap="square" rtlCol="0">
            <a:spAutoFit/>
          </a:bodyPr>
          <a:lstStyle/>
          <a:p>
            <a:r>
              <a:rPr lang="en-IN" dirty="0">
                <a:hlinkClick r:id="rId3"/>
              </a:rPr>
              <a:t>Link to java implementation</a:t>
            </a:r>
            <a:endParaRPr lang="en-IN" dirty="0"/>
          </a:p>
        </p:txBody>
      </p:sp>
    </p:spTree>
    <p:extLst>
      <p:ext uri="{BB962C8B-B14F-4D97-AF65-F5344CB8AC3E}">
        <p14:creationId xmlns:p14="http://schemas.microsoft.com/office/powerpoint/2010/main" val="28536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3"/>
          <p:cNvSpPr txBox="1"/>
          <p:nvPr/>
        </p:nvSpPr>
        <p:spPr>
          <a:xfrm>
            <a:off x="339047" y="935172"/>
            <a:ext cx="610284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C00000"/>
                </a:solidFill>
                <a:latin typeface="Calibri"/>
                <a:ea typeface="Calibri"/>
                <a:cs typeface="Calibri"/>
                <a:sym typeface="Calibri"/>
              </a:rPr>
              <a:t>Solution</a:t>
            </a:r>
            <a:endParaRPr sz="2400" b="1" i="0" u="none" strike="noStrike" cap="none"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165147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C55A11"/>
                </a:solidFill>
                <a:latin typeface="Calibri"/>
                <a:ea typeface="Calibri"/>
                <a:cs typeface="Calibri"/>
                <a:sym typeface="Calibri"/>
              </a:rPr>
              <a:t>Factory</a:t>
            </a:r>
            <a:r>
              <a:rPr lang="en-US" sz="2400" b="1" i="0" u="none" strike="noStrike" cap="none" dirty="0">
                <a:solidFill>
                  <a:srgbClr val="C55A11"/>
                </a:solidFill>
                <a:latin typeface="Calibri"/>
                <a:ea typeface="Calibri"/>
                <a:cs typeface="Calibri"/>
                <a:sym typeface="Calibri"/>
              </a:rPr>
              <a:t>: Scenario  example-2</a:t>
            </a:r>
            <a:endParaRPr sz="1400" b="1"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8D61274F-72FE-90B9-00E2-306C81E9C8A5}"/>
              </a:ext>
            </a:extLst>
          </p:cNvPr>
          <p:cNvSpPr txBox="1"/>
          <p:nvPr/>
        </p:nvSpPr>
        <p:spPr>
          <a:xfrm>
            <a:off x="173948" y="2179847"/>
            <a:ext cx="4805265"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Imagine that you’re creating a logistics management application. The first version of your app can only handle transportation by trucks, so the bulk of your code lives inside the Truck class.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After a while, your app becomes pretty popular. Each day you receive dozens of requests from sea transportation companies to incorporate sea logistics into the app.</a:t>
            </a:r>
          </a:p>
        </p:txBody>
      </p:sp>
      <p:pic>
        <p:nvPicPr>
          <p:cNvPr id="7" name="Picture 2" descr="Adding a new transportation class to the program causes an issue">
            <a:extLst>
              <a:ext uri="{FF2B5EF4-FFF2-40B4-BE49-F238E27FC236}">
                <a16:creationId xmlns:a16="http://schemas.microsoft.com/office/drawing/2014/main" id="{6020B083-8266-6CD1-D4A7-BEA203053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652" y="1916530"/>
            <a:ext cx="571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91691A-9F48-8FB8-974A-50EF7F552F12}"/>
              </a:ext>
            </a:extLst>
          </p:cNvPr>
          <p:cNvSpPr txBox="1"/>
          <p:nvPr/>
        </p:nvSpPr>
        <p:spPr>
          <a:xfrm>
            <a:off x="6096000" y="4591190"/>
            <a:ext cx="5281350" cy="523220"/>
          </a:xfrm>
          <a:prstGeom prst="rect">
            <a:avLst/>
          </a:prstGeom>
          <a:noFill/>
        </p:spPr>
        <p:txBody>
          <a:bodyPr wrap="square">
            <a:spAutoFit/>
          </a:bodyPr>
          <a:lstStyle/>
          <a:p>
            <a:r>
              <a:rPr lang="en-US" dirty="0"/>
              <a:t>Adding a new class to the program isn’t that simple if the rest of the code is already coupled to existing classes.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22f10dd624_0_16"/>
          <p:cNvSpPr txBox="1"/>
          <p:nvPr/>
        </p:nvSpPr>
        <p:spPr>
          <a:xfrm>
            <a:off x="173948" y="899886"/>
            <a:ext cx="6381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Factory: Scenario  example-2</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5BC3B54-6EEC-5809-E5D4-30A06DB6DFAA}"/>
              </a:ext>
            </a:extLst>
          </p:cNvPr>
          <p:cNvSpPr txBox="1"/>
          <p:nvPr/>
        </p:nvSpPr>
        <p:spPr>
          <a:xfrm>
            <a:off x="173948" y="1557134"/>
            <a:ext cx="10584248" cy="255454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Great news, right? But how about the code?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At present, most of your code is coupled to the Truck class. Adding Ships into the app would require making changes to the entire codebase. Moreover, if later you decide to add another type of transportation to the app, you will probably need to make all of these changes again.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a result, you will end up with pretty nasty code, riddled with conditionals that switch the app’s behavior depending on the class of transportation objects.</a:t>
            </a:r>
          </a:p>
        </p:txBody>
      </p:sp>
      <p:sp>
        <p:nvSpPr>
          <p:cNvPr id="5" name="TextBox 4">
            <a:extLst>
              <a:ext uri="{FF2B5EF4-FFF2-40B4-BE49-F238E27FC236}">
                <a16:creationId xmlns:a16="http://schemas.microsoft.com/office/drawing/2014/main" id="{9666D749-C7EC-80D2-A7F2-AB20A7B405B6}"/>
              </a:ext>
            </a:extLst>
          </p:cNvPr>
          <p:cNvSpPr txBox="1"/>
          <p:nvPr/>
        </p:nvSpPr>
        <p:spPr>
          <a:xfrm>
            <a:off x="248024" y="4410928"/>
            <a:ext cx="11275282"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Solution</a:t>
            </a:r>
          </a:p>
          <a:p>
            <a:pPr algn="just"/>
            <a:r>
              <a:rPr lang="en-US" sz="2000" dirty="0">
                <a:latin typeface="Times New Roman" panose="02020603050405020304" pitchFamily="18" charset="0"/>
                <a:cs typeface="Times New Roman" panose="02020603050405020304" pitchFamily="18" charset="0"/>
              </a:rPr>
              <a:t>The Factory Method pattern suggests that you replace direct object construction calls (using the new operator) with calls to a special factory method.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Don’t worry: the objects are still created via the new operator, but it’s being called from within the factory method. Objects returned by a factory method are often referred to as products.</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22f10dd624_0_16"/>
          <p:cNvSpPr txBox="1"/>
          <p:nvPr/>
        </p:nvSpPr>
        <p:spPr>
          <a:xfrm>
            <a:off x="173948" y="899886"/>
            <a:ext cx="6381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Factory: Scenario  example-2</a:t>
            </a:r>
            <a:endParaRPr sz="14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EC6F7361-7C4E-85CF-F51B-8BCEBD8159C1}"/>
              </a:ext>
            </a:extLst>
          </p:cNvPr>
          <p:cNvPicPr>
            <a:picLocks noChangeAspect="1"/>
          </p:cNvPicPr>
          <p:nvPr/>
        </p:nvPicPr>
        <p:blipFill>
          <a:blip r:embed="rId3"/>
          <a:stretch>
            <a:fillRect/>
          </a:stretch>
        </p:blipFill>
        <p:spPr>
          <a:xfrm>
            <a:off x="545355" y="1376362"/>
            <a:ext cx="4633135" cy="4105275"/>
          </a:xfrm>
          <a:prstGeom prst="rect">
            <a:avLst/>
          </a:prstGeom>
        </p:spPr>
      </p:pic>
      <p:sp>
        <p:nvSpPr>
          <p:cNvPr id="7" name="TextBox 6">
            <a:extLst>
              <a:ext uri="{FF2B5EF4-FFF2-40B4-BE49-F238E27FC236}">
                <a16:creationId xmlns:a16="http://schemas.microsoft.com/office/drawing/2014/main" id="{4C056C96-59F4-66CA-04E2-9FEFAB263B70}"/>
              </a:ext>
            </a:extLst>
          </p:cNvPr>
          <p:cNvSpPr txBox="1"/>
          <p:nvPr/>
        </p:nvSpPr>
        <p:spPr>
          <a:xfrm>
            <a:off x="5607697" y="1843087"/>
            <a:ext cx="6111552" cy="3785652"/>
          </a:xfrm>
          <a:prstGeom prst="rect">
            <a:avLst/>
          </a:prstGeom>
          <a:noFill/>
        </p:spPr>
        <p:txBody>
          <a:bodyPr wrap="square">
            <a:spAutoFit/>
          </a:bodyPr>
          <a:lstStyle/>
          <a:p>
            <a:pPr algn="just"/>
            <a:r>
              <a:rPr lang="en-US" sz="2000" b="0" i="0" dirty="0">
                <a:solidFill>
                  <a:srgbClr val="444444"/>
                </a:solidFill>
                <a:effectLst/>
                <a:latin typeface="Times New Roman" panose="02020603050405020304" pitchFamily="18" charset="0"/>
                <a:cs typeface="Times New Roman" panose="02020603050405020304" pitchFamily="18" charset="0"/>
              </a:rPr>
              <a:t>At first glance, this change may look pointless: we just moved the constructor call from one part of the program to another. However, consider this: now you can override the factory method in a subclass and change the class of products being created by the method.</a:t>
            </a:r>
          </a:p>
          <a:p>
            <a:pPr algn="just"/>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just"/>
            <a:r>
              <a:rPr lang="en-US" sz="2000" b="0" i="0" dirty="0">
                <a:solidFill>
                  <a:srgbClr val="444444"/>
                </a:solidFill>
                <a:effectLst/>
                <a:latin typeface="Times New Roman" panose="02020603050405020304" pitchFamily="18" charset="0"/>
                <a:cs typeface="Times New Roman" panose="02020603050405020304" pitchFamily="18" charset="0"/>
              </a:rPr>
              <a:t>There’s a slight limitation though: subclasses may return different types of products only if these products have a common base class or interface. Also, the factory method in the base class should have its return type declared as this interface.</a:t>
            </a:r>
          </a:p>
          <a:p>
            <a:pPr algn="just"/>
            <a:endParaRPr lang="en-US" sz="2000" dirty="0">
              <a:solidFill>
                <a:srgbClr val="444444"/>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4E395EA-4798-E461-6F86-BFF46A944F8A}"/>
              </a:ext>
            </a:extLst>
          </p:cNvPr>
          <p:cNvPicPr>
            <a:picLocks noChangeAspect="1"/>
          </p:cNvPicPr>
          <p:nvPr/>
        </p:nvPicPr>
        <p:blipFill>
          <a:blip r:embed="rId4"/>
          <a:stretch>
            <a:fillRect/>
          </a:stretch>
        </p:blipFill>
        <p:spPr>
          <a:xfrm>
            <a:off x="545355" y="1843087"/>
            <a:ext cx="4773094" cy="3638550"/>
          </a:xfrm>
          <a:prstGeom prst="rect">
            <a:avLst/>
          </a:prstGeom>
        </p:spPr>
      </p:pic>
      <p:sp>
        <p:nvSpPr>
          <p:cNvPr id="12" name="TextBox 11">
            <a:extLst>
              <a:ext uri="{FF2B5EF4-FFF2-40B4-BE49-F238E27FC236}">
                <a16:creationId xmlns:a16="http://schemas.microsoft.com/office/drawing/2014/main" id="{56C93C4C-DF33-560B-4EC9-CDBA09C8D4B6}"/>
              </a:ext>
            </a:extLst>
          </p:cNvPr>
          <p:cNvSpPr txBox="1"/>
          <p:nvPr/>
        </p:nvSpPr>
        <p:spPr>
          <a:xfrm>
            <a:off x="145956" y="5948362"/>
            <a:ext cx="11787897" cy="738664"/>
          </a:xfrm>
          <a:prstGeom prst="rect">
            <a:avLst/>
          </a:prstGeom>
          <a:noFill/>
        </p:spPr>
        <p:txBody>
          <a:bodyPr wrap="square">
            <a:spAutoFit/>
          </a:bodyPr>
          <a:lstStyle/>
          <a:p>
            <a:pPr algn="just"/>
            <a:r>
              <a:rPr lang="en-US" sz="1400" i="1" dirty="0">
                <a:solidFill>
                  <a:srgbClr val="444444"/>
                </a:solidFill>
                <a:latin typeface="Times New Roman" panose="02020603050405020304" pitchFamily="18" charset="0"/>
                <a:cs typeface="Times New Roman" panose="02020603050405020304" pitchFamily="18" charset="0"/>
              </a:rPr>
              <a:t>The code that uses the factory method (often called the client code) doesn’t see a difference between the actual products returned by various subclasses. The client treats all the products as abstract Transport. The client knows that all transport objects are supposed to have the deliver method, but exactly how it works isn’t important to the client.</a:t>
            </a:r>
            <a:endParaRPr lang="en-US" sz="1400" b="0" i="1" dirty="0">
              <a:solidFill>
                <a:srgbClr val="444444"/>
              </a:solidFill>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400A2FD-896F-66DC-0B4D-F64E9E945C59}"/>
              </a:ext>
            </a:extLst>
          </p:cNvPr>
          <p:cNvPicPr>
            <a:picLocks noChangeAspect="1"/>
          </p:cNvPicPr>
          <p:nvPr/>
        </p:nvPicPr>
        <p:blipFill>
          <a:blip r:embed="rId5"/>
          <a:stretch>
            <a:fillRect/>
          </a:stretch>
        </p:blipFill>
        <p:spPr>
          <a:xfrm>
            <a:off x="0" y="1376362"/>
            <a:ext cx="5607697" cy="4324642"/>
          </a:xfrm>
          <a:prstGeom prst="rect">
            <a:avLst/>
          </a:prstGeom>
        </p:spPr>
      </p:pic>
    </p:spTree>
    <p:extLst>
      <p:ext uri="{BB962C8B-B14F-4D97-AF65-F5344CB8AC3E}">
        <p14:creationId xmlns:p14="http://schemas.microsoft.com/office/powerpoint/2010/main" val="40623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cs typeface="Calibri"/>
                <a:sym typeface="Calibri"/>
              </a:rPr>
              <a:t>Design Solution</a:t>
            </a:r>
            <a:endParaRPr sz="1400" b="1"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7CE1545-9C84-2A60-A31C-54731DA8DEDF}"/>
              </a:ext>
            </a:extLst>
          </p:cNvPr>
          <p:cNvPicPr>
            <a:picLocks noChangeAspect="1"/>
          </p:cNvPicPr>
          <p:nvPr/>
        </p:nvPicPr>
        <p:blipFill>
          <a:blip r:embed="rId3"/>
          <a:stretch>
            <a:fillRect/>
          </a:stretch>
        </p:blipFill>
        <p:spPr>
          <a:xfrm>
            <a:off x="341345" y="1658614"/>
            <a:ext cx="8001000" cy="3715820"/>
          </a:xfrm>
          <a:prstGeom prst="rect">
            <a:avLst/>
          </a:prstGeom>
        </p:spPr>
      </p:pic>
      <p:pic>
        <p:nvPicPr>
          <p:cNvPr id="5" name="Picture 4">
            <a:extLst>
              <a:ext uri="{FF2B5EF4-FFF2-40B4-BE49-F238E27FC236}">
                <a16:creationId xmlns:a16="http://schemas.microsoft.com/office/drawing/2014/main" id="{3986021F-EC1F-7B23-DF39-CD21942D0B17}"/>
              </a:ext>
            </a:extLst>
          </p:cNvPr>
          <p:cNvPicPr>
            <a:picLocks noChangeAspect="1"/>
          </p:cNvPicPr>
          <p:nvPr/>
        </p:nvPicPr>
        <p:blipFill>
          <a:blip r:embed="rId4"/>
          <a:stretch>
            <a:fillRect/>
          </a:stretch>
        </p:blipFill>
        <p:spPr>
          <a:xfrm>
            <a:off x="4875245" y="1361510"/>
            <a:ext cx="2878494" cy="1281088"/>
          </a:xfrm>
          <a:prstGeom prst="rect">
            <a:avLst/>
          </a:prstGeom>
        </p:spPr>
      </p:pic>
      <p:pic>
        <p:nvPicPr>
          <p:cNvPr id="9" name="Picture 8">
            <a:extLst>
              <a:ext uri="{FF2B5EF4-FFF2-40B4-BE49-F238E27FC236}">
                <a16:creationId xmlns:a16="http://schemas.microsoft.com/office/drawing/2014/main" id="{D5690AF0-D269-8EEA-3343-B263FEFB7509}"/>
              </a:ext>
            </a:extLst>
          </p:cNvPr>
          <p:cNvPicPr>
            <a:picLocks noChangeAspect="1"/>
          </p:cNvPicPr>
          <p:nvPr/>
        </p:nvPicPr>
        <p:blipFill>
          <a:blip r:embed="rId5"/>
          <a:stretch>
            <a:fillRect/>
          </a:stretch>
        </p:blipFill>
        <p:spPr>
          <a:xfrm>
            <a:off x="5710529" y="4612693"/>
            <a:ext cx="2481749" cy="878420"/>
          </a:xfrm>
          <a:prstGeom prst="rect">
            <a:avLst/>
          </a:prstGeom>
        </p:spPr>
      </p:pic>
      <p:pic>
        <p:nvPicPr>
          <p:cNvPr id="12" name="Picture 11">
            <a:extLst>
              <a:ext uri="{FF2B5EF4-FFF2-40B4-BE49-F238E27FC236}">
                <a16:creationId xmlns:a16="http://schemas.microsoft.com/office/drawing/2014/main" id="{B85DCDE4-42D9-4B7B-7C1B-8EAF3365192B}"/>
              </a:ext>
            </a:extLst>
          </p:cNvPr>
          <p:cNvPicPr>
            <a:picLocks noChangeAspect="1"/>
          </p:cNvPicPr>
          <p:nvPr/>
        </p:nvPicPr>
        <p:blipFill>
          <a:blip r:embed="rId6"/>
          <a:stretch>
            <a:fillRect/>
          </a:stretch>
        </p:blipFill>
        <p:spPr>
          <a:xfrm>
            <a:off x="701157" y="5199386"/>
            <a:ext cx="4174088" cy="1509777"/>
          </a:xfrm>
          <a:prstGeom prst="rect">
            <a:avLst/>
          </a:prstGeom>
        </p:spPr>
      </p:pic>
      <p:pic>
        <p:nvPicPr>
          <p:cNvPr id="14" name="Picture 13">
            <a:extLst>
              <a:ext uri="{FF2B5EF4-FFF2-40B4-BE49-F238E27FC236}">
                <a16:creationId xmlns:a16="http://schemas.microsoft.com/office/drawing/2014/main" id="{67B9EC27-4C45-3642-A935-41CA7B86797D}"/>
              </a:ext>
            </a:extLst>
          </p:cNvPr>
          <p:cNvPicPr>
            <a:picLocks noChangeAspect="1"/>
          </p:cNvPicPr>
          <p:nvPr/>
        </p:nvPicPr>
        <p:blipFill>
          <a:blip r:embed="rId7"/>
          <a:stretch>
            <a:fillRect/>
          </a:stretch>
        </p:blipFill>
        <p:spPr>
          <a:xfrm>
            <a:off x="8168270" y="634934"/>
            <a:ext cx="2481749" cy="6074229"/>
          </a:xfrm>
          <a:prstGeom prst="rect">
            <a:avLst/>
          </a:prstGeom>
        </p:spPr>
      </p:pic>
    </p:spTree>
    <p:extLst>
      <p:ext uri="{BB962C8B-B14F-4D97-AF65-F5344CB8AC3E}">
        <p14:creationId xmlns:p14="http://schemas.microsoft.com/office/powerpoint/2010/main" val="142260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0" y="2915018"/>
            <a:ext cx="899808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2F5496"/>
                </a:solidFill>
                <a:latin typeface="Calibri"/>
                <a:ea typeface="Calibri"/>
                <a:cs typeface="Calibri"/>
                <a:sym typeface="Calibri"/>
              </a:rPr>
              <a:t>OO Design Patterns</a:t>
            </a:r>
            <a:endParaRPr sz="1400" b="0" i="0" u="none" strike="noStrike" cap="none" dirty="0">
              <a:solidFill>
                <a:srgbClr val="000000"/>
              </a:solidFill>
              <a:latin typeface="Arial"/>
              <a:ea typeface="Arial"/>
              <a:cs typeface="Arial"/>
              <a:sym typeface="Arial"/>
            </a:endParaRPr>
          </a:p>
        </p:txBody>
      </p:sp>
      <p:sp>
        <p:nvSpPr>
          <p:cNvPr id="106" name="Google Shape;106;p2"/>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grpSp>
        <p:nvGrpSpPr>
          <p:cNvPr id="107" name="Google Shape;107;p2"/>
          <p:cNvGrpSpPr/>
          <p:nvPr/>
        </p:nvGrpSpPr>
        <p:grpSpPr>
          <a:xfrm>
            <a:off x="313844" y="5489699"/>
            <a:ext cx="1066895" cy="1078155"/>
            <a:chOff x="313844" y="5489699"/>
            <a:chExt cx="1066895" cy="1078155"/>
          </a:xfrm>
        </p:grpSpPr>
        <p:sp>
          <p:nvSpPr>
            <p:cNvPr id="108" name="Google Shape;108;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10" name="Google Shape;110;p2"/>
          <p:cNvCxnSpPr/>
          <p:nvPr/>
        </p:nvCxnSpPr>
        <p:spPr>
          <a:xfrm>
            <a:off x="164387" y="2763388"/>
            <a:ext cx="8833698" cy="0"/>
          </a:xfrm>
          <a:prstGeom prst="straightConnector1">
            <a:avLst/>
          </a:prstGeom>
          <a:noFill/>
          <a:ln w="38100" cap="flat" cmpd="sng">
            <a:solidFill>
              <a:srgbClr val="DFA267"/>
            </a:solidFill>
            <a:prstDash val="solid"/>
            <a:miter lim="800000"/>
            <a:headEnd type="none" w="sm" len="sm"/>
            <a:tailEnd type="none" w="sm" len="sm"/>
          </a:ln>
        </p:spPr>
      </p:cxnSp>
      <p:pic>
        <p:nvPicPr>
          <p:cNvPr id="111" name="Google Shape;111;p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12" name="Google Shape;112;p2"/>
          <p:cNvSpPr/>
          <p:nvPr/>
        </p:nvSpPr>
        <p:spPr>
          <a:xfrm>
            <a:off x="1" y="1726230"/>
            <a:ext cx="917741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C55A11"/>
                </a:solidFill>
                <a:latin typeface="Calibri"/>
                <a:ea typeface="Calibri"/>
                <a:cs typeface="Calibri"/>
                <a:sym typeface="Calibri"/>
              </a:rPr>
              <a:t>UE20CS352: Object Oriented Analysis and Design with Java</a:t>
            </a:r>
            <a:endParaRPr sz="1400" b="0" i="0" u="none" strike="noStrike" cap="none" dirty="0">
              <a:solidFill>
                <a:srgbClr val="000000"/>
              </a:solidFill>
              <a:latin typeface="Arial"/>
              <a:ea typeface="Arial"/>
              <a:cs typeface="Arial"/>
              <a:sym typeface="Arial"/>
            </a:endParaRPr>
          </a:p>
        </p:txBody>
      </p:sp>
      <p:sp>
        <p:nvSpPr>
          <p:cNvPr id="113" name="Google Shape;113;p2"/>
          <p:cNvSpPr txBox="1"/>
          <p:nvPr/>
        </p:nvSpPr>
        <p:spPr>
          <a:xfrm>
            <a:off x="598883" y="5505548"/>
            <a:ext cx="494588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Calibri"/>
                <a:ea typeface="Calibri"/>
                <a:cs typeface="Calibri"/>
                <a:sym typeface="Calibri"/>
              </a:rPr>
              <a:t>Prof Nivedita Kasturi</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6"/>
          <p:cNvSpPr txBox="1"/>
          <p:nvPr/>
        </p:nvSpPr>
        <p:spPr>
          <a:xfrm>
            <a:off x="278382" y="1690082"/>
            <a:ext cx="10204315" cy="11387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rgbClr val="2F5496"/>
                </a:solidFill>
                <a:latin typeface="Calibri"/>
                <a:ea typeface="Calibri"/>
                <a:cs typeface="Calibri"/>
                <a:sym typeface="Calibri"/>
              </a:rPr>
              <a:t>Use the Factory pattern when</a:t>
            </a:r>
            <a:endParaRPr dirty="0"/>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213" name="Google Shape;213;p6"/>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Applicability</a:t>
            </a:r>
            <a:endParaRPr sz="1400" b="1"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B8F975F-8300-115A-C906-F95ADB141A00}"/>
              </a:ext>
            </a:extLst>
          </p:cNvPr>
          <p:cNvSpPr txBox="1"/>
          <p:nvPr/>
        </p:nvSpPr>
        <p:spPr>
          <a:xfrm>
            <a:off x="173948" y="2382934"/>
            <a:ext cx="11563962" cy="2462213"/>
          </a:xfrm>
          <a:prstGeom prst="rect">
            <a:avLst/>
          </a:prstGeom>
          <a:noFill/>
        </p:spPr>
        <p:txBody>
          <a:bodyPr wrap="square">
            <a:spAutoFit/>
          </a:bodyPr>
          <a:lstStyle/>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 class can't anticipate the class of objects it must create. </a:t>
            </a:r>
          </a:p>
          <a:p>
            <a:pPr marL="342900" indent="-342900">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 class wants its subclasses to specify the objects it creates. </a:t>
            </a:r>
          </a:p>
          <a:p>
            <a:pPr marL="342900" indent="-342900">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classes delegate responsibility to one of several helper subclasses, and you want to localize the knowledge of which helper subclass is the delegate.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2"/>
          <p:cNvSpPr txBox="1"/>
          <p:nvPr/>
        </p:nvSpPr>
        <p:spPr>
          <a:xfrm>
            <a:off x="167854" y="77677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Structure</a:t>
            </a:r>
            <a:endParaRPr sz="14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6220E556-F794-E260-9AA0-612AC8E1A1D9}"/>
              </a:ext>
            </a:extLst>
          </p:cNvPr>
          <p:cNvPicPr>
            <a:picLocks noChangeAspect="1"/>
          </p:cNvPicPr>
          <p:nvPr/>
        </p:nvPicPr>
        <p:blipFill>
          <a:blip r:embed="rId3"/>
          <a:stretch>
            <a:fillRect/>
          </a:stretch>
        </p:blipFill>
        <p:spPr>
          <a:xfrm>
            <a:off x="430502" y="1998021"/>
            <a:ext cx="5065325" cy="3562350"/>
          </a:xfrm>
          <a:prstGeom prst="rect">
            <a:avLst/>
          </a:prstGeom>
        </p:spPr>
      </p:pic>
      <p:pic>
        <p:nvPicPr>
          <p:cNvPr id="9218" name="Picture 2" descr="Scheme of Factory Method">
            <a:extLst>
              <a:ext uri="{FF2B5EF4-FFF2-40B4-BE49-F238E27FC236}">
                <a16:creationId xmlns:a16="http://schemas.microsoft.com/office/drawing/2014/main" id="{C3DAD899-4346-BC2B-1B84-F30A2E09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796" y="1767526"/>
            <a:ext cx="55911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cheme of Factory Method">
            <a:extLst>
              <a:ext uri="{FF2B5EF4-FFF2-40B4-BE49-F238E27FC236}">
                <a16:creationId xmlns:a16="http://schemas.microsoft.com/office/drawing/2014/main" id="{28277482-38DF-3A7C-600A-735074EB1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175" y="5141585"/>
            <a:ext cx="4686300"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 calcmode="lin" valueType="num">
                                      <p:cBhvr additive="base">
                                        <p:cTn id="13" dur="500" fill="hold"/>
                                        <p:tgtEl>
                                          <p:spTgt spid="9218"/>
                                        </p:tgtEl>
                                        <p:attrNameLst>
                                          <p:attrName>ppt_x</p:attrName>
                                        </p:attrNameLst>
                                      </p:cBhvr>
                                      <p:tavLst>
                                        <p:tav tm="0">
                                          <p:val>
                                            <p:strVal val="#ppt_x"/>
                                          </p:val>
                                        </p:tav>
                                        <p:tav tm="100000">
                                          <p:val>
                                            <p:strVal val="#ppt_x"/>
                                          </p:val>
                                        </p:tav>
                                      </p:tavLst>
                                    </p:anim>
                                    <p:anim calcmode="lin" valueType="num">
                                      <p:cBhvr additive="base">
                                        <p:cTn id="14"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53"/>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Participants</a:t>
            </a:r>
            <a:endParaRPr sz="1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D5EC9B6-0EF0-982F-4BD1-6FC0EE38539C}"/>
              </a:ext>
            </a:extLst>
          </p:cNvPr>
          <p:cNvSpPr txBox="1"/>
          <p:nvPr/>
        </p:nvSpPr>
        <p:spPr>
          <a:xfrm>
            <a:off x="646888" y="1596931"/>
            <a:ext cx="11055485" cy="3816429"/>
          </a:xfrm>
          <a:prstGeom prst="rect">
            <a:avLst/>
          </a:prstGeom>
          <a:noFill/>
        </p:spPr>
        <p:txBody>
          <a:bodyPr wrap="square">
            <a:sp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Product -defines the interface of objects the factory method creates. </a:t>
            </a:r>
          </a:p>
          <a:p>
            <a:pPr marL="342900" indent="-342900">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dirty="0" err="1">
                <a:latin typeface="Times New Roman" panose="02020603050405020304" pitchFamily="18" charset="0"/>
                <a:cs typeface="Times New Roman" panose="02020603050405020304" pitchFamily="18" charset="0"/>
              </a:rPr>
              <a:t>ConcreteProduct</a:t>
            </a:r>
            <a:r>
              <a:rPr lang="en-US" sz="2200" dirty="0">
                <a:latin typeface="Times New Roman" panose="02020603050405020304" pitchFamily="18" charset="0"/>
                <a:cs typeface="Times New Roman" panose="02020603050405020304" pitchFamily="18" charset="0"/>
              </a:rPr>
              <a:t> - implements the Product interface. </a:t>
            </a:r>
          </a:p>
          <a:p>
            <a:pPr marL="342900" indent="-342900">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Creator - declares the factory method, which returns an object of type </a:t>
            </a:r>
            <a:r>
              <a:rPr lang="en-US" sz="2200" dirty="0" err="1">
                <a:latin typeface="Times New Roman" panose="02020603050405020304" pitchFamily="18" charset="0"/>
                <a:cs typeface="Times New Roman" panose="02020603050405020304" pitchFamily="18" charset="0"/>
              </a:rPr>
              <a:t>Product.Creator</a:t>
            </a:r>
            <a:r>
              <a:rPr lang="en-US" sz="2200" dirty="0">
                <a:latin typeface="Times New Roman" panose="02020603050405020304" pitchFamily="18" charset="0"/>
                <a:cs typeface="Times New Roman" panose="02020603050405020304" pitchFamily="18" charset="0"/>
              </a:rPr>
              <a:t> may also define a default implementation of the factory method that returns a default </a:t>
            </a:r>
            <a:r>
              <a:rPr lang="en-US" sz="2200" dirty="0" err="1">
                <a:latin typeface="Times New Roman" panose="02020603050405020304" pitchFamily="18" charset="0"/>
                <a:cs typeface="Times New Roman" panose="02020603050405020304" pitchFamily="18" charset="0"/>
              </a:rPr>
              <a:t>ConcreteProduct</a:t>
            </a:r>
            <a:r>
              <a:rPr lang="en-US" sz="2200" dirty="0">
                <a:latin typeface="Times New Roman" panose="02020603050405020304" pitchFamily="18" charset="0"/>
                <a:cs typeface="Times New Roman" panose="02020603050405020304" pitchFamily="18" charset="0"/>
              </a:rPr>
              <a:t> object.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may call the factory method to create a Product object. </a:t>
            </a:r>
          </a:p>
          <a:p>
            <a:pPr marL="342900" indent="-342900">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dirty="0" err="1">
                <a:latin typeface="Times New Roman" panose="02020603050405020304" pitchFamily="18" charset="0"/>
                <a:cs typeface="Times New Roman" panose="02020603050405020304" pitchFamily="18" charset="0"/>
              </a:rPr>
              <a:t>ConcreteCreator</a:t>
            </a:r>
            <a:r>
              <a:rPr lang="en-US" sz="2200" dirty="0">
                <a:latin typeface="Times New Roman" panose="02020603050405020304" pitchFamily="18" charset="0"/>
                <a:cs typeface="Times New Roman" panose="02020603050405020304" pitchFamily="18" charset="0"/>
              </a:rPr>
              <a:t> -overrides the factory method to return an instance of a </a:t>
            </a:r>
            <a:r>
              <a:rPr lang="en-US" sz="2200" dirty="0" err="1">
                <a:latin typeface="Times New Roman" panose="02020603050405020304" pitchFamily="18" charset="0"/>
                <a:cs typeface="Times New Roman" panose="02020603050405020304" pitchFamily="18" charset="0"/>
              </a:rPr>
              <a:t>ConcreteProduct</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37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53"/>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Collaboration </a:t>
            </a:r>
            <a:endParaRPr sz="1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8797A8E9-5455-A895-4BB4-A65AEB87707A}"/>
              </a:ext>
            </a:extLst>
          </p:cNvPr>
          <p:cNvSpPr txBox="1"/>
          <p:nvPr/>
        </p:nvSpPr>
        <p:spPr>
          <a:xfrm>
            <a:off x="676071" y="1961160"/>
            <a:ext cx="9304508" cy="83099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Creator relies on its subclasses to define the factory method so that it returns an instance of the appropriate </a:t>
            </a:r>
            <a:r>
              <a:rPr lang="en-US" sz="2400" dirty="0" err="1">
                <a:latin typeface="Times New Roman" panose="02020603050405020304" pitchFamily="18" charset="0"/>
                <a:cs typeface="Times New Roman" panose="02020603050405020304" pitchFamily="18" charset="0"/>
              </a:rPr>
              <a:t>ConcreteProduct</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67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53"/>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Consequence</a:t>
            </a:r>
            <a:endParaRPr sz="1400" b="1"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18955284-F46C-93DD-30DE-B3C72C986FE9}"/>
              </a:ext>
            </a:extLst>
          </p:cNvPr>
          <p:cNvSpPr txBox="1"/>
          <p:nvPr/>
        </p:nvSpPr>
        <p:spPr>
          <a:xfrm>
            <a:off x="302096" y="1361510"/>
            <a:ext cx="10264304" cy="1107996"/>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1. Provides hooks for subclasses. Creating objects inside a class with a factory method is always more flexible than creating an object directly. Factory Method gives subclasses a hook for providing an extended version of an object. </a:t>
            </a:r>
            <a:endParaRPr 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7DB051-210F-BA98-EAE6-C6DBB945219E}"/>
              </a:ext>
            </a:extLst>
          </p:cNvPr>
          <p:cNvSpPr txBox="1"/>
          <p:nvPr/>
        </p:nvSpPr>
        <p:spPr>
          <a:xfrm>
            <a:off x="302096" y="2992458"/>
            <a:ext cx="11442864" cy="2800767"/>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2. Connects parallel class hierarchies. In the examples we've considered so far, the factory method is only called by Creators. But this doesn't have to be the case; clients can find factory methods useful, especially in the case of parallel class hierarchies.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Parallel class hierarchies result when a class delegates some of its responsibilities to a separate class. Consider graphical figures that can be manipulated interactively; that is, they can be stretched, moved, or rotated using the mouse. Implementing such interactions isn't always easy. It often requires storing and updating information that records the state of the manipulation at a given time.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Picture 2">
            <a:extLst>
              <a:ext uri="{FF2B5EF4-FFF2-40B4-BE49-F238E27FC236}">
                <a16:creationId xmlns:a16="http://schemas.microsoft.com/office/drawing/2014/main" id="{1D8D06C6-3C42-DE77-07EC-9D77E9E55FC1}"/>
              </a:ext>
            </a:extLst>
          </p:cNvPr>
          <p:cNvPicPr>
            <a:picLocks noChangeAspect="1"/>
          </p:cNvPicPr>
          <p:nvPr/>
        </p:nvPicPr>
        <p:blipFill>
          <a:blip r:embed="rId3"/>
          <a:stretch>
            <a:fillRect/>
          </a:stretch>
        </p:blipFill>
        <p:spPr>
          <a:xfrm>
            <a:off x="2071687" y="1576387"/>
            <a:ext cx="8048625" cy="3705225"/>
          </a:xfrm>
          <a:prstGeom prst="rect">
            <a:avLst/>
          </a:prstGeom>
        </p:spPr>
      </p:pic>
      <p:sp>
        <p:nvSpPr>
          <p:cNvPr id="2" name="Google Shape;231;p53">
            <a:extLst>
              <a:ext uri="{FF2B5EF4-FFF2-40B4-BE49-F238E27FC236}">
                <a16:creationId xmlns:a16="http://schemas.microsoft.com/office/drawing/2014/main" id="{1146BB3E-99F8-53A8-1E05-C1A52CD4A183}"/>
              </a:ext>
            </a:extLst>
          </p:cNvPr>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 Pros and Cons</a:t>
            </a:r>
            <a:endParaRPr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505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4" name="Google Shape;231;p53">
            <a:extLst>
              <a:ext uri="{FF2B5EF4-FFF2-40B4-BE49-F238E27FC236}">
                <a16:creationId xmlns:a16="http://schemas.microsoft.com/office/drawing/2014/main" id="{4278A2AA-EFD2-A106-2F44-4F9CAB6FDDA6}"/>
              </a:ext>
            </a:extLst>
          </p:cNvPr>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C55A11"/>
                </a:solidFill>
                <a:latin typeface="Calibri"/>
                <a:cs typeface="Calibri"/>
                <a:sym typeface="Calibri"/>
              </a:rPr>
              <a:t>Relationship with other pattern</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581E2198-7230-20DA-FAE4-6F36B8772ED3}"/>
              </a:ext>
            </a:extLst>
          </p:cNvPr>
          <p:cNvPicPr>
            <a:picLocks noChangeAspect="1"/>
          </p:cNvPicPr>
          <p:nvPr/>
        </p:nvPicPr>
        <p:blipFill>
          <a:blip r:embed="rId3"/>
          <a:stretch>
            <a:fillRect/>
          </a:stretch>
        </p:blipFill>
        <p:spPr>
          <a:xfrm>
            <a:off x="173948" y="1472890"/>
            <a:ext cx="10431207" cy="52389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5"/>
          <p:cNvSpPr txBox="1"/>
          <p:nvPr/>
        </p:nvSpPr>
        <p:spPr>
          <a:xfrm>
            <a:off x="173948" y="899886"/>
            <a:ext cx="753167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Issues to consider when using the Factory pattern</a:t>
            </a:r>
            <a:endParaRPr sz="1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2283BDB2-3BEF-07A0-15E5-D153274B4ED1}"/>
              </a:ext>
            </a:extLst>
          </p:cNvPr>
          <p:cNvSpPr txBox="1"/>
          <p:nvPr/>
        </p:nvSpPr>
        <p:spPr>
          <a:xfrm>
            <a:off x="173948" y="1474579"/>
            <a:ext cx="10939780"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Two major varieties</a:t>
            </a:r>
            <a:r>
              <a:rPr lang="en-US" sz="2000" dirty="0">
                <a:latin typeface="Times New Roman" panose="02020603050405020304" pitchFamily="18" charset="0"/>
                <a:cs typeface="Times New Roman" panose="02020603050405020304" pitchFamily="18" charset="0"/>
              </a:rPr>
              <a:t>. The two main variations of the Factory Method pattern are (1) the case when the Creator class is an abstract class and does not provide an implementation for the factory method it declares, and (2) the case when the Creator is a concrete class and provides a default implementation for the factory method. It's also possible to have an abstract class that defines a default implementation, but this is less common. The first case requires subclasses to define an implementation, because there's no reasonable default.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Parameterized factory methods</a:t>
            </a:r>
            <a:r>
              <a:rPr lang="en-US" sz="2000" dirty="0">
                <a:latin typeface="Times New Roman" panose="02020603050405020304" pitchFamily="18" charset="0"/>
                <a:cs typeface="Times New Roman" panose="02020603050405020304" pitchFamily="18" charset="0"/>
              </a:rPr>
              <a:t>. Another variation on the pattern lets the factory method create multiple kinds of products. The factory method takes a parameter that identifies the kind of object to create. All objects the factory method creates will share the Product interface.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Language-specific</a:t>
            </a:r>
            <a:r>
              <a:rPr lang="en-US" sz="2000" dirty="0">
                <a:latin typeface="Times New Roman" panose="02020603050405020304" pitchFamily="18" charset="0"/>
                <a:cs typeface="Times New Roman" panose="02020603050405020304" pitchFamily="18" charset="0"/>
              </a:rPr>
              <a:t> variants and issues. Different languages lend themselves to other interesting variations and caveats. Smalltalk programs often use a method that returns the class of the object to be instantiated. A Creator factory method can use this value to create a product, and a </a:t>
            </a:r>
            <a:r>
              <a:rPr lang="en-US" sz="2000" dirty="0" err="1">
                <a:latin typeface="Times New Roman" panose="02020603050405020304" pitchFamily="18" charset="0"/>
                <a:cs typeface="Times New Roman" panose="02020603050405020304" pitchFamily="18" charset="0"/>
              </a:rPr>
              <a:t>ConcreteCreator</a:t>
            </a:r>
            <a:r>
              <a:rPr lang="en-US" sz="2000" dirty="0">
                <a:latin typeface="Times New Roman" panose="02020603050405020304" pitchFamily="18" charset="0"/>
                <a:cs typeface="Times New Roman" panose="02020603050405020304" pitchFamily="18" charset="0"/>
              </a:rPr>
              <a:t> may store or even compute this value. The result is an even later binding for the type of </a:t>
            </a:r>
            <a:r>
              <a:rPr lang="en-US" sz="2000" dirty="0" err="1">
                <a:latin typeface="Times New Roman" panose="02020603050405020304" pitchFamily="18" charset="0"/>
                <a:cs typeface="Times New Roman" panose="02020603050405020304" pitchFamily="18" charset="0"/>
              </a:rPr>
              <a:t>ConcreteProduct</a:t>
            </a:r>
            <a:r>
              <a:rPr lang="en-US" sz="2000" dirty="0">
                <a:latin typeface="Times New Roman" panose="02020603050405020304" pitchFamily="18" charset="0"/>
                <a:cs typeface="Times New Roman" panose="02020603050405020304" pitchFamily="18" charset="0"/>
              </a:rPr>
              <a:t> to be instantiated.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Google Shape;231;p53">
            <a:extLst>
              <a:ext uri="{FF2B5EF4-FFF2-40B4-BE49-F238E27FC236}">
                <a16:creationId xmlns:a16="http://schemas.microsoft.com/office/drawing/2014/main" id="{1146BB3E-99F8-53A8-1E05-C1A52CD4A183}"/>
              </a:ext>
            </a:extLst>
          </p:cNvPr>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C55A11"/>
                </a:solidFill>
                <a:latin typeface="Calibri"/>
                <a:cs typeface="Calibri"/>
                <a:sym typeface="Calibri"/>
              </a:rPr>
              <a:t>Demo</a:t>
            </a:r>
            <a:endParaRPr sz="1400" b="1"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A880B96E-0C83-EC86-3B86-F729809BA021}"/>
              </a:ext>
            </a:extLst>
          </p:cNvPr>
          <p:cNvSpPr txBox="1"/>
          <p:nvPr/>
        </p:nvSpPr>
        <p:spPr>
          <a:xfrm>
            <a:off x="1517715" y="2554664"/>
            <a:ext cx="3186260" cy="307777"/>
          </a:xfrm>
          <a:prstGeom prst="rect">
            <a:avLst/>
          </a:prstGeom>
          <a:noFill/>
        </p:spPr>
        <p:txBody>
          <a:bodyPr wrap="square" rtlCol="0">
            <a:spAutoFit/>
          </a:bodyPr>
          <a:lstStyle/>
          <a:p>
            <a:r>
              <a:rPr lang="en-IN" dirty="0">
                <a:hlinkClick r:id="rId3"/>
              </a:rPr>
              <a:t>Link for java program</a:t>
            </a:r>
            <a:endParaRPr lang="en-IN" dirty="0"/>
          </a:p>
        </p:txBody>
      </p:sp>
    </p:spTree>
    <p:extLst>
      <p:ext uri="{BB962C8B-B14F-4D97-AF65-F5344CB8AC3E}">
        <p14:creationId xmlns:p14="http://schemas.microsoft.com/office/powerpoint/2010/main" val="1329222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p:nvPr/>
        </p:nvSpPr>
        <p:spPr>
          <a:xfrm>
            <a:off x="395784" y="763924"/>
            <a:ext cx="664727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C00000"/>
                </a:solidFill>
                <a:latin typeface="Times New Roman"/>
                <a:ea typeface="Times New Roman"/>
                <a:cs typeface="Times New Roman"/>
                <a:sym typeface="Times New Roman"/>
              </a:rPr>
              <a:t>References</a:t>
            </a:r>
            <a:endParaRPr/>
          </a:p>
        </p:txBody>
      </p:sp>
      <p:sp>
        <p:nvSpPr>
          <p:cNvPr id="251" name="Google Shape;251;p17"/>
          <p:cNvSpPr txBox="1"/>
          <p:nvPr/>
        </p:nvSpPr>
        <p:spPr>
          <a:xfrm>
            <a:off x="461784" y="1967257"/>
            <a:ext cx="10358100" cy="48320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Text Reference</a:t>
            </a:r>
            <a:endParaRPr dirty="0"/>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Design Patterns: Elements of Reusable Object-Oriented Software, GOF</a:t>
            </a:r>
            <a:endParaRPr dirty="0"/>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Web Reference</a:t>
            </a:r>
          </a:p>
          <a:p>
            <a:pPr marL="0" marR="0" lvl="0" indent="0" algn="just" rtl="0">
              <a:lnSpc>
                <a:spcPct val="100000"/>
              </a:lnSpc>
              <a:spcBef>
                <a:spcPts val="0"/>
              </a:spcBef>
              <a:spcAft>
                <a:spcPts val="0"/>
              </a:spcAft>
              <a:buNone/>
            </a:pPr>
            <a:r>
              <a:rPr lang="en-IN" dirty="0">
                <a:hlinkClick r:id="rId3"/>
              </a:rPr>
              <a:t>https://www.tutorialspoint.com/design_pattern/factory_pattern.htm</a:t>
            </a:r>
            <a:endParaRPr lang="en-IN" dirty="0"/>
          </a:p>
          <a:p>
            <a:pPr marL="0" marR="0" lvl="0" indent="0" algn="just" rtl="0">
              <a:lnSpc>
                <a:spcPct val="100000"/>
              </a:lnSpc>
              <a:spcBef>
                <a:spcPts val="0"/>
              </a:spcBef>
              <a:spcAft>
                <a:spcPts val="0"/>
              </a:spcAft>
              <a:buNone/>
            </a:pPr>
            <a:r>
              <a:rPr lang="en-IN" dirty="0">
                <a:hlinkClick r:id="rId4"/>
              </a:rPr>
              <a:t>https://www.javatpoint.com/factory-method-design-pattern</a:t>
            </a:r>
            <a:endParaRPr lang="en-IN" dirty="0"/>
          </a:p>
          <a:p>
            <a:pPr marL="0" marR="0" lvl="0" indent="0" algn="just" rtl="0">
              <a:lnSpc>
                <a:spcPct val="100000"/>
              </a:lnSpc>
              <a:spcBef>
                <a:spcPts val="0"/>
              </a:spcBef>
              <a:spcAft>
                <a:spcPts val="0"/>
              </a:spcAft>
              <a:buNone/>
            </a:pPr>
            <a:r>
              <a:rPr lang="en-IN" dirty="0">
                <a:hlinkClick r:id="rId5"/>
              </a:rPr>
              <a:t>https://refactoring.guru/design-patterns/factory-method</a:t>
            </a:r>
            <a:endParaRPr lang="en-IN" dirty="0"/>
          </a:p>
          <a:p>
            <a:pPr marL="0" marR="0" lvl="0" indent="0" algn="just" rtl="0">
              <a:lnSpc>
                <a:spcPct val="100000"/>
              </a:lnSpc>
              <a:spcBef>
                <a:spcPts val="0"/>
              </a:spcBef>
              <a:spcAft>
                <a:spcPts val="0"/>
              </a:spcAft>
              <a:buNone/>
            </a:pPr>
            <a:r>
              <a:rPr lang="en-IN" dirty="0">
                <a:solidFill>
                  <a:schemeClr val="accent6"/>
                </a:solidFill>
                <a:hlinkClick r:id="rId6">
                  <a:extLst>
                    <a:ext uri="{A12FA001-AC4F-418D-AE19-62706E023703}">
                      <ahyp:hlinkClr xmlns:ahyp="http://schemas.microsoft.com/office/drawing/2018/hyperlinkcolor" val="tx"/>
                    </a:ext>
                  </a:extLst>
                </a:hlinkClick>
              </a:rPr>
              <a:t>https://www.geeksforgeeks.org/factory-method-design-pattern-in-java/</a:t>
            </a:r>
            <a:endParaRPr lang="en-IN" dirty="0">
              <a:solidFill>
                <a:schemeClr val="accent6"/>
              </a:solidFill>
            </a:endParaRPr>
          </a:p>
          <a:p>
            <a:pPr marL="0" marR="0" lvl="0" indent="0" algn="just" rtl="0">
              <a:lnSpc>
                <a:spcPct val="100000"/>
              </a:lnSpc>
              <a:spcBef>
                <a:spcPts val="0"/>
              </a:spcBef>
              <a:spcAft>
                <a:spcPts val="0"/>
              </a:spcAft>
              <a:buNone/>
            </a:pPr>
            <a:r>
              <a:rPr lang="en-IN" dirty="0">
                <a:solidFill>
                  <a:schemeClr val="accent1"/>
                </a:solidFill>
                <a:hlinkClick r:id="rId7"/>
              </a:rPr>
              <a:t>https://www.digitalocean.com/community/tutorials/factory-design-pattern-in-java</a:t>
            </a:r>
            <a:endParaRPr lang="en-IN" dirty="0">
              <a:solidFill>
                <a:schemeClr val="accent1"/>
              </a:solidFill>
            </a:endParaRPr>
          </a:p>
          <a:p>
            <a:pPr marL="0" marR="0" lvl="0" indent="0" algn="just" rtl="0">
              <a:lnSpc>
                <a:spcPct val="100000"/>
              </a:lnSpc>
              <a:spcBef>
                <a:spcPts val="0"/>
              </a:spcBef>
              <a:spcAft>
                <a:spcPts val="0"/>
              </a:spcAft>
              <a:buNone/>
            </a:pPr>
            <a:r>
              <a:rPr lang="en-IN" dirty="0">
                <a:solidFill>
                  <a:schemeClr val="accent1"/>
                </a:solidFill>
                <a:hlinkClick r:id="rId8"/>
              </a:rPr>
              <a:t>https://www.baeldung.com/java-factory-pattern</a:t>
            </a:r>
            <a:endParaRPr lang="en-IN" dirty="0">
              <a:solidFill>
                <a:schemeClr val="accent1"/>
              </a:solidFill>
            </a:endParaRPr>
          </a:p>
          <a:p>
            <a:pPr marL="0" marR="0" lvl="0" indent="0" algn="just" rtl="0">
              <a:lnSpc>
                <a:spcPct val="100000"/>
              </a:lnSpc>
              <a:spcBef>
                <a:spcPts val="0"/>
              </a:spcBef>
              <a:spcAft>
                <a:spcPts val="0"/>
              </a:spcAft>
              <a:buNone/>
            </a:pPr>
            <a:r>
              <a:rPr lang="en-IN" dirty="0">
                <a:solidFill>
                  <a:schemeClr val="accent1"/>
                </a:solidFill>
                <a:hlinkClick r:id="rId9"/>
              </a:rPr>
              <a:t>https://sourcemaking.com/design_patterns/factory_method</a:t>
            </a:r>
            <a:endParaRPr lang="en-IN" dirty="0">
              <a:solidFill>
                <a:schemeClr val="accent1"/>
              </a:solidFill>
            </a:endParaRPr>
          </a:p>
          <a:p>
            <a:pPr marL="0" marR="0" lvl="0" indent="0" algn="just" rtl="0">
              <a:lnSpc>
                <a:spcPct val="100000"/>
              </a:lnSpc>
              <a:spcBef>
                <a:spcPts val="0"/>
              </a:spcBef>
              <a:spcAft>
                <a:spcPts val="0"/>
              </a:spcAft>
              <a:buNone/>
            </a:pPr>
            <a:r>
              <a:rPr lang="en-IN" dirty="0">
                <a:solidFill>
                  <a:schemeClr val="accent1"/>
                </a:solidFill>
              </a:rPr>
              <a:t>https://www.scaler.com/topics/factory-design-pattern-in-java/</a:t>
            </a:r>
          </a:p>
          <a:p>
            <a:pPr marL="0" marR="0" lvl="0" indent="0" algn="just" rtl="0">
              <a:lnSpc>
                <a:spcPct val="100000"/>
              </a:lnSpc>
              <a:spcBef>
                <a:spcPts val="0"/>
              </a:spcBef>
              <a:spcAft>
                <a:spcPts val="0"/>
              </a:spcAft>
              <a:buNone/>
            </a:pPr>
            <a:endParaRPr lang="en-IN" dirty="0">
              <a:solidFill>
                <a:schemeClr val="accent1"/>
              </a:solidFill>
            </a:endParaRPr>
          </a:p>
          <a:p>
            <a:pPr marL="0" marR="0" lvl="0" indent="0" algn="just" rtl="0">
              <a:lnSpc>
                <a:spcPct val="100000"/>
              </a:lnSpc>
              <a:spcBef>
                <a:spcPts val="0"/>
              </a:spcBef>
              <a:spcAft>
                <a:spcPts val="0"/>
              </a:spcAft>
              <a:buNone/>
            </a:pPr>
            <a:endParaRPr dirty="0"/>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p:nvPr/>
        </p:nvSpPr>
        <p:spPr>
          <a:xfrm>
            <a:off x="79937" y="2838369"/>
            <a:ext cx="1184617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2F5496"/>
                </a:solidFill>
                <a:latin typeface="Calibri"/>
                <a:ea typeface="Calibri"/>
                <a:cs typeface="Calibri"/>
                <a:sym typeface="Calibri"/>
              </a:rPr>
              <a:t>  Unit-4</a:t>
            </a:r>
            <a:endParaRPr sz="1400" b="0" i="0" u="none" strike="noStrike" cap="none" dirty="0">
              <a:solidFill>
                <a:srgbClr val="000000"/>
              </a:solidFill>
              <a:latin typeface="Arial"/>
              <a:ea typeface="Arial"/>
              <a:cs typeface="Arial"/>
              <a:sym typeface="Arial"/>
            </a:endParaRPr>
          </a:p>
        </p:txBody>
      </p:sp>
      <p:grpSp>
        <p:nvGrpSpPr>
          <p:cNvPr id="119" name="Google Shape;119;p3"/>
          <p:cNvGrpSpPr/>
          <p:nvPr/>
        </p:nvGrpSpPr>
        <p:grpSpPr>
          <a:xfrm>
            <a:off x="313844" y="5489699"/>
            <a:ext cx="1066895" cy="1078155"/>
            <a:chOff x="313844" y="5489699"/>
            <a:chExt cx="1066895" cy="1078155"/>
          </a:xfrm>
        </p:grpSpPr>
        <p:sp>
          <p:nvSpPr>
            <p:cNvPr id="120" name="Google Shape;120;p3"/>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3"/>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22" name="Google Shape;122;p3"/>
          <p:cNvCxnSpPr/>
          <p:nvPr/>
        </p:nvCxnSpPr>
        <p:spPr>
          <a:xfrm>
            <a:off x="164387" y="2763388"/>
            <a:ext cx="8833698" cy="0"/>
          </a:xfrm>
          <a:prstGeom prst="straightConnector1">
            <a:avLst/>
          </a:prstGeom>
          <a:noFill/>
          <a:ln w="38100" cap="flat" cmpd="sng">
            <a:solidFill>
              <a:srgbClr val="DFA267"/>
            </a:solidFill>
            <a:prstDash val="solid"/>
            <a:miter lim="800000"/>
            <a:headEnd type="none" w="sm" len="sm"/>
            <a:tailEnd type="none" w="sm" len="sm"/>
          </a:ln>
        </p:spPr>
      </p:cxnSp>
      <p:pic>
        <p:nvPicPr>
          <p:cNvPr id="123" name="Google Shape;123;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24" name="Google Shape;124;p3"/>
          <p:cNvSpPr/>
          <p:nvPr/>
        </p:nvSpPr>
        <p:spPr>
          <a:xfrm>
            <a:off x="1" y="1726230"/>
            <a:ext cx="917741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C55A11"/>
                </a:solidFill>
                <a:latin typeface="Calibri"/>
                <a:ea typeface="Calibri"/>
                <a:cs typeface="Calibri"/>
                <a:sym typeface="Calibri"/>
              </a:rPr>
              <a:t>UE20CS352: Object Oriented Analysis and Design with Java</a:t>
            </a:r>
            <a:endParaRPr sz="1400" b="0" i="0" u="none" strike="noStrike" cap="none" dirty="0">
              <a:solidFill>
                <a:srgbClr val="000000"/>
              </a:solidFill>
              <a:latin typeface="Arial"/>
              <a:ea typeface="Arial"/>
              <a:cs typeface="Arial"/>
              <a:sym typeface="Arial"/>
            </a:endParaRPr>
          </a:p>
        </p:txBody>
      </p:sp>
      <p:sp>
        <p:nvSpPr>
          <p:cNvPr id="125" name="Google Shape;125;p3"/>
          <p:cNvSpPr/>
          <p:nvPr/>
        </p:nvSpPr>
        <p:spPr>
          <a:xfrm>
            <a:off x="164387" y="3479125"/>
            <a:ext cx="935411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rgbClr val="C55A11"/>
                </a:solidFill>
                <a:latin typeface="Calibri"/>
                <a:ea typeface="Calibri"/>
                <a:cs typeface="Calibri"/>
                <a:sym typeface="Calibri"/>
              </a:rPr>
              <a:t>Creational Patterns – </a:t>
            </a:r>
            <a:r>
              <a:rPr lang="en-US" sz="2400" b="1" dirty="0">
                <a:solidFill>
                  <a:srgbClr val="C55A11"/>
                </a:solidFill>
                <a:latin typeface="Calibri"/>
                <a:ea typeface="Calibri"/>
                <a:cs typeface="Calibri"/>
                <a:sym typeface="Calibri"/>
              </a:rPr>
              <a:t>Factory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cxnSp>
        <p:nvCxnSpPr>
          <p:cNvPr id="256" name="Google Shape;256;p33"/>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sp>
        <p:nvSpPr>
          <p:cNvPr id="257" name="Google Shape;257;p33"/>
          <p:cNvSpPr/>
          <p:nvPr/>
        </p:nvSpPr>
        <p:spPr>
          <a:xfrm>
            <a:off x="5460537"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niveditak@</a:t>
            </a:r>
            <a:r>
              <a:rPr lang="en-US" sz="2400" b="1" i="0" u="none" strike="noStrike" cap="none" dirty="0">
                <a:solidFill>
                  <a:schemeClr val="dk1"/>
                </a:solidFill>
                <a:latin typeface="Calibri"/>
                <a:ea typeface="Calibri"/>
                <a:cs typeface="Calibri"/>
                <a:sym typeface="Calibri"/>
              </a:rPr>
              <a:t>pes.edu</a:t>
            </a:r>
            <a:endParaRPr sz="2400" b="1" i="0" u="none" strike="noStrike" cap="none" dirty="0">
              <a:solidFill>
                <a:schemeClr val="dk1"/>
              </a:solidFill>
              <a:latin typeface="Calibri"/>
              <a:ea typeface="Calibri"/>
              <a:cs typeface="Calibri"/>
              <a:sym typeface="Calibri"/>
            </a:endParaRPr>
          </a:p>
        </p:txBody>
      </p:sp>
      <p:grpSp>
        <p:nvGrpSpPr>
          <p:cNvPr id="258" name="Google Shape;258;p33"/>
          <p:cNvGrpSpPr/>
          <p:nvPr/>
        </p:nvGrpSpPr>
        <p:grpSpPr>
          <a:xfrm>
            <a:off x="313844" y="349466"/>
            <a:ext cx="11518407" cy="6218388"/>
            <a:chOff x="313844" y="349466"/>
            <a:chExt cx="11518407" cy="6218388"/>
          </a:xfrm>
        </p:grpSpPr>
        <p:sp>
          <p:nvSpPr>
            <p:cNvPr id="259" name="Google Shape;259;p33"/>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33"/>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33"/>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2" name="Google Shape;262;p33"/>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63" name="Google Shape;263;p33" descr="A close up of a logo&#10;&#10;Description automatically generated"/>
          <p:cNvPicPr preferRelativeResize="0"/>
          <p:nvPr/>
        </p:nvPicPr>
        <p:blipFill rotWithShape="1">
          <a:blip r:embed="rId3">
            <a:alphaModFix/>
          </a:blip>
          <a:srcRect/>
          <a:stretch/>
        </p:blipFill>
        <p:spPr>
          <a:xfrm>
            <a:off x="2411974" y="1606241"/>
            <a:ext cx="2369218" cy="3550188"/>
          </a:xfrm>
          <a:prstGeom prst="rect">
            <a:avLst/>
          </a:prstGeom>
          <a:noFill/>
          <a:ln>
            <a:noFill/>
          </a:ln>
        </p:spPr>
      </p:pic>
      <p:sp>
        <p:nvSpPr>
          <p:cNvPr id="264" name="Google Shape;264;p33"/>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265" name="Google Shape;265;p33"/>
          <p:cNvSpPr/>
          <p:nvPr/>
        </p:nvSpPr>
        <p:spPr>
          <a:xfrm>
            <a:off x="5448168" y="3064182"/>
            <a:ext cx="633836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Prof Nivedita Kasturi</a:t>
            </a:r>
            <a:endParaRPr sz="2400" b="1" i="0" u="none" strike="noStrike" cap="none" dirty="0">
              <a:solidFill>
                <a:schemeClr val="dk1"/>
              </a:solidFill>
              <a:latin typeface="Calibri"/>
              <a:ea typeface="Calibri"/>
              <a:cs typeface="Calibri"/>
              <a:sym typeface="Calibri"/>
            </a:endParaRPr>
          </a:p>
        </p:txBody>
      </p:sp>
      <p:sp>
        <p:nvSpPr>
          <p:cNvPr id="266" name="Google Shape;266;p33"/>
          <p:cNvSpPr/>
          <p:nvPr/>
        </p:nvSpPr>
        <p:spPr>
          <a:xfrm>
            <a:off x="5448168" y="3525847"/>
            <a:ext cx="647937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Department of Computer Science and Engineering</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p:nvPr/>
        </p:nvSpPr>
        <p:spPr>
          <a:xfrm>
            <a:off x="173948" y="692436"/>
            <a:ext cx="63810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C55A11"/>
                </a:solidFill>
                <a:latin typeface="Calibri"/>
                <a:ea typeface="Calibri"/>
                <a:cs typeface="Calibri"/>
                <a:sym typeface="Calibri"/>
              </a:rPr>
              <a:t>Agenda</a:t>
            </a:r>
            <a:endParaRPr sz="1600" b="1" i="0" u="none" strike="noStrike" cap="none">
              <a:solidFill>
                <a:srgbClr val="000000"/>
              </a:solidFill>
              <a:latin typeface="Arial"/>
              <a:ea typeface="Arial"/>
              <a:cs typeface="Arial"/>
              <a:sym typeface="Arial"/>
            </a:endParaRPr>
          </a:p>
        </p:txBody>
      </p:sp>
      <p:sp>
        <p:nvSpPr>
          <p:cNvPr id="131" name="Google Shape;131;p9"/>
          <p:cNvSpPr txBox="1"/>
          <p:nvPr/>
        </p:nvSpPr>
        <p:spPr>
          <a:xfrm>
            <a:off x="173948" y="1352392"/>
            <a:ext cx="10419600" cy="563227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Introduction to Structural design patterns</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Types of Structural Design Patterns.</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Factory-definition</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   Motivation</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  Intent</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Implementation</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Applicability</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Calibri"/>
                <a:ea typeface="Calibri"/>
                <a:cs typeface="Calibri"/>
                <a:sym typeface="Calibri"/>
              </a:rPr>
              <a:t>Structure-Consequence</a:t>
            </a:r>
            <a:endParaRPr dirty="0"/>
          </a:p>
          <a:p>
            <a:pPr marL="342900" marR="0" lvl="0" indent="-342900" algn="just" rtl="0">
              <a:lnSpc>
                <a:spcPct val="150000"/>
              </a:lnSpc>
              <a:spcBef>
                <a:spcPts val="0"/>
              </a:spcBef>
              <a:spcAft>
                <a:spcPts val="0"/>
              </a:spcAft>
              <a:buClr>
                <a:srgbClr val="000000"/>
              </a:buClr>
              <a:buSzPts val="2000"/>
              <a:buFont typeface="Noto Sans Symbols"/>
              <a:buChar char="✔"/>
            </a:pPr>
            <a:r>
              <a:rPr lang="en-US" sz="2000" dirty="0">
                <a:latin typeface="Calibri"/>
                <a:ea typeface="Calibri"/>
                <a:cs typeface="Calibri"/>
                <a:sym typeface="Calibri"/>
              </a:rPr>
              <a:t>I</a:t>
            </a:r>
            <a:r>
              <a:rPr lang="en-US" sz="2000" b="0" i="0" u="none" strike="noStrike" cap="none" dirty="0">
                <a:solidFill>
                  <a:srgbClr val="000000"/>
                </a:solidFill>
                <a:latin typeface="Calibri"/>
                <a:ea typeface="Calibri"/>
                <a:cs typeface="Calibri"/>
                <a:sym typeface="Calibri"/>
              </a:rPr>
              <a:t>ssues</a:t>
            </a:r>
            <a:endParaRPr dirty="0"/>
          </a:p>
          <a:p>
            <a:pPr marL="342900" marR="0" lvl="0" indent="-215900" algn="just" rtl="0">
              <a:lnSpc>
                <a:spcPct val="15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Calibri"/>
              <a:ea typeface="Calibri"/>
              <a:cs typeface="Calibri"/>
              <a:sym typeface="Calibri"/>
            </a:endParaRPr>
          </a:p>
          <a:p>
            <a:pPr marL="342900" marR="0" lvl="0" indent="-215900" algn="just" rtl="0">
              <a:lnSpc>
                <a:spcPct val="15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Calibri"/>
              <a:ea typeface="Calibri"/>
              <a:cs typeface="Calibri"/>
              <a:sym typeface="Calibri"/>
            </a:endParaRPr>
          </a:p>
          <a:p>
            <a:pPr marL="342900" marR="0" lvl="0" indent="-215900" algn="just" rtl="0">
              <a:lnSpc>
                <a:spcPct val="15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14C97-2F4E-3014-4540-BCE42ACDBEDA}"/>
              </a:ext>
            </a:extLst>
          </p:cNvPr>
          <p:cNvSpPr txBox="1"/>
          <p:nvPr/>
        </p:nvSpPr>
        <p:spPr>
          <a:xfrm>
            <a:off x="298580" y="821093"/>
            <a:ext cx="3470988" cy="461665"/>
          </a:xfrm>
          <a:prstGeom prst="rect">
            <a:avLst/>
          </a:prstGeom>
          <a:noFill/>
        </p:spPr>
        <p:txBody>
          <a:bodyPr wrap="square" rtlCol="0">
            <a:spAutoFit/>
          </a:bodyPr>
          <a:lstStyle/>
          <a:p>
            <a:r>
              <a:rPr lang="en-IN" sz="2400" b="1" dirty="0">
                <a:solidFill>
                  <a:schemeClr val="accent2">
                    <a:lumMod val="75000"/>
                  </a:schemeClr>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C165C43E-5373-E2AE-4A9A-A14DBDD06190}"/>
              </a:ext>
            </a:extLst>
          </p:cNvPr>
          <p:cNvSpPr txBox="1"/>
          <p:nvPr/>
        </p:nvSpPr>
        <p:spPr>
          <a:xfrm>
            <a:off x="298580" y="1526090"/>
            <a:ext cx="8770776" cy="4493538"/>
          </a:xfrm>
          <a:prstGeom prst="rect">
            <a:avLst/>
          </a:prstGeom>
          <a:noFill/>
        </p:spPr>
        <p:txBody>
          <a:bodyPr wrap="square">
            <a:sp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Factory Design Pattern or Factory Method Design Pattern is one of the most used design patterns in Java.</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According to </a:t>
            </a:r>
            <a:r>
              <a:rPr lang="en-US" sz="2200" b="0" i="0" dirty="0" err="1">
                <a:solidFill>
                  <a:srgbClr val="000000"/>
                </a:solidFill>
                <a:effectLst/>
                <a:latin typeface="Times New Roman" panose="02020603050405020304" pitchFamily="18" charset="0"/>
                <a:cs typeface="Times New Roman" panose="02020603050405020304" pitchFamily="18" charset="0"/>
              </a:rPr>
              <a:t>GoF</a:t>
            </a:r>
            <a:r>
              <a:rPr lang="en-US" sz="2200" b="0" i="0" dirty="0">
                <a:solidFill>
                  <a:srgbClr val="000000"/>
                </a:solidFill>
                <a:effectLst/>
                <a:latin typeface="Times New Roman" panose="02020603050405020304" pitchFamily="18" charset="0"/>
                <a:cs typeface="Times New Roman" panose="02020603050405020304" pitchFamily="18" charset="0"/>
              </a:rPr>
              <a:t>, this pattern </a:t>
            </a:r>
            <a:r>
              <a:rPr lang="en-US" sz="2200" b="1" i="0" dirty="0">
                <a:solidFill>
                  <a:srgbClr val="000000"/>
                </a:solidFill>
                <a:effectLst/>
                <a:latin typeface="Times New Roman" panose="02020603050405020304" pitchFamily="18" charset="0"/>
                <a:cs typeface="Times New Roman" panose="02020603050405020304" pitchFamily="18" charset="0"/>
              </a:rPr>
              <a:t>“defines an interface for creating an object, but let subclasses decide which class to instantiate.</a:t>
            </a:r>
            <a:r>
              <a:rPr lang="en-US" sz="2200" b="0" i="0" dirty="0">
                <a:solidFill>
                  <a:srgbClr val="000000"/>
                </a:solidFill>
                <a:effectLst/>
                <a:latin typeface="Times New Roman" panose="02020603050405020304" pitchFamily="18" charset="0"/>
                <a:cs typeface="Times New Roman" panose="02020603050405020304" pitchFamily="18" charset="0"/>
              </a:rPr>
              <a:t> The Factory method lets a class defer instantiation to subclasses”.</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This pattern delegates the responsibility of initializing a class from the client to a particular factory class by creating a type of virtual constructor.</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To achieve this, we rely on a factory which provides us with the objects, hiding the actual implementation details. The created objects are accessed using a common interface.</a:t>
            </a:r>
          </a:p>
        </p:txBody>
      </p:sp>
      <p:sp>
        <p:nvSpPr>
          <p:cNvPr id="6" name="TextBox 5">
            <a:extLst>
              <a:ext uri="{FF2B5EF4-FFF2-40B4-BE49-F238E27FC236}">
                <a16:creationId xmlns:a16="http://schemas.microsoft.com/office/drawing/2014/main" id="{DC31A926-1D5D-96DD-7366-C56889E23300}"/>
              </a:ext>
            </a:extLst>
          </p:cNvPr>
          <p:cNvSpPr txBox="1"/>
          <p:nvPr/>
        </p:nvSpPr>
        <p:spPr>
          <a:xfrm>
            <a:off x="8823650" y="6019628"/>
            <a:ext cx="3069770" cy="523220"/>
          </a:xfrm>
          <a:prstGeom prst="rect">
            <a:avLst/>
          </a:prstGeom>
          <a:noFill/>
          <a:ln w="19050">
            <a:solidFill>
              <a:schemeClr val="accent1"/>
            </a:solidFill>
          </a:ln>
        </p:spPr>
        <p:txBody>
          <a:bodyPr wrap="square">
            <a:spAutoFit/>
          </a:bodyPr>
          <a:lstStyle/>
          <a:p>
            <a:r>
              <a:rPr lang="en-US" b="1" dirty="0">
                <a:solidFill>
                  <a:schemeClr val="accent5"/>
                </a:solidFill>
              </a:rPr>
              <a:t>Also Known As Virtual Constructor</a:t>
            </a:r>
            <a:endParaRPr lang="en-IN" b="1" dirty="0">
              <a:solidFill>
                <a:schemeClr val="accent5"/>
              </a:solidFill>
            </a:endParaRPr>
          </a:p>
        </p:txBody>
      </p:sp>
    </p:spTree>
    <p:extLst>
      <p:ext uri="{BB962C8B-B14F-4D97-AF65-F5344CB8AC3E}">
        <p14:creationId xmlns:p14="http://schemas.microsoft.com/office/powerpoint/2010/main" val="273922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Factory: Class, Object Structural</a:t>
            </a:r>
            <a:endParaRPr sz="1400" b="1" i="0" u="none" strike="noStrike" cap="none" dirty="0">
              <a:solidFill>
                <a:srgbClr val="000000"/>
              </a:solidFill>
              <a:latin typeface="Arial"/>
              <a:ea typeface="Arial"/>
              <a:cs typeface="Arial"/>
              <a:sym typeface="Arial"/>
            </a:endParaRPr>
          </a:p>
        </p:txBody>
      </p:sp>
      <p:sp>
        <p:nvSpPr>
          <p:cNvPr id="150" name="Google Shape;150;p10"/>
          <p:cNvSpPr txBox="1"/>
          <p:nvPr/>
        </p:nvSpPr>
        <p:spPr>
          <a:xfrm>
            <a:off x="173948" y="1454312"/>
            <a:ext cx="10204315"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2F5496"/>
                </a:solidFill>
                <a:latin typeface="Calibri"/>
                <a:ea typeface="Calibri"/>
                <a:cs typeface="Calibri"/>
                <a:sym typeface="Calibri"/>
              </a:rPr>
              <a:t>Motivation</a:t>
            </a:r>
            <a:endParaRPr sz="2400" b="1" i="0" u="none" strike="noStrike" cap="none" dirty="0">
              <a:solidFill>
                <a:srgbClr val="2F5496"/>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dirty="0"/>
          </a:p>
        </p:txBody>
      </p:sp>
      <p:sp>
        <p:nvSpPr>
          <p:cNvPr id="3" name="TextBox 2">
            <a:extLst>
              <a:ext uri="{FF2B5EF4-FFF2-40B4-BE49-F238E27FC236}">
                <a16:creationId xmlns:a16="http://schemas.microsoft.com/office/drawing/2014/main" id="{301756A9-847C-9344-3247-578EF08B361E}"/>
              </a:ext>
            </a:extLst>
          </p:cNvPr>
          <p:cNvSpPr txBox="1"/>
          <p:nvPr/>
        </p:nvSpPr>
        <p:spPr>
          <a:xfrm>
            <a:off x="285327" y="1863670"/>
            <a:ext cx="11629865" cy="4893647"/>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deal with the problem of creating objects without having to specify the exact class of the object that will be created.</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Creating an object often requires complex processes not appropriate to include within a composing object. </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object's creation may lead to a significant duplication of code, may require information not accessible to the composing object, may not provide a sufficient level of abstraction, or may otherwise not be part of the composing object's concerns. </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factory method design pattern handles these problems by defining a separate method for creating the objects, which subclasses can then override to specify the derived type of product that will be created.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1"/>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Factory: Class, Object Structural</a:t>
            </a:r>
            <a:endParaRPr sz="1400" b="1" i="0" u="none" strike="noStrike" cap="none" dirty="0">
              <a:solidFill>
                <a:srgbClr val="000000"/>
              </a:solidFill>
              <a:latin typeface="Arial"/>
              <a:ea typeface="Arial"/>
              <a:cs typeface="Arial"/>
              <a:sym typeface="Arial"/>
            </a:endParaRPr>
          </a:p>
        </p:txBody>
      </p:sp>
      <p:sp>
        <p:nvSpPr>
          <p:cNvPr id="156" name="Google Shape;156;p51"/>
          <p:cNvSpPr txBox="1"/>
          <p:nvPr/>
        </p:nvSpPr>
        <p:spPr>
          <a:xfrm>
            <a:off x="173948" y="1454312"/>
            <a:ext cx="102042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2F5496"/>
                </a:solidFill>
                <a:latin typeface="Calibri"/>
                <a:ea typeface="Calibri"/>
                <a:cs typeface="Calibri"/>
                <a:sym typeface="Calibri"/>
              </a:rPr>
              <a:t>Intent</a:t>
            </a:r>
            <a:endParaRPr dirty="0"/>
          </a:p>
        </p:txBody>
      </p:sp>
      <p:sp>
        <p:nvSpPr>
          <p:cNvPr id="3" name="TextBox 2">
            <a:extLst>
              <a:ext uri="{FF2B5EF4-FFF2-40B4-BE49-F238E27FC236}">
                <a16:creationId xmlns:a16="http://schemas.microsoft.com/office/drawing/2014/main" id="{7F5C826A-9E53-095B-6356-B552A3436B60}"/>
              </a:ext>
            </a:extLst>
          </p:cNvPr>
          <p:cNvSpPr txBox="1"/>
          <p:nvPr/>
        </p:nvSpPr>
        <p:spPr>
          <a:xfrm>
            <a:off x="350055" y="2008738"/>
            <a:ext cx="11154590" cy="1200329"/>
          </a:xfrm>
          <a:prstGeom prst="rect">
            <a:avLst/>
          </a:prstGeom>
          <a:noFill/>
        </p:spPr>
        <p:txBody>
          <a:bodyPr wrap="square">
            <a:spAutoFit/>
          </a:bodyPr>
          <a:lstStyle/>
          <a:p>
            <a:pPr algn="l"/>
            <a:r>
              <a:rPr lang="en-US" sz="2400" b="1" i="0" dirty="0">
                <a:solidFill>
                  <a:srgbClr val="444444"/>
                </a:solidFill>
                <a:effectLst/>
                <a:latin typeface="Times New Roman" panose="02020603050405020304" pitchFamily="18" charset="0"/>
                <a:cs typeface="Times New Roman" panose="02020603050405020304" pitchFamily="18" charset="0"/>
              </a:rPr>
              <a:t>Factory Method</a:t>
            </a:r>
            <a:r>
              <a:rPr lang="en-US" sz="2400" b="0" i="0" dirty="0">
                <a:solidFill>
                  <a:srgbClr val="444444"/>
                </a:solidFill>
                <a:effectLst/>
                <a:latin typeface="Times New Roman" panose="02020603050405020304" pitchFamily="18" charset="0"/>
                <a:cs typeface="Times New Roman" panose="02020603050405020304" pitchFamily="18" charset="0"/>
              </a:rPr>
              <a:t> is a creational design pattern that provides an interface for creating objects in a superclass, but allows subclasses to alter the type of objects that will be created.</a:t>
            </a:r>
            <a:endParaRPr lang="en-IN" sz="2400" dirty="0">
              <a:latin typeface="Times New Roman" panose="02020603050405020304" pitchFamily="18" charset="0"/>
              <a:cs typeface="Times New Roman" panose="02020603050405020304" pitchFamily="18" charset="0"/>
            </a:endParaRPr>
          </a:p>
        </p:txBody>
      </p:sp>
      <p:pic>
        <p:nvPicPr>
          <p:cNvPr id="2050" name="Picture 2" descr="Factory Method pattern">
            <a:extLst>
              <a:ext uri="{FF2B5EF4-FFF2-40B4-BE49-F238E27FC236}">
                <a16:creationId xmlns:a16="http://schemas.microsoft.com/office/drawing/2014/main" id="{E55F8107-A1FC-A08D-3646-265EE7007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534" y="3301869"/>
            <a:ext cx="4875736" cy="3047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p:nvPr/>
        </p:nvSpPr>
        <p:spPr>
          <a:xfrm>
            <a:off x="173948" y="899886"/>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C55A11"/>
                </a:solidFill>
                <a:latin typeface="Calibri"/>
                <a:ea typeface="Calibri"/>
                <a:cs typeface="Calibri"/>
                <a:sym typeface="Calibri"/>
              </a:rPr>
              <a:t>Factory</a:t>
            </a:r>
            <a:r>
              <a:rPr lang="en-US" sz="2400" b="1" i="0" u="none" strike="noStrike" cap="none" dirty="0">
                <a:solidFill>
                  <a:srgbClr val="C55A11"/>
                </a:solidFill>
                <a:latin typeface="Calibri"/>
                <a:ea typeface="Calibri"/>
                <a:cs typeface="Calibri"/>
                <a:sym typeface="Calibri"/>
              </a:rPr>
              <a:t>: Implementation</a:t>
            </a:r>
            <a:endParaRPr sz="1400" b="1" i="0" u="none" strike="noStrike" cap="none" dirty="0">
              <a:solidFill>
                <a:srgbClr val="000000"/>
              </a:solidFill>
              <a:latin typeface="Arial"/>
              <a:ea typeface="Arial"/>
              <a:cs typeface="Arial"/>
              <a:sym typeface="Arial"/>
            </a:endParaRPr>
          </a:p>
        </p:txBody>
      </p:sp>
      <p:sp>
        <p:nvSpPr>
          <p:cNvPr id="165" name="Google Shape;165;p11"/>
          <p:cNvSpPr txBox="1"/>
          <p:nvPr/>
        </p:nvSpPr>
        <p:spPr>
          <a:xfrm>
            <a:off x="173948" y="1454312"/>
            <a:ext cx="1020431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2F5496"/>
                </a:solidFill>
                <a:latin typeface="Calibri"/>
                <a:ea typeface="Calibri"/>
                <a:cs typeface="Calibri"/>
                <a:sym typeface="Calibri"/>
              </a:rPr>
              <a:t>UML class diagram for the Factory Pattern</a:t>
            </a:r>
            <a:endParaRPr dirty="0"/>
          </a:p>
        </p:txBody>
      </p:sp>
      <p:pic>
        <p:nvPicPr>
          <p:cNvPr id="3074" name="Picture 2" descr="Factory Method Design Pattern in Java Class Diagram">
            <a:extLst>
              <a:ext uri="{FF2B5EF4-FFF2-40B4-BE49-F238E27FC236}">
                <a16:creationId xmlns:a16="http://schemas.microsoft.com/office/drawing/2014/main" id="{C21CE49C-45E4-AA87-6026-325DFE77A3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8" b="19388"/>
          <a:stretch/>
        </p:blipFill>
        <p:spPr bwMode="auto">
          <a:xfrm>
            <a:off x="618932" y="2415462"/>
            <a:ext cx="6351036" cy="202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p:nvPr/>
        </p:nvSpPr>
        <p:spPr>
          <a:xfrm>
            <a:off x="452063" y="807419"/>
            <a:ext cx="63809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Factory: Implementation example-1</a:t>
            </a:r>
            <a:endParaRPr sz="1400" b="1" i="0" u="none" strike="noStrike" cap="none" dirty="0">
              <a:solidFill>
                <a:srgbClr val="000000"/>
              </a:solidFill>
              <a:latin typeface="Arial"/>
              <a:ea typeface="Arial"/>
              <a:cs typeface="Arial"/>
              <a:sym typeface="Arial"/>
            </a:endParaRPr>
          </a:p>
        </p:txBody>
      </p:sp>
      <p:sp>
        <p:nvSpPr>
          <p:cNvPr id="174" name="Google Shape;174;p12"/>
          <p:cNvSpPr txBox="1"/>
          <p:nvPr/>
        </p:nvSpPr>
        <p:spPr>
          <a:xfrm>
            <a:off x="0" y="1038231"/>
            <a:ext cx="10636898" cy="55091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2000" b="1"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2000" b="1" i="0" u="none" strike="noStrike" cap="none" dirty="0">
                <a:solidFill>
                  <a:srgbClr val="000000"/>
                </a:solidFill>
                <a:latin typeface="Calibri"/>
                <a:ea typeface="Calibri"/>
                <a:cs typeface="Calibri"/>
                <a:sym typeface="Calibri"/>
              </a:rPr>
              <a:t>Problem Statement</a:t>
            </a:r>
            <a:r>
              <a:rPr lang="en-US" sz="2000" b="0" i="0" u="none" strike="noStrike" cap="none" dirty="0">
                <a:solidFill>
                  <a:srgbClr val="000000"/>
                </a:solidFill>
                <a:latin typeface="Calibri"/>
                <a:ea typeface="Calibri"/>
                <a:cs typeface="Calibri"/>
                <a:sym typeface="Calibri"/>
              </a:rPr>
              <a:t>:</a:t>
            </a:r>
            <a:endParaRPr sz="20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2400" dirty="0">
                <a:solidFill>
                  <a:schemeClr val="tx1"/>
                </a:solidFill>
                <a:latin typeface="Times New Roman" panose="02020603050405020304" pitchFamily="18" charset="0"/>
                <a:cs typeface="Times New Roman" panose="02020603050405020304" pitchFamily="18" charset="0"/>
              </a:rPr>
              <a:t>T</a:t>
            </a:r>
            <a:r>
              <a:rPr lang="en-US" sz="2400" i="0" dirty="0">
                <a:solidFill>
                  <a:schemeClr val="tx1"/>
                </a:solidFill>
                <a:effectLst/>
                <a:latin typeface="Times New Roman" panose="02020603050405020304" pitchFamily="18" charset="0"/>
                <a:cs typeface="Times New Roman" panose="02020603050405020304" pitchFamily="18" charset="0"/>
              </a:rPr>
              <a:t>ake the example of a car rental service. In this case, the car rental service has two types of customers. Those with a company contract and those without. For each customer type, the rental service has two variations of cars, grade A and grade B.</a:t>
            </a:r>
          </a:p>
          <a:p>
            <a:pPr marL="0" marR="0" lvl="0" indent="0" algn="just" rtl="0">
              <a:lnSpc>
                <a:spcPct val="100000"/>
              </a:lnSpc>
              <a:spcBef>
                <a:spcPts val="0"/>
              </a:spcBef>
              <a:spcAft>
                <a:spcPts val="0"/>
              </a:spcAft>
              <a:buNone/>
            </a:pPr>
            <a:endParaRPr lang="en-US" sz="240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a:p>
            <a:pPr algn="just" fontAlgn="base"/>
            <a:r>
              <a:rPr lang="en-US" sz="2400" dirty="0">
                <a:solidFill>
                  <a:schemeClr val="tx1"/>
                </a:solidFill>
                <a:latin typeface="Times New Roman" panose="02020603050405020304" pitchFamily="18" charset="0"/>
                <a:cs typeface="Times New Roman" panose="02020603050405020304" pitchFamily="18" charset="0"/>
              </a:rPr>
              <a:t>The owner of the rental service wants a system, which takes in a customer’s requested grade and contract type and outputs the correct car. Additionally, the car should also be checked by a mechanic, cleaned up, and fully fueled.</a:t>
            </a:r>
          </a:p>
          <a:p>
            <a:pPr algn="just" fontAlgn="base"/>
            <a:endParaRPr lang="en-US" sz="2400" dirty="0">
              <a:solidFill>
                <a:schemeClr val="tx1"/>
              </a:solidFill>
              <a:latin typeface="Times New Roman" panose="02020603050405020304" pitchFamily="18" charset="0"/>
              <a:cs typeface="Times New Roman" panose="02020603050405020304" pitchFamily="18" charset="0"/>
            </a:endParaRPr>
          </a:p>
          <a:p>
            <a:pPr algn="just" fontAlgn="base"/>
            <a:r>
              <a:rPr lang="en-US" sz="2400" dirty="0">
                <a:solidFill>
                  <a:schemeClr val="tx1"/>
                </a:solidFill>
                <a:latin typeface="Times New Roman" panose="02020603050405020304" pitchFamily="18" charset="0"/>
                <a:cs typeface="Times New Roman" panose="02020603050405020304" pitchFamily="18" charset="0"/>
              </a:rPr>
              <a:t>In other words, this means, that we need a way of creating different variations of a car, which needs to undergo multiple procedural steps before being handed over to the customers.</a:t>
            </a:r>
          </a:p>
          <a:p>
            <a:pPr algn="just" fontAlgn="base"/>
            <a:r>
              <a:rPr lang="en-US" sz="2400" dirty="0">
                <a:solidFill>
                  <a:schemeClr val="tx1"/>
                </a:solidFill>
                <a:latin typeface="Times New Roman" panose="02020603050405020304" pitchFamily="18" charset="0"/>
                <a:cs typeface="Times New Roman" panose="02020603050405020304" pitchFamily="18" charset="0"/>
              </a:rPr>
              <a:t>As a start, let’s try and see how this could be solved without the factory pattern.</a:t>
            </a:r>
          </a:p>
          <a:p>
            <a:pPr marL="0" marR="0" lvl="0" indent="0" algn="just" rtl="0">
              <a:lnSpc>
                <a:spcPct val="100000"/>
              </a:lnSpc>
              <a:spcBef>
                <a:spcPts val="0"/>
              </a:spcBef>
              <a:spcAft>
                <a:spcPts val="0"/>
              </a:spcAft>
              <a:buNone/>
            </a:pPr>
            <a:endParaRPr sz="240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32F43CC8-BB17-BDEA-9527-994A9BECB659}"/>
              </a:ext>
            </a:extLst>
          </p:cNvPr>
          <p:cNvPicPr>
            <a:picLocks noChangeAspect="1"/>
          </p:cNvPicPr>
          <p:nvPr/>
        </p:nvPicPr>
        <p:blipFill>
          <a:blip r:embed="rId3"/>
          <a:stretch>
            <a:fillRect/>
          </a:stretch>
        </p:blipFill>
        <p:spPr>
          <a:xfrm>
            <a:off x="90293" y="1742492"/>
            <a:ext cx="11134434" cy="49568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fill="hold"/>
                                        <p:tgtEl>
                                          <p:spTgt spid="174"/>
                                        </p:tgtEl>
                                        <p:attrNameLst>
                                          <p:attrName>ppt_x</p:attrName>
                                        </p:attrNameLst>
                                      </p:cBhvr>
                                      <p:tavLst>
                                        <p:tav tm="0">
                                          <p:val>
                                            <p:strVal val="#ppt_x"/>
                                          </p:val>
                                        </p:tav>
                                        <p:tav tm="100000">
                                          <p:val>
                                            <p:strVal val="#ppt_x"/>
                                          </p:val>
                                        </p:tav>
                                      </p:tavLst>
                                    </p:anim>
                                    <p:anim calcmode="lin" valueType="num">
                                      <p:cBhvr additive="base">
                                        <p:cTn id="8"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3569</TotalTime>
  <Words>3506</Words>
  <Application>Microsoft Office PowerPoint</Application>
  <PresentationFormat>Widescreen</PresentationFormat>
  <Paragraphs>201</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Wingdings</vt:lpstr>
      <vt:lpstr>inherit</vt:lpstr>
      <vt:lpstr>Roboto</vt:lpstr>
      <vt:lpstr>Open Sans</vt:lpstr>
      <vt:lpstr>Times New Roman</vt:lpstr>
      <vt:lpstr>PT Sans</vt:lpstr>
      <vt:lpstr>Arial</vt:lpstr>
      <vt:lpstr>Noto Sans Symbols</vt:lpstr>
      <vt:lpstr>Calibri</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anonymous</cp:lastModifiedBy>
  <cp:revision>22</cp:revision>
  <dcterms:created xsi:type="dcterms:W3CDTF">2020-06-03T14:19:11Z</dcterms:created>
  <dcterms:modified xsi:type="dcterms:W3CDTF">2023-03-19T17:19:58Z</dcterms:modified>
</cp:coreProperties>
</file>