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ig9Zy/B8GZoClyGN66SiGH0ZsR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f10dd624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22f10dd62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Use when a system should be independent of how its products are created, composed and represented and &gt; When classes to instantiate are specified at run time dynamic loading &gt; To avoid building a class hierarchy of factories that parallels the class hierarchy of products &gt; When instances of a class can have one of a few different combinations of state – More convenient to install corresponding number of prototypes and clone them – undo command case study</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Prototype has many of the same consequences that Abstract Factory (99) and Builder (110) have: It hides the concrete product classes from the client, thereby reducing the number of names clients know about. Moreover, these patterns let a client work with application-specific classes without modification. Additional benefits of the Prototype pattern are listed below.</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liability of the Prototype pattern is that each subclass of Prototype must implement the Clone operation, which may be difficult. For example, adding Clone is difficult when the classes under consideration already exist. Implementing Clone can be difficult when their internals include objects that don't support copying or have circular references. </a:t>
            </a:r>
            <a:endParaRPr/>
          </a:p>
        </p:txBody>
      </p:sp>
      <p:sp>
        <p:nvSpPr>
          <p:cNvPr id="213" name="Google Shape;21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43" name="Google Shape;24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1" i="0" lang="en-US">
                <a:solidFill>
                  <a:srgbClr val="444444"/>
                </a:solidFill>
                <a:latin typeface="PT Sans"/>
                <a:ea typeface="PT Sans"/>
                <a:cs typeface="PT Sans"/>
                <a:sym typeface="PT Sans"/>
              </a:rPr>
              <a:t>Prototype</a:t>
            </a:r>
            <a:r>
              <a:rPr b="0" i="0" lang="en-US">
                <a:solidFill>
                  <a:srgbClr val="444444"/>
                </a:solidFill>
                <a:latin typeface="PT Sans"/>
                <a:ea typeface="PT Sans"/>
                <a:cs typeface="PT Sans"/>
                <a:sym typeface="PT Sans"/>
              </a:rPr>
              <a:t> is a creational design pattern that allows cloning objects, even complex ones, without coupling to their specific classes.</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All prototype classes should have a common interface that makes it possible to copy objects even if their concrete classes are unknown. Prototype objects can produce full copies since objects of the same class can access each other’s private fields.</a:t>
            </a:r>
            <a:endParaRPr/>
          </a:p>
          <a:p>
            <a:pPr indent="0" lvl="0" marL="0" rtl="0" algn="l">
              <a:lnSpc>
                <a:spcPct val="100000"/>
              </a:lnSpc>
              <a:spcBef>
                <a:spcPts val="0"/>
              </a:spcBef>
              <a:spcAft>
                <a:spcPts val="0"/>
              </a:spcAft>
              <a:buSzPts val="1400"/>
              <a:buNone/>
            </a:pPr>
            <a:r>
              <a:t/>
            </a:r>
            <a:endParaRPr/>
          </a:p>
        </p:txBody>
      </p:sp>
      <p:sp>
        <p:nvSpPr>
          <p:cNvPr id="145" name="Google Shape;14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77" name="Shape 77"/>
        <p:cNvGrpSpPr/>
        <p:nvPr/>
      </p:nvGrpSpPr>
      <p:grpSpPr>
        <a:xfrm>
          <a:off x="0" y="0"/>
          <a:ext cx="0" cy="0"/>
          <a:chOff x="0" y="0"/>
          <a:chExt cx="0" cy="0"/>
        </a:xfrm>
      </p:grpSpPr>
      <p:sp>
        <p:nvSpPr>
          <p:cNvPr id="78" name="Google Shape;78;p6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9" name="Google Shape;79;p6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80" name="Google Shape;80;p6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65"/>
          <p:cNvPicPr preferRelativeResize="0"/>
          <p:nvPr/>
        </p:nvPicPr>
        <p:blipFill rotWithShape="1">
          <a:blip r:embed="rId2">
            <a:alphaModFix/>
          </a:blip>
          <a:srcRect b="0" l="0" r="0" t="0"/>
          <a:stretch/>
        </p:blipFill>
        <p:spPr>
          <a:xfrm>
            <a:off x="11052956" y="136525"/>
            <a:ext cx="932769" cy="1402202"/>
          </a:xfrm>
          <a:prstGeom prst="rect">
            <a:avLst/>
          </a:prstGeom>
          <a:noFill/>
          <a:ln>
            <a:noFill/>
          </a:ln>
        </p:spPr>
      </p:pic>
      <p:sp>
        <p:nvSpPr>
          <p:cNvPr id="82" name="Google Shape;82;p65"/>
          <p:cNvSpPr/>
          <p:nvPr/>
        </p:nvSpPr>
        <p:spPr>
          <a:xfrm>
            <a:off x="18587" y="0"/>
            <a:ext cx="9022976"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CLASS DIAGRAM</a:t>
            </a:r>
            <a:endParaRPr b="0" i="0" sz="2400" u="none" cap="none" strike="noStrike">
              <a:solidFill>
                <a:schemeClr val="dk1"/>
              </a:solidFill>
              <a:latin typeface="Times New Roman"/>
              <a:ea typeface="Times New Roman"/>
              <a:cs typeface="Times New Roman"/>
              <a:sym typeface="Times New Roman"/>
            </a:endParaRPr>
          </a:p>
        </p:txBody>
      </p:sp>
      <p:cxnSp>
        <p:nvCxnSpPr>
          <p:cNvPr id="83" name="Google Shape;83;p65"/>
          <p:cNvCxnSpPr/>
          <p:nvPr/>
        </p:nvCxnSpPr>
        <p:spPr>
          <a:xfrm>
            <a:off x="18588"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cxnSp>
        <p:nvCxnSpPr>
          <p:cNvPr id="22" name="Google Shape;22;p3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3" name="Google Shape;23;p36"/>
          <p:cNvPicPr preferRelativeResize="0"/>
          <p:nvPr/>
        </p:nvPicPr>
        <p:blipFill rotWithShape="1">
          <a:blip r:embed="rId2">
            <a:alphaModFix/>
          </a:blip>
          <a:srcRect b="0" l="0" r="0" t="0"/>
          <a:stretch/>
        </p:blipFill>
        <p:spPr>
          <a:xfrm>
            <a:off x="10659519" y="469890"/>
            <a:ext cx="933598" cy="1398963"/>
          </a:xfrm>
          <a:prstGeom prst="rect">
            <a:avLst/>
          </a:prstGeom>
          <a:noFill/>
          <a:ln>
            <a:noFill/>
          </a:ln>
        </p:spPr>
      </p:pic>
      <p:sp>
        <p:nvSpPr>
          <p:cNvPr id="24" name="Google Shape;24;p36"/>
          <p:cNvSpPr/>
          <p:nvPr/>
        </p:nvSpPr>
        <p:spPr>
          <a:xfrm>
            <a:off x="146798" y="303979"/>
            <a:ext cx="812103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3"/>
          <p:cNvSpPr/>
          <p:nvPr>
            <p:ph idx="2" type="pic"/>
          </p:nvPr>
        </p:nvSpPr>
        <p:spPr>
          <a:xfrm>
            <a:off x="5183188" y="987425"/>
            <a:ext cx="6172200" cy="4873625"/>
          </a:xfrm>
          <a:prstGeom prst="rect">
            <a:avLst/>
          </a:prstGeom>
          <a:noFill/>
          <a:ln>
            <a:noFill/>
          </a:ln>
        </p:spPr>
      </p:sp>
      <p:sp>
        <p:nvSpPr>
          <p:cNvPr id="61" name="Google Shape;6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ourcemaking.com/design_patterns/prototype" TargetMode="External"/><Relationship Id="rId4" Type="http://schemas.openxmlformats.org/officeDocument/2006/relationships/hyperlink" Target="https://www.geeksforgeeks.org/prototype-design-pattern/" TargetMode="External"/><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drive.google.com/drive/folders/1a5euz75DrDbHlXbgw8cs3TiZKyjZDQiN?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Nivedita Kasturi</a:t>
            </a:r>
            <a:endParaRPr b="1" i="0" sz="2400" u="none" cap="none" strike="noStrike">
              <a:solidFill>
                <a:schemeClr val="dk1"/>
              </a:solidFill>
              <a:latin typeface="Calibri"/>
              <a:ea typeface="Calibri"/>
              <a:cs typeface="Calibri"/>
              <a:sym typeface="Calibri"/>
            </a:endParaRPr>
          </a:p>
        </p:txBody>
      </p:sp>
      <p:sp>
        <p:nvSpPr>
          <p:cNvPr id="89" name="Google Shape;89;p1"/>
          <p:cNvSpPr/>
          <p:nvPr/>
        </p:nvSpPr>
        <p:spPr>
          <a:xfrm>
            <a:off x="4781916" y="4813108"/>
            <a:ext cx="66346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3" name="Google Shape;93;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4" name="Google Shape;94;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5" name="Google Shape;95;p1"/>
          <p:cNvGrpSpPr/>
          <p:nvPr/>
        </p:nvGrpSpPr>
        <p:grpSpPr>
          <a:xfrm rot="10800000">
            <a:off x="10855702" y="266068"/>
            <a:ext cx="1066895" cy="1078155"/>
            <a:chOff x="313844" y="5489699"/>
            <a:chExt cx="1066895" cy="1078155"/>
          </a:xfrm>
        </p:grpSpPr>
        <p:sp>
          <p:nvSpPr>
            <p:cNvPr id="96" name="Google Shape;96;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8" name="Google Shape;98;p1"/>
          <p:cNvSpPr/>
          <p:nvPr/>
        </p:nvSpPr>
        <p:spPr>
          <a:xfrm>
            <a:off x="4545864" y="1938474"/>
            <a:ext cx="7497214"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610580" y="3278957"/>
            <a:ext cx="2290725"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55A11"/>
                </a:solidFill>
                <a:latin typeface="Calibri"/>
                <a:ea typeface="Calibri"/>
                <a:cs typeface="Calibri"/>
                <a:sym typeface="Calibri"/>
              </a:rPr>
              <a:t>UE20CS352</a:t>
            </a:r>
            <a:endParaRPr b="1" i="0" sz="3200" u="none" cap="none" strike="noStrike">
              <a:solidFill>
                <a:srgbClr val="C55A11"/>
              </a:solidFill>
              <a:latin typeface="Calibri"/>
              <a:ea typeface="Calibri"/>
              <a:cs typeface="Calibri"/>
              <a:sym typeface="Calibri"/>
            </a:endParaRPr>
          </a:p>
        </p:txBody>
      </p:sp>
      <p:pic>
        <p:nvPicPr>
          <p:cNvPr id="100" name="Google Shape;100;p1"/>
          <p:cNvPicPr preferRelativeResize="0"/>
          <p:nvPr/>
        </p:nvPicPr>
        <p:blipFill rotWithShape="1">
          <a:blip r:embed="rId4">
            <a:alphaModFix/>
          </a:blip>
          <a:srcRect b="0" l="0" r="0" t="0"/>
          <a:stretch/>
        </p:blipFill>
        <p:spPr>
          <a:xfrm>
            <a:off x="517676" y="5892224"/>
            <a:ext cx="11156647" cy="597460"/>
          </a:xfrm>
          <a:prstGeom prst="rect">
            <a:avLst/>
          </a:prstGeom>
          <a:noFill/>
          <a:ln>
            <a:noFill/>
          </a:ln>
        </p:spPr>
      </p:pic>
      <p:pic>
        <p:nvPicPr>
          <p:cNvPr id="101" name="Google Shape;101;p1"/>
          <p:cNvPicPr preferRelativeResize="0"/>
          <p:nvPr/>
        </p:nvPicPr>
        <p:blipFill rotWithShape="1">
          <a:blip r:embed="rId5">
            <a:alphaModFix/>
          </a:blip>
          <a:srcRect b="0" l="0" r="0" t="0"/>
          <a:stretch/>
        </p:blipFill>
        <p:spPr>
          <a:xfrm>
            <a:off x="895935" y="1160648"/>
            <a:ext cx="3466825" cy="411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14"/>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Scenario  example-2</a:t>
            </a:r>
            <a:endParaRPr b="1" i="0" sz="1400" u="none" cap="none" strike="noStrike">
              <a:solidFill>
                <a:srgbClr val="000000"/>
              </a:solidFill>
              <a:latin typeface="Arial"/>
              <a:ea typeface="Arial"/>
              <a:cs typeface="Arial"/>
              <a:sym typeface="Arial"/>
            </a:endParaRPr>
          </a:p>
        </p:txBody>
      </p:sp>
      <p:pic>
        <p:nvPicPr>
          <p:cNvPr id="186" name="Google Shape;186;p14"/>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187" name="Google Shape;187;p14"/>
          <p:cNvSpPr txBox="1"/>
          <p:nvPr/>
        </p:nvSpPr>
        <p:spPr>
          <a:xfrm>
            <a:off x="304854" y="1930875"/>
            <a:ext cx="10821471" cy="34778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rgbClr val="444444"/>
                </a:solidFill>
                <a:latin typeface="Times New Roman"/>
                <a:ea typeface="Times New Roman"/>
                <a:cs typeface="Times New Roman"/>
                <a:sym typeface="Times New Roman"/>
              </a:rPr>
              <a:t>The Prototype pattern specifies the kind of objects to create using a prototypical instance. </a:t>
            </a:r>
            <a:endParaRPr/>
          </a:p>
          <a:p>
            <a:pPr indent="-203200" lvl="0" marL="342900" marR="0" rtl="0" algn="just">
              <a:lnSpc>
                <a:spcPct val="100000"/>
              </a:lnSpc>
              <a:spcBef>
                <a:spcPts val="0"/>
              </a:spcBef>
              <a:spcAft>
                <a:spcPts val="0"/>
              </a:spcAft>
              <a:buClr>
                <a:srgbClr val="000000"/>
              </a:buClr>
              <a:buSzPts val="2200"/>
              <a:buFont typeface="Noto Sans Symbols"/>
              <a:buNone/>
            </a:pPr>
            <a:r>
              <a:t/>
            </a:r>
            <a:endParaRPr b="0" i="0" sz="2200" u="none" cap="none" strike="noStrike">
              <a:solidFill>
                <a:srgbClr val="444444"/>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rgbClr val="444444"/>
                </a:solidFill>
                <a:latin typeface="Times New Roman"/>
                <a:ea typeface="Times New Roman"/>
                <a:cs typeface="Times New Roman"/>
                <a:sym typeface="Times New Roman"/>
              </a:rPr>
              <a:t>Prototypes of new products are often built prior to full production, but in this example, the prototype is passive and does not participate in copying itself. </a:t>
            </a:r>
            <a:endParaRPr/>
          </a:p>
          <a:p>
            <a:pPr indent="-203200" lvl="0" marL="342900" marR="0" rtl="0" algn="just">
              <a:lnSpc>
                <a:spcPct val="100000"/>
              </a:lnSpc>
              <a:spcBef>
                <a:spcPts val="0"/>
              </a:spcBef>
              <a:spcAft>
                <a:spcPts val="0"/>
              </a:spcAft>
              <a:buClr>
                <a:srgbClr val="000000"/>
              </a:buClr>
              <a:buSzPts val="2200"/>
              <a:buFont typeface="Noto Sans Symbols"/>
              <a:buNone/>
            </a:pPr>
            <a:r>
              <a:t/>
            </a:r>
            <a:endParaRPr b="0" i="0" sz="2200" u="none" cap="none" strike="noStrike">
              <a:solidFill>
                <a:srgbClr val="444444"/>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rgbClr val="444444"/>
                </a:solidFill>
                <a:latin typeface="Times New Roman"/>
                <a:ea typeface="Times New Roman"/>
                <a:cs typeface="Times New Roman"/>
                <a:sym typeface="Times New Roman"/>
              </a:rPr>
              <a:t>The mitotic division of a cell - resulting in two identical cells - is an example of a prototype that plays an active role in copying itself and thus, demonstrates the Prototype pattern. </a:t>
            </a:r>
            <a:endParaRPr/>
          </a:p>
          <a:p>
            <a:pPr indent="-203200" lvl="0" marL="342900" marR="0" rtl="0" algn="just">
              <a:lnSpc>
                <a:spcPct val="100000"/>
              </a:lnSpc>
              <a:spcBef>
                <a:spcPts val="0"/>
              </a:spcBef>
              <a:spcAft>
                <a:spcPts val="0"/>
              </a:spcAft>
              <a:buClr>
                <a:srgbClr val="000000"/>
              </a:buClr>
              <a:buSzPts val="2200"/>
              <a:buFont typeface="Noto Sans Symbols"/>
              <a:buNone/>
            </a:pPr>
            <a:r>
              <a:t/>
            </a:r>
            <a:endParaRPr b="0" i="0" sz="2200" u="none" cap="none" strike="noStrike">
              <a:solidFill>
                <a:srgbClr val="444444"/>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rgbClr val="444444"/>
                </a:solidFill>
                <a:latin typeface="Times New Roman"/>
                <a:ea typeface="Times New Roman"/>
                <a:cs typeface="Times New Roman"/>
                <a:sym typeface="Times New Roman"/>
              </a:rPr>
              <a:t>When a cell splits, two cells of identical genotype result. In other words, the cell clones itself.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g122f10dd624_0_16"/>
          <p:cNvSpPr txBox="1"/>
          <p:nvPr/>
        </p:nvSpPr>
        <p:spPr>
          <a:xfrm>
            <a:off x="173948" y="899886"/>
            <a:ext cx="6381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Scenario  example-2</a:t>
            </a:r>
            <a:endParaRPr b="1" i="0" sz="1400" u="none" cap="none" strike="noStrike">
              <a:solidFill>
                <a:srgbClr val="000000"/>
              </a:solidFill>
              <a:latin typeface="Arial"/>
              <a:ea typeface="Arial"/>
              <a:cs typeface="Arial"/>
              <a:sym typeface="Arial"/>
            </a:endParaRPr>
          </a:p>
        </p:txBody>
      </p:sp>
      <p:pic>
        <p:nvPicPr>
          <p:cNvPr id="193" name="Google Shape;193;g122f10dd624_0_16"/>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pic>
        <p:nvPicPr>
          <p:cNvPr id="194" name="Google Shape;194;g122f10dd624_0_16"/>
          <p:cNvPicPr preferRelativeResize="0"/>
          <p:nvPr/>
        </p:nvPicPr>
        <p:blipFill rotWithShape="1">
          <a:blip r:embed="rId4">
            <a:alphaModFix/>
          </a:blip>
          <a:srcRect b="0" l="0" r="0" t="0"/>
          <a:stretch/>
        </p:blipFill>
        <p:spPr>
          <a:xfrm>
            <a:off x="173948" y="1696720"/>
            <a:ext cx="5230309" cy="3464560"/>
          </a:xfrm>
          <a:prstGeom prst="rect">
            <a:avLst/>
          </a:prstGeom>
          <a:noFill/>
          <a:ln>
            <a:noFill/>
          </a:ln>
        </p:spPr>
      </p:pic>
      <p:sp>
        <p:nvSpPr>
          <p:cNvPr id="195" name="Google Shape;195;g122f10dd624_0_16"/>
          <p:cNvSpPr txBox="1"/>
          <p:nvPr/>
        </p:nvSpPr>
        <p:spPr>
          <a:xfrm>
            <a:off x="5935980" y="1930875"/>
            <a:ext cx="6101080" cy="4493538"/>
          </a:xfrm>
          <a:prstGeom prst="rect">
            <a:avLst/>
          </a:prstGeom>
          <a:noFill/>
          <a:ln cap="flat"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Check list</a:t>
            </a:r>
            <a:endParaRPr/>
          </a:p>
          <a:p>
            <a:pPr indent="-342900" lvl="0" marL="342900" marR="0" rtl="0" algn="just">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Add a clone() method to the existing "product" hierarchy.</a:t>
            </a:r>
            <a:endParaRPr/>
          </a:p>
          <a:p>
            <a:pPr indent="-342900" lvl="0" marL="342900" marR="0" rtl="0" algn="just">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Design a "registry" that maintains a cache of prototypical objects. The registry could be encapsulated in a new Factory class, or in the base class of the "product" hierarchy.</a:t>
            </a:r>
            <a:endParaRPr/>
          </a:p>
          <a:p>
            <a:pPr indent="-342900" lvl="0" marL="342900" marR="0" rtl="0" algn="just">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Design a factory method that: may (or may not) accept arguments, finds the correct prototype object, calls clone() on that object, and returns the result.</a:t>
            </a:r>
            <a:endParaRPr/>
          </a:p>
          <a:p>
            <a:pPr indent="-342900" lvl="0" marL="342900" marR="0" rtl="0" algn="just">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The client replaces all references to the new operator with calls to the factory method.</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nvSpPr>
        <p:spPr>
          <a:xfrm>
            <a:off x="278382" y="1690082"/>
            <a:ext cx="10204315"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2F5496"/>
                </a:solidFill>
                <a:latin typeface="Calibri"/>
                <a:ea typeface="Calibri"/>
                <a:cs typeface="Calibri"/>
                <a:sym typeface="Calibri"/>
              </a:rPr>
              <a:t>Use the Prototype pattern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01" name="Google Shape;201;p6"/>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Applicability</a:t>
            </a:r>
            <a:endParaRPr b="1" i="0" sz="1400" u="none" cap="none" strike="noStrike">
              <a:solidFill>
                <a:srgbClr val="000000"/>
              </a:solidFill>
              <a:latin typeface="Arial"/>
              <a:ea typeface="Arial"/>
              <a:cs typeface="Arial"/>
              <a:sym typeface="Arial"/>
            </a:endParaRPr>
          </a:p>
        </p:txBody>
      </p:sp>
      <p:pic>
        <p:nvPicPr>
          <p:cNvPr id="202" name="Google Shape;202;p6"/>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203" name="Google Shape;203;p6"/>
          <p:cNvSpPr txBox="1"/>
          <p:nvPr/>
        </p:nvSpPr>
        <p:spPr>
          <a:xfrm>
            <a:off x="278382" y="2248034"/>
            <a:ext cx="11224727"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Use the Prototype pattern when a system should be independent of how its products are created, composed, and represented; and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when the classes to instantiate are specified at run-time, for example, by dynamic loading; or</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to avoid building a class hierarchy of factories that parallels the class hierarchy of products; or </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when instances of a class can have one of only a few different combinations of state. It may be more convenient to install a corresponding number of prototypes and clone them rather than instantiating the class manually, each time with the appropriate state.</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2"/>
          <p:cNvSpPr txBox="1"/>
          <p:nvPr/>
        </p:nvSpPr>
        <p:spPr>
          <a:xfrm>
            <a:off x="167854" y="77677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Structure</a:t>
            </a:r>
            <a:endParaRPr b="1" i="0" sz="1400" u="none" cap="none" strike="noStrike">
              <a:solidFill>
                <a:srgbClr val="000000"/>
              </a:solidFill>
              <a:latin typeface="Arial"/>
              <a:ea typeface="Arial"/>
              <a:cs typeface="Arial"/>
              <a:sym typeface="Arial"/>
            </a:endParaRPr>
          </a:p>
        </p:txBody>
      </p:sp>
      <p:pic>
        <p:nvPicPr>
          <p:cNvPr id="209" name="Google Shape;209;p52"/>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pic>
        <p:nvPicPr>
          <p:cNvPr id="210" name="Google Shape;210;p52"/>
          <p:cNvPicPr preferRelativeResize="0"/>
          <p:nvPr/>
        </p:nvPicPr>
        <p:blipFill rotWithShape="1">
          <a:blip r:embed="rId4">
            <a:alphaModFix/>
          </a:blip>
          <a:srcRect b="0" l="0" r="0" t="0"/>
          <a:stretch/>
        </p:blipFill>
        <p:spPr>
          <a:xfrm>
            <a:off x="257174" y="1579205"/>
            <a:ext cx="10351731" cy="4868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3"/>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Collaboration</a:t>
            </a:r>
            <a:endParaRPr b="1" i="0" sz="1400" u="none" cap="none" strike="noStrike">
              <a:solidFill>
                <a:srgbClr val="000000"/>
              </a:solidFill>
              <a:latin typeface="Arial"/>
              <a:ea typeface="Arial"/>
              <a:cs typeface="Arial"/>
              <a:sym typeface="Arial"/>
            </a:endParaRPr>
          </a:p>
        </p:txBody>
      </p:sp>
      <p:pic>
        <p:nvPicPr>
          <p:cNvPr id="216" name="Google Shape;216;p53"/>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217" name="Google Shape;217;p53"/>
          <p:cNvSpPr txBox="1"/>
          <p:nvPr/>
        </p:nvSpPr>
        <p:spPr>
          <a:xfrm>
            <a:off x="671803" y="1776986"/>
            <a:ext cx="6102220"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 client asks a prototype to clone itself.</a:t>
            </a:r>
            <a:endParaRPr b="0" i="0" sz="2200" u="none" cap="none" strike="noStrike">
              <a:solidFill>
                <a:srgbClr val="000000"/>
              </a:solidFill>
              <a:latin typeface="Times New Roman"/>
              <a:ea typeface="Times New Roman"/>
              <a:cs typeface="Times New Roman"/>
              <a:sym typeface="Times New Roman"/>
            </a:endParaRPr>
          </a:p>
        </p:txBody>
      </p:sp>
      <p:sp>
        <p:nvSpPr>
          <p:cNvPr id="218" name="Google Shape;218;p53"/>
          <p:cNvSpPr txBox="1"/>
          <p:nvPr/>
        </p:nvSpPr>
        <p:spPr>
          <a:xfrm>
            <a:off x="173948" y="2575316"/>
            <a:ext cx="61022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Consequence</a:t>
            </a:r>
            <a:endParaRPr b="1" i="0" sz="2400" u="none" cap="none" strike="noStrike">
              <a:solidFill>
                <a:srgbClr val="C55A11"/>
              </a:solidFill>
              <a:latin typeface="Calibri"/>
              <a:ea typeface="Calibri"/>
              <a:cs typeface="Calibri"/>
              <a:sym typeface="Calibri"/>
            </a:endParaRPr>
          </a:p>
        </p:txBody>
      </p:sp>
      <p:sp>
        <p:nvSpPr>
          <p:cNvPr id="219" name="Google Shape;219;p53"/>
          <p:cNvSpPr txBox="1"/>
          <p:nvPr/>
        </p:nvSpPr>
        <p:spPr>
          <a:xfrm>
            <a:off x="173948" y="3036981"/>
            <a:ext cx="9894370"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Additional benefits of the Prototype pattern are listed below.</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Adding and removing products at run-time.</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Specifying new objects by varying values</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Specifying new objects by varying structure.</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Reduced subclassing.</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Configuring an application with classes dynamically</a:t>
            </a:r>
            <a:r>
              <a:rPr b="0" i="0" lang="en-US" sz="3200" u="none" cap="none" strike="noStrike">
                <a:solidFill>
                  <a:srgbClr val="000000"/>
                </a:solidFill>
                <a:latin typeface="Arial"/>
                <a:ea typeface="Arial"/>
                <a:cs typeface="Arial"/>
                <a:sym typeface="Arial"/>
              </a:rPr>
              <a:t>.</a:t>
            </a:r>
            <a:r>
              <a:rPr b="0" i="0" lang="en-US" sz="2200" u="none" cap="none" strike="noStrike">
                <a:solidFill>
                  <a:srgbClr val="000000"/>
                </a:solidFill>
                <a:latin typeface="Times New Roman"/>
                <a:ea typeface="Times New Roman"/>
                <a:cs typeface="Times New Roman"/>
                <a:sym typeface="Times New Roman"/>
              </a:rPr>
              <a:t>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5"/>
          <p:cNvSpPr txBox="1"/>
          <p:nvPr/>
        </p:nvSpPr>
        <p:spPr>
          <a:xfrm>
            <a:off x="173948" y="899886"/>
            <a:ext cx="753167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Issues to consider when using the Prototype pattern</a:t>
            </a:r>
            <a:endParaRPr b="1" i="0" sz="1400" u="none" cap="none" strike="noStrike">
              <a:solidFill>
                <a:srgbClr val="000000"/>
              </a:solidFill>
              <a:latin typeface="Arial"/>
              <a:ea typeface="Arial"/>
              <a:cs typeface="Arial"/>
              <a:sym typeface="Arial"/>
            </a:endParaRPr>
          </a:p>
        </p:txBody>
      </p:sp>
      <p:pic>
        <p:nvPicPr>
          <p:cNvPr id="225" name="Google Shape;225;p55"/>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226" name="Google Shape;226;p55"/>
          <p:cNvSpPr txBox="1"/>
          <p:nvPr/>
        </p:nvSpPr>
        <p:spPr>
          <a:xfrm>
            <a:off x="173948" y="1361510"/>
            <a:ext cx="916331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chemeClr val="accent1"/>
                </a:solidFill>
                <a:latin typeface="Times New Roman"/>
                <a:ea typeface="Times New Roman"/>
                <a:cs typeface="Times New Roman"/>
                <a:sym typeface="Times New Roman"/>
              </a:rPr>
              <a:t>Consider the following issues when implementing prototypes:</a:t>
            </a:r>
            <a:endParaRPr b="0" i="0" sz="2200" u="none" cap="none" strike="noStrike">
              <a:solidFill>
                <a:schemeClr val="accent1"/>
              </a:solidFill>
              <a:latin typeface="Times New Roman"/>
              <a:ea typeface="Times New Roman"/>
              <a:cs typeface="Times New Roman"/>
              <a:sym typeface="Times New Roman"/>
            </a:endParaRPr>
          </a:p>
        </p:txBody>
      </p:sp>
      <p:sp>
        <p:nvSpPr>
          <p:cNvPr id="227" name="Google Shape;227;p55"/>
          <p:cNvSpPr txBox="1"/>
          <p:nvPr/>
        </p:nvSpPr>
        <p:spPr>
          <a:xfrm>
            <a:off x="173948" y="1832537"/>
            <a:ext cx="11560071" cy="483209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200"/>
              <a:buFont typeface="Noto Sans Symbols"/>
              <a:buChar char="❑"/>
            </a:pPr>
            <a:r>
              <a:rPr b="1" i="0" lang="en-US" sz="2200" u="none" cap="none" strike="noStrike">
                <a:solidFill>
                  <a:srgbClr val="000000"/>
                </a:solidFill>
                <a:latin typeface="Times New Roman"/>
                <a:ea typeface="Times New Roman"/>
                <a:cs typeface="Times New Roman"/>
                <a:sym typeface="Times New Roman"/>
              </a:rPr>
              <a:t>Using a prototype manager</a:t>
            </a:r>
            <a:r>
              <a:rPr b="0" i="0" lang="en-US" sz="2200" u="none" cap="none" strike="noStrike">
                <a:solidFill>
                  <a:srgbClr val="000000"/>
                </a:solidFill>
                <a:latin typeface="Times New Roman"/>
                <a:ea typeface="Times New Roman"/>
                <a:cs typeface="Times New Roman"/>
                <a:sym typeface="Times New Roman"/>
              </a:rPr>
              <a:t>. : When the number of prototypes in a system isn't fixed (that is, they can be created and destroyed dynamically), keep a registry of available prototypes. Clients won't manage prototypes themselves but will store and retrieve them from the registry. A client will ask the registry for a prototype before cloning it. We call this registry a prototype manager.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1" i="0" lang="en-US" sz="2200" u="none" cap="none" strike="noStrike">
                <a:solidFill>
                  <a:srgbClr val="000000"/>
                </a:solidFill>
                <a:latin typeface="Times New Roman"/>
                <a:ea typeface="Times New Roman"/>
                <a:cs typeface="Times New Roman"/>
                <a:sym typeface="Times New Roman"/>
              </a:rPr>
              <a:t>Implementing the Clone operation</a:t>
            </a:r>
            <a:r>
              <a:rPr b="0" i="0" lang="en-US" sz="2200" u="none" cap="none" strike="noStrike">
                <a:solidFill>
                  <a:srgbClr val="000000"/>
                </a:solidFill>
                <a:latin typeface="Times New Roman"/>
                <a:ea typeface="Times New Roman"/>
                <a:cs typeface="Times New Roman"/>
                <a:sym typeface="Times New Roman"/>
              </a:rPr>
              <a:t>. The hardest part of the Prototype pattern is implementing the Clone operation correctly. It's particularly tricky when object structures contain circular references.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1" i="0" lang="en-US" sz="2200" u="none" cap="none" strike="noStrike">
                <a:solidFill>
                  <a:srgbClr val="000000"/>
                </a:solidFill>
                <a:latin typeface="Times New Roman"/>
                <a:ea typeface="Times New Roman"/>
                <a:cs typeface="Times New Roman"/>
                <a:sym typeface="Times New Roman"/>
              </a:rPr>
              <a:t>Initializing clones</a:t>
            </a:r>
            <a:r>
              <a:rPr b="0" i="0" lang="en-US" sz="2200" u="none" cap="none" strike="noStrike">
                <a:solidFill>
                  <a:srgbClr val="000000"/>
                </a:solidFill>
                <a:latin typeface="Times New Roman"/>
                <a:ea typeface="Times New Roman"/>
                <a:cs typeface="Times New Roman"/>
                <a:sym typeface="Times New Roman"/>
              </a:rPr>
              <a:t>. While some clients are perfectly happy with the clone as is, others will want to initialize some or all of its internal state to values of their choosing. You generally can't pass these values in the Clone operation, because their number will vary between classes of prototypes. Some prototypes might need multiple initialization parameters; others won't need any. Passing parameters in the Clone operation precludes a uniform cloning interface.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5"/>
          <p:cNvPicPr preferRelativeResize="0"/>
          <p:nvPr/>
        </p:nvPicPr>
        <p:blipFill rotWithShape="1">
          <a:blip r:embed="rId3">
            <a:alphaModFix/>
          </a:blip>
          <a:srcRect b="33333" l="17629" r="34277" t="24742"/>
          <a:stretch/>
        </p:blipFill>
        <p:spPr>
          <a:xfrm>
            <a:off x="173948" y="1630836"/>
            <a:ext cx="9034022" cy="4429864"/>
          </a:xfrm>
          <a:prstGeom prst="rect">
            <a:avLst/>
          </a:prstGeom>
          <a:noFill/>
          <a:ln>
            <a:noFill/>
          </a:ln>
        </p:spPr>
      </p:pic>
      <p:sp>
        <p:nvSpPr>
          <p:cNvPr id="233" name="Google Shape;233;p5"/>
          <p:cNvSpPr txBox="1"/>
          <p:nvPr/>
        </p:nvSpPr>
        <p:spPr>
          <a:xfrm>
            <a:off x="173948" y="899886"/>
            <a:ext cx="753167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Pros and Cons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7"/>
          <p:cNvSpPr txBox="1"/>
          <p:nvPr/>
        </p:nvSpPr>
        <p:spPr>
          <a:xfrm>
            <a:off x="173948" y="899886"/>
            <a:ext cx="753167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Relationship with Other patterns</a:t>
            </a:r>
            <a:endParaRPr b="1" i="0" sz="1400" u="none" cap="none" strike="noStrike">
              <a:solidFill>
                <a:srgbClr val="000000"/>
              </a:solidFill>
              <a:latin typeface="Arial"/>
              <a:ea typeface="Arial"/>
              <a:cs typeface="Arial"/>
              <a:sym typeface="Arial"/>
            </a:endParaRPr>
          </a:p>
        </p:txBody>
      </p:sp>
      <p:pic>
        <p:nvPicPr>
          <p:cNvPr id="239" name="Google Shape;239;p7"/>
          <p:cNvPicPr preferRelativeResize="0"/>
          <p:nvPr/>
        </p:nvPicPr>
        <p:blipFill rotWithShape="1">
          <a:blip r:embed="rId3">
            <a:alphaModFix/>
          </a:blip>
          <a:srcRect b="18350" l="19330" r="34897" t="12096"/>
          <a:stretch/>
        </p:blipFill>
        <p:spPr>
          <a:xfrm>
            <a:off x="173948" y="1545995"/>
            <a:ext cx="9731605" cy="47699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p:nvPr/>
        </p:nvSpPr>
        <p:spPr>
          <a:xfrm>
            <a:off x="395784" y="763924"/>
            <a:ext cx="66472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p:txBody>
      </p:sp>
      <p:sp>
        <p:nvSpPr>
          <p:cNvPr id="246" name="Google Shape;246;p17"/>
          <p:cNvSpPr txBox="1"/>
          <p:nvPr/>
        </p:nvSpPr>
        <p:spPr>
          <a:xfrm>
            <a:off x="461784" y="1967257"/>
            <a:ext cx="10358100" cy="36932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Text Reference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Design Patterns: Elements of Reusable Object-Oriented Software, GOF</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Web Reference</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https://sourcemaking.com/design_patterns/prototype</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https://www.geeksforgeeks.org/prototype-design-pattern/</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47" name="Google Shape;247;p17"/>
          <p:cNvPicPr preferRelativeResize="0"/>
          <p:nvPr/>
        </p:nvPicPr>
        <p:blipFill rotWithShape="1">
          <a:blip r:embed="rId5">
            <a:alphaModFix/>
          </a:blip>
          <a:srcRect b="0" l="0" r="0" t="0"/>
          <a:stretch/>
        </p:blipFill>
        <p:spPr>
          <a:xfrm>
            <a:off x="10437575" y="531925"/>
            <a:ext cx="1377500" cy="139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3"/>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253" name="Google Shape;253;p33"/>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niveditak@pes.edu</a:t>
            </a:r>
            <a:endParaRPr b="1" i="0" sz="2400" u="none" cap="none" strike="noStrike">
              <a:solidFill>
                <a:schemeClr val="dk1"/>
              </a:solidFill>
              <a:latin typeface="Calibri"/>
              <a:ea typeface="Calibri"/>
              <a:cs typeface="Calibri"/>
              <a:sym typeface="Calibri"/>
            </a:endParaRPr>
          </a:p>
        </p:txBody>
      </p:sp>
      <p:grpSp>
        <p:nvGrpSpPr>
          <p:cNvPr id="254" name="Google Shape;254;p33"/>
          <p:cNvGrpSpPr/>
          <p:nvPr/>
        </p:nvGrpSpPr>
        <p:grpSpPr>
          <a:xfrm>
            <a:off x="313844" y="349466"/>
            <a:ext cx="11518407" cy="6218388"/>
            <a:chOff x="313844" y="349466"/>
            <a:chExt cx="11518407" cy="6218388"/>
          </a:xfrm>
        </p:grpSpPr>
        <p:sp>
          <p:nvSpPr>
            <p:cNvPr id="255" name="Google Shape;255;p33"/>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33"/>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33"/>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33"/>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A close up of a logo&#10;&#10;Description automatically generated" id="259" name="Google Shape;259;p33"/>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260" name="Google Shape;260;p33"/>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261" name="Google Shape;261;p33"/>
          <p:cNvSpPr/>
          <p:nvPr/>
        </p:nvSpPr>
        <p:spPr>
          <a:xfrm>
            <a:off x="5448168" y="3064182"/>
            <a:ext cx="63383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Nivedita Kasturi</a:t>
            </a:r>
            <a:endParaRPr b="1" i="0" sz="2400" u="none" cap="none" strike="noStrike">
              <a:solidFill>
                <a:schemeClr val="dk1"/>
              </a:solidFill>
              <a:latin typeface="Calibri"/>
              <a:ea typeface="Calibri"/>
              <a:cs typeface="Calibri"/>
              <a:sym typeface="Calibri"/>
            </a:endParaRPr>
          </a:p>
        </p:txBody>
      </p:sp>
      <p:sp>
        <p:nvSpPr>
          <p:cNvPr id="262" name="Google Shape;262;p33"/>
          <p:cNvSpPr/>
          <p:nvPr/>
        </p:nvSpPr>
        <p:spPr>
          <a:xfrm>
            <a:off x="5448168" y="3525847"/>
            <a:ext cx="64793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263" name="Google Shape;263;p33"/>
          <p:cNvPicPr preferRelativeResize="0"/>
          <p:nvPr/>
        </p:nvPicPr>
        <p:blipFill rotWithShape="1">
          <a:blip r:embed="rId4">
            <a:alphaModFix/>
          </a:blip>
          <a:srcRect b="0" l="0" r="0" t="0"/>
          <a:stretch/>
        </p:blipFill>
        <p:spPr>
          <a:xfrm>
            <a:off x="2040024" y="1488355"/>
            <a:ext cx="2895870" cy="36680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a:off x="0" y="2915018"/>
            <a:ext cx="899808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OO Design Patterns</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598883" y="5887304"/>
            <a:ext cx="74972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grpSp>
        <p:nvGrpSpPr>
          <p:cNvPr id="108" name="Google Shape;108;p2"/>
          <p:cNvGrpSpPr/>
          <p:nvPr/>
        </p:nvGrpSpPr>
        <p:grpSpPr>
          <a:xfrm>
            <a:off x="313844" y="5489699"/>
            <a:ext cx="1066895" cy="1078155"/>
            <a:chOff x="313844" y="5489699"/>
            <a:chExt cx="1066895" cy="1078155"/>
          </a:xfrm>
        </p:grpSpPr>
        <p:sp>
          <p:nvSpPr>
            <p:cNvPr id="109" name="Google Shape;109;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11" name="Google Shape;111;p2"/>
          <p:cNvCxnSpPr/>
          <p:nvPr/>
        </p:nvCxnSpPr>
        <p:spPr>
          <a:xfrm>
            <a:off x="164387" y="2763388"/>
            <a:ext cx="8833698" cy="0"/>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12" name="Google Shape;112;p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13" name="Google Shape;113;p2"/>
          <p:cNvSpPr/>
          <p:nvPr/>
        </p:nvSpPr>
        <p:spPr>
          <a:xfrm>
            <a:off x="1" y="1726230"/>
            <a:ext cx="917741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Object Oriented Analysis and Design with Java</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598883" y="5505548"/>
            <a:ext cx="49458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Prof Nivedita Kasturi</a:t>
            </a:r>
            <a:endParaRPr b="0" i="0" sz="1400" u="none" cap="none" strike="noStrike">
              <a:solidFill>
                <a:srgbClr val="000000"/>
              </a:solidFill>
              <a:latin typeface="Arial"/>
              <a:ea typeface="Arial"/>
              <a:cs typeface="Arial"/>
              <a:sym typeface="Arial"/>
            </a:endParaRPr>
          </a:p>
        </p:txBody>
      </p:sp>
      <p:pic>
        <p:nvPicPr>
          <p:cNvPr id="115" name="Google Shape;115;p2"/>
          <p:cNvPicPr preferRelativeResize="0"/>
          <p:nvPr/>
        </p:nvPicPr>
        <p:blipFill rotWithShape="1">
          <a:blip r:embed="rId4">
            <a:alphaModFix/>
          </a:blip>
          <a:srcRect b="0" l="0" r="0" t="0"/>
          <a:stretch/>
        </p:blipFill>
        <p:spPr>
          <a:xfrm>
            <a:off x="10437575" y="531925"/>
            <a:ext cx="1377500" cy="139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79937" y="2838369"/>
            <a:ext cx="11846173"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  Unit-4</a:t>
            </a:r>
            <a:endParaRPr b="0" i="0" sz="1400" u="none" cap="none" strike="noStrike">
              <a:solidFill>
                <a:srgbClr val="000000"/>
              </a:solidFill>
              <a:latin typeface="Arial"/>
              <a:ea typeface="Arial"/>
              <a:cs typeface="Arial"/>
              <a:sym typeface="Arial"/>
            </a:endParaRPr>
          </a:p>
        </p:txBody>
      </p:sp>
      <p:grpSp>
        <p:nvGrpSpPr>
          <p:cNvPr id="121" name="Google Shape;121;p3"/>
          <p:cNvGrpSpPr/>
          <p:nvPr/>
        </p:nvGrpSpPr>
        <p:grpSpPr>
          <a:xfrm>
            <a:off x="313844" y="5489699"/>
            <a:ext cx="1066895" cy="1078155"/>
            <a:chOff x="313844" y="5489699"/>
            <a:chExt cx="1066895" cy="1078155"/>
          </a:xfrm>
        </p:grpSpPr>
        <p:sp>
          <p:nvSpPr>
            <p:cNvPr id="122" name="Google Shape;122;p3"/>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24" name="Google Shape;124;p3"/>
          <p:cNvCxnSpPr/>
          <p:nvPr/>
        </p:nvCxnSpPr>
        <p:spPr>
          <a:xfrm>
            <a:off x="164387" y="2763388"/>
            <a:ext cx="8833698" cy="0"/>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25" name="Google Shape;125;p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26" name="Google Shape;126;p3"/>
          <p:cNvSpPr/>
          <p:nvPr/>
        </p:nvSpPr>
        <p:spPr>
          <a:xfrm>
            <a:off x="1" y="1726230"/>
            <a:ext cx="917741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Object Oriented Analysis and Design with Java</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164387" y="3479125"/>
            <a:ext cx="935411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C55A11"/>
                </a:solidFill>
                <a:latin typeface="Calibri"/>
                <a:ea typeface="Calibri"/>
                <a:cs typeface="Calibri"/>
                <a:sym typeface="Calibri"/>
              </a:rPr>
              <a:t>Creational Patterns – Prototype</a:t>
            </a:r>
            <a:endParaRPr b="0" i="0" sz="1200" u="none" cap="none" strike="noStrike">
              <a:solidFill>
                <a:srgbClr val="000000"/>
              </a:solidFill>
              <a:latin typeface="Arial"/>
              <a:ea typeface="Arial"/>
              <a:cs typeface="Arial"/>
              <a:sym typeface="Arial"/>
            </a:endParaRPr>
          </a:p>
        </p:txBody>
      </p:sp>
      <p:pic>
        <p:nvPicPr>
          <p:cNvPr id="128" name="Google Shape;128;p3"/>
          <p:cNvPicPr preferRelativeResize="0"/>
          <p:nvPr/>
        </p:nvPicPr>
        <p:blipFill rotWithShape="1">
          <a:blip r:embed="rId4">
            <a:alphaModFix/>
          </a:blip>
          <a:srcRect b="0" l="0" r="0" t="0"/>
          <a:stretch/>
        </p:blipFill>
        <p:spPr>
          <a:xfrm>
            <a:off x="10437575" y="531925"/>
            <a:ext cx="1377500" cy="13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Agenda</a:t>
            </a:r>
            <a:endParaRPr b="1" i="0" sz="1600" u="none" cap="none" strike="noStrike">
              <a:solidFill>
                <a:srgbClr val="000000"/>
              </a:solidFill>
              <a:latin typeface="Arial"/>
              <a:ea typeface="Arial"/>
              <a:cs typeface="Arial"/>
              <a:sym typeface="Arial"/>
            </a:endParaRPr>
          </a:p>
        </p:txBody>
      </p:sp>
      <p:sp>
        <p:nvSpPr>
          <p:cNvPr id="134" name="Google Shape;134;p9"/>
          <p:cNvSpPr txBox="1"/>
          <p:nvPr/>
        </p:nvSpPr>
        <p:spPr>
          <a:xfrm>
            <a:off x="173948" y="1352392"/>
            <a:ext cx="10419600" cy="47089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Prototype-definition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Motivation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  Intent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Implementation</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Applicability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Structure-Consequence</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Issues</a:t>
            </a:r>
            <a:endParaRPr b="0" i="0" sz="1400" u="none" cap="none" strike="noStrike">
              <a:solidFill>
                <a:srgbClr val="000000"/>
              </a:solidFill>
              <a:latin typeface="Arial"/>
              <a:ea typeface="Arial"/>
              <a:cs typeface="Arial"/>
              <a:sym typeface="Arial"/>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p:txBody>
      </p:sp>
      <p:pic>
        <p:nvPicPr>
          <p:cNvPr id="135" name="Google Shape;135;p9"/>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Class, Object Structural</a:t>
            </a:r>
            <a:endParaRPr b="1" i="0" sz="1400" u="none" cap="none" strike="noStrike">
              <a:solidFill>
                <a:srgbClr val="000000"/>
              </a:solidFill>
              <a:latin typeface="Arial"/>
              <a:ea typeface="Arial"/>
              <a:cs typeface="Arial"/>
              <a:sym typeface="Arial"/>
            </a:endParaRPr>
          </a:p>
        </p:txBody>
      </p:sp>
      <p:sp>
        <p:nvSpPr>
          <p:cNvPr id="141" name="Google Shape;141;p10"/>
          <p:cNvSpPr txBox="1"/>
          <p:nvPr/>
        </p:nvSpPr>
        <p:spPr>
          <a:xfrm>
            <a:off x="173948" y="1454312"/>
            <a:ext cx="11722583" cy="5201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Motivation</a:t>
            </a: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The Prototype Pattern specify the kind of objects to create using a prototypical instance, and create new objects by copying this prototype. </a:t>
            </a:r>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2F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Use the Prototype Pattern when a client needs to create a set of objects that are alike or differ from each other only in terms of their state and creating an instance of a such object (e.g., using the “new” keyword) is either expensive or complicated.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The Prototype Pattern allows you to make new instances by copying existing instances.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                –   In Java this typically means using the clone() method or de-serialization when you need deep copies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Key aspect of this pattern: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                  – Client code can make new instances without knowing which specific class is being instantiated</a:t>
            </a:r>
            <a:endParaRPr b="0" i="0" sz="2000" u="none" cap="none" strike="noStrike">
              <a:solidFill>
                <a:srgbClr val="000000"/>
              </a:solidFill>
              <a:latin typeface="Calibri"/>
              <a:ea typeface="Calibri"/>
              <a:cs typeface="Calibri"/>
              <a:sym typeface="Calibri"/>
            </a:endParaRPr>
          </a:p>
        </p:txBody>
      </p:sp>
      <p:pic>
        <p:nvPicPr>
          <p:cNvPr id="142" name="Google Shape;142;p10"/>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Class, Object Structural</a:t>
            </a:r>
            <a:endParaRPr b="1" i="0" sz="1400" u="none" cap="none" strike="noStrike">
              <a:solidFill>
                <a:srgbClr val="000000"/>
              </a:solidFill>
              <a:latin typeface="Arial"/>
              <a:ea typeface="Arial"/>
              <a:cs typeface="Arial"/>
              <a:sym typeface="Arial"/>
            </a:endParaRPr>
          </a:p>
        </p:txBody>
      </p:sp>
      <p:sp>
        <p:nvSpPr>
          <p:cNvPr id="148" name="Google Shape;148;p51"/>
          <p:cNvSpPr txBox="1"/>
          <p:nvPr/>
        </p:nvSpPr>
        <p:spPr>
          <a:xfrm>
            <a:off x="173948" y="1454312"/>
            <a:ext cx="102042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Intent</a:t>
            </a:r>
            <a:endParaRPr b="0" i="0" sz="1400" u="none" cap="none" strike="noStrike">
              <a:solidFill>
                <a:srgbClr val="000000"/>
              </a:solidFill>
              <a:latin typeface="Arial"/>
              <a:ea typeface="Arial"/>
              <a:cs typeface="Arial"/>
              <a:sym typeface="Arial"/>
            </a:endParaRPr>
          </a:p>
        </p:txBody>
      </p:sp>
      <p:pic>
        <p:nvPicPr>
          <p:cNvPr id="149" name="Google Shape;149;p51"/>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150" name="Google Shape;150;p51"/>
          <p:cNvSpPr txBox="1"/>
          <p:nvPr/>
        </p:nvSpPr>
        <p:spPr>
          <a:xfrm>
            <a:off x="171966" y="1982450"/>
            <a:ext cx="10790696"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444444"/>
                </a:solidFill>
                <a:latin typeface="Times New Roman"/>
                <a:ea typeface="Times New Roman"/>
                <a:cs typeface="Times New Roman"/>
                <a:sym typeface="Times New Roman"/>
              </a:rPr>
              <a:t>Prototype</a:t>
            </a:r>
            <a:r>
              <a:rPr b="0" i="0" lang="en-US" sz="2200" u="none" cap="none" strike="noStrike">
                <a:solidFill>
                  <a:srgbClr val="444444"/>
                </a:solidFill>
                <a:latin typeface="Times New Roman"/>
                <a:ea typeface="Times New Roman"/>
                <a:cs typeface="Times New Roman"/>
                <a:sym typeface="Times New Roman"/>
              </a:rPr>
              <a:t> is a creational design pattern that lets you copy existing objects without making your code dependent on their classes.</a:t>
            </a:r>
            <a:endParaRPr/>
          </a:p>
          <a:p>
            <a:pPr indent="0" lvl="0" marL="0" marR="0" rtl="0" algn="l">
              <a:lnSpc>
                <a:spcPct val="100000"/>
              </a:lnSpc>
              <a:spcBef>
                <a:spcPts val="0"/>
              </a:spcBef>
              <a:spcAft>
                <a:spcPts val="0"/>
              </a:spcAft>
              <a:buNone/>
            </a:pPr>
            <a:br>
              <a:rPr b="0" i="0" lang="en-US" sz="2200" u="none" cap="none" strike="noStrike">
                <a:solidFill>
                  <a:srgbClr val="000000"/>
                </a:solidFill>
                <a:latin typeface="Times New Roman"/>
                <a:ea typeface="Times New Roman"/>
                <a:cs typeface="Times New Roman"/>
                <a:sym typeface="Times New Roman"/>
              </a:rPr>
            </a:br>
            <a:endParaRPr b="0" i="0" sz="2200" u="none" cap="none" strike="noStrike">
              <a:solidFill>
                <a:srgbClr val="000000"/>
              </a:solidFill>
              <a:latin typeface="Times New Roman"/>
              <a:ea typeface="Times New Roman"/>
              <a:cs typeface="Times New Roman"/>
              <a:sym typeface="Times New Roman"/>
            </a:endParaRPr>
          </a:p>
        </p:txBody>
      </p:sp>
      <p:pic>
        <p:nvPicPr>
          <p:cNvPr descr="Prototype Design Pattern" id="151" name="Google Shape;151;p51"/>
          <p:cNvPicPr preferRelativeResize="0"/>
          <p:nvPr/>
        </p:nvPicPr>
        <p:blipFill rotWithShape="1">
          <a:blip r:embed="rId4">
            <a:alphaModFix/>
          </a:blip>
          <a:srcRect b="0" l="0" r="0" t="0"/>
          <a:stretch/>
        </p:blipFill>
        <p:spPr>
          <a:xfrm>
            <a:off x="6096000" y="3102428"/>
            <a:ext cx="5310565" cy="3319103"/>
          </a:xfrm>
          <a:prstGeom prst="rect">
            <a:avLst/>
          </a:prstGeom>
          <a:noFill/>
          <a:ln>
            <a:noFill/>
          </a:ln>
        </p:spPr>
      </p:pic>
      <p:sp>
        <p:nvSpPr>
          <p:cNvPr id="152" name="Google Shape;152;p51"/>
          <p:cNvSpPr txBox="1"/>
          <p:nvPr/>
        </p:nvSpPr>
        <p:spPr>
          <a:xfrm>
            <a:off x="267141" y="2919846"/>
            <a:ext cx="5229650" cy="3170099"/>
          </a:xfrm>
          <a:prstGeom prst="rect">
            <a:avLst/>
          </a:prstGeom>
          <a:noFill/>
          <a:ln cap="flat"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Usage examples: </a:t>
            </a:r>
            <a:r>
              <a:rPr b="0" i="0" lang="en-US" sz="2000" u="none" cap="none" strike="noStrike">
                <a:solidFill>
                  <a:srgbClr val="000000"/>
                </a:solidFill>
                <a:latin typeface="Times New Roman"/>
                <a:ea typeface="Times New Roman"/>
                <a:cs typeface="Times New Roman"/>
                <a:sym typeface="Times New Roman"/>
              </a:rPr>
              <a:t>The Prototype pattern is available in Java out of the box with a Cloneable interface.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Any class can implement this interface to become cloneable.</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java.lang.Object#clone() (class should implement the java.lang.Cloneable interface)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Identification: The prototype can be easily recognized by a clone or copy methods, etc.</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Implementation</a:t>
            </a:r>
            <a:endParaRPr b="1" i="0" sz="1400" u="none" cap="none" strike="noStrike">
              <a:solidFill>
                <a:srgbClr val="000000"/>
              </a:solidFill>
              <a:latin typeface="Arial"/>
              <a:ea typeface="Arial"/>
              <a:cs typeface="Arial"/>
              <a:sym typeface="Arial"/>
            </a:endParaRPr>
          </a:p>
        </p:txBody>
      </p:sp>
      <p:sp>
        <p:nvSpPr>
          <p:cNvPr id="158" name="Google Shape;158;p11"/>
          <p:cNvSpPr txBox="1"/>
          <p:nvPr/>
        </p:nvSpPr>
        <p:spPr>
          <a:xfrm>
            <a:off x="173948" y="1454312"/>
            <a:ext cx="10204315"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UML class diagram for the Prototype Pattern</a:t>
            </a:r>
            <a:endParaRPr b="0" i="0" sz="1400" u="none" cap="none" strike="noStrike">
              <a:solidFill>
                <a:srgbClr val="000000"/>
              </a:solidFill>
              <a:latin typeface="Arial"/>
              <a:ea typeface="Arial"/>
              <a:cs typeface="Arial"/>
              <a:sym typeface="Arial"/>
            </a:endParaRPr>
          </a:p>
        </p:txBody>
      </p:sp>
      <p:pic>
        <p:nvPicPr>
          <p:cNvPr id="159" name="Google Shape;159;p11"/>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pic>
        <p:nvPicPr>
          <p:cNvPr id="160" name="Google Shape;160;p11"/>
          <p:cNvPicPr preferRelativeResize="0"/>
          <p:nvPr/>
        </p:nvPicPr>
        <p:blipFill rotWithShape="1">
          <a:blip r:embed="rId4">
            <a:alphaModFix/>
          </a:blip>
          <a:srcRect b="0" l="0" r="0" t="0"/>
          <a:stretch/>
        </p:blipFill>
        <p:spPr>
          <a:xfrm>
            <a:off x="261124" y="2492877"/>
            <a:ext cx="9372600" cy="399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Prototype : Implementation example-1</a:t>
            </a:r>
            <a:endParaRPr b="1" i="0" sz="1400" u="none" cap="none" strike="noStrike">
              <a:solidFill>
                <a:srgbClr val="000000"/>
              </a:solidFill>
              <a:latin typeface="Arial"/>
              <a:ea typeface="Arial"/>
              <a:cs typeface="Arial"/>
              <a:sym typeface="Arial"/>
            </a:endParaRPr>
          </a:p>
        </p:txBody>
      </p:sp>
      <p:sp>
        <p:nvSpPr>
          <p:cNvPr id="166" name="Google Shape;166;p12"/>
          <p:cNvSpPr txBox="1"/>
          <p:nvPr/>
        </p:nvSpPr>
        <p:spPr>
          <a:xfrm>
            <a:off x="-1" y="1357668"/>
            <a:ext cx="11987562" cy="273917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Problem Statement</a:t>
            </a:r>
            <a:r>
              <a:rPr b="0" i="0" lang="en-US" sz="20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Clr>
                <a:srgbClr val="000000"/>
              </a:buClr>
              <a:buSzPts val="2200"/>
              <a:buFont typeface="Arial"/>
              <a:buNone/>
            </a:pPr>
            <a:r>
              <a:rPr b="0" i="0" lang="en-US" sz="2200" u="none" cap="none" strike="noStrike">
                <a:solidFill>
                  <a:srgbClr val="444444"/>
                </a:solidFill>
                <a:latin typeface="Times New Roman"/>
                <a:ea typeface="Times New Roman"/>
                <a:cs typeface="Times New Roman"/>
                <a:sym typeface="Times New Roman"/>
              </a:rPr>
              <a:t>In this example, the </a:t>
            </a:r>
            <a:r>
              <a:rPr b="1" i="0" lang="en-US" sz="2200" u="none" cap="none" strike="noStrike">
                <a:solidFill>
                  <a:srgbClr val="444444"/>
                </a:solidFill>
                <a:latin typeface="Times New Roman"/>
                <a:ea typeface="Times New Roman"/>
                <a:cs typeface="Times New Roman"/>
                <a:sym typeface="Times New Roman"/>
              </a:rPr>
              <a:t>Prototype</a:t>
            </a:r>
            <a:r>
              <a:rPr b="0" i="0" lang="en-US" sz="2200" u="none" cap="none" strike="noStrike">
                <a:solidFill>
                  <a:srgbClr val="444444"/>
                </a:solidFill>
                <a:latin typeface="Times New Roman"/>
                <a:ea typeface="Times New Roman"/>
                <a:cs typeface="Times New Roman"/>
                <a:sym typeface="Times New Roman"/>
              </a:rPr>
              <a:t> pattern lets you produce exact copies of geometric objects, without coupling the code to their classes.</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US" sz="2800" u="none" cap="none" strike="noStrike">
                <a:solidFill>
                  <a:srgbClr val="000000"/>
                </a:solidFill>
                <a:latin typeface="Arial"/>
                <a:ea typeface="Arial"/>
                <a:cs typeface="Arial"/>
                <a:sym typeface="Arial"/>
              </a:rPr>
            </a:b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167" name="Google Shape;167;p12"/>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pic>
        <p:nvPicPr>
          <p:cNvPr id="168" name="Google Shape;168;p12"/>
          <p:cNvPicPr preferRelativeResize="0"/>
          <p:nvPr/>
        </p:nvPicPr>
        <p:blipFill rotWithShape="1">
          <a:blip r:embed="rId4">
            <a:alphaModFix/>
          </a:blip>
          <a:srcRect b="0" l="0" r="0" t="0"/>
          <a:stretch/>
        </p:blipFill>
        <p:spPr>
          <a:xfrm>
            <a:off x="366732" y="2727253"/>
            <a:ext cx="6552227" cy="3958027"/>
          </a:xfrm>
          <a:prstGeom prst="rect">
            <a:avLst/>
          </a:prstGeom>
          <a:noFill/>
          <a:ln>
            <a:noFill/>
          </a:ln>
        </p:spPr>
      </p:pic>
      <p:sp>
        <p:nvSpPr>
          <p:cNvPr id="169" name="Google Shape;169;p12"/>
          <p:cNvSpPr txBox="1"/>
          <p:nvPr/>
        </p:nvSpPr>
        <p:spPr>
          <a:xfrm>
            <a:off x="7447279" y="4008120"/>
            <a:ext cx="4643120" cy="2123658"/>
          </a:xfrm>
          <a:prstGeom prst="rect">
            <a:avLst/>
          </a:prstGeom>
          <a:noFill/>
          <a:ln cap="flat"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200" u="none" cap="none" strike="noStrike">
                <a:solidFill>
                  <a:srgbClr val="444444"/>
                </a:solidFill>
                <a:latin typeface="Times New Roman"/>
                <a:ea typeface="Times New Roman"/>
                <a:cs typeface="Times New Roman"/>
                <a:sym typeface="Times New Roman"/>
              </a:rPr>
              <a:t>All shape classes follow the same interface, which provides a cloning method. A subclass may call the parent’s cloning method before copying its own field values to the resulting object.</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nvSpPr>
        <p:spPr>
          <a:xfrm>
            <a:off x="339047" y="935172"/>
            <a:ext cx="610284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Solution</a:t>
            </a:r>
            <a:endParaRPr b="1" i="0" sz="2000" u="none" cap="none" strike="noStrike">
              <a:solidFill>
                <a:schemeClr val="dk1"/>
              </a:solidFill>
              <a:latin typeface="Times New Roman"/>
              <a:ea typeface="Times New Roman"/>
              <a:cs typeface="Times New Roman"/>
              <a:sym typeface="Times New Roman"/>
            </a:endParaRPr>
          </a:p>
        </p:txBody>
      </p:sp>
      <p:pic>
        <p:nvPicPr>
          <p:cNvPr id="175" name="Google Shape;175;p13"/>
          <p:cNvPicPr preferRelativeResize="0"/>
          <p:nvPr/>
        </p:nvPicPr>
        <p:blipFill rotWithShape="1">
          <a:blip r:embed="rId3">
            <a:alphaModFix/>
          </a:blip>
          <a:srcRect b="0" l="0" r="0" t="0"/>
          <a:stretch/>
        </p:blipFill>
        <p:spPr>
          <a:xfrm>
            <a:off x="10437575" y="531925"/>
            <a:ext cx="1377500" cy="1398950"/>
          </a:xfrm>
          <a:prstGeom prst="rect">
            <a:avLst/>
          </a:prstGeom>
          <a:noFill/>
          <a:ln>
            <a:noFill/>
          </a:ln>
        </p:spPr>
      </p:pic>
      <p:sp>
        <p:nvSpPr>
          <p:cNvPr id="176" name="Google Shape;176;p13"/>
          <p:cNvSpPr txBox="1"/>
          <p:nvPr/>
        </p:nvSpPr>
        <p:spPr>
          <a:xfrm>
            <a:off x="2355714" y="2335505"/>
            <a:ext cx="7480571"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Link to Java Implementation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Note: Its example for prototype with different shape objects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Its eclipse file java files will be in </a:t>
            </a:r>
            <a:r>
              <a:rPr b="1" i="0" lang="en-US" sz="2000" u="none" cap="none" strike="noStrike">
                <a:solidFill>
                  <a:schemeClr val="dk1"/>
                </a:solidFill>
                <a:latin typeface="Times New Roman"/>
                <a:ea typeface="Times New Roman"/>
                <a:cs typeface="Times New Roman"/>
                <a:sym typeface="Times New Roman"/>
              </a:rPr>
              <a:t>src/prototypeDesignPatternDemo </a:t>
            </a:r>
            <a:endParaRPr/>
          </a:p>
        </p:txBody>
      </p:sp>
      <p:sp>
        <p:nvSpPr>
          <p:cNvPr id="177" name="Google Shape;177;p13"/>
          <p:cNvSpPr txBox="1"/>
          <p:nvPr/>
        </p:nvSpPr>
        <p:spPr>
          <a:xfrm>
            <a:off x="339047" y="1720978"/>
            <a:ext cx="1019600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Let’s take a look at how the Prototype can be implemented without the standard Cloneable interface.</a:t>
            </a:r>
            <a:endParaRPr b="0" i="0" sz="2000" u="none" cap="none" strike="noStrike">
              <a:solidFill>
                <a:schemeClr val="dk1"/>
              </a:solidFill>
              <a:latin typeface="Times New Roman"/>
              <a:ea typeface="Times New Roman"/>
              <a:cs typeface="Times New Roman"/>
              <a:sym typeface="Times New Roman"/>
            </a:endParaRPr>
          </a:p>
        </p:txBody>
      </p:sp>
      <p:sp>
        <p:nvSpPr>
          <p:cNvPr id="178" name="Google Shape;178;p13"/>
          <p:cNvSpPr txBox="1"/>
          <p:nvPr/>
        </p:nvSpPr>
        <p:spPr>
          <a:xfrm>
            <a:off x="342653" y="4273473"/>
            <a:ext cx="11472422"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Prototype registry</a:t>
            </a:r>
            <a:endParaRPr/>
          </a:p>
          <a:p>
            <a:pPr indent="0" lvl="0" marL="0" marR="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You could implement a centralized prototype registry (or factory), which would contain a set of pre-defined prototype objects. This way you could retrieve new objects from the factory by passing its name or other parameters. The factory would search for an appropriate prototype, clone it and return you a copy.</a:t>
            </a:r>
            <a:endParaRPr/>
          </a:p>
        </p:txBody>
      </p:sp>
      <p:sp>
        <p:nvSpPr>
          <p:cNvPr id="179" name="Google Shape;179;p13"/>
          <p:cNvSpPr txBox="1"/>
          <p:nvPr/>
        </p:nvSpPr>
        <p:spPr>
          <a:xfrm>
            <a:off x="1789889" y="5758774"/>
            <a:ext cx="890080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Note: Use main method which is implemented using </a:t>
            </a:r>
            <a:r>
              <a:rPr b="1" i="0" lang="en-US" sz="2000" u="none" cap="none" strike="noStrike">
                <a:solidFill>
                  <a:srgbClr val="000000"/>
                </a:solidFill>
                <a:latin typeface="Times New Roman"/>
                <a:ea typeface="Times New Roman"/>
                <a:cs typeface="Times New Roman"/>
                <a:sym typeface="Times New Roman"/>
              </a:rPr>
              <a:t>BundledShapeCache </a:t>
            </a:r>
            <a:r>
              <a:rPr b="0" i="0" lang="en-US" sz="2000" u="none" cap="none" strike="noStrike">
                <a:solidFill>
                  <a:srgbClr val="000000"/>
                </a:solidFill>
                <a:latin typeface="Times New Roman"/>
                <a:ea typeface="Times New Roman"/>
                <a:cs typeface="Times New Roman"/>
                <a:sym typeface="Times New Roman"/>
              </a:rPr>
              <a:t> </a:t>
            </a:r>
            <a:endParaRPr/>
          </a:p>
        </p:txBody>
      </p:sp>
      <p:sp>
        <p:nvSpPr>
          <p:cNvPr id="180" name="Google Shape;180;p13"/>
          <p:cNvSpPr txBox="1"/>
          <p:nvPr/>
        </p:nvSpPr>
        <p:spPr>
          <a:xfrm>
            <a:off x="2553510" y="6320746"/>
            <a:ext cx="6099242" cy="307777"/>
          </a:xfrm>
          <a:prstGeom prst="rect">
            <a:avLst/>
          </a:prstGeom>
          <a:noFill/>
          <a:ln cap="flat" cmpd="sng" w="3175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BundledShapeCache cache = new BundledShapeCache();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