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PT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jg3mCPopmI+2i+x+iekLi/7pmL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481BE1-D08D-44FC-B8B0-D9AC4FA26F13}">
  <a:tblStyle styleId="{1D481BE1-D08D-44FC-B8B0-D9AC4FA26F1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TSans-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2f10dd624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22f10dd62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2f10dd624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122f10dd62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53" name="Google Shape;25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spTree>
      <p:nvGrpSpPr>
        <p:cNvPr id="77" name="Shape 77"/>
        <p:cNvGrpSpPr/>
        <p:nvPr/>
      </p:nvGrpSpPr>
      <p:grpSpPr>
        <a:xfrm>
          <a:off x="0" y="0"/>
          <a:ext cx="0" cy="0"/>
          <a:chOff x="0" y="0"/>
          <a:chExt cx="0" cy="0"/>
        </a:xfrm>
      </p:grpSpPr>
      <p:sp>
        <p:nvSpPr>
          <p:cNvPr id="78" name="Google Shape;78;p6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9" name="Google Shape;79;p6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80" name="Google Shape;80;p6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65"/>
          <p:cNvPicPr preferRelativeResize="0"/>
          <p:nvPr/>
        </p:nvPicPr>
        <p:blipFill rotWithShape="1">
          <a:blip r:embed="rId2">
            <a:alphaModFix/>
          </a:blip>
          <a:srcRect b="0" l="0" r="0" t="0"/>
          <a:stretch/>
        </p:blipFill>
        <p:spPr>
          <a:xfrm>
            <a:off x="11052956" y="136525"/>
            <a:ext cx="932769" cy="1402202"/>
          </a:xfrm>
          <a:prstGeom prst="rect">
            <a:avLst/>
          </a:prstGeom>
          <a:noFill/>
          <a:ln>
            <a:noFill/>
          </a:ln>
        </p:spPr>
      </p:pic>
      <p:sp>
        <p:nvSpPr>
          <p:cNvPr id="82" name="Google Shape;82;p65"/>
          <p:cNvSpPr/>
          <p:nvPr/>
        </p:nvSpPr>
        <p:spPr>
          <a:xfrm>
            <a:off x="18587" y="0"/>
            <a:ext cx="9022976" cy="6462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70C0"/>
              </a:buClr>
              <a:buSzPts val="2400"/>
              <a:buFont typeface="Calibri"/>
              <a:buNone/>
            </a:pPr>
            <a:r>
              <a:rPr b="1" i="0" lang="en-US" sz="2400" u="none" cap="none" strike="noStrike">
                <a:solidFill>
                  <a:srgbClr val="0070C0"/>
                </a:solidFill>
                <a:latin typeface="Calibri"/>
                <a:ea typeface="Calibri"/>
                <a:cs typeface="Calibri"/>
                <a:sym typeface="Calibri"/>
              </a:rPr>
              <a:t>CLASS DIAGRAM</a:t>
            </a:r>
            <a:endParaRPr b="0" i="0" sz="2400" u="none" cap="none" strike="noStrike">
              <a:solidFill>
                <a:schemeClr val="dk1"/>
              </a:solidFill>
              <a:latin typeface="Times New Roman"/>
              <a:ea typeface="Times New Roman"/>
              <a:cs typeface="Times New Roman"/>
              <a:sym typeface="Times New Roman"/>
            </a:endParaRPr>
          </a:p>
        </p:txBody>
      </p:sp>
      <p:cxnSp>
        <p:nvCxnSpPr>
          <p:cNvPr id="83" name="Google Shape;83;p65"/>
          <p:cNvCxnSpPr/>
          <p:nvPr/>
        </p:nvCxnSpPr>
        <p:spPr>
          <a:xfrm>
            <a:off x="18588" y="1087663"/>
            <a:ext cx="5817437"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cxnSp>
        <p:nvCxnSpPr>
          <p:cNvPr id="22" name="Google Shape;22;p36"/>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3" name="Google Shape;23;p36"/>
          <p:cNvPicPr preferRelativeResize="0"/>
          <p:nvPr/>
        </p:nvPicPr>
        <p:blipFill rotWithShape="1">
          <a:blip r:embed="rId2">
            <a:alphaModFix/>
          </a:blip>
          <a:srcRect b="0" l="0" r="0" t="0"/>
          <a:stretch/>
        </p:blipFill>
        <p:spPr>
          <a:xfrm>
            <a:off x="10659519" y="469890"/>
            <a:ext cx="933598" cy="1398963"/>
          </a:xfrm>
          <a:prstGeom prst="rect">
            <a:avLst/>
          </a:prstGeom>
          <a:noFill/>
          <a:ln>
            <a:noFill/>
          </a:ln>
        </p:spPr>
      </p:pic>
      <p:sp>
        <p:nvSpPr>
          <p:cNvPr id="24" name="Google Shape;24;p36"/>
          <p:cNvSpPr/>
          <p:nvPr/>
        </p:nvSpPr>
        <p:spPr>
          <a:xfrm>
            <a:off x="146798" y="303979"/>
            <a:ext cx="8121032"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Object Oriented Analysis and Design with Java</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3"/>
          <p:cNvSpPr/>
          <p:nvPr>
            <p:ph idx="2" type="pic"/>
          </p:nvPr>
        </p:nvSpPr>
        <p:spPr>
          <a:xfrm>
            <a:off x="5183188" y="987425"/>
            <a:ext cx="6172200" cy="4873625"/>
          </a:xfrm>
          <a:prstGeom prst="rect">
            <a:avLst/>
          </a:prstGeom>
          <a:noFill/>
          <a:ln>
            <a:noFill/>
          </a:ln>
        </p:spPr>
      </p:sp>
      <p:sp>
        <p:nvSpPr>
          <p:cNvPr id="61" name="Google Shape;61;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rive.google.com/drive/folders/1R-HTOTtk34985XW8VPkFPW1jk3FnsDNC?usp=sharing"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tutorialspoint.com/design_pattern/adapter_pattern.htm"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4781916" y="4415503"/>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Dr. Sudeepa Roy Dey &amp; Saranya devi B</a:t>
            </a:r>
            <a:endParaRPr b="1" i="0" sz="2400" u="none" cap="none" strike="noStrike">
              <a:solidFill>
                <a:schemeClr val="dk1"/>
              </a:solidFill>
              <a:latin typeface="Calibri"/>
              <a:ea typeface="Calibri"/>
              <a:cs typeface="Calibri"/>
              <a:sym typeface="Calibri"/>
            </a:endParaRPr>
          </a:p>
        </p:txBody>
      </p:sp>
      <p:sp>
        <p:nvSpPr>
          <p:cNvPr id="89" name="Google Shape;89;p1"/>
          <p:cNvSpPr/>
          <p:nvPr/>
        </p:nvSpPr>
        <p:spPr>
          <a:xfrm>
            <a:off x="4781916" y="4813108"/>
            <a:ext cx="663463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grpSp>
        <p:nvGrpSpPr>
          <p:cNvPr id="90" name="Google Shape;90;p1"/>
          <p:cNvGrpSpPr/>
          <p:nvPr/>
        </p:nvGrpSpPr>
        <p:grpSpPr>
          <a:xfrm>
            <a:off x="313844" y="5489699"/>
            <a:ext cx="1066895" cy="1078155"/>
            <a:chOff x="313844" y="5489699"/>
            <a:chExt cx="1066895" cy="1078155"/>
          </a:xfrm>
        </p:grpSpPr>
        <p:sp>
          <p:nvSpPr>
            <p:cNvPr id="91" name="Google Shape;91;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93" name="Google Shape;93;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grpSp>
        <p:nvGrpSpPr>
          <p:cNvPr id="94" name="Google Shape;94;p1"/>
          <p:cNvGrpSpPr/>
          <p:nvPr/>
        </p:nvGrpSpPr>
        <p:grpSpPr>
          <a:xfrm rot="10800000">
            <a:off x="10855702" y="266068"/>
            <a:ext cx="1066895" cy="1078155"/>
            <a:chOff x="313844" y="5489699"/>
            <a:chExt cx="1066895" cy="1078155"/>
          </a:xfrm>
        </p:grpSpPr>
        <p:sp>
          <p:nvSpPr>
            <p:cNvPr id="95" name="Google Shape;95;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7" name="Google Shape;97;p1"/>
          <p:cNvSpPr/>
          <p:nvPr/>
        </p:nvSpPr>
        <p:spPr>
          <a:xfrm>
            <a:off x="4545864" y="1938474"/>
            <a:ext cx="7497214"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Object Oriented Analysis and Design with Java</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4610580" y="3278957"/>
            <a:ext cx="2290725"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55A11"/>
                </a:solidFill>
                <a:latin typeface="Calibri"/>
                <a:ea typeface="Calibri"/>
                <a:cs typeface="Calibri"/>
                <a:sym typeface="Calibri"/>
              </a:rPr>
              <a:t>UE20CS352</a:t>
            </a:r>
            <a:endParaRPr b="1" i="0" sz="3200" u="none" cap="none" strike="noStrike">
              <a:solidFill>
                <a:srgbClr val="C55A11"/>
              </a:solidFill>
              <a:latin typeface="Calibri"/>
              <a:ea typeface="Calibri"/>
              <a:cs typeface="Calibri"/>
              <a:sym typeface="Calibri"/>
            </a:endParaRPr>
          </a:p>
        </p:txBody>
      </p:sp>
      <p:pic>
        <p:nvPicPr>
          <p:cNvPr id="99" name="Google Shape;99;p1"/>
          <p:cNvPicPr preferRelativeResize="0"/>
          <p:nvPr/>
        </p:nvPicPr>
        <p:blipFill rotWithShape="1">
          <a:blip r:embed="rId3">
            <a:alphaModFix/>
          </a:blip>
          <a:srcRect b="0" l="0" r="0" t="0"/>
          <a:stretch/>
        </p:blipFill>
        <p:spPr>
          <a:xfrm>
            <a:off x="517676" y="5892224"/>
            <a:ext cx="11156647" cy="597460"/>
          </a:xfrm>
          <a:prstGeom prst="rect">
            <a:avLst/>
          </a:prstGeom>
          <a:noFill/>
          <a:ln>
            <a:noFill/>
          </a:ln>
        </p:spPr>
      </p:pic>
      <p:pic>
        <p:nvPicPr>
          <p:cNvPr id="100" name="Google Shape;100;p1"/>
          <p:cNvPicPr preferRelativeResize="0"/>
          <p:nvPr/>
        </p:nvPicPr>
        <p:blipFill rotWithShape="1">
          <a:blip r:embed="rId4">
            <a:alphaModFix/>
          </a:blip>
          <a:srcRect b="0" l="0" r="0" t="0"/>
          <a:stretch/>
        </p:blipFill>
        <p:spPr>
          <a:xfrm>
            <a:off x="907366" y="1468646"/>
            <a:ext cx="3399170" cy="40286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3"/>
          <p:cNvPicPr preferRelativeResize="0"/>
          <p:nvPr/>
        </p:nvPicPr>
        <p:blipFill rotWithShape="1">
          <a:blip r:embed="rId3">
            <a:alphaModFix/>
          </a:blip>
          <a:srcRect b="0" l="0" r="743" t="0"/>
          <a:stretch/>
        </p:blipFill>
        <p:spPr>
          <a:xfrm>
            <a:off x="986325" y="1608750"/>
            <a:ext cx="8627400" cy="4852850"/>
          </a:xfrm>
          <a:prstGeom prst="rect">
            <a:avLst/>
          </a:prstGeom>
          <a:noFill/>
          <a:ln>
            <a:noFill/>
          </a:ln>
        </p:spPr>
      </p:pic>
      <p:sp>
        <p:nvSpPr>
          <p:cNvPr id="175" name="Google Shape;175;p13"/>
          <p:cNvSpPr txBox="1"/>
          <p:nvPr/>
        </p:nvSpPr>
        <p:spPr>
          <a:xfrm>
            <a:off x="339047" y="935172"/>
            <a:ext cx="610284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Design Solution</a:t>
            </a:r>
            <a:endParaRPr b="1" i="0" sz="2400" u="none" cap="none" strike="noStrike">
              <a:solidFill>
                <a:srgbClr val="C00000"/>
              </a:solidFill>
              <a:latin typeface="Calibri"/>
              <a:ea typeface="Calibri"/>
              <a:cs typeface="Calibri"/>
              <a:sym typeface="Calibri"/>
            </a:endParaRPr>
          </a:p>
        </p:txBody>
      </p:sp>
      <p:pic>
        <p:nvPicPr>
          <p:cNvPr id="176" name="Google Shape;176;p13"/>
          <p:cNvPicPr preferRelativeResize="0"/>
          <p:nvPr/>
        </p:nvPicPr>
        <p:blipFill rotWithShape="1">
          <a:blip r:embed="rId4">
            <a:alphaModFix/>
          </a:blip>
          <a:srcRect b="0" l="0" r="0" t="0"/>
          <a:stretch/>
        </p:blipFill>
        <p:spPr>
          <a:xfrm>
            <a:off x="10436694" y="420675"/>
            <a:ext cx="1257743" cy="14906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22f10dd624_0_10"/>
          <p:cNvSpPr txBox="1"/>
          <p:nvPr/>
        </p:nvSpPr>
        <p:spPr>
          <a:xfrm>
            <a:off x="339047" y="935172"/>
            <a:ext cx="6102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Design Solution</a:t>
            </a:r>
            <a:endParaRPr b="1" i="0" sz="2400" u="none" cap="none" strike="noStrike">
              <a:solidFill>
                <a:srgbClr val="C00000"/>
              </a:solidFill>
              <a:latin typeface="Calibri"/>
              <a:ea typeface="Calibri"/>
              <a:cs typeface="Calibri"/>
              <a:sym typeface="Calibri"/>
            </a:endParaRPr>
          </a:p>
        </p:txBody>
      </p:sp>
      <p:pic>
        <p:nvPicPr>
          <p:cNvPr id="182" name="Google Shape;182;g122f10dd624_0_10"/>
          <p:cNvPicPr preferRelativeResize="0"/>
          <p:nvPr/>
        </p:nvPicPr>
        <p:blipFill rotWithShape="1">
          <a:blip r:embed="rId3">
            <a:alphaModFix/>
          </a:blip>
          <a:srcRect b="0" l="0" r="0" t="0"/>
          <a:stretch/>
        </p:blipFill>
        <p:spPr>
          <a:xfrm>
            <a:off x="1116625" y="2143722"/>
            <a:ext cx="9496425" cy="4029075"/>
          </a:xfrm>
          <a:prstGeom prst="rect">
            <a:avLst/>
          </a:prstGeom>
          <a:noFill/>
          <a:ln>
            <a:noFill/>
          </a:ln>
        </p:spPr>
      </p:pic>
      <p:pic>
        <p:nvPicPr>
          <p:cNvPr id="183" name="Google Shape;183;g122f10dd624_0_10"/>
          <p:cNvPicPr preferRelativeResize="0"/>
          <p:nvPr/>
        </p:nvPicPr>
        <p:blipFill rotWithShape="1">
          <a:blip r:embed="rId4">
            <a:alphaModFix/>
          </a:blip>
          <a:srcRect b="0" l="0" r="0" t="0"/>
          <a:stretch/>
        </p:blipFill>
        <p:spPr>
          <a:xfrm>
            <a:off x="10508124" y="420393"/>
            <a:ext cx="1257743" cy="14906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Adapter: Scenario  example-2</a:t>
            </a:r>
            <a:endParaRPr b="1" i="0" sz="1400" u="none" cap="none" strike="noStrike">
              <a:solidFill>
                <a:srgbClr val="000000"/>
              </a:solidFill>
              <a:latin typeface="Arial"/>
              <a:ea typeface="Arial"/>
              <a:cs typeface="Arial"/>
              <a:sym typeface="Arial"/>
            </a:endParaRPr>
          </a:p>
        </p:txBody>
      </p:sp>
      <p:sp>
        <p:nvSpPr>
          <p:cNvPr id="189" name="Google Shape;189;p14"/>
          <p:cNvSpPr txBox="1"/>
          <p:nvPr/>
        </p:nvSpPr>
        <p:spPr>
          <a:xfrm>
            <a:off x="452063" y="1639736"/>
            <a:ext cx="8003700" cy="427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Calibri"/>
                <a:ea typeface="Calibri"/>
                <a:cs typeface="Calibri"/>
                <a:sym typeface="Calibri"/>
              </a:rPr>
              <a:t>Suppose you have a Bird class with fly() and makeSound()methods. And also a ToyDuck class with squeak() method. Let’s assume that you are short on ToyDuck objects and you would like to use Bird objects in their place. Birds have some similar functionality but implement a different interface, so we can’t use them directly.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33C0B"/>
                </a:solidFill>
                <a:latin typeface="Calibri"/>
                <a:ea typeface="Calibri"/>
                <a:cs typeface="Calibri"/>
                <a:sym typeface="Calibri"/>
              </a:rPr>
              <a:t>Solution:</a:t>
            </a:r>
            <a:r>
              <a:rPr b="0" i="0" lang="en-US" sz="2400" u="none" cap="none" strike="noStrike">
                <a:solidFill>
                  <a:srgbClr val="000000"/>
                </a:solidFill>
                <a:latin typeface="Calibri"/>
                <a:ea typeface="Calibri"/>
                <a:cs typeface="Calibri"/>
                <a:sym typeface="Calibri"/>
              </a:rPr>
              <a:t> So, we will use adapter pattern. Here our client would be ToyDuck and adaptee would be Bird.(refer to demo main.java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7323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73239"/>
                </a:solidFill>
                <a:latin typeface="Calibri"/>
                <a:ea typeface="Calibri"/>
                <a:cs typeface="Calibri"/>
                <a:sym typeface="Calibri"/>
              </a:rPr>
              <a:t>The adapter pattern we have implemented above is called Object Adapter Pattern because the adapter holds an instance of adaptee.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73239"/>
                </a:solidFill>
                <a:latin typeface="Calibri"/>
                <a:ea typeface="Calibri"/>
                <a:cs typeface="Calibri"/>
                <a:sym typeface="Calibri"/>
              </a:rPr>
              <a:t>What a Object adapter??? Next slides we will explain in detail</a:t>
            </a:r>
            <a:endParaRPr b="1" i="0" sz="2000" u="none" cap="none" strike="noStrike">
              <a:solidFill>
                <a:srgbClr val="000000"/>
              </a:solidFill>
              <a:latin typeface="Calibri"/>
              <a:ea typeface="Calibri"/>
              <a:cs typeface="Calibri"/>
              <a:sym typeface="Calibri"/>
            </a:endParaRPr>
          </a:p>
        </p:txBody>
      </p:sp>
      <p:pic>
        <p:nvPicPr>
          <p:cNvPr id="190" name="Google Shape;190;p14"/>
          <p:cNvPicPr preferRelativeResize="0"/>
          <p:nvPr/>
        </p:nvPicPr>
        <p:blipFill rotWithShape="1">
          <a:blip r:embed="rId3">
            <a:alphaModFix/>
          </a:blip>
          <a:srcRect b="0" l="0" r="0" t="0"/>
          <a:stretch/>
        </p:blipFill>
        <p:spPr>
          <a:xfrm>
            <a:off x="10503966" y="420237"/>
            <a:ext cx="1257743" cy="14906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22f10dd624_0_16"/>
          <p:cNvSpPr txBox="1"/>
          <p:nvPr/>
        </p:nvSpPr>
        <p:spPr>
          <a:xfrm>
            <a:off x="173948" y="899886"/>
            <a:ext cx="6381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Adapter: Scenario  example-2</a:t>
            </a:r>
            <a:endParaRPr b="1" i="0" sz="1400" u="none" cap="none" strike="noStrike">
              <a:solidFill>
                <a:srgbClr val="000000"/>
              </a:solidFill>
              <a:latin typeface="Arial"/>
              <a:ea typeface="Arial"/>
              <a:cs typeface="Arial"/>
              <a:sym typeface="Arial"/>
            </a:endParaRPr>
          </a:p>
        </p:txBody>
      </p:sp>
      <p:sp>
        <p:nvSpPr>
          <p:cNvPr id="196" name="Google Shape;196;g122f10dd624_0_16"/>
          <p:cNvSpPr txBox="1"/>
          <p:nvPr/>
        </p:nvSpPr>
        <p:spPr>
          <a:xfrm>
            <a:off x="452063" y="1639736"/>
            <a:ext cx="8003700" cy="5325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Calibri"/>
                <a:ea typeface="Calibri"/>
                <a:cs typeface="Calibri"/>
                <a:sym typeface="Calibri"/>
              </a:rPr>
              <a:t>Explain: Here we have created a BirdAdapter class implementing inteface ToyDuck to convert Bird ‘s makeSound() method to makeSound() ‘s squeak() ToyDuck . This way, we can still call the squeak() of Bird objects through BirdAdapter</a:t>
            </a:r>
            <a:endParaRPr b="0" i="1"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Calibri"/>
                <a:ea typeface="Calibri"/>
                <a:cs typeface="Calibri"/>
                <a:sym typeface="Calibri"/>
              </a:rPr>
              <a:t>Suppose we have a bird that can makeSound(), and we have a plastic toy duck that can squeak(). Now suppose our client changes the requirement and he wants the toyDuck to makeSound then ?</a:t>
            </a:r>
            <a:endParaRPr b="0" i="1"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Calibri"/>
                <a:ea typeface="Calibri"/>
                <a:cs typeface="Calibri"/>
                <a:sym typeface="Calibri"/>
              </a:rPr>
              <a:t>Simple solution is that we will just change the implementation class to the new adapter class and tell the client to pass the instance of the bird(which wants to squeak()) to that class.</a:t>
            </a:r>
            <a:endParaRPr b="0" i="1"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Calibri"/>
                <a:ea typeface="Calibri"/>
                <a:cs typeface="Calibri"/>
                <a:sym typeface="Calibri"/>
              </a:rPr>
              <a:t>Before : ToyDuck toyDuck = new PlasticToyDuck();</a:t>
            </a:r>
            <a:endParaRPr b="0" i="1"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Calibri"/>
                <a:ea typeface="Calibri"/>
                <a:cs typeface="Calibri"/>
                <a:sym typeface="Calibri"/>
              </a:rPr>
              <a:t>After : ToyDuck toyDuck = new BirdAdapter(sparrow);</a:t>
            </a:r>
            <a:endParaRPr b="0" i="1"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Calibri"/>
                <a:ea typeface="Calibri"/>
                <a:cs typeface="Calibri"/>
                <a:sym typeface="Calibri"/>
              </a:rPr>
              <a:t>You can see that by changing just one line the toyDuck can now do Chirp Chirp !!</a:t>
            </a:r>
            <a:endParaRPr b="0" i="1"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rgbClr val="000000"/>
              </a:solidFill>
              <a:latin typeface="Calibri"/>
              <a:ea typeface="Calibri"/>
              <a:cs typeface="Calibri"/>
              <a:sym typeface="Calibri"/>
            </a:endParaRPr>
          </a:p>
        </p:txBody>
      </p:sp>
      <p:pic>
        <p:nvPicPr>
          <p:cNvPr id="197" name="Google Shape;197;g122f10dd624_0_16"/>
          <p:cNvPicPr preferRelativeResize="0"/>
          <p:nvPr/>
        </p:nvPicPr>
        <p:blipFill rotWithShape="1">
          <a:blip r:embed="rId3">
            <a:alphaModFix/>
          </a:blip>
          <a:srcRect b="0" l="0" r="0" t="0"/>
          <a:stretch/>
        </p:blipFill>
        <p:spPr>
          <a:xfrm>
            <a:off x="10482194" y="463932"/>
            <a:ext cx="1257743" cy="14906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nvSpPr>
        <p:spPr>
          <a:xfrm>
            <a:off x="173947" y="899886"/>
            <a:ext cx="9011149"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Adapter: Scenario example-3</a:t>
            </a:r>
            <a:endParaRPr b="1" i="0" sz="1400" u="none" cap="none" strike="noStrike">
              <a:solidFill>
                <a:srgbClr val="000000"/>
              </a:solidFill>
              <a:latin typeface="Arial"/>
              <a:ea typeface="Arial"/>
              <a:cs typeface="Arial"/>
              <a:sym typeface="Arial"/>
            </a:endParaRPr>
          </a:p>
        </p:txBody>
      </p:sp>
      <p:sp>
        <p:nvSpPr>
          <p:cNvPr id="203" name="Google Shape;203;p16"/>
          <p:cNvSpPr txBox="1"/>
          <p:nvPr/>
        </p:nvSpPr>
        <p:spPr>
          <a:xfrm>
            <a:off x="452063" y="1619188"/>
            <a:ext cx="8733000" cy="1477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Consider a scenario in which there is an app that's developed in the US which returns the top speed of luxury cars in miles per hour (MPH). Now we need to use the same app for our client in the UK that wants the same results but in kilometers per hour (km/h).</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To deal with this problem, we'll create an adapter which will convert the values and give us the desired results:</a:t>
            </a:r>
            <a:endParaRPr b="1" i="0" sz="1400" u="none" cap="none" strike="noStrike">
              <a:solidFill>
                <a:srgbClr val="000000"/>
              </a:solidFill>
              <a:latin typeface="Arial"/>
              <a:ea typeface="Arial"/>
              <a:cs typeface="Arial"/>
              <a:sym typeface="Arial"/>
            </a:endParaRPr>
          </a:p>
        </p:txBody>
      </p:sp>
      <p:pic>
        <p:nvPicPr>
          <p:cNvPr id="204" name="Google Shape;204;p16"/>
          <p:cNvPicPr preferRelativeResize="0"/>
          <p:nvPr/>
        </p:nvPicPr>
        <p:blipFill rotWithShape="1">
          <a:blip r:embed="rId3">
            <a:alphaModFix/>
          </a:blip>
          <a:srcRect b="0" l="0" r="0" t="0"/>
          <a:stretch/>
        </p:blipFill>
        <p:spPr>
          <a:xfrm>
            <a:off x="1125286" y="3429000"/>
            <a:ext cx="7496175" cy="2861598"/>
          </a:xfrm>
          <a:prstGeom prst="rect">
            <a:avLst/>
          </a:prstGeom>
          <a:noFill/>
          <a:ln>
            <a:noFill/>
          </a:ln>
        </p:spPr>
      </p:pic>
      <p:sp>
        <p:nvSpPr>
          <p:cNvPr id="205" name="Google Shape;205;p16"/>
          <p:cNvSpPr/>
          <p:nvPr/>
        </p:nvSpPr>
        <p:spPr>
          <a:xfrm>
            <a:off x="8804953" y="4274049"/>
            <a:ext cx="1839074" cy="964763"/>
          </a:xfrm>
          <a:prstGeom prst="left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Design solution</a:t>
            </a:r>
            <a:endParaRPr b="0" i="0" sz="1400" u="none" cap="none" strike="noStrike">
              <a:solidFill>
                <a:schemeClr val="lt1"/>
              </a:solidFill>
              <a:latin typeface="Arial"/>
              <a:ea typeface="Arial"/>
              <a:cs typeface="Arial"/>
              <a:sym typeface="Arial"/>
            </a:endParaRPr>
          </a:p>
        </p:txBody>
      </p:sp>
      <p:sp>
        <p:nvSpPr>
          <p:cNvPr id="206" name="Google Shape;206;p16"/>
          <p:cNvSpPr txBox="1"/>
          <p:nvPr/>
        </p:nvSpPr>
        <p:spPr>
          <a:xfrm>
            <a:off x="3256908" y="6290598"/>
            <a:ext cx="610284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55A11"/>
                </a:solidFill>
                <a:latin typeface="Calibri"/>
                <a:ea typeface="Calibri"/>
                <a:cs typeface="Calibri"/>
                <a:sym typeface="Calibri"/>
              </a:rPr>
              <a:t>(Students can Try coding with the given design solution)</a:t>
            </a:r>
            <a:endParaRPr b="0" i="0" sz="1400" u="none" cap="none" strike="noStrike">
              <a:solidFill>
                <a:srgbClr val="000000"/>
              </a:solidFill>
              <a:latin typeface="Arial"/>
              <a:ea typeface="Arial"/>
              <a:cs typeface="Arial"/>
              <a:sym typeface="Arial"/>
            </a:endParaRPr>
          </a:p>
        </p:txBody>
      </p:sp>
      <p:pic>
        <p:nvPicPr>
          <p:cNvPr id="207" name="Google Shape;207;p16"/>
          <p:cNvPicPr preferRelativeResize="0"/>
          <p:nvPr/>
        </p:nvPicPr>
        <p:blipFill rotWithShape="1">
          <a:blip r:embed="rId4">
            <a:alphaModFix/>
          </a:blip>
          <a:srcRect b="0" l="0" r="0" t="0"/>
          <a:stretch/>
        </p:blipFill>
        <p:spPr>
          <a:xfrm>
            <a:off x="10482194" y="385369"/>
            <a:ext cx="1257743" cy="14906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nvSpPr>
        <p:spPr>
          <a:xfrm>
            <a:off x="278382" y="1690082"/>
            <a:ext cx="10204315" cy="48320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2F5496"/>
                </a:solidFill>
                <a:latin typeface="Calibri"/>
                <a:ea typeface="Calibri"/>
                <a:cs typeface="Calibri"/>
                <a:sym typeface="Calibri"/>
              </a:rPr>
              <a:t>Use the Adapter pattern when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you want to use an existing class, and its interface does not match the 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       you need.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you want to create a reusable class that cooperates with unrelated or unforeseen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       classes, that is, classes that don't necessarily have compatible interfaces.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 (object adapter only) you need to use several existing subclasses, but it's unpractical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       to adapt their interface by subclassing every one. An object adapter can adapt the interface      of its parent class.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Software Examples of Adapter Patterns: Wrappers used to adopt 3rd parties libraries and frameworks - most of the applications using third party libraries use adapters as a middle layer between the application and the 3rd party library to decouple the application from the library.</a:t>
            </a:r>
            <a:endParaRPr b="0" i="0" sz="2000" u="none" cap="none" strike="noStrike">
              <a:solidFill>
                <a:srgbClr val="000000"/>
              </a:solidFill>
              <a:latin typeface="Calibri"/>
              <a:ea typeface="Calibri"/>
              <a:cs typeface="Calibri"/>
              <a:sym typeface="Calibri"/>
            </a:endParaRPr>
          </a:p>
        </p:txBody>
      </p:sp>
      <p:sp>
        <p:nvSpPr>
          <p:cNvPr id="213" name="Google Shape;213;p6"/>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Applicability</a:t>
            </a:r>
            <a:endParaRPr b="1" i="0" sz="1400" u="none" cap="none" strike="noStrike">
              <a:solidFill>
                <a:srgbClr val="000000"/>
              </a:solidFill>
              <a:latin typeface="Arial"/>
              <a:ea typeface="Arial"/>
              <a:cs typeface="Arial"/>
              <a:sym typeface="Arial"/>
            </a:endParaRPr>
          </a:p>
        </p:txBody>
      </p:sp>
      <p:graphicFrame>
        <p:nvGraphicFramePr>
          <p:cNvPr id="214" name="Google Shape;214;p6"/>
          <p:cNvGraphicFramePr/>
          <p:nvPr/>
        </p:nvGraphicFramePr>
        <p:xfrm>
          <a:off x="328773" y="5342562"/>
          <a:ext cx="3000000" cy="3000000"/>
        </p:xfrm>
        <a:graphic>
          <a:graphicData uri="http://schemas.openxmlformats.org/drawingml/2006/table">
            <a:tbl>
              <a:tblPr>
                <a:noFill/>
                <a:tableStyleId>{1D481BE1-D08D-44FC-B8B0-D9AC4FA26F13}</a:tableStyleId>
              </a:tblPr>
              <a:tblGrid>
                <a:gridCol w="9945375"/>
              </a:tblGrid>
              <a:tr h="10171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215" name="Google Shape;215;p6"/>
          <p:cNvPicPr preferRelativeResize="0"/>
          <p:nvPr/>
        </p:nvPicPr>
        <p:blipFill rotWithShape="1">
          <a:blip r:embed="rId3">
            <a:alphaModFix/>
          </a:blip>
          <a:srcRect b="0" l="0" r="0" t="0"/>
          <a:stretch/>
        </p:blipFill>
        <p:spPr>
          <a:xfrm>
            <a:off x="10482697" y="485704"/>
            <a:ext cx="1257743" cy="14906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52"/>
          <p:cNvSpPr txBox="1"/>
          <p:nvPr/>
        </p:nvSpPr>
        <p:spPr>
          <a:xfrm>
            <a:off x="167854" y="77677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Structure</a:t>
            </a:r>
            <a:endParaRPr b="1" i="0" sz="1400" u="none" cap="none" strike="noStrike">
              <a:solidFill>
                <a:srgbClr val="000000"/>
              </a:solidFill>
              <a:latin typeface="Arial"/>
              <a:ea typeface="Arial"/>
              <a:cs typeface="Arial"/>
              <a:sym typeface="Arial"/>
            </a:endParaRPr>
          </a:p>
        </p:txBody>
      </p:sp>
      <p:sp>
        <p:nvSpPr>
          <p:cNvPr id="221" name="Google Shape;221;p52"/>
          <p:cNvSpPr txBox="1"/>
          <p:nvPr/>
        </p:nvSpPr>
        <p:spPr>
          <a:xfrm>
            <a:off x="167854" y="1238400"/>
            <a:ext cx="10142707" cy="553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 class adapter </a:t>
            </a:r>
            <a:r>
              <a:rPr b="0" i="0" lang="en-US" sz="2000" u="none" cap="none" strike="noStrike">
                <a:solidFill>
                  <a:srgbClr val="FF0000"/>
                </a:solidFill>
                <a:latin typeface="Calibri"/>
                <a:ea typeface="Calibri"/>
                <a:cs typeface="Calibri"/>
                <a:sym typeface="Calibri"/>
              </a:rPr>
              <a:t>uses multiple inheritance </a:t>
            </a:r>
            <a:r>
              <a:rPr b="0" i="0" lang="en-US" sz="2000" u="none" cap="none" strike="noStrike">
                <a:solidFill>
                  <a:srgbClr val="000000"/>
                </a:solidFill>
                <a:latin typeface="Calibri"/>
                <a:ea typeface="Calibri"/>
                <a:cs typeface="Calibri"/>
                <a:sym typeface="Calibri"/>
              </a:rPr>
              <a:t>to adapt one interface to another:</a:t>
            </a:r>
            <a:endParaRPr b="0" i="0" sz="2000" u="none" cap="none" strike="noStrike">
              <a:solidFill>
                <a:srgbClr val="000000"/>
              </a:solidFill>
              <a:latin typeface="Calibri"/>
              <a:ea typeface="Calibri"/>
              <a:cs typeface="Calibri"/>
              <a:sym typeface="Calibri"/>
            </a:endParaRPr>
          </a:p>
        </p:txBody>
      </p:sp>
      <p:pic>
        <p:nvPicPr>
          <p:cNvPr id="222" name="Google Shape;222;p52"/>
          <p:cNvPicPr preferRelativeResize="0"/>
          <p:nvPr/>
        </p:nvPicPr>
        <p:blipFill rotWithShape="1">
          <a:blip r:embed="rId3">
            <a:alphaModFix/>
          </a:blip>
          <a:srcRect b="0" l="0" r="0" t="0"/>
          <a:stretch/>
        </p:blipFill>
        <p:spPr>
          <a:xfrm>
            <a:off x="0" y="1700024"/>
            <a:ext cx="7847635" cy="2594754"/>
          </a:xfrm>
          <a:prstGeom prst="rect">
            <a:avLst/>
          </a:prstGeom>
          <a:noFill/>
          <a:ln>
            <a:noFill/>
          </a:ln>
        </p:spPr>
      </p:pic>
      <p:sp>
        <p:nvSpPr>
          <p:cNvPr id="223" name="Google Shape;223;p52"/>
          <p:cNvSpPr txBox="1"/>
          <p:nvPr/>
        </p:nvSpPr>
        <p:spPr>
          <a:xfrm>
            <a:off x="167853" y="4079334"/>
            <a:ext cx="767978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An object adapter relies on </a:t>
            </a:r>
            <a:r>
              <a:rPr b="0" i="0" lang="en-US" sz="2000" u="none" cap="none" strike="noStrike">
                <a:solidFill>
                  <a:srgbClr val="FF0000"/>
                </a:solidFill>
                <a:latin typeface="Calibri"/>
                <a:ea typeface="Calibri"/>
                <a:cs typeface="Calibri"/>
                <a:sym typeface="Calibri"/>
              </a:rPr>
              <a:t>object composition</a:t>
            </a:r>
            <a:r>
              <a:rPr b="0" i="0" lang="en-US" sz="2000" u="none" cap="none" strike="noStrike">
                <a:solidFill>
                  <a:srgbClr val="000000"/>
                </a:solidFill>
                <a:latin typeface="Calibri"/>
                <a:ea typeface="Calibri"/>
                <a:cs typeface="Calibri"/>
                <a:sym typeface="Calibri"/>
              </a:rPr>
              <a:t>: Based on delegation</a:t>
            </a:r>
            <a:endParaRPr b="0" i="0" sz="1400" u="none" cap="none" strike="noStrike">
              <a:solidFill>
                <a:srgbClr val="000000"/>
              </a:solidFill>
              <a:latin typeface="Arial"/>
              <a:ea typeface="Arial"/>
              <a:cs typeface="Arial"/>
              <a:sym typeface="Arial"/>
            </a:endParaRPr>
          </a:p>
        </p:txBody>
      </p:sp>
      <p:pic>
        <p:nvPicPr>
          <p:cNvPr id="224" name="Google Shape;224;p52"/>
          <p:cNvPicPr preferRelativeResize="0"/>
          <p:nvPr/>
        </p:nvPicPr>
        <p:blipFill rotWithShape="1">
          <a:blip r:embed="rId4">
            <a:alphaModFix/>
          </a:blip>
          <a:srcRect b="0" l="0" r="0" t="0"/>
          <a:stretch/>
        </p:blipFill>
        <p:spPr>
          <a:xfrm>
            <a:off x="1570032" y="4479445"/>
            <a:ext cx="7338349" cy="2378556"/>
          </a:xfrm>
          <a:prstGeom prst="rect">
            <a:avLst/>
          </a:prstGeom>
          <a:noFill/>
          <a:ln>
            <a:noFill/>
          </a:ln>
        </p:spPr>
      </p:pic>
      <p:sp>
        <p:nvSpPr>
          <p:cNvPr id="225" name="Google Shape;225;p52"/>
          <p:cNvSpPr txBox="1"/>
          <p:nvPr/>
        </p:nvSpPr>
        <p:spPr>
          <a:xfrm>
            <a:off x="6431623" y="2320334"/>
            <a:ext cx="610284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Class adapters can be implemented in languages supporting multiple inheritance(Java, C# or PHP does not support multiple inheritance)</a:t>
            </a:r>
            <a:endParaRPr b="1" i="0" sz="1400" u="none" cap="none" strike="noStrike">
              <a:solidFill>
                <a:srgbClr val="000000"/>
              </a:solidFill>
              <a:latin typeface="Calibri"/>
              <a:ea typeface="Calibri"/>
              <a:cs typeface="Calibri"/>
              <a:sym typeface="Calibri"/>
            </a:endParaRPr>
          </a:p>
        </p:txBody>
      </p:sp>
      <p:graphicFrame>
        <p:nvGraphicFramePr>
          <p:cNvPr id="226" name="Google Shape;226;p52"/>
          <p:cNvGraphicFramePr/>
          <p:nvPr/>
        </p:nvGraphicFramePr>
        <p:xfrm>
          <a:off x="6554912" y="2239766"/>
          <a:ext cx="3000000" cy="3000000"/>
        </p:xfrm>
        <a:graphic>
          <a:graphicData uri="http://schemas.openxmlformats.org/drawingml/2006/table">
            <a:tbl>
              <a:tblPr>
                <a:noFill/>
                <a:tableStyleId>{1D481BE1-D08D-44FC-B8B0-D9AC4FA26F13}</a:tableStyleId>
              </a:tblPr>
              <a:tblGrid>
                <a:gridCol w="5095975"/>
              </a:tblGrid>
              <a:tr h="6678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227" name="Google Shape;227;p52"/>
          <p:cNvPicPr preferRelativeResize="0"/>
          <p:nvPr/>
        </p:nvPicPr>
        <p:blipFill rotWithShape="1">
          <a:blip r:embed="rId5">
            <a:alphaModFix/>
          </a:blip>
          <a:srcRect b="0" l="0" r="0" t="0"/>
          <a:stretch/>
        </p:blipFill>
        <p:spPr>
          <a:xfrm>
            <a:off x="10500187" y="416545"/>
            <a:ext cx="1257743" cy="14906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3"/>
          <p:cNvSpPr txBox="1"/>
          <p:nvPr/>
        </p:nvSpPr>
        <p:spPr>
          <a:xfrm>
            <a:off x="179960" y="1464332"/>
            <a:ext cx="9489300" cy="501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Class and object adapters have different trade-offs.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2F5496"/>
                </a:solidFill>
                <a:latin typeface="Calibri"/>
                <a:ea typeface="Calibri"/>
                <a:cs typeface="Calibri"/>
                <a:sym typeface="Calibri"/>
              </a:rPr>
              <a:t>A class adapter</a:t>
            </a:r>
            <a:endParaRPr b="0" i="0" sz="1400" u="none" cap="none" strike="noStrike">
              <a:solidFill>
                <a:srgbClr val="000000"/>
              </a:solidFill>
              <a:latin typeface="Arial"/>
              <a:ea typeface="Arial"/>
              <a:cs typeface="Arial"/>
              <a:sym typeface="Arial"/>
            </a:endParaRPr>
          </a:p>
          <a:p>
            <a:pPr indent="-346075" lvl="0" marL="45720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adapts Adaptee to Target by committing to a concrete Adaptee class. As a</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consequence, a class adapter won't work when we want to adapt a class and</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all its subclasses.</a:t>
            </a:r>
            <a:endParaRPr b="0" i="0" sz="1400" u="none" cap="none" strike="noStrike">
              <a:solidFill>
                <a:srgbClr val="000000"/>
              </a:solidFill>
              <a:latin typeface="Arial"/>
              <a:ea typeface="Arial"/>
              <a:cs typeface="Arial"/>
              <a:sym typeface="Arial"/>
            </a:endParaRPr>
          </a:p>
          <a:p>
            <a:pPr indent="-346075" lvl="0" marL="45720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let's Adapter override some of Adaptee’s behavior, since Adapter is a subclass</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of Adaptee.</a:t>
            </a:r>
            <a:endParaRPr b="0" i="0" sz="1400" u="none" cap="none" strike="noStrike">
              <a:solidFill>
                <a:srgbClr val="000000"/>
              </a:solidFill>
              <a:latin typeface="Arial"/>
              <a:ea typeface="Arial"/>
              <a:cs typeface="Arial"/>
              <a:sym typeface="Arial"/>
            </a:endParaRPr>
          </a:p>
          <a:p>
            <a:pPr indent="-346075" lvl="0" marL="45720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introduces only one object, and no additional pointer indirection is needed</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to get to the adaptee.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2F5496"/>
                </a:solidFill>
                <a:latin typeface="Calibri"/>
                <a:ea typeface="Calibri"/>
                <a:cs typeface="Calibri"/>
                <a:sym typeface="Calibri"/>
              </a:rPr>
              <a:t>An object adapter</a:t>
            </a:r>
            <a:endParaRPr b="0" i="0" sz="1400" u="none" cap="none" strike="noStrike">
              <a:solidFill>
                <a:srgbClr val="000000"/>
              </a:solidFill>
              <a:latin typeface="Arial"/>
              <a:ea typeface="Arial"/>
              <a:cs typeface="Arial"/>
              <a:sym typeface="Arial"/>
            </a:endParaRPr>
          </a:p>
          <a:p>
            <a:pPr indent="-346075" lvl="0" marL="457200" marR="0" rtl="0" algn="just">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Calibri"/>
                <a:ea typeface="Calibri"/>
                <a:cs typeface="Calibri"/>
                <a:sym typeface="Calibri"/>
              </a:rPr>
              <a:t>let's a single Adapter work with many Adaptees</a:t>
            </a:r>
            <a:r>
              <a:rPr b="0" i="0" lang="en-US" sz="2000" u="none" cap="none" strike="noStrike">
                <a:solidFill>
                  <a:srgbClr val="000000"/>
                </a:solidFill>
                <a:latin typeface="Calibri"/>
                <a:ea typeface="Calibri"/>
                <a:cs typeface="Calibri"/>
                <a:sym typeface="Calibri"/>
              </a:rPr>
              <a:t>—that is, the Adaptee itself</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and all of its subclasses (if any). The Adapter can also add functionality to</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all Adaptees at once.</a:t>
            </a:r>
            <a:endParaRPr b="0" i="0" sz="1400" u="none" cap="none" strike="noStrike">
              <a:solidFill>
                <a:srgbClr val="000000"/>
              </a:solidFill>
              <a:latin typeface="Arial"/>
              <a:ea typeface="Arial"/>
              <a:cs typeface="Arial"/>
              <a:sym typeface="Arial"/>
            </a:endParaRPr>
          </a:p>
          <a:p>
            <a:pPr indent="-346075" lvl="0" marL="45720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 makes it harder to override Adaptee behavior. It will require subclassing</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Adaptee and making Adapter refer to the subclass rather than the Adaptee</a:t>
            </a:r>
            <a:endParaRPr b="0" i="0" sz="2000" u="none" cap="none" strike="noStrike">
              <a:solidFill>
                <a:srgbClr val="000000"/>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itself.</a:t>
            </a:r>
            <a:endParaRPr b="0" i="0" sz="2000" u="none" cap="none" strike="noStrike">
              <a:solidFill>
                <a:srgbClr val="000000"/>
              </a:solidFill>
              <a:latin typeface="Calibri"/>
              <a:ea typeface="Calibri"/>
              <a:cs typeface="Calibri"/>
              <a:sym typeface="Calibri"/>
            </a:endParaRPr>
          </a:p>
        </p:txBody>
      </p:sp>
      <p:sp>
        <p:nvSpPr>
          <p:cNvPr id="233" name="Google Shape;233;p53"/>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Consequence</a:t>
            </a:r>
            <a:endParaRPr b="1" i="0" sz="1400" u="none" cap="none" strike="noStrike">
              <a:solidFill>
                <a:srgbClr val="000000"/>
              </a:solidFill>
              <a:latin typeface="Arial"/>
              <a:ea typeface="Arial"/>
              <a:cs typeface="Arial"/>
              <a:sym typeface="Arial"/>
            </a:endParaRPr>
          </a:p>
        </p:txBody>
      </p:sp>
      <p:pic>
        <p:nvPicPr>
          <p:cNvPr id="234" name="Google Shape;234;p53"/>
          <p:cNvPicPr preferRelativeResize="0"/>
          <p:nvPr/>
        </p:nvPicPr>
        <p:blipFill rotWithShape="1">
          <a:blip r:embed="rId3">
            <a:alphaModFix/>
          </a:blip>
          <a:srcRect b="0" l="0" r="0" t="0"/>
          <a:stretch/>
        </p:blipFill>
        <p:spPr>
          <a:xfrm>
            <a:off x="10512895" y="420389"/>
            <a:ext cx="1257743" cy="14906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4"/>
          <p:cNvSpPr txBox="1"/>
          <p:nvPr/>
        </p:nvSpPr>
        <p:spPr>
          <a:xfrm>
            <a:off x="173948" y="899886"/>
            <a:ext cx="7634412"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Difference: Class and Object structure pattern</a:t>
            </a:r>
            <a:endParaRPr b="1" i="0" sz="1400" u="none" cap="none" strike="noStrike">
              <a:solidFill>
                <a:srgbClr val="000000"/>
              </a:solidFill>
              <a:latin typeface="Arial"/>
              <a:ea typeface="Arial"/>
              <a:cs typeface="Arial"/>
              <a:sym typeface="Arial"/>
            </a:endParaRPr>
          </a:p>
        </p:txBody>
      </p:sp>
      <p:sp>
        <p:nvSpPr>
          <p:cNvPr id="240" name="Google Shape;240;p54"/>
          <p:cNvSpPr txBox="1"/>
          <p:nvPr/>
        </p:nvSpPr>
        <p:spPr>
          <a:xfrm>
            <a:off x="318497" y="1496840"/>
            <a:ext cx="4387068" cy="452431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2F5496"/>
                </a:solidFill>
                <a:latin typeface="Calibri"/>
                <a:ea typeface="Calibri"/>
                <a:cs typeface="Calibri"/>
                <a:sym typeface="Calibri"/>
              </a:rPr>
              <a:t>Objects Adapters  uses composition, the Adaptee delegates the calls to Adaptee (opossed to class adapters which extends the Adaptee).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2F5496"/>
                </a:solidFill>
                <a:latin typeface="Calibri"/>
                <a:ea typeface="Calibri"/>
                <a:cs typeface="Calibri"/>
                <a:sym typeface="Calibri"/>
              </a:rPr>
              <a:t>The main advantage is that the object Adapter adapts not only the Adaptee but all its subclasses. All it's subclasses with one "small" restriction: all the subclasses which don't add new methods, because the used mechanism is delegation. So for any new method the Adapter must be changed or extended to expose the new methods as well.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2F5496"/>
                </a:solidFill>
                <a:latin typeface="Calibri"/>
                <a:ea typeface="Calibri"/>
                <a:cs typeface="Calibri"/>
                <a:sym typeface="Calibri"/>
              </a:rPr>
              <a:t>The main disadvantage is that it requires to write all the code for delegating all the necessary requests to the Adaptee.</a:t>
            </a:r>
            <a:endParaRPr b="1" i="0" sz="1800" u="none" cap="none" strike="noStrike">
              <a:solidFill>
                <a:srgbClr val="2F5496"/>
              </a:solidFill>
              <a:latin typeface="Calibri"/>
              <a:ea typeface="Calibri"/>
              <a:cs typeface="Calibri"/>
              <a:sym typeface="Calibri"/>
            </a:endParaRPr>
          </a:p>
        </p:txBody>
      </p:sp>
      <p:sp>
        <p:nvSpPr>
          <p:cNvPr id="241" name="Google Shape;241;p54"/>
          <p:cNvSpPr txBox="1"/>
          <p:nvPr/>
        </p:nvSpPr>
        <p:spPr>
          <a:xfrm>
            <a:off x="5722705" y="1459669"/>
            <a:ext cx="4756800" cy="4525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rgbClr val="002060"/>
                </a:solidFill>
                <a:latin typeface="Calibri"/>
                <a:ea typeface="Calibri"/>
                <a:cs typeface="Calibri"/>
                <a:sym typeface="Calibri"/>
              </a:rPr>
              <a:t>Class adapter uses inheritance instead of composition. It means that instead of delegating the calls to the Adaptee, it subclasses it. In conclusion it must subclass both the Target and the Adaptee.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rgbClr val="002060"/>
                </a:solidFill>
                <a:latin typeface="Calibri"/>
                <a:ea typeface="Calibri"/>
                <a:cs typeface="Calibri"/>
                <a:sym typeface="Calibri"/>
              </a:rPr>
              <a:t>There are advantages and disadvantages:</a:t>
            </a:r>
            <a:endParaRPr b="0" i="0" sz="1400" u="none" cap="none" strike="noStrike">
              <a:solidFill>
                <a:srgbClr val="000000"/>
              </a:solidFill>
              <a:latin typeface="Arial"/>
              <a:ea typeface="Arial"/>
              <a:cs typeface="Arial"/>
              <a:sym typeface="Arial"/>
            </a:endParaRPr>
          </a:p>
          <a:p>
            <a:pPr indent="0" lvl="0" marL="28575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 It adapts the specific Adaptee class. The class it extends. If that one is subclassed it can not be adapted by the existing adapter.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rgbClr val="002060"/>
                </a:solidFill>
                <a:latin typeface="Calibri"/>
                <a:ea typeface="Calibri"/>
                <a:cs typeface="Calibri"/>
                <a:sym typeface="Calibri"/>
              </a:rPr>
              <a:t>It doesn't require all the code required for delegation, which must be written for an Object Adapter.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rgbClr val="002060"/>
                </a:solidFill>
                <a:latin typeface="Calibri"/>
                <a:ea typeface="Calibri"/>
                <a:cs typeface="Calibri"/>
                <a:sym typeface="Calibri"/>
              </a:rPr>
              <a:t>If the Target is represented by an interface instead of a class then we can talk about "class" adapters, because we can implement as many interfaces as we want.</a:t>
            </a:r>
            <a:endParaRPr b="0" i="0" sz="1400" u="none" cap="none" strike="noStrike">
              <a:solidFill>
                <a:srgbClr val="000000"/>
              </a:solidFill>
              <a:latin typeface="Arial"/>
              <a:ea typeface="Arial"/>
              <a:cs typeface="Arial"/>
              <a:sym typeface="Arial"/>
            </a:endParaRPr>
          </a:p>
        </p:txBody>
      </p:sp>
      <p:pic>
        <p:nvPicPr>
          <p:cNvPr id="242" name="Google Shape;242;p54"/>
          <p:cNvPicPr preferRelativeResize="0"/>
          <p:nvPr/>
        </p:nvPicPr>
        <p:blipFill rotWithShape="1">
          <a:blip r:embed="rId3">
            <a:alphaModFix/>
          </a:blip>
          <a:srcRect b="0" l="0" r="0" t="0"/>
          <a:stretch/>
        </p:blipFill>
        <p:spPr>
          <a:xfrm>
            <a:off x="10479505" y="385369"/>
            <a:ext cx="1257743" cy="14906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5"/>
          <p:cNvSpPr txBox="1"/>
          <p:nvPr/>
        </p:nvSpPr>
        <p:spPr>
          <a:xfrm>
            <a:off x="173948" y="899886"/>
            <a:ext cx="753167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Issues to consider when using the Adapter pattern</a:t>
            </a:r>
            <a:endParaRPr b="1" i="0" sz="1400" u="none" cap="none" strike="noStrike">
              <a:solidFill>
                <a:srgbClr val="000000"/>
              </a:solidFill>
              <a:latin typeface="Arial"/>
              <a:ea typeface="Arial"/>
              <a:cs typeface="Arial"/>
              <a:sym typeface="Arial"/>
            </a:endParaRPr>
          </a:p>
        </p:txBody>
      </p:sp>
      <p:sp>
        <p:nvSpPr>
          <p:cNvPr id="248" name="Google Shape;248;p55"/>
          <p:cNvSpPr txBox="1"/>
          <p:nvPr/>
        </p:nvSpPr>
        <p:spPr>
          <a:xfrm>
            <a:off x="301557" y="1582366"/>
            <a:ext cx="10146000" cy="53565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Noto Sans Symbols"/>
              <a:buChar char="❑"/>
            </a:pPr>
            <a:r>
              <a:rPr b="0" i="1" lang="en-US" sz="2000" u="none" cap="none" strike="noStrike">
                <a:solidFill>
                  <a:srgbClr val="000000"/>
                </a:solidFill>
                <a:latin typeface="Calibri"/>
                <a:ea typeface="Calibri"/>
                <a:cs typeface="Calibri"/>
                <a:sym typeface="Calibri"/>
              </a:rPr>
              <a:t>How Much the Adapter Should Do?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      It should do how much it has to in order to adapt. It's very simple, if the Target and Adaptee are similar then the adapter has just to delegate the requests from the Target to the Adaptee. If Target and Adaptee are not similar, then the adapter might have to convert the data structures between those and to implement the operations required by the Target but not implemented by the Adaptee.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000"/>
              <a:buFont typeface="Noto Sans Symbols"/>
              <a:buChar char="❑"/>
            </a:pPr>
            <a:r>
              <a:rPr b="0" i="1" lang="en-US" sz="2000" u="none" cap="none" strike="noStrike">
                <a:solidFill>
                  <a:srgbClr val="000000"/>
                </a:solidFill>
                <a:latin typeface="Calibri"/>
                <a:ea typeface="Calibri"/>
                <a:cs typeface="Calibri"/>
                <a:sym typeface="Calibri"/>
              </a:rPr>
              <a:t>Using two-way adapters to provide transparency.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1"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Calibri"/>
                <a:ea typeface="Calibri"/>
                <a:cs typeface="Calibri"/>
                <a:sym typeface="Calibri"/>
              </a:rPr>
              <a:t>A </a:t>
            </a:r>
            <a:r>
              <a:rPr b="0" i="0" lang="en-US" sz="2000" u="none" cap="none" strike="noStrike">
                <a:solidFill>
                  <a:srgbClr val="000000"/>
                </a:solidFill>
                <a:latin typeface="Calibri"/>
                <a:ea typeface="Calibri"/>
                <a:cs typeface="Calibri"/>
                <a:sym typeface="Calibri"/>
              </a:rPr>
              <a:t>potential problem with adapters is that they aren't transparent to all clients. An adapted object no longer conforms to the Adaptee interface, so it can't be used as is wherever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an Adaptee object can. Two-way adapters can provide such transparency. Specifically, they're useful when two different clients need to view an object differently</a:t>
            </a:r>
            <a:r>
              <a:rPr b="0" i="0" lang="en-US" sz="1800" u="none" cap="none" strike="noStrike">
                <a:solidFill>
                  <a:srgbClr val="000000"/>
                </a:solidFill>
                <a:latin typeface="Times"/>
                <a:ea typeface="Times"/>
                <a:cs typeface="Times"/>
                <a:sym typeface="Times"/>
              </a:rPr>
              <a:t>.</a:t>
            </a:r>
            <a:endParaRPr b="0" i="0" sz="1800" u="none" cap="none" strike="noStrike">
              <a:solidFill>
                <a:srgbClr val="000000"/>
              </a:solidFill>
              <a:latin typeface="Times"/>
              <a:ea typeface="Times"/>
              <a:cs typeface="Times"/>
              <a:sym typeface="Times"/>
            </a:endParaRPr>
          </a:p>
          <a:p>
            <a:pPr indent="0" lvl="0" marL="0" marR="0" rtl="0" algn="just">
              <a:lnSpc>
                <a:spcPct val="100000"/>
              </a:lnSpc>
              <a:spcBef>
                <a:spcPts val="0"/>
              </a:spcBef>
              <a:spcAft>
                <a:spcPts val="0"/>
              </a:spcAft>
              <a:buClr>
                <a:srgbClr val="000000"/>
              </a:buClr>
              <a:buSzPts val="2000"/>
              <a:buFont typeface="Arial"/>
              <a:buNone/>
            </a:pPr>
            <a:r>
              <a:t/>
            </a:r>
            <a:endParaRPr sz="1800">
              <a:latin typeface="Times"/>
              <a:ea typeface="Times"/>
              <a:cs typeface="Times"/>
              <a:sym typeface="Times"/>
            </a:endParaRPr>
          </a:p>
          <a:p>
            <a:pPr indent="0" lvl="0" marL="0" marR="0" rtl="0" algn="just">
              <a:lnSpc>
                <a:spcPct val="100000"/>
              </a:lnSpc>
              <a:spcBef>
                <a:spcPts val="0"/>
              </a:spcBef>
              <a:spcAft>
                <a:spcPts val="0"/>
              </a:spcAft>
              <a:buClr>
                <a:srgbClr val="000000"/>
              </a:buClr>
              <a:buSzPts val="2000"/>
              <a:buFont typeface="Arial"/>
              <a:buNone/>
            </a:pPr>
            <a:r>
              <a:rPr lang="en-US" sz="1800" u="sng">
                <a:solidFill>
                  <a:schemeClr val="hlink"/>
                </a:solidFill>
                <a:latin typeface="Times"/>
                <a:ea typeface="Times"/>
                <a:cs typeface="Times"/>
                <a:sym typeface="Times"/>
                <a:hlinkClick r:id="rId3"/>
              </a:rPr>
              <a:t>Link for adapter  program</a:t>
            </a:r>
            <a:endParaRPr sz="1800">
              <a:latin typeface="Times"/>
              <a:ea typeface="Times"/>
              <a:cs typeface="Times"/>
              <a:sym typeface="Times"/>
            </a:endParaRPr>
          </a:p>
          <a:p>
            <a:pPr indent="0" lvl="0" marL="0" marR="0" rtl="0" algn="just">
              <a:lnSpc>
                <a:spcPct val="100000"/>
              </a:lnSpc>
              <a:spcBef>
                <a:spcPts val="0"/>
              </a:spcBef>
              <a:spcAft>
                <a:spcPts val="0"/>
              </a:spcAft>
              <a:buClr>
                <a:srgbClr val="000000"/>
              </a:buClr>
              <a:buSzPts val="2000"/>
              <a:buFont typeface="Arial"/>
              <a:buNone/>
            </a:pPr>
            <a:r>
              <a:t/>
            </a:r>
            <a:endParaRPr sz="1800">
              <a:latin typeface="Times"/>
              <a:ea typeface="Times"/>
              <a:cs typeface="Times"/>
              <a:sym typeface="Times"/>
            </a:endParaRPr>
          </a:p>
          <a:p>
            <a:pPr indent="0" lvl="0" marL="0" marR="0" rtl="0" algn="just">
              <a:lnSpc>
                <a:spcPct val="100000"/>
              </a:lnSpc>
              <a:spcBef>
                <a:spcPts val="0"/>
              </a:spcBef>
              <a:spcAft>
                <a:spcPts val="0"/>
              </a:spcAft>
              <a:buClr>
                <a:srgbClr val="000000"/>
              </a:buClr>
              <a:buSzPts val="2000"/>
              <a:buFont typeface="Arial"/>
              <a:buNone/>
            </a:pPr>
            <a:r>
              <a:t/>
            </a:r>
            <a:endParaRPr sz="1800">
              <a:latin typeface="Times"/>
              <a:ea typeface="Times"/>
              <a:cs typeface="Times"/>
              <a:sym typeface="Times"/>
            </a:endParaRPr>
          </a:p>
        </p:txBody>
      </p:sp>
      <p:pic>
        <p:nvPicPr>
          <p:cNvPr id="249" name="Google Shape;249;p55"/>
          <p:cNvPicPr preferRelativeResize="0"/>
          <p:nvPr/>
        </p:nvPicPr>
        <p:blipFill rotWithShape="1">
          <a:blip r:embed="rId4">
            <a:alphaModFix/>
          </a:blip>
          <a:srcRect b="0" l="0" r="0" t="0"/>
          <a:stretch/>
        </p:blipFill>
        <p:spPr>
          <a:xfrm>
            <a:off x="10447506" y="385369"/>
            <a:ext cx="1257743" cy="14906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p:nvPr/>
        </p:nvSpPr>
        <p:spPr>
          <a:xfrm>
            <a:off x="0" y="2915018"/>
            <a:ext cx="8998085" cy="10771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F5496"/>
                </a:solidFill>
                <a:latin typeface="Calibri"/>
                <a:ea typeface="Calibri"/>
                <a:cs typeface="Calibri"/>
                <a:sym typeface="Calibri"/>
              </a:rPr>
              <a:t>Unit 4 </a:t>
            </a:r>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F5496"/>
                </a:solidFill>
                <a:latin typeface="Calibri"/>
                <a:ea typeface="Calibri"/>
                <a:cs typeface="Calibri"/>
                <a:sym typeface="Calibri"/>
              </a:rPr>
              <a:t>Structural Patterns – Adapter </a:t>
            </a:r>
            <a:endParaRPr b="1" i="0" sz="3200" u="none" cap="none" strike="noStrike">
              <a:solidFill>
                <a:srgbClr val="2F5496"/>
              </a:solidFill>
              <a:latin typeface="Calibri"/>
              <a:ea typeface="Calibri"/>
              <a:cs typeface="Calibri"/>
              <a:sym typeface="Calibri"/>
            </a:endParaRPr>
          </a:p>
        </p:txBody>
      </p:sp>
      <p:sp>
        <p:nvSpPr>
          <p:cNvPr id="106" name="Google Shape;106;p2"/>
          <p:cNvSpPr/>
          <p:nvPr/>
        </p:nvSpPr>
        <p:spPr>
          <a:xfrm>
            <a:off x="598883" y="5887304"/>
            <a:ext cx="74972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grpSp>
        <p:nvGrpSpPr>
          <p:cNvPr id="107" name="Google Shape;107;p2"/>
          <p:cNvGrpSpPr/>
          <p:nvPr/>
        </p:nvGrpSpPr>
        <p:grpSpPr>
          <a:xfrm>
            <a:off x="313844" y="5489699"/>
            <a:ext cx="1066895" cy="1078155"/>
            <a:chOff x="313844" y="5489699"/>
            <a:chExt cx="1066895" cy="1078155"/>
          </a:xfrm>
        </p:grpSpPr>
        <p:sp>
          <p:nvSpPr>
            <p:cNvPr id="108" name="Google Shape;108;p2"/>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2"/>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110" name="Google Shape;110;p2"/>
          <p:cNvCxnSpPr/>
          <p:nvPr/>
        </p:nvCxnSpPr>
        <p:spPr>
          <a:xfrm>
            <a:off x="164387" y="2763388"/>
            <a:ext cx="8833698" cy="0"/>
          </a:xfrm>
          <a:prstGeom prst="straightConnector1">
            <a:avLst/>
          </a:prstGeom>
          <a:noFill/>
          <a:ln cap="flat" cmpd="sng" w="38100">
            <a:solidFill>
              <a:srgbClr val="DFA267"/>
            </a:solidFill>
            <a:prstDash val="solid"/>
            <a:miter lim="800000"/>
            <a:headEnd len="sm" w="sm" type="none"/>
            <a:tailEnd len="sm" w="sm" type="none"/>
          </a:ln>
        </p:spPr>
      </p:cxnSp>
      <p:sp>
        <p:nvSpPr>
          <p:cNvPr id="111" name="Google Shape;111;p2"/>
          <p:cNvSpPr/>
          <p:nvPr/>
        </p:nvSpPr>
        <p:spPr>
          <a:xfrm>
            <a:off x="1" y="1726230"/>
            <a:ext cx="9177414"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UE20CS352 : Object Oriented Analysis and Design with Java</a:t>
            </a:r>
            <a:endParaRPr b="0" i="0" sz="1400" u="none" cap="none" strike="noStrike">
              <a:solidFill>
                <a:srgbClr val="000000"/>
              </a:solidFill>
              <a:latin typeface="Arial"/>
              <a:ea typeface="Arial"/>
              <a:cs typeface="Arial"/>
              <a:sym typeface="Arial"/>
            </a:endParaRPr>
          </a:p>
        </p:txBody>
      </p:sp>
      <p:sp>
        <p:nvSpPr>
          <p:cNvPr id="112" name="Google Shape;112;p2"/>
          <p:cNvSpPr txBox="1"/>
          <p:nvPr/>
        </p:nvSpPr>
        <p:spPr>
          <a:xfrm>
            <a:off x="598883" y="5505548"/>
            <a:ext cx="494588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Dr. Sudeepa Roy Dey</a:t>
            </a:r>
            <a:endParaRPr b="0" i="0" sz="1400" u="none" cap="none" strike="noStrike">
              <a:solidFill>
                <a:srgbClr val="000000"/>
              </a:solidFill>
              <a:latin typeface="Arial"/>
              <a:ea typeface="Arial"/>
              <a:cs typeface="Arial"/>
              <a:sym typeface="Arial"/>
            </a:endParaRPr>
          </a:p>
        </p:txBody>
      </p:sp>
      <p:pic>
        <p:nvPicPr>
          <p:cNvPr id="113" name="Google Shape;113;p2"/>
          <p:cNvPicPr preferRelativeResize="0"/>
          <p:nvPr/>
        </p:nvPicPr>
        <p:blipFill rotWithShape="1">
          <a:blip r:embed="rId3">
            <a:alphaModFix/>
          </a:blip>
          <a:srcRect b="0" l="0" r="0" t="0"/>
          <a:stretch/>
        </p:blipFill>
        <p:spPr>
          <a:xfrm>
            <a:off x="10497446" y="339262"/>
            <a:ext cx="1257743" cy="14906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p:nvPr/>
        </p:nvSpPr>
        <p:spPr>
          <a:xfrm>
            <a:off x="395784" y="763924"/>
            <a:ext cx="664727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References</a:t>
            </a:r>
            <a:endParaRPr b="0" i="0" sz="1400" u="none" cap="none" strike="noStrike">
              <a:solidFill>
                <a:srgbClr val="000000"/>
              </a:solidFill>
              <a:latin typeface="Arial"/>
              <a:ea typeface="Arial"/>
              <a:cs typeface="Arial"/>
              <a:sym typeface="Arial"/>
            </a:endParaRPr>
          </a:p>
        </p:txBody>
      </p:sp>
      <p:sp>
        <p:nvSpPr>
          <p:cNvPr id="256" name="Google Shape;256;p17"/>
          <p:cNvSpPr txBox="1"/>
          <p:nvPr/>
        </p:nvSpPr>
        <p:spPr>
          <a:xfrm>
            <a:off x="461784" y="1967257"/>
            <a:ext cx="10358100" cy="4525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Text Reference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Design Patterns: Elements of Reusable Object-Oriented Software, GOF</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Web Reference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https://www.javatpoint.com/adapter-pattern</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https://www.oodesign.com/adapter-pattern.html</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https://www.geeksforgeeks.org/adapter-pattern/</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https://www.tutorialspoint.com/design_pattern/adapter_pattern.htm</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https://itzone.com.vn/en/article/adapter-design-pattern-in-java</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57" name="Google Shape;257;p17"/>
          <p:cNvPicPr preferRelativeResize="0"/>
          <p:nvPr/>
        </p:nvPicPr>
        <p:blipFill rotWithShape="1">
          <a:blip r:embed="rId4">
            <a:alphaModFix/>
          </a:blip>
          <a:srcRect b="0" l="0" r="0" t="0"/>
          <a:stretch/>
        </p:blipFill>
        <p:spPr>
          <a:xfrm>
            <a:off x="10472473" y="476599"/>
            <a:ext cx="1257743" cy="14906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cxnSp>
        <p:nvCxnSpPr>
          <p:cNvPr id="262" name="Google Shape;262;p33"/>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263" name="Google Shape;263;p33"/>
          <p:cNvSpPr/>
          <p:nvPr/>
        </p:nvSpPr>
        <p:spPr>
          <a:xfrm>
            <a:off x="5460537" y="4049738"/>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sudeepar@pes.edu</a:t>
            </a:r>
            <a:endParaRPr b="1" i="0" sz="2400" u="none" cap="none" strike="noStrike">
              <a:solidFill>
                <a:schemeClr val="dk1"/>
              </a:solidFill>
              <a:latin typeface="Calibri"/>
              <a:ea typeface="Calibri"/>
              <a:cs typeface="Calibri"/>
              <a:sym typeface="Calibri"/>
            </a:endParaRPr>
          </a:p>
        </p:txBody>
      </p:sp>
      <p:grpSp>
        <p:nvGrpSpPr>
          <p:cNvPr id="264" name="Google Shape;264;p33"/>
          <p:cNvGrpSpPr/>
          <p:nvPr/>
        </p:nvGrpSpPr>
        <p:grpSpPr>
          <a:xfrm>
            <a:off x="313844" y="349466"/>
            <a:ext cx="11518407" cy="6218388"/>
            <a:chOff x="313844" y="349466"/>
            <a:chExt cx="11518407" cy="6218388"/>
          </a:xfrm>
        </p:grpSpPr>
        <p:sp>
          <p:nvSpPr>
            <p:cNvPr id="265" name="Google Shape;265;p33"/>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33"/>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33"/>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33"/>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69" name="Google Shape;269;p33"/>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270" name="Google Shape;270;p33"/>
          <p:cNvSpPr/>
          <p:nvPr/>
        </p:nvSpPr>
        <p:spPr>
          <a:xfrm>
            <a:off x="5448168" y="3064182"/>
            <a:ext cx="63383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Dr. Sudeepa Roy Dey and Saranya devi b</a:t>
            </a:r>
            <a:endParaRPr b="1" i="0" sz="2400" u="none" cap="none" strike="noStrike">
              <a:solidFill>
                <a:schemeClr val="dk1"/>
              </a:solidFill>
              <a:latin typeface="Calibri"/>
              <a:ea typeface="Calibri"/>
              <a:cs typeface="Calibri"/>
              <a:sym typeface="Calibri"/>
            </a:endParaRPr>
          </a:p>
        </p:txBody>
      </p:sp>
      <p:sp>
        <p:nvSpPr>
          <p:cNvPr id="271" name="Google Shape;271;p33"/>
          <p:cNvSpPr/>
          <p:nvPr/>
        </p:nvSpPr>
        <p:spPr>
          <a:xfrm>
            <a:off x="5448168" y="3525847"/>
            <a:ext cx="647937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pic>
        <p:nvPicPr>
          <p:cNvPr id="272" name="Google Shape;272;p33"/>
          <p:cNvPicPr preferRelativeResize="0"/>
          <p:nvPr/>
        </p:nvPicPr>
        <p:blipFill rotWithShape="1">
          <a:blip r:embed="rId3">
            <a:alphaModFix/>
          </a:blip>
          <a:srcRect b="0" l="0" r="0" t="0"/>
          <a:stretch/>
        </p:blipFill>
        <p:spPr>
          <a:xfrm>
            <a:off x="907366" y="1468646"/>
            <a:ext cx="3399170" cy="4028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nvSpPr>
        <p:spPr>
          <a:xfrm>
            <a:off x="173948" y="692436"/>
            <a:ext cx="6381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Agenda</a:t>
            </a:r>
            <a:endParaRPr b="1" i="0" sz="1600" u="none" cap="none" strike="noStrike">
              <a:solidFill>
                <a:srgbClr val="000000"/>
              </a:solidFill>
              <a:latin typeface="Arial"/>
              <a:ea typeface="Arial"/>
              <a:cs typeface="Arial"/>
              <a:sym typeface="Arial"/>
            </a:endParaRPr>
          </a:p>
        </p:txBody>
      </p:sp>
      <p:sp>
        <p:nvSpPr>
          <p:cNvPr id="119" name="Google Shape;119;p9"/>
          <p:cNvSpPr txBox="1"/>
          <p:nvPr/>
        </p:nvSpPr>
        <p:spPr>
          <a:xfrm>
            <a:off x="173948" y="1374164"/>
            <a:ext cx="10419600" cy="54798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Introduction to Structural design patterns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Types of Structural Design Patterns.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Adapter-definition</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   Motivation</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  Intent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Implementation</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Applicability</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Structure-Consequence</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Issues</a:t>
            </a:r>
            <a:endParaRPr b="0" i="0" sz="1400" u="none" cap="none" strike="noStrike">
              <a:solidFill>
                <a:srgbClr val="000000"/>
              </a:solidFill>
              <a:latin typeface="Arial"/>
              <a:ea typeface="Arial"/>
              <a:cs typeface="Arial"/>
              <a:sym typeface="Arial"/>
            </a:endParaRPr>
          </a:p>
          <a:p>
            <a:pPr indent="-215900" lvl="0" marL="342900" marR="0" rtl="0" algn="just">
              <a:lnSpc>
                <a:spcPct val="15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p:txBody>
      </p:sp>
      <p:pic>
        <p:nvPicPr>
          <p:cNvPr id="120" name="Google Shape;120;p9"/>
          <p:cNvPicPr preferRelativeResize="0"/>
          <p:nvPr/>
        </p:nvPicPr>
        <p:blipFill rotWithShape="1">
          <a:blip r:embed="rId3">
            <a:alphaModFix/>
          </a:blip>
          <a:srcRect b="0" l="0" r="0" t="0"/>
          <a:stretch/>
        </p:blipFill>
        <p:spPr>
          <a:xfrm>
            <a:off x="10436694" y="387734"/>
            <a:ext cx="1257743" cy="14906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6"/>
          <p:cNvSpPr txBox="1"/>
          <p:nvPr/>
        </p:nvSpPr>
        <p:spPr>
          <a:xfrm>
            <a:off x="173948" y="692436"/>
            <a:ext cx="6381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Introduction to Structural Design Pattern</a:t>
            </a:r>
            <a:endParaRPr b="1" i="0" sz="1600" u="none" cap="none" strike="noStrike">
              <a:solidFill>
                <a:srgbClr val="000000"/>
              </a:solidFill>
              <a:latin typeface="Arial"/>
              <a:ea typeface="Arial"/>
              <a:cs typeface="Arial"/>
              <a:sym typeface="Arial"/>
            </a:endParaRPr>
          </a:p>
        </p:txBody>
      </p:sp>
      <p:sp>
        <p:nvSpPr>
          <p:cNvPr id="126" name="Google Shape;126;p46"/>
          <p:cNvSpPr txBox="1"/>
          <p:nvPr/>
        </p:nvSpPr>
        <p:spPr>
          <a:xfrm>
            <a:off x="173948" y="1352392"/>
            <a:ext cx="10419473" cy="37856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Structural design patterns are concerned with how classes and objects can be composed, to form larger structures.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The structural design patterns simplifies the structure by identifying the relationships.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These patterns focus on, how the classes inherit from each other and how they are composed from other classes.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Structural </a:t>
            </a:r>
            <a:r>
              <a:rPr b="0" i="1" lang="en-US" sz="2000" u="none" cap="none" strike="noStrike">
                <a:solidFill>
                  <a:srgbClr val="000000"/>
                </a:solidFill>
                <a:latin typeface="Calibri"/>
                <a:ea typeface="Calibri"/>
                <a:cs typeface="Calibri"/>
                <a:sym typeface="Calibri"/>
              </a:rPr>
              <a:t>class </a:t>
            </a:r>
            <a:r>
              <a:rPr b="0" i="0" lang="en-US" sz="2000" u="none" cap="none" strike="noStrike">
                <a:solidFill>
                  <a:srgbClr val="000000"/>
                </a:solidFill>
                <a:latin typeface="Calibri"/>
                <a:ea typeface="Calibri"/>
                <a:cs typeface="Calibri"/>
                <a:sym typeface="Calibri"/>
              </a:rPr>
              <a:t>patterns use inheritance to compose interfaces or implementations.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Structural design patterns explain how to assemble objects and classes into larger structures, while keeping these structures flexible and efficient.</a:t>
            </a:r>
            <a:endParaRPr b="0" i="0" sz="1400" u="none" cap="none" strike="noStrike">
              <a:solidFill>
                <a:srgbClr val="000000"/>
              </a:solidFill>
              <a:latin typeface="Arial"/>
              <a:ea typeface="Arial"/>
              <a:cs typeface="Arial"/>
              <a:sym typeface="Arial"/>
            </a:endParaRPr>
          </a:p>
        </p:txBody>
      </p:sp>
      <p:pic>
        <p:nvPicPr>
          <p:cNvPr id="127" name="Google Shape;127;p46"/>
          <p:cNvPicPr preferRelativeResize="0"/>
          <p:nvPr/>
        </p:nvPicPr>
        <p:blipFill rotWithShape="1">
          <a:blip r:embed="rId3">
            <a:alphaModFix/>
          </a:blip>
          <a:srcRect b="0" l="0" r="0" t="0"/>
          <a:stretch/>
        </p:blipFill>
        <p:spPr>
          <a:xfrm>
            <a:off x="10599980" y="376848"/>
            <a:ext cx="1257743" cy="14906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nvSpPr>
        <p:spPr>
          <a:xfrm>
            <a:off x="173948" y="692436"/>
            <a:ext cx="6381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Types of Structural Design pattern: Scope</a:t>
            </a:r>
            <a:endParaRPr b="1" i="0" sz="1600" u="none" cap="none" strike="noStrike">
              <a:solidFill>
                <a:srgbClr val="000000"/>
              </a:solidFill>
              <a:latin typeface="Arial"/>
              <a:ea typeface="Arial"/>
              <a:cs typeface="Arial"/>
              <a:sym typeface="Arial"/>
            </a:endParaRPr>
          </a:p>
        </p:txBody>
      </p:sp>
      <p:pic>
        <p:nvPicPr>
          <p:cNvPr id="133" name="Google Shape;133;p4"/>
          <p:cNvPicPr preferRelativeResize="0"/>
          <p:nvPr/>
        </p:nvPicPr>
        <p:blipFill rotWithShape="1">
          <a:blip r:embed="rId3">
            <a:alphaModFix/>
          </a:blip>
          <a:srcRect b="0" l="0" r="0" t="0"/>
          <a:stretch/>
        </p:blipFill>
        <p:spPr>
          <a:xfrm>
            <a:off x="173948" y="1672357"/>
            <a:ext cx="10478962" cy="4782217"/>
          </a:xfrm>
          <a:prstGeom prst="rect">
            <a:avLst/>
          </a:prstGeom>
          <a:noFill/>
          <a:ln>
            <a:noFill/>
          </a:ln>
        </p:spPr>
      </p:pic>
      <p:sp>
        <p:nvSpPr>
          <p:cNvPr id="134" name="Google Shape;134;p4"/>
          <p:cNvSpPr/>
          <p:nvPr/>
        </p:nvSpPr>
        <p:spPr>
          <a:xfrm>
            <a:off x="5068584" y="1470159"/>
            <a:ext cx="1027416" cy="873303"/>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35" name="Google Shape;135;p4"/>
          <p:cNvPicPr preferRelativeResize="0"/>
          <p:nvPr/>
        </p:nvPicPr>
        <p:blipFill rotWithShape="1">
          <a:blip r:embed="rId4">
            <a:alphaModFix/>
          </a:blip>
          <a:srcRect b="0" l="0" r="0" t="0"/>
          <a:stretch/>
        </p:blipFill>
        <p:spPr>
          <a:xfrm>
            <a:off x="10458466" y="431277"/>
            <a:ext cx="1257743" cy="14906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Adapter: Class, Object Structural</a:t>
            </a:r>
            <a:endParaRPr b="1" i="0" sz="1400" u="none" cap="none" strike="noStrike">
              <a:solidFill>
                <a:srgbClr val="000000"/>
              </a:solidFill>
              <a:latin typeface="Arial"/>
              <a:ea typeface="Arial"/>
              <a:cs typeface="Arial"/>
              <a:sym typeface="Arial"/>
            </a:endParaRPr>
          </a:p>
        </p:txBody>
      </p:sp>
      <p:sp>
        <p:nvSpPr>
          <p:cNvPr id="141" name="Google Shape;141;p10"/>
          <p:cNvSpPr txBox="1"/>
          <p:nvPr/>
        </p:nvSpPr>
        <p:spPr>
          <a:xfrm>
            <a:off x="173948" y="1454312"/>
            <a:ext cx="10204315" cy="35393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Motivation</a:t>
            </a:r>
            <a:endParaRPr b="1" i="0" sz="2400" u="none" cap="none" strike="noStrike">
              <a:solidFill>
                <a:srgbClr val="2F5496"/>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The adapter pattern is adapting between classes and objects.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Like any adapter in the real world it is used to be an interface, a bridge between two objects. Ex: In real world we have adapters for power supplies, adapters for camera memory cards, and so 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Sometimes a toolkit class that's designed for reuse isn't reusable only because its interface doesn't match the domain-specific interface an application requires.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F5496"/>
                </a:solidFill>
                <a:latin typeface="Calibri"/>
                <a:ea typeface="Calibri"/>
                <a:cs typeface="Calibri"/>
                <a:sym typeface="Calibri"/>
              </a:rPr>
              <a:t>Advantage of Adapter Pattern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It allows two or more previously incompatible objects to interact.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It allows reusability of existing functionality.</a:t>
            </a:r>
            <a:endParaRPr b="0" i="0" sz="2000" u="none" cap="none" strike="noStrike">
              <a:solidFill>
                <a:srgbClr val="000000"/>
              </a:solidFill>
              <a:latin typeface="Calibri"/>
              <a:ea typeface="Calibri"/>
              <a:cs typeface="Calibri"/>
              <a:sym typeface="Calibri"/>
            </a:endParaRPr>
          </a:p>
        </p:txBody>
      </p:sp>
      <p:pic>
        <p:nvPicPr>
          <p:cNvPr id="142" name="Google Shape;142;p10"/>
          <p:cNvPicPr preferRelativeResize="0"/>
          <p:nvPr/>
        </p:nvPicPr>
        <p:blipFill rotWithShape="1">
          <a:blip r:embed="rId3">
            <a:alphaModFix/>
          </a:blip>
          <a:srcRect b="0" l="0" r="0" t="0"/>
          <a:stretch/>
        </p:blipFill>
        <p:spPr>
          <a:xfrm>
            <a:off x="10447580" y="431276"/>
            <a:ext cx="1257743" cy="14906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1"/>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Adapter: Class, Object Structural</a:t>
            </a:r>
            <a:endParaRPr b="1" i="0" sz="1400" u="none" cap="none" strike="noStrike">
              <a:solidFill>
                <a:srgbClr val="000000"/>
              </a:solidFill>
              <a:latin typeface="Arial"/>
              <a:ea typeface="Arial"/>
              <a:cs typeface="Arial"/>
              <a:sym typeface="Arial"/>
            </a:endParaRPr>
          </a:p>
        </p:txBody>
      </p:sp>
      <p:sp>
        <p:nvSpPr>
          <p:cNvPr id="148" name="Google Shape;148;p51"/>
          <p:cNvSpPr txBox="1"/>
          <p:nvPr/>
        </p:nvSpPr>
        <p:spPr>
          <a:xfrm>
            <a:off x="173948" y="1454312"/>
            <a:ext cx="10204200" cy="292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Adapter lets classes work together that couldn' t otherwise because of incompatible interfaces.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An Adapter Pattern says that  "convert the interface of a class into another interface that a client wants". In other words, to provide the interface according to client requirement while using the services of a class with a different interface.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The Adapter Pattern is also known as </a:t>
            </a:r>
            <a:r>
              <a:rPr b="0" i="0" lang="en-US" sz="2000" u="none" cap="none" strike="noStrike">
                <a:solidFill>
                  <a:srgbClr val="FF0000"/>
                </a:solidFill>
                <a:latin typeface="Calibri"/>
                <a:ea typeface="Calibri"/>
                <a:cs typeface="Calibri"/>
                <a:sym typeface="Calibri"/>
              </a:rPr>
              <a:t>Wrapper</a:t>
            </a:r>
            <a:r>
              <a:rPr b="0" i="0" lang="en-US" sz="20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p:txBody>
      </p:sp>
      <p:pic>
        <p:nvPicPr>
          <p:cNvPr id="149" name="Google Shape;149;p51"/>
          <p:cNvPicPr preferRelativeResize="0"/>
          <p:nvPr/>
        </p:nvPicPr>
        <p:blipFill rotWithShape="1">
          <a:blip r:embed="rId3">
            <a:alphaModFix/>
          </a:blip>
          <a:srcRect b="0" l="0" r="0" t="0"/>
          <a:stretch/>
        </p:blipFill>
        <p:spPr>
          <a:xfrm>
            <a:off x="5804898" y="3934162"/>
            <a:ext cx="5777501" cy="2923837"/>
          </a:xfrm>
          <a:prstGeom prst="rect">
            <a:avLst/>
          </a:prstGeom>
          <a:noFill/>
          <a:ln>
            <a:noFill/>
          </a:ln>
        </p:spPr>
      </p:pic>
      <p:sp>
        <p:nvSpPr>
          <p:cNvPr id="150" name="Google Shape;150;p51"/>
          <p:cNvSpPr/>
          <p:nvPr/>
        </p:nvSpPr>
        <p:spPr>
          <a:xfrm>
            <a:off x="313006" y="4470951"/>
            <a:ext cx="4536396" cy="2022316"/>
          </a:xfrm>
          <a:prstGeom prst="cloud">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1" name="Google Shape;151;p51"/>
          <p:cNvSpPr txBox="1"/>
          <p:nvPr/>
        </p:nvSpPr>
        <p:spPr>
          <a:xfrm>
            <a:off x="313006" y="5094854"/>
            <a:ext cx="413570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44444"/>
                </a:solidFill>
                <a:latin typeface="Calibri"/>
                <a:ea typeface="Calibri"/>
                <a:cs typeface="Calibri"/>
                <a:sym typeface="Calibri"/>
              </a:rPr>
              <a:t>Adapter</a:t>
            </a:r>
            <a:r>
              <a:rPr b="0" i="0" lang="en-US" sz="1800" u="none" cap="none" strike="noStrike">
                <a:solidFill>
                  <a:srgbClr val="444444"/>
                </a:solidFill>
                <a:latin typeface="Calibri"/>
                <a:ea typeface="Calibri"/>
                <a:cs typeface="Calibri"/>
                <a:sym typeface="Calibri"/>
              </a:rPr>
              <a:t> is a structural design pattern that allows classes with incompatible interfaces to collaborate</a:t>
            </a:r>
            <a:r>
              <a:rPr b="0" i="0" lang="en-US" sz="1400" u="none" cap="none" strike="noStrike">
                <a:solidFill>
                  <a:srgbClr val="444444"/>
                </a:solidFill>
                <a:latin typeface="PT Sans"/>
                <a:ea typeface="PT Sans"/>
                <a:cs typeface="PT Sans"/>
                <a:sym typeface="PT Sans"/>
              </a:rPr>
              <a:t>.</a:t>
            </a:r>
            <a:endParaRPr b="0" i="0" sz="1400" u="none" cap="none" strike="noStrike">
              <a:solidFill>
                <a:srgbClr val="000000"/>
              </a:solidFill>
              <a:latin typeface="Arial"/>
              <a:ea typeface="Arial"/>
              <a:cs typeface="Arial"/>
              <a:sym typeface="Arial"/>
            </a:endParaRPr>
          </a:p>
        </p:txBody>
      </p:sp>
      <p:pic>
        <p:nvPicPr>
          <p:cNvPr id="152" name="Google Shape;152;p51"/>
          <p:cNvPicPr preferRelativeResize="0"/>
          <p:nvPr/>
        </p:nvPicPr>
        <p:blipFill rotWithShape="1">
          <a:blip r:embed="rId4">
            <a:alphaModFix/>
          </a:blip>
          <a:srcRect b="0" l="0" r="0" t="0"/>
          <a:stretch/>
        </p:blipFill>
        <p:spPr>
          <a:xfrm>
            <a:off x="10458465" y="458250"/>
            <a:ext cx="1257743" cy="14906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Adapter: Implementation</a:t>
            </a:r>
            <a:endParaRPr b="1" i="0" sz="1400" u="none" cap="none" strike="noStrike">
              <a:solidFill>
                <a:srgbClr val="000000"/>
              </a:solidFill>
              <a:latin typeface="Arial"/>
              <a:ea typeface="Arial"/>
              <a:cs typeface="Arial"/>
              <a:sym typeface="Arial"/>
            </a:endParaRPr>
          </a:p>
        </p:txBody>
      </p:sp>
      <p:sp>
        <p:nvSpPr>
          <p:cNvPr id="158" name="Google Shape;158;p11"/>
          <p:cNvSpPr txBox="1"/>
          <p:nvPr/>
        </p:nvSpPr>
        <p:spPr>
          <a:xfrm>
            <a:off x="173948" y="1454312"/>
            <a:ext cx="10204315"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UML class diagram for the Adapter Pattern</a:t>
            </a:r>
            <a:endParaRPr b="0" i="0" sz="1400" u="none" cap="none" strike="noStrike">
              <a:solidFill>
                <a:srgbClr val="000000"/>
              </a:solidFill>
              <a:latin typeface="Arial"/>
              <a:ea typeface="Arial"/>
              <a:cs typeface="Arial"/>
              <a:sym typeface="Arial"/>
            </a:endParaRPr>
          </a:p>
        </p:txBody>
      </p:sp>
      <p:pic>
        <p:nvPicPr>
          <p:cNvPr id="159" name="Google Shape;159;p11"/>
          <p:cNvPicPr preferRelativeResize="0"/>
          <p:nvPr/>
        </p:nvPicPr>
        <p:blipFill rotWithShape="1">
          <a:blip r:embed="rId3">
            <a:alphaModFix/>
          </a:blip>
          <a:srcRect b="0" l="0" r="0" t="0"/>
          <a:stretch/>
        </p:blipFill>
        <p:spPr>
          <a:xfrm>
            <a:off x="173948" y="2008738"/>
            <a:ext cx="6914507" cy="3719245"/>
          </a:xfrm>
          <a:prstGeom prst="rect">
            <a:avLst/>
          </a:prstGeom>
          <a:noFill/>
          <a:ln>
            <a:noFill/>
          </a:ln>
        </p:spPr>
      </p:pic>
      <p:sp>
        <p:nvSpPr>
          <p:cNvPr id="160" name="Google Shape;160;p11"/>
          <p:cNvSpPr txBox="1"/>
          <p:nvPr/>
        </p:nvSpPr>
        <p:spPr>
          <a:xfrm>
            <a:off x="7325474" y="2178972"/>
            <a:ext cx="4561726"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The classes/objects participating in adapter pattern: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000000"/>
                </a:solidFill>
                <a:latin typeface="Calibri"/>
                <a:ea typeface="Calibri"/>
                <a:cs typeface="Calibri"/>
                <a:sym typeface="Calibri"/>
              </a:rPr>
              <a:t>Target - defines the domain-specific interface that Client uses.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000000"/>
                </a:solidFill>
                <a:latin typeface="Calibri"/>
                <a:ea typeface="Calibri"/>
                <a:cs typeface="Calibri"/>
                <a:sym typeface="Calibri"/>
              </a:rPr>
              <a:t>Adapter - adapts the interface Adaptee to the Target interface.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000000"/>
                </a:solidFill>
                <a:latin typeface="Calibri"/>
                <a:ea typeface="Calibri"/>
                <a:cs typeface="Calibri"/>
                <a:sym typeface="Calibri"/>
              </a:rPr>
              <a:t>Adaptee - defines an existing interface that needs adapting.</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000000"/>
                </a:solidFill>
                <a:latin typeface="Calibri"/>
                <a:ea typeface="Calibri"/>
                <a:cs typeface="Calibri"/>
                <a:sym typeface="Calibri"/>
              </a:rPr>
              <a:t>Client - collaborates with objects conforming to the Target interface</a:t>
            </a:r>
            <a:r>
              <a:rPr b="1" i="0" lang="en-US" sz="1400" u="none" cap="none" strike="noStrike">
                <a:solidFill>
                  <a:srgbClr val="000000"/>
                </a:solidFill>
                <a:latin typeface="Calibri"/>
                <a:ea typeface="Calibri"/>
                <a:cs typeface="Calibri"/>
                <a:sym typeface="Calibri"/>
              </a:rPr>
              <a:t>.</a:t>
            </a:r>
            <a:endParaRPr b="1" i="0" sz="1400" u="none" cap="none" strike="noStrike">
              <a:solidFill>
                <a:srgbClr val="000000"/>
              </a:solidFill>
              <a:latin typeface="Calibri"/>
              <a:ea typeface="Calibri"/>
              <a:cs typeface="Calibri"/>
              <a:sym typeface="Calibri"/>
            </a:endParaRPr>
          </a:p>
        </p:txBody>
      </p:sp>
      <p:sp>
        <p:nvSpPr>
          <p:cNvPr id="161" name="Google Shape;161;p11"/>
          <p:cNvSpPr txBox="1"/>
          <p:nvPr/>
        </p:nvSpPr>
        <p:spPr>
          <a:xfrm>
            <a:off x="739740" y="5958114"/>
            <a:ext cx="610284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Arial"/>
                <a:ea typeface="Arial"/>
                <a:cs typeface="Arial"/>
                <a:sym typeface="Arial"/>
              </a:rPr>
              <a:t>Adapter class: This class is a wrapper class which implements the desired target interface and modifies the specific request available from the Adaptee class.</a:t>
            </a:r>
            <a:endParaRPr b="1" i="1" sz="1400" u="none" cap="none" strike="noStrike">
              <a:solidFill>
                <a:srgbClr val="000000"/>
              </a:solidFill>
              <a:latin typeface="Arial"/>
              <a:ea typeface="Arial"/>
              <a:cs typeface="Arial"/>
              <a:sym typeface="Arial"/>
            </a:endParaRPr>
          </a:p>
        </p:txBody>
      </p:sp>
      <p:pic>
        <p:nvPicPr>
          <p:cNvPr id="162" name="Google Shape;162;p11"/>
          <p:cNvPicPr preferRelativeResize="0"/>
          <p:nvPr/>
        </p:nvPicPr>
        <p:blipFill rotWithShape="1">
          <a:blip r:embed="rId4">
            <a:alphaModFix/>
          </a:blip>
          <a:srcRect b="0" l="0" r="0" t="0"/>
          <a:stretch/>
        </p:blipFill>
        <p:spPr>
          <a:xfrm>
            <a:off x="10480237" y="474536"/>
            <a:ext cx="1257743" cy="14906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nvSpPr>
        <p:spPr>
          <a:xfrm>
            <a:off x="452063" y="807419"/>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Adapter: Implementation example-1</a:t>
            </a:r>
            <a:endParaRPr b="1" i="0" sz="1400" u="none" cap="none" strike="noStrike">
              <a:solidFill>
                <a:srgbClr val="000000"/>
              </a:solidFill>
              <a:latin typeface="Arial"/>
              <a:ea typeface="Arial"/>
              <a:cs typeface="Arial"/>
              <a:sym typeface="Arial"/>
            </a:endParaRPr>
          </a:p>
        </p:txBody>
      </p:sp>
      <p:sp>
        <p:nvSpPr>
          <p:cNvPr id="168" name="Google Shape;168;p12"/>
          <p:cNvSpPr txBox="1"/>
          <p:nvPr/>
        </p:nvSpPr>
        <p:spPr>
          <a:xfrm>
            <a:off x="-1" y="1357668"/>
            <a:ext cx="9596063" cy="467820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Problem Statement</a:t>
            </a:r>
            <a:r>
              <a:rPr b="0" i="0" lang="en-US" sz="2000" u="none" cap="none" strike="noStrike">
                <a:solidFill>
                  <a:srgbClr val="000000"/>
                </a:solidFill>
                <a:latin typeface="Calibri"/>
                <a:ea typeface="Calibri"/>
                <a:cs typeface="Calibri"/>
                <a:sym typeface="Calibri"/>
              </a:rPr>
              <a:t>: We have a MediaPlayer interface and a concrete class AudioPlayer implementing the MediaPlayer interface. AudioPlayer can play mp3 format audio files by default. We are having another interface AdvancedMediaPlayer and concrete classes implementing the AdvancedMediaPlayer interface. These classes can play vlc and mp4 format files.  We want to make AudioPlayer to play other formats as well.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Calibri"/>
                <a:ea typeface="Calibri"/>
                <a:cs typeface="Calibri"/>
                <a:sym typeface="Calibri"/>
              </a:rPr>
              <a:t>Solution: </a:t>
            </a:r>
            <a:r>
              <a:rPr b="0" i="0" lang="en-US" sz="2000" u="none" cap="none" strike="noStrike">
                <a:solidFill>
                  <a:srgbClr val="002060"/>
                </a:solidFill>
                <a:latin typeface="Calibri"/>
                <a:ea typeface="Calibri"/>
                <a:cs typeface="Calibri"/>
                <a:sym typeface="Calibri"/>
              </a:rPr>
              <a:t>To attain this, we have created an adapter class MediaAdapter which implements the MediaPlayer interface and uses AdvancedMediaPlayer objects to play the required format. AudioPlayer uses the adapter class MediaAdapter passing it the desired audio type without knowing the actual class which can play the desired format. AdapterPatternDemo, our demo class will use AudioPlayer class to play various formats</a:t>
            </a:r>
            <a:r>
              <a:rPr b="0" i="0" lang="en-US" sz="1800" u="none" cap="none" strike="noStrike">
                <a:solidFill>
                  <a:srgbClr val="00206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2060"/>
                </a:solidFill>
                <a:latin typeface="Calibri"/>
                <a:ea typeface="Calibri"/>
                <a:cs typeface="Calibri"/>
                <a:sym typeface="Calibri"/>
              </a:rPr>
              <a:t>Demo….&gt;refer to AdapterPatternDemo.java </a:t>
            </a:r>
            <a:endParaRPr b="0" i="0" sz="1800" u="none" cap="none" strike="noStrike">
              <a:solidFill>
                <a:srgbClr val="002060"/>
              </a:solidFill>
              <a:latin typeface="Calibri"/>
              <a:ea typeface="Calibri"/>
              <a:cs typeface="Calibri"/>
              <a:sym typeface="Calibri"/>
            </a:endParaRPr>
          </a:p>
        </p:txBody>
      </p:sp>
      <p:pic>
        <p:nvPicPr>
          <p:cNvPr id="169" name="Google Shape;169;p12"/>
          <p:cNvPicPr preferRelativeResize="0"/>
          <p:nvPr/>
        </p:nvPicPr>
        <p:blipFill rotWithShape="1">
          <a:blip r:embed="rId3">
            <a:alphaModFix/>
          </a:blip>
          <a:srcRect b="0" l="0" r="0" t="0"/>
          <a:stretch/>
        </p:blipFill>
        <p:spPr>
          <a:xfrm>
            <a:off x="10482194" y="523714"/>
            <a:ext cx="1257743" cy="14906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Krishna Venkataram</dc:creator>
</cp:coreProperties>
</file>