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gh0bh3n+tsd7VCl31TaJJI1YDS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 name="Google Shape;80;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7169e5d5b_0_4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187169e5d5b_0_4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187169e5d5b_0_4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7169e5d5b_0_5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187169e5d5b_0_52: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87169e5d5b_0_52: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66" name="Google Shape;166;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73" name="Google Shape;173;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80" name="Google Shape;180;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8: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88" name="Google Shape;188;p8:notes"/>
          <p:cNvSpPr txBox="1"/>
          <p:nvPr>
            <p:ph idx="12" type="sldNum"/>
          </p:nvPr>
        </p:nvSpPr>
        <p:spPr>
          <a:xfrm>
            <a:off x="3970135" y="8829675"/>
            <a:ext cx="3038501" cy="46518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6" name="Google Shape;196;p11: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 name="Google Shape;203;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5" name="Google Shape;95;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7169e5d5b_0_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187169e5d5b_0_3: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187169e5d5b_0_3: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7169e5d5b_0_1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87169e5d5b_0_1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187169e5d5b_0_1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87169e5d5b_0_1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187169e5d5b_0_1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187169e5d5b_0_17: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87b7cf5191_1_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87b7cf5191_1_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 name="Google Shape;127;g187b7cf5191_1_3: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7169e5d5b_0_2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187169e5d5b_0_2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187169e5d5b_0_2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7169e5d5b_0_3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187169e5d5b_0_3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187169e5d5b_0_3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3" name="Shape 73"/>
        <p:cNvGrpSpPr/>
        <p:nvPr/>
      </p:nvGrpSpPr>
      <p:grpSpPr>
        <a:xfrm>
          <a:off x="0" y="0"/>
          <a:ext cx="0" cy="0"/>
          <a:chOff x="0" y="0"/>
          <a:chExt cx="0" cy="0"/>
        </a:xfrm>
      </p:grpSpPr>
      <p:sp>
        <p:nvSpPr>
          <p:cNvPr id="74" name="Google Shape;7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3"/>
          <p:cNvSpPr/>
          <p:nvPr>
            <p:ph idx="2" type="pic"/>
          </p:nvPr>
        </p:nvSpPr>
        <p:spPr>
          <a:xfrm>
            <a:off x="5183188" y="987425"/>
            <a:ext cx="6172200" cy="4873625"/>
          </a:xfrm>
          <a:prstGeom prst="rect">
            <a:avLst/>
          </a:prstGeom>
          <a:noFill/>
          <a:ln>
            <a:noFill/>
          </a:ln>
        </p:spPr>
      </p:sp>
      <p:sp>
        <p:nvSpPr>
          <p:cNvPr id="69" name="Google Shape;69;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 University (@PESUniversity) | Twitter" id="15" name="Google Shape;15;p14"/>
          <p:cNvPicPr preferRelativeResize="0"/>
          <p:nvPr/>
        </p:nvPicPr>
        <p:blipFill rotWithShape="1">
          <a:blip r:embed="rId1">
            <a:alphaModFix/>
          </a:blip>
          <a:srcRect b="0" l="0" r="0" t="0"/>
          <a:stretch/>
        </p:blipFill>
        <p:spPr>
          <a:xfrm>
            <a:off x="10668000" y="230188"/>
            <a:ext cx="1066800" cy="106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ieeexplore.ieee.org/document/857776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ieeexplore.ieee.org/document/857776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ieeexplore.ieee.org/document/871170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ieeexplore.ieee.org/stamp/stamp.jsp?tp=&amp;arnumber=966050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eeexplore.ieee.org/document/703595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researchgate.net/profile/Isma-Siddiqui/publication/343017289_A_KERAS_BASED_IMPLEMENTATION_FOR_EFFICIENT_HANDWRITTEN_DIGIT_RECOGNITION_USING_CONVOLUTIONAL_NEURAL_NETWORKS/links/5f1938fb45851515ef41b39e/A-KERAS-BASED-IMPLEMENTATION-FOR-EFFICIENT-HANDWRITTEN-DIGIT-RECOGNITION-USING-CONVOLUTIONAL-NEURAL-NETWORKS.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ieeexplore.ieee.org/document/812190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researchgate.net/profile/Narender-Kumar-2/publication/331659421_Survey_on_Handwritten_Digit_Recognition_using_Machine_Learning/links/61c878b3b6b5667157a95ac6/Survey-on-Handwritten-Digit-Recognition-using-Machine-Learning.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ieeexplore.ieee.org/document/857776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p:nvPr/>
        </p:nvSpPr>
        <p:spPr>
          <a:xfrm>
            <a:off x="2387991" y="990600"/>
            <a:ext cx="7924800"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Arial"/>
                <a:ea typeface="Arial"/>
                <a:cs typeface="Arial"/>
                <a:sym typeface="Arial"/>
              </a:rPr>
              <a:t>UE20CS302: Machine Intelligence</a:t>
            </a:r>
            <a:endParaRPr b="0" i="0" sz="4000" u="none" cap="none" strike="noStrike">
              <a:solidFill>
                <a:srgbClr val="FF0000"/>
              </a:solidFill>
              <a:latin typeface="Trebuchet MS"/>
              <a:ea typeface="Trebuchet MS"/>
              <a:cs typeface="Trebuchet MS"/>
              <a:sym typeface="Trebuchet MS"/>
            </a:endParaRPr>
          </a:p>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Project Phase – 1</a:t>
            </a:r>
            <a:endParaRPr/>
          </a:p>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 </a:t>
            </a:r>
            <a:endParaRPr/>
          </a:p>
          <a:p>
            <a:pPr indent="0" lvl="0" marL="0" marR="0" rtl="0" algn="ctr">
              <a:spcBef>
                <a:spcPts val="0"/>
              </a:spcBef>
              <a:spcAft>
                <a:spcPts val="0"/>
              </a:spcAft>
              <a:buNone/>
            </a:pPr>
            <a:r>
              <a:t/>
            </a:r>
            <a:endParaRPr b="0" i="0" sz="2800" u="none" cap="none" strike="noStrike">
              <a:solidFill>
                <a:srgbClr val="FF0000"/>
              </a:solidFill>
              <a:latin typeface="Trebuchet MS"/>
              <a:ea typeface="Trebuchet MS"/>
              <a:cs typeface="Trebuchet MS"/>
              <a:sym typeface="Trebuchet MS"/>
            </a:endParaRPr>
          </a:p>
        </p:txBody>
      </p:sp>
      <p:sp>
        <p:nvSpPr>
          <p:cNvPr id="83" name="Google Shape;83;p1"/>
          <p:cNvSpPr txBox="1"/>
          <p:nvPr/>
        </p:nvSpPr>
        <p:spPr>
          <a:xfrm>
            <a:off x="1828800" y="4343401"/>
            <a:ext cx="8458200" cy="13719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Title   :  </a:t>
            </a:r>
            <a:r>
              <a:rPr lang="en-US" sz="2400">
                <a:solidFill>
                  <a:srgbClr val="0033CC"/>
                </a:solidFill>
                <a:latin typeface="Trebuchet MS"/>
                <a:ea typeface="Trebuchet MS"/>
                <a:cs typeface="Trebuchet MS"/>
                <a:sym typeface="Trebuchet MS"/>
              </a:rPr>
              <a:t>Live Handwritten Number Recognition</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ID       :          </a:t>
            </a:r>
            <a:r>
              <a:rPr lang="en-US" sz="2400">
                <a:solidFill>
                  <a:srgbClr val="0033CC"/>
                </a:solidFill>
                <a:latin typeface="Trebuchet MS"/>
                <a:ea typeface="Trebuchet MS"/>
                <a:cs typeface="Trebuchet MS"/>
                <a:sym typeface="Trebuchet MS"/>
              </a:rPr>
              <a:t>T-3</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Team  : Adithya M, Chaitanya P S, </a:t>
            </a:r>
            <a:r>
              <a:rPr lang="en-US" sz="2400">
                <a:solidFill>
                  <a:srgbClr val="0033CC"/>
                </a:solidFill>
                <a:latin typeface="Trebuchet MS"/>
                <a:ea typeface="Trebuchet MS"/>
                <a:cs typeface="Trebuchet MS"/>
                <a:sym typeface="Trebuchet MS"/>
              </a:rPr>
              <a:t>Kamal Sab</a:t>
            </a:r>
            <a:endParaRPr b="0" i="0" sz="20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87169e5d5b_0_4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g187169e5d5b_0_45"/>
          <p:cNvSpPr txBox="1"/>
          <p:nvPr/>
        </p:nvSpPr>
        <p:spPr>
          <a:xfrm>
            <a:off x="1092950" y="1676400"/>
            <a:ext cx="10473300" cy="4724400"/>
          </a:xfrm>
          <a:prstGeom prst="rect">
            <a:avLst/>
          </a:prstGeom>
          <a:noFill/>
          <a:ln>
            <a:noFill/>
          </a:ln>
        </p:spPr>
        <p:txBody>
          <a:bodyPr anchorCtr="0" anchor="t" bIns="45700" lIns="91425" spcFirstLastPara="1" rIns="91425" wrap="square" tIns="45700">
            <a:normAutofit lnSpcReduction="10000"/>
          </a:bodyPr>
          <a:lstStyle/>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Link: </a:t>
            </a:r>
            <a:r>
              <a:rPr lang="en-US" sz="1700" u="sng">
                <a:solidFill>
                  <a:schemeClr val="hlink"/>
                </a:solidFill>
                <a:hlinkClick r:id="rId3"/>
              </a:rPr>
              <a:t>Click here</a:t>
            </a:r>
            <a:endParaRPr sz="17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Title:</a:t>
            </a:r>
            <a:r>
              <a:rPr lang="en-US" sz="1700">
                <a:solidFill>
                  <a:schemeClr val="dk1"/>
                </a:solidFill>
              </a:rPr>
              <a:t> </a:t>
            </a:r>
            <a:r>
              <a:rPr lang="en-US" sz="1800">
                <a:solidFill>
                  <a:schemeClr val="dk1"/>
                </a:solidFill>
              </a:rPr>
              <a:t>Handwritten Digits Recognition with Artificial Neural Network</a:t>
            </a:r>
            <a:endParaRPr sz="18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Author’s:</a:t>
            </a:r>
            <a:r>
              <a:rPr lang="en-US" sz="1700">
                <a:solidFill>
                  <a:schemeClr val="dk1"/>
                </a:solidFill>
              </a:rPr>
              <a:t> </a:t>
            </a:r>
            <a:r>
              <a:rPr lang="en-US" sz="1600">
                <a:solidFill>
                  <a:schemeClr val="dk1"/>
                </a:solidFill>
              </a:rPr>
              <a:t>Kh Tohidul Islam , Ghulam Mujtaba , Dr. Ram Gopal Raj , Henry Friday Nweke</a:t>
            </a:r>
            <a:endParaRPr sz="13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Date Of Publication/Published In:</a:t>
            </a:r>
            <a:r>
              <a:rPr lang="en-US" sz="1700">
                <a:solidFill>
                  <a:schemeClr val="dk1"/>
                </a:solidFill>
              </a:rPr>
              <a:t> 2017 International Conference on Engineering Technology and Technopreneurship (ICE2T)</a:t>
            </a:r>
            <a:endParaRPr sz="17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Views on the Paper:</a:t>
            </a:r>
            <a:endParaRPr b="1" sz="1700" u="sng">
              <a:solidFill>
                <a:schemeClr val="dk1"/>
              </a:solidFill>
            </a:endParaRPr>
          </a:p>
          <a:p>
            <a:pPr indent="0" lvl="0" marL="457200" rtl="0" algn="l">
              <a:lnSpc>
                <a:spcPct val="115000"/>
              </a:lnSpc>
              <a:spcBef>
                <a:spcPts val="0"/>
              </a:spcBef>
              <a:spcAft>
                <a:spcPts val="0"/>
              </a:spcAft>
              <a:buNone/>
            </a:pPr>
            <a:r>
              <a:rPr lang="en-US" sz="1700">
                <a:solidFill>
                  <a:schemeClr val="dk1"/>
                </a:solidFill>
              </a:rPr>
              <a:t>This implementation of artificial neural network for recognizing handwritten digits from 0 to 9 takes 28X28 pixel images(from the MNIST dataset) as input. Raw pixels were used as features, therefore a 28X28 pixel image has 784 features. This model of ANN had one hidden layer of 100 neurons alongside 784 input neurons(1 for each pixel) and 10 output neurons(1 for each digit).</a:t>
            </a:r>
            <a:endParaRPr sz="17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US" sz="1700">
                <a:solidFill>
                  <a:schemeClr val="dk1"/>
                </a:solidFill>
              </a:rPr>
              <a:t>The model was trained with 25200 samples. 1400 samples were used for validation and 1400 for testing. The network achieved an accuracy of 99.6% on the test sample after 107 epochs.</a:t>
            </a:r>
            <a:endParaRPr sz="1700">
              <a:solidFill>
                <a:schemeClr val="dk1"/>
              </a:solidFill>
            </a:endParaRPr>
          </a:p>
          <a:p>
            <a:pPr indent="0" lvl="0" marL="0" rtl="0" algn="l">
              <a:lnSpc>
                <a:spcPct val="115000"/>
              </a:lnSpc>
              <a:spcBef>
                <a:spcPts val="0"/>
              </a:spcBef>
              <a:spcAft>
                <a:spcPts val="0"/>
              </a:spcAft>
              <a:buNone/>
            </a:pPr>
            <a:r>
              <a:t/>
            </a:r>
            <a:endParaRPr sz="1700">
              <a:solidFill>
                <a:schemeClr val="dk1"/>
              </a:solidFill>
            </a:endParaRPr>
          </a:p>
          <a:p>
            <a:pPr indent="0" lvl="0" marL="0" rtl="0" algn="l">
              <a:lnSpc>
                <a:spcPct val="115000"/>
              </a:lnSpc>
              <a:spcBef>
                <a:spcPts val="0"/>
              </a:spcBef>
              <a:spcAft>
                <a:spcPts val="0"/>
              </a:spcAft>
              <a:buNone/>
            </a:pPr>
            <a:r>
              <a:t/>
            </a:r>
            <a:endParaRPr sz="1700">
              <a:solidFill>
                <a:schemeClr val="dk1"/>
              </a:solidFill>
            </a:endParaRPr>
          </a:p>
        </p:txBody>
      </p:sp>
      <p:sp>
        <p:nvSpPr>
          <p:cNvPr id="155" name="Google Shape;155;g187169e5d5b_0_45"/>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87169e5d5b_0_5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g187169e5d5b_0_52"/>
          <p:cNvSpPr txBox="1"/>
          <p:nvPr/>
        </p:nvSpPr>
        <p:spPr>
          <a:xfrm>
            <a:off x="1092950" y="1676400"/>
            <a:ext cx="10473300" cy="4724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Link: </a:t>
            </a:r>
            <a:r>
              <a:rPr lang="en-US" sz="1700" u="sng">
                <a:solidFill>
                  <a:schemeClr val="hlink"/>
                </a:solidFill>
                <a:hlinkClick r:id="rId3"/>
              </a:rPr>
              <a:t>Click here</a:t>
            </a:r>
            <a:endParaRPr sz="17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Title:</a:t>
            </a:r>
            <a:r>
              <a:rPr lang="en-US" sz="1700">
                <a:solidFill>
                  <a:schemeClr val="dk1"/>
                </a:solidFill>
              </a:rPr>
              <a:t> </a:t>
            </a:r>
            <a:r>
              <a:rPr lang="en-US" sz="1800">
                <a:solidFill>
                  <a:schemeClr val="dk1"/>
                </a:solidFill>
              </a:rPr>
              <a:t>Handwritten digit recognition based on DCT features and SVM classifier</a:t>
            </a:r>
            <a:br>
              <a:rPr lang="en-US" sz="1800">
                <a:solidFill>
                  <a:schemeClr val="dk1"/>
                </a:solidFill>
              </a:rPr>
            </a:br>
            <a:r>
              <a:rPr b="1" lang="en-US" sz="1700" u="sng">
                <a:solidFill>
                  <a:schemeClr val="dk1"/>
                </a:solidFill>
              </a:rPr>
              <a:t>Author’s:</a:t>
            </a:r>
            <a:r>
              <a:rPr lang="en-US" sz="1700">
                <a:solidFill>
                  <a:schemeClr val="dk1"/>
                </a:solidFill>
              </a:rPr>
              <a:t> </a:t>
            </a:r>
            <a:r>
              <a:rPr lang="en-US" sz="1700">
                <a:solidFill>
                  <a:schemeClr val="dk1"/>
                </a:solidFill>
              </a:rPr>
              <a:t>Bouchra El qacimy; Mounir Ait kerroum; Ahmed Hammouch </a:t>
            </a:r>
            <a:endParaRPr sz="17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Date Of Publication/Published In:</a:t>
            </a:r>
            <a:r>
              <a:rPr lang="en-US" sz="1700">
                <a:solidFill>
                  <a:schemeClr val="dk1"/>
                </a:solidFill>
              </a:rPr>
              <a:t> </a:t>
            </a:r>
            <a:r>
              <a:rPr lang="en-US" sz="1700">
                <a:solidFill>
                  <a:schemeClr val="dk1"/>
                </a:solidFill>
                <a:highlight>
                  <a:srgbClr val="FFFFFF"/>
                </a:highlight>
              </a:rPr>
              <a:t>2014 Second World Conference on Complex Systems (WCCS)</a:t>
            </a:r>
            <a:endParaRPr sz="1700">
              <a:solidFill>
                <a:schemeClr val="dk1"/>
              </a:solidFill>
              <a:highlight>
                <a:srgbClr val="FFFFFF"/>
              </a:highlight>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Views on the Paper:</a:t>
            </a:r>
            <a:endParaRPr b="1" sz="1700" u="sng">
              <a:solidFill>
                <a:schemeClr val="dk1"/>
              </a:solidFill>
            </a:endParaRPr>
          </a:p>
          <a:p>
            <a:pPr indent="0" lvl="0" marL="457200" rtl="0" algn="l">
              <a:lnSpc>
                <a:spcPct val="100000"/>
              </a:lnSpc>
              <a:spcBef>
                <a:spcPts val="1200"/>
              </a:spcBef>
              <a:spcAft>
                <a:spcPts val="0"/>
              </a:spcAft>
              <a:buNone/>
            </a:pPr>
            <a:r>
              <a:rPr lang="en-US" sz="1600">
                <a:highlight>
                  <a:srgbClr val="FFFFFF"/>
                </a:highlight>
              </a:rPr>
              <a:t>This system uses DCT(Discrete Cosine Transform) to reduce dimension/features of the sample data. DCT extracts the optimal features that reduce the dimension of MNIST data in order to speed up the learning algorithms while maximizing the classification accuracy.</a:t>
            </a:r>
            <a:endParaRPr sz="1600">
              <a:highlight>
                <a:srgbClr val="FFFFFF"/>
              </a:highlight>
            </a:endParaRPr>
          </a:p>
          <a:p>
            <a:pPr indent="0" lvl="0" marL="457200" rtl="0" algn="l">
              <a:lnSpc>
                <a:spcPct val="100000"/>
              </a:lnSpc>
              <a:spcBef>
                <a:spcPts val="1200"/>
              </a:spcBef>
              <a:spcAft>
                <a:spcPts val="0"/>
              </a:spcAft>
              <a:buNone/>
            </a:pPr>
            <a:r>
              <a:rPr lang="en-US" sz="1600">
                <a:solidFill>
                  <a:schemeClr val="dk1"/>
                </a:solidFill>
              </a:rPr>
              <a:t>This paper has compared the performance of the following four variants of DCT:</a:t>
            </a:r>
            <a:endParaRPr sz="1600">
              <a:solidFill>
                <a:schemeClr val="dk1"/>
              </a:solidFill>
            </a:endParaRPr>
          </a:p>
          <a:p>
            <a:pPr indent="-330200" lvl="1" marL="1371600" rtl="0" algn="l">
              <a:lnSpc>
                <a:spcPct val="100000"/>
              </a:lnSpc>
              <a:spcBef>
                <a:spcPts val="1200"/>
              </a:spcBef>
              <a:spcAft>
                <a:spcPts val="0"/>
              </a:spcAft>
              <a:buClr>
                <a:schemeClr val="dk1"/>
              </a:buClr>
              <a:buSzPts val="1600"/>
              <a:buChar char="○"/>
            </a:pPr>
            <a:r>
              <a:rPr lang="en-US" sz="1600">
                <a:solidFill>
                  <a:schemeClr val="dk1"/>
                </a:solidFill>
              </a:rPr>
              <a:t>l DCT Upper Left Corner(ULC) coefficients. (15X15 features)</a:t>
            </a:r>
            <a:endParaRPr sz="1600">
              <a:solidFill>
                <a:schemeClr val="dk1"/>
              </a:solidFill>
            </a:endParaRPr>
          </a:p>
          <a:p>
            <a:pPr indent="-330200" lvl="1" marL="1371600" rtl="0" algn="l">
              <a:lnSpc>
                <a:spcPct val="100000"/>
              </a:lnSpc>
              <a:spcBef>
                <a:spcPts val="0"/>
              </a:spcBef>
              <a:spcAft>
                <a:spcPts val="0"/>
              </a:spcAft>
              <a:buClr>
                <a:schemeClr val="dk1"/>
              </a:buClr>
              <a:buSzPts val="1600"/>
              <a:buChar char="○"/>
            </a:pPr>
            <a:r>
              <a:rPr lang="en-US" sz="1600">
                <a:solidFill>
                  <a:schemeClr val="dk1"/>
                </a:solidFill>
              </a:rPr>
              <a:t>l DCT zigzag coefficients. (10X10 features)</a:t>
            </a:r>
            <a:endParaRPr sz="1600">
              <a:solidFill>
                <a:schemeClr val="dk1"/>
              </a:solidFill>
            </a:endParaRPr>
          </a:p>
          <a:p>
            <a:pPr indent="-330200" lvl="1" marL="1371600" rtl="0" algn="l">
              <a:lnSpc>
                <a:spcPct val="100000"/>
              </a:lnSpc>
              <a:spcBef>
                <a:spcPts val="0"/>
              </a:spcBef>
              <a:spcAft>
                <a:spcPts val="0"/>
              </a:spcAft>
              <a:buClr>
                <a:schemeClr val="dk1"/>
              </a:buClr>
              <a:buSzPts val="1600"/>
              <a:buChar char="○"/>
            </a:pPr>
            <a:r>
              <a:rPr lang="en-US" sz="1600">
                <a:solidFill>
                  <a:schemeClr val="dk1"/>
                </a:solidFill>
              </a:rPr>
              <a:t>l Block based DCT ULC coefficients. (4X4 features in each block of 7X7 pixels)</a:t>
            </a:r>
            <a:endParaRPr sz="1600">
              <a:solidFill>
                <a:schemeClr val="dk1"/>
              </a:solidFill>
            </a:endParaRPr>
          </a:p>
          <a:p>
            <a:pPr indent="-330200" lvl="1" marL="1371600" rtl="0" algn="l">
              <a:lnSpc>
                <a:spcPct val="100000"/>
              </a:lnSpc>
              <a:spcBef>
                <a:spcPts val="0"/>
              </a:spcBef>
              <a:spcAft>
                <a:spcPts val="0"/>
              </a:spcAft>
              <a:buClr>
                <a:schemeClr val="dk1"/>
              </a:buClr>
              <a:buSzPts val="1600"/>
              <a:buChar char="○"/>
            </a:pPr>
            <a:r>
              <a:rPr lang="en-US" sz="1600">
                <a:solidFill>
                  <a:schemeClr val="dk1"/>
                </a:solidFill>
              </a:rPr>
              <a:t>l Block based DCT zigzag coefficients. (10 coefficients in each block of 7X7 pixels)</a:t>
            </a:r>
            <a:endParaRPr sz="1600">
              <a:solidFill>
                <a:schemeClr val="dk1"/>
              </a:solidFill>
            </a:endParaRPr>
          </a:p>
          <a:p>
            <a:pPr indent="0" lvl="0" marL="914400" rtl="0" algn="l">
              <a:lnSpc>
                <a:spcPct val="115000"/>
              </a:lnSpc>
              <a:spcBef>
                <a:spcPts val="1200"/>
              </a:spcBef>
              <a:spcAft>
                <a:spcPts val="0"/>
              </a:spcAft>
              <a:buNone/>
            </a:pPr>
            <a:r>
              <a:t/>
            </a:r>
            <a:endParaRPr b="1" sz="1700" u="sng">
              <a:solidFill>
                <a:schemeClr val="dk1"/>
              </a:solidFill>
            </a:endParaRPr>
          </a:p>
        </p:txBody>
      </p:sp>
      <p:sp>
        <p:nvSpPr>
          <p:cNvPr id="163" name="Google Shape;163;g187169e5d5b_0_52"/>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4"/>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Approach </a:t>
            </a:r>
            <a:endParaRPr sz="1400">
              <a:solidFill>
                <a:srgbClr val="000000"/>
              </a:solidFill>
              <a:latin typeface="Arial"/>
              <a:ea typeface="Arial"/>
              <a:cs typeface="Arial"/>
              <a:sym typeface="Arial"/>
            </a:endParaRPr>
          </a:p>
        </p:txBody>
      </p:sp>
      <p:sp>
        <p:nvSpPr>
          <p:cNvPr id="170" name="Google Shape;170;p4"/>
          <p:cNvSpPr txBox="1"/>
          <p:nvPr/>
        </p:nvSpPr>
        <p:spPr>
          <a:xfrm>
            <a:off x="2041000" y="2133600"/>
            <a:ext cx="8779400" cy="3733200"/>
          </a:xfrm>
          <a:prstGeom prst="rect">
            <a:avLst/>
          </a:prstGeom>
          <a:noFill/>
          <a:ln>
            <a:noFill/>
          </a:ln>
        </p:spPr>
        <p:txBody>
          <a:bodyPr anchorCtr="0" anchor="ctr" bIns="45700" lIns="91425" spcFirstLastPara="1" rIns="91425" wrap="square" tIns="45700">
            <a:noAutofit/>
          </a:bodyPr>
          <a:lstStyle/>
          <a:p>
            <a:pPr indent="0" lvl="0" marL="457200" marR="0" rtl="0" algn="just">
              <a:spcBef>
                <a:spcPts val="480"/>
              </a:spcBef>
              <a:spcAft>
                <a:spcPts val="0"/>
              </a:spcAft>
              <a:buNone/>
            </a:pPr>
            <a:r>
              <a:rPr lang="en-US" sz="2400">
                <a:solidFill>
                  <a:srgbClr val="0033CC"/>
                </a:solidFill>
                <a:latin typeface="Trebuchet MS"/>
                <a:ea typeface="Trebuchet MS"/>
                <a:cs typeface="Trebuchet MS"/>
                <a:sym typeface="Trebuchet MS"/>
              </a:rPr>
              <a:t>What is the design approach followed? And Why?</a:t>
            </a:r>
            <a:endParaRPr sz="2400">
              <a:solidFill>
                <a:srgbClr val="0033CC"/>
              </a:solidFill>
              <a:latin typeface="Trebuchet MS"/>
              <a:ea typeface="Trebuchet MS"/>
              <a:cs typeface="Trebuchet MS"/>
              <a:sym typeface="Trebuchet MS"/>
            </a:endParaRPr>
          </a:p>
          <a:p>
            <a:pPr indent="0" lvl="0" marL="457200" marR="0" rtl="0" algn="just">
              <a:spcBef>
                <a:spcPts val="480"/>
              </a:spcBef>
              <a:spcAft>
                <a:spcPts val="0"/>
              </a:spcAft>
              <a:buNone/>
            </a:pPr>
            <a:r>
              <a:rPr lang="en-US" sz="2400">
                <a:solidFill>
                  <a:schemeClr val="dk1"/>
                </a:solidFill>
                <a:latin typeface="Trebuchet MS"/>
                <a:ea typeface="Trebuchet MS"/>
                <a:cs typeface="Trebuchet MS"/>
                <a:sym typeface="Trebuchet MS"/>
              </a:rPr>
              <a:t>The CNN model is designed to have an input shape of 28X28 and an output layer of 10 neurons with softmax activation. </a:t>
            </a:r>
            <a:endParaRPr sz="2400">
              <a:solidFill>
                <a:schemeClr val="dk1"/>
              </a:solidFill>
              <a:latin typeface="Trebuchet MS"/>
              <a:ea typeface="Trebuchet MS"/>
              <a:cs typeface="Trebuchet MS"/>
              <a:sym typeface="Trebuchet MS"/>
            </a:endParaRPr>
          </a:p>
          <a:p>
            <a:pPr indent="0" lvl="0" marL="457200" marR="0" rtl="0" algn="just">
              <a:spcBef>
                <a:spcPts val="480"/>
              </a:spcBef>
              <a:spcAft>
                <a:spcPts val="0"/>
              </a:spcAft>
              <a:buNone/>
            </a:pPr>
            <a:r>
              <a:rPr lang="en-US" sz="2400">
                <a:solidFill>
                  <a:srgbClr val="0033CC"/>
                </a:solidFill>
                <a:latin typeface="Trebuchet MS"/>
                <a:ea typeface="Trebuchet MS"/>
                <a:cs typeface="Trebuchet MS"/>
                <a:sym typeface="Trebuchet MS"/>
              </a:rPr>
              <a:t>Benefits of this approach &amp; are there any drawbacks?</a:t>
            </a:r>
            <a:endParaRPr sz="2400">
              <a:solidFill>
                <a:srgbClr val="0033CC"/>
              </a:solidFill>
              <a:latin typeface="Trebuchet MS"/>
              <a:ea typeface="Trebuchet MS"/>
              <a:cs typeface="Trebuchet MS"/>
              <a:sym typeface="Trebuchet MS"/>
            </a:endParaRPr>
          </a:p>
          <a:p>
            <a:pPr indent="0" lvl="0" marL="457200" marR="0" rtl="0" algn="just">
              <a:spcBef>
                <a:spcPts val="480"/>
              </a:spcBef>
              <a:spcAft>
                <a:spcPts val="0"/>
              </a:spcAft>
              <a:buNone/>
            </a:pPr>
            <a:r>
              <a:rPr lang="en-US" sz="2400">
                <a:solidFill>
                  <a:schemeClr val="dk1"/>
                </a:solidFill>
                <a:latin typeface="Trebuchet MS"/>
                <a:ea typeface="Trebuchet MS"/>
                <a:cs typeface="Trebuchet MS"/>
                <a:sym typeface="Trebuchet MS"/>
              </a:rPr>
              <a:t>CNN is very accurate at image classification and recognition.</a:t>
            </a:r>
            <a:endParaRPr sz="2400">
              <a:solidFill>
                <a:schemeClr val="dk1"/>
              </a:solidFill>
              <a:latin typeface="Trebuchet MS"/>
              <a:ea typeface="Trebuchet MS"/>
              <a:cs typeface="Trebuchet MS"/>
              <a:sym typeface="Trebuchet MS"/>
            </a:endParaRPr>
          </a:p>
          <a:p>
            <a:pPr indent="0" lvl="0" marL="457200" marR="0" rtl="0" algn="just">
              <a:spcBef>
                <a:spcPts val="480"/>
              </a:spcBef>
              <a:spcAft>
                <a:spcPts val="0"/>
              </a:spcAft>
              <a:buNone/>
            </a:pPr>
            <a:r>
              <a:rPr lang="en-US" sz="2400">
                <a:solidFill>
                  <a:schemeClr val="dk1"/>
                </a:solidFill>
                <a:latin typeface="Trebuchet MS"/>
                <a:ea typeface="Trebuchet MS"/>
                <a:cs typeface="Trebuchet MS"/>
                <a:sym typeface="Trebuchet MS"/>
              </a:rPr>
              <a:t>CNN requires a very large dataset to achieve good accuracy.</a:t>
            </a:r>
            <a:endParaRPr sz="2400">
              <a:solidFill>
                <a:schemeClr val="dk1"/>
              </a:solidFill>
              <a:latin typeface="Trebuchet MS"/>
              <a:ea typeface="Trebuchet MS"/>
              <a:cs typeface="Trebuchet MS"/>
              <a:sym typeface="Trebuchet MS"/>
            </a:endParaRPr>
          </a:p>
          <a:p>
            <a:pPr indent="0" lvl="0" marL="457200" marR="0" rtl="0" algn="just">
              <a:spcBef>
                <a:spcPts val="480"/>
              </a:spcBef>
              <a:spcAft>
                <a:spcPts val="0"/>
              </a:spcAft>
              <a:buNone/>
            </a:pPr>
            <a:r>
              <a:rPr lang="en-US" sz="2400">
                <a:solidFill>
                  <a:srgbClr val="0033CC"/>
                </a:solidFill>
                <a:latin typeface="Trebuchet MS"/>
                <a:ea typeface="Trebuchet MS"/>
                <a:cs typeface="Trebuchet MS"/>
                <a:sym typeface="Trebuchet MS"/>
              </a:rPr>
              <a:t>Alternate design approaches, if any.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Constraints, Assumptions &amp; Dependencies</a:t>
            </a:r>
            <a:endParaRPr sz="2400">
              <a:solidFill>
                <a:schemeClr val="dk1"/>
              </a:solidFill>
              <a:latin typeface="Arial"/>
              <a:ea typeface="Arial"/>
              <a:cs typeface="Arial"/>
              <a:sym typeface="Arial"/>
            </a:endParaRPr>
          </a:p>
        </p:txBody>
      </p:sp>
      <p:sp>
        <p:nvSpPr>
          <p:cNvPr id="177" name="Google Shape;177;p5"/>
          <p:cNvSpPr txBox="1"/>
          <p:nvPr/>
        </p:nvSpPr>
        <p:spPr>
          <a:xfrm>
            <a:off x="2114900" y="1791525"/>
            <a:ext cx="9010300" cy="4724400"/>
          </a:xfrm>
          <a:prstGeom prst="rect">
            <a:avLst/>
          </a:prstGeom>
          <a:noFill/>
          <a:ln>
            <a:noFill/>
          </a:ln>
        </p:spPr>
        <p:txBody>
          <a:bodyPr anchorCtr="0" anchor="ctr" bIns="45700" lIns="91425" spcFirstLastPara="1" rIns="91425" wrap="square" tIns="45700">
            <a:noAutofit/>
          </a:bodyPr>
          <a:lstStyle/>
          <a:p>
            <a:pPr indent="0" lvl="0" marL="457200" marR="0" rtl="0" algn="just">
              <a:spcBef>
                <a:spcPts val="480"/>
              </a:spcBef>
              <a:spcAft>
                <a:spcPts val="0"/>
              </a:spcAft>
              <a:buNone/>
            </a:pPr>
            <a:r>
              <a:rPr lang="en-US" sz="2400">
                <a:solidFill>
                  <a:srgbClr val="0033CC"/>
                </a:solidFill>
                <a:latin typeface="Trebuchet MS"/>
                <a:ea typeface="Trebuchet MS"/>
                <a:cs typeface="Trebuchet MS"/>
                <a:sym typeface="Trebuchet MS"/>
              </a:rPr>
              <a:t>Discuss the design constraints and assumptions that you have made to select the design approach.</a:t>
            </a:r>
            <a:endParaRPr sz="2400">
              <a:solidFill>
                <a:srgbClr val="0033CC"/>
              </a:solidFill>
              <a:latin typeface="Trebuchet MS"/>
              <a:ea typeface="Trebuchet MS"/>
              <a:cs typeface="Trebuchet MS"/>
              <a:sym typeface="Trebuchet MS"/>
            </a:endParaRPr>
          </a:p>
          <a:p>
            <a:pPr indent="0" lvl="0" marL="457200" marR="0" rtl="0" algn="just">
              <a:spcBef>
                <a:spcPts val="480"/>
              </a:spcBef>
              <a:spcAft>
                <a:spcPts val="0"/>
              </a:spcAft>
              <a:buNone/>
            </a:pPr>
            <a:r>
              <a:rPr lang="en-US" sz="2400">
                <a:solidFill>
                  <a:schemeClr val="dk1"/>
                </a:solidFill>
                <a:latin typeface="Trebuchet MS"/>
                <a:ea typeface="Trebuchet MS"/>
                <a:cs typeface="Trebuchet MS"/>
                <a:sym typeface="Trebuchet MS"/>
              </a:rPr>
              <a:t>The main constraint was </a:t>
            </a:r>
            <a:r>
              <a:rPr lang="en-US" sz="2400">
                <a:solidFill>
                  <a:schemeClr val="dk1"/>
                </a:solidFill>
                <a:latin typeface="Trebuchet MS"/>
                <a:ea typeface="Trebuchet MS"/>
                <a:cs typeface="Trebuchet MS"/>
                <a:sym typeface="Trebuchet MS"/>
              </a:rPr>
              <a:t>accuracy</a:t>
            </a:r>
            <a:r>
              <a:rPr lang="en-US" sz="2400">
                <a:solidFill>
                  <a:schemeClr val="dk1"/>
                </a:solidFill>
                <a:latin typeface="Trebuchet MS"/>
                <a:ea typeface="Trebuchet MS"/>
                <a:cs typeface="Trebuchet MS"/>
                <a:sym typeface="Trebuchet MS"/>
              </a:rPr>
              <a:t> in recognition of the numbers, The assumption that we made was CNN classifier works with more accurate than any other classifier.</a:t>
            </a:r>
            <a:endParaRPr sz="2400">
              <a:solidFill>
                <a:schemeClr val="dk1"/>
              </a:solidFill>
              <a:latin typeface="Trebuchet MS"/>
              <a:ea typeface="Trebuchet MS"/>
              <a:cs typeface="Trebuchet MS"/>
              <a:sym typeface="Trebuchet MS"/>
            </a:endParaRPr>
          </a:p>
          <a:p>
            <a:pPr indent="0" lvl="0" marL="457200" marR="0" rtl="0" algn="just">
              <a:spcBef>
                <a:spcPts val="480"/>
              </a:spcBef>
              <a:spcAft>
                <a:spcPts val="0"/>
              </a:spcAft>
              <a:buNone/>
            </a:pPr>
            <a:r>
              <a:rPr lang="en-US" sz="2400">
                <a:solidFill>
                  <a:srgbClr val="0033CC"/>
                </a:solidFill>
                <a:latin typeface="Trebuchet MS"/>
                <a:ea typeface="Trebuchet MS"/>
                <a:cs typeface="Trebuchet MS"/>
                <a:sym typeface="Trebuchet MS"/>
              </a:rPr>
              <a:t>Discuss any dependencies that your design approach has and their impact on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a:t>
            </a:r>
            <a:endParaRPr sz="2400">
              <a:solidFill>
                <a:schemeClr val="dk1"/>
              </a:solidFill>
              <a:latin typeface="Arial"/>
              <a:ea typeface="Arial"/>
              <a:cs typeface="Arial"/>
              <a:sym typeface="Arial"/>
            </a:endParaRPr>
          </a:p>
        </p:txBody>
      </p:sp>
      <p:sp>
        <p:nvSpPr>
          <p:cNvPr id="184" name="Google Shape;184;p7"/>
          <p:cNvSpPr txBox="1"/>
          <p:nvPr/>
        </p:nvSpPr>
        <p:spPr>
          <a:xfrm>
            <a:off x="2114900" y="1791525"/>
            <a:ext cx="9238900" cy="3703875"/>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rPr lang="en-US" sz="2400">
                <a:solidFill>
                  <a:srgbClr val="0033CC"/>
                </a:solidFill>
                <a:latin typeface="Trebuchet MS"/>
                <a:ea typeface="Trebuchet MS"/>
                <a:cs typeface="Trebuchet MS"/>
                <a:sym typeface="Trebuchet MS"/>
              </a:rPr>
              <a:t>Provide high-level design view of the system.</a:t>
            </a:r>
            <a:endParaRPr/>
          </a:p>
          <a:p>
            <a:pPr indent="-381000" lvl="0" marL="457200" marR="0" rtl="0" algn="just">
              <a:spcBef>
                <a:spcPts val="48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Division into training and testing sample.</a:t>
            </a:r>
            <a:endParaRPr sz="2400">
              <a:solidFill>
                <a:schemeClr val="dk1"/>
              </a:solidFill>
              <a:latin typeface="Trebuchet MS"/>
              <a:ea typeface="Trebuchet MS"/>
              <a:cs typeface="Trebuchet MS"/>
              <a:sym typeface="Trebuchet MS"/>
            </a:endParaRPr>
          </a:p>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Preprocess data.</a:t>
            </a:r>
            <a:endParaRPr sz="2400">
              <a:solidFill>
                <a:schemeClr val="dk1"/>
              </a:solidFill>
              <a:latin typeface="Trebuchet MS"/>
              <a:ea typeface="Trebuchet MS"/>
              <a:cs typeface="Trebuchet MS"/>
              <a:sym typeface="Trebuchet MS"/>
            </a:endParaRPr>
          </a:p>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Train and test model with appropriate inputs.</a:t>
            </a:r>
            <a:endParaRPr sz="2400">
              <a:solidFill>
                <a:schemeClr val="dk1"/>
              </a:solidFill>
              <a:latin typeface="Trebuchet MS"/>
              <a:ea typeface="Trebuchet MS"/>
              <a:cs typeface="Trebuchet MS"/>
              <a:sym typeface="Trebuchet MS"/>
            </a:endParaRPr>
          </a:p>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Live Prediction</a:t>
            </a:r>
            <a:r>
              <a:rPr lang="en-US" sz="2400">
                <a:solidFill>
                  <a:srgbClr val="0033CC"/>
                </a:solidFill>
                <a:latin typeface="Trebuchet MS"/>
                <a:ea typeface="Trebuchet MS"/>
                <a:cs typeface="Trebuchet MS"/>
                <a:sym typeface="Trebuchet MS"/>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8"/>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Technologies Used</a:t>
            </a:r>
            <a:endParaRPr sz="2400">
              <a:solidFill>
                <a:schemeClr val="dk1"/>
              </a:solidFill>
              <a:latin typeface="Arial"/>
              <a:ea typeface="Arial"/>
              <a:cs typeface="Arial"/>
              <a:sym typeface="Arial"/>
            </a:endParaRPr>
          </a:p>
        </p:txBody>
      </p:sp>
      <p:sp>
        <p:nvSpPr>
          <p:cNvPr id="192" name="Google Shape;192;p8"/>
          <p:cNvSpPr txBox="1"/>
          <p:nvPr/>
        </p:nvSpPr>
        <p:spPr>
          <a:xfrm>
            <a:off x="2057400" y="1828800"/>
            <a:ext cx="6863700" cy="44004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What technologies you plan to use and why</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chemeClr val="dk1"/>
                </a:solidFill>
                <a:latin typeface="Trebuchet MS"/>
                <a:ea typeface="Trebuchet MS"/>
                <a:cs typeface="Trebuchet MS"/>
                <a:sym typeface="Trebuchet MS"/>
              </a:rPr>
              <a:t>Keras - deep learning library(we used keras to build and train the CNN model)</a:t>
            </a:r>
            <a:endParaRPr sz="24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chemeClr val="dk1"/>
              </a:solidFill>
              <a:latin typeface="Trebuchet MS"/>
              <a:ea typeface="Trebuchet MS"/>
              <a:cs typeface="Trebuchet MS"/>
              <a:sym typeface="Trebuchet MS"/>
            </a:endParaRPr>
          </a:p>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opencv-python - to implement the live predictorCNN model for classification.</a:t>
            </a:r>
            <a:endParaRPr sz="2400">
              <a:solidFill>
                <a:schemeClr val="dk1"/>
              </a:solidFill>
              <a:latin typeface="Trebuchet MS"/>
              <a:ea typeface="Trebuchet MS"/>
              <a:cs typeface="Trebuchet MS"/>
              <a:sym typeface="Trebuchet MS"/>
            </a:endParaRPr>
          </a:p>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OpenCV for live prediction.</a:t>
            </a:r>
            <a:endParaRPr sz="2400">
              <a:solidFill>
                <a:schemeClr val="dk1"/>
              </a:solidFill>
              <a:latin typeface="Trebuchet MS"/>
              <a:ea typeface="Trebuchet MS"/>
              <a:cs typeface="Trebuchet MS"/>
              <a:sym typeface="Trebuchet MS"/>
            </a:endParaRPr>
          </a:p>
          <a:p>
            <a:pPr indent="-381000" lvl="0" marL="457200" marR="0" rtl="0" algn="just">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matplot for </a:t>
            </a:r>
            <a:r>
              <a:rPr lang="en-US" sz="2400">
                <a:solidFill>
                  <a:schemeClr val="dk1"/>
                </a:solidFill>
                <a:latin typeface="Trebuchet MS"/>
                <a:ea typeface="Trebuchet MS"/>
                <a:cs typeface="Trebuchet MS"/>
                <a:sym typeface="Trebuchet MS"/>
              </a:rPr>
              <a:t>plotting accuracy and loss graphs.</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11"/>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200" name="Google Shape;200;p11"/>
          <p:cNvSpPr txBox="1"/>
          <p:nvPr/>
        </p:nvSpPr>
        <p:spPr>
          <a:xfrm>
            <a:off x="259550" y="1604675"/>
            <a:ext cx="11689500" cy="6023700"/>
          </a:xfrm>
          <a:prstGeom prst="rect">
            <a:avLst/>
          </a:prstGeom>
          <a:noFill/>
          <a:ln>
            <a:noFill/>
          </a:ln>
        </p:spPr>
        <p:txBody>
          <a:bodyPr anchorCtr="0" anchor="t" bIns="45700" lIns="91425" spcFirstLastPara="1" rIns="91425" wrap="square" tIns="45700">
            <a:normAutofit/>
          </a:bodyPr>
          <a:lstStyle/>
          <a:p>
            <a:pPr indent="-323850" lvl="0" marL="457200" marR="0" rtl="0" algn="just">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A. Garg, D. Gupta, S. Saxena and P. P. Sahadev, "Validation of Random Dataset Using an Efficient CNN Model Trained on MNIST Handwritten Dataset," 2019 6th International Conference on Signal Processing and Integrated Networks (SPIN), 2019, pp. 602-606, doi: 10.1109/SPIN.2019.8711703.</a:t>
            </a:r>
            <a:endParaRPr sz="1500">
              <a:solidFill>
                <a:schemeClr val="dk1"/>
              </a:solidFill>
              <a:latin typeface="Trebuchet MS"/>
              <a:ea typeface="Trebuchet MS"/>
              <a:cs typeface="Trebuchet MS"/>
              <a:sym typeface="Trebuchet MS"/>
            </a:endParaRPr>
          </a:p>
          <a:p>
            <a:pPr indent="-323850" lvl="0" marL="457200" marR="0" rtl="0" algn="just">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A. Comeau and C. McDonald, "Analyzing Decision Trees to Understand MNIST Misclassification," 2019 IEEE MIT Undergraduate Research Technology Conference (URTC), 2019, pp. 1-4, doi: 10.1109/URTC49097.2019.9660504.</a:t>
            </a:r>
            <a:endParaRPr sz="1500">
              <a:solidFill>
                <a:schemeClr val="dk1"/>
              </a:solidFill>
              <a:latin typeface="Trebuchet MS"/>
              <a:ea typeface="Trebuchet MS"/>
              <a:cs typeface="Trebuchet MS"/>
              <a:sym typeface="Trebuchet MS"/>
            </a:endParaRPr>
          </a:p>
          <a:p>
            <a:pPr indent="-323850" lvl="0" marL="457200" marR="0" rtl="0" algn="just">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A. Beibut, K. Magzhan and K. Chingiz, "Effective algorithms and methods for automatic number plate recognition," 2014 IEEE 8th International Conference on Application of Information and Communication Technologies (AICT), 2014, pp. 1-4, doi: 10.1109/ICAICT.2014.7035951.</a:t>
            </a:r>
            <a:endParaRPr sz="1500">
              <a:solidFill>
                <a:schemeClr val="dk1"/>
              </a:solidFill>
              <a:latin typeface="Trebuchet MS"/>
              <a:ea typeface="Trebuchet MS"/>
              <a:cs typeface="Trebuchet MS"/>
              <a:sym typeface="Trebuchet MS"/>
            </a:endParaRPr>
          </a:p>
          <a:p>
            <a:pPr indent="-323850" lvl="0" marL="457200" marR="0" rtl="0" algn="just">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Muzamil Nawaz, Sandesh Gangwani and Isma Farah Siddiqui* Department of Software Engineering, Mehran University of Engineering and Technology, Jamshoro, Pakistan </a:t>
            </a:r>
            <a:endParaRPr sz="1500">
              <a:solidFill>
                <a:schemeClr val="dk1"/>
              </a:solidFill>
              <a:latin typeface="Trebuchet MS"/>
              <a:ea typeface="Trebuchet MS"/>
              <a:cs typeface="Trebuchet MS"/>
              <a:sym typeface="Trebuchet MS"/>
            </a:endParaRPr>
          </a:p>
          <a:p>
            <a:pPr indent="-323850" lvl="0" marL="457200" marR="0" rtl="0" algn="just">
              <a:spcBef>
                <a:spcPts val="0"/>
              </a:spcBef>
              <a:spcAft>
                <a:spcPts val="0"/>
              </a:spcAft>
              <a:buClr>
                <a:schemeClr val="dk1"/>
              </a:buClr>
              <a:buSzPts val="1500"/>
              <a:buFont typeface="Trebuchet MS"/>
              <a:buChar char="●"/>
            </a:pPr>
            <a:r>
              <a:rPr lang="en-US" sz="1700">
                <a:solidFill>
                  <a:schemeClr val="dk1"/>
                </a:solidFill>
              </a:rPr>
              <a:t>Wu-Sheng Lu , Electical and Computer Engineering University of Victoria, Victoria, BC, Canada.</a:t>
            </a:r>
            <a:r>
              <a:rPr lang="en-US" sz="1300">
                <a:solidFill>
                  <a:schemeClr val="dk1"/>
                </a:solidFill>
              </a:rPr>
              <a:t>     		</a:t>
            </a:r>
            <a:r>
              <a:rPr lang="en-US" sz="1700">
                <a:solidFill>
                  <a:schemeClr val="dk1"/>
                </a:solidFill>
              </a:rPr>
              <a:t>  </a:t>
            </a:r>
            <a:endParaRPr sz="1700">
              <a:solidFill>
                <a:schemeClr val="dk1"/>
              </a:solidFill>
            </a:endParaRPr>
          </a:p>
          <a:p>
            <a:pPr indent="-323850" lvl="0" marL="457200" marR="0" rtl="0" algn="just">
              <a:spcBef>
                <a:spcPts val="0"/>
              </a:spcBef>
              <a:spcAft>
                <a:spcPts val="0"/>
              </a:spcAft>
              <a:buClr>
                <a:schemeClr val="dk1"/>
              </a:buClr>
              <a:buSzPts val="1500"/>
              <a:buFont typeface="Trebuchet MS"/>
              <a:buChar char="●"/>
            </a:pPr>
            <a:r>
              <a:rPr lang="en-US" sz="1700">
                <a:solidFill>
                  <a:schemeClr val="dk1"/>
                </a:solidFill>
              </a:rPr>
              <a:t>Narender Kumar , Himanshu Beniwal, June 2018, Department of Computer Science and Engineering, H.N.B. Garhwal University, Srinagar Garhwal, Uttarakhand, India</a:t>
            </a:r>
            <a:endParaRPr sz="1700">
              <a:solidFill>
                <a:schemeClr val="dk1"/>
              </a:solidFill>
            </a:endParaRPr>
          </a:p>
          <a:p>
            <a:pPr indent="-317500" lvl="0" marL="914400" rtl="0" algn="l">
              <a:lnSpc>
                <a:spcPct val="115000"/>
              </a:lnSpc>
              <a:spcBef>
                <a:spcPts val="0"/>
              </a:spcBef>
              <a:spcAft>
                <a:spcPts val="0"/>
              </a:spcAft>
              <a:buClr>
                <a:schemeClr val="dk1"/>
              </a:buClr>
              <a:buSzPts val="1400"/>
              <a:buChar char="●"/>
            </a:pPr>
            <a:r>
              <a:rPr lang="en-US">
                <a:solidFill>
                  <a:schemeClr val="dk1"/>
                </a:solidFill>
                <a:highlight>
                  <a:srgbClr val="FFFFFF"/>
                </a:highlight>
              </a:rPr>
              <a:t>Design and implementation of handwritten digit recognition system based on template method Yang Zhiqi; Fu Kai 2018 IEEE 3rd Advanced Information Technology, Electronic and Automation Control Conference (IAEAC)</a:t>
            </a:r>
            <a:endParaRPr>
              <a:solidFill>
                <a:schemeClr val="dk1"/>
              </a:solidFill>
              <a:highlight>
                <a:srgbClr val="FFFFFF"/>
              </a:highlight>
            </a:endParaRPr>
          </a:p>
          <a:p>
            <a:pPr indent="-317500" lvl="0" marL="914400" rtl="0" algn="l">
              <a:lnSpc>
                <a:spcPct val="115000"/>
              </a:lnSpc>
              <a:spcBef>
                <a:spcPts val="0"/>
              </a:spcBef>
              <a:spcAft>
                <a:spcPts val="0"/>
              </a:spcAft>
              <a:buClr>
                <a:schemeClr val="dk1"/>
              </a:buClr>
              <a:buSzPts val="1400"/>
              <a:buChar char="●"/>
            </a:pPr>
            <a:r>
              <a:rPr lang="en-US">
                <a:solidFill>
                  <a:schemeClr val="dk1"/>
                </a:solidFill>
              </a:rPr>
              <a:t>Handwritten digits recognition with Artificial Neural Network Kh Tohidul Islam; Ghulam Mujtaba; Ram Gopal Raj; Henry Friday Nweke</a:t>
            </a:r>
            <a:endParaRPr>
              <a:solidFill>
                <a:schemeClr val="dk1"/>
              </a:solidFill>
              <a:highlight>
                <a:srgbClr val="FFFFFF"/>
              </a:highlight>
            </a:endParaRPr>
          </a:p>
          <a:p>
            <a:pPr indent="-317500" lvl="0" marL="914400" rtl="0" algn="l">
              <a:lnSpc>
                <a:spcPct val="115000"/>
              </a:lnSpc>
              <a:spcBef>
                <a:spcPts val="0"/>
              </a:spcBef>
              <a:spcAft>
                <a:spcPts val="0"/>
              </a:spcAft>
              <a:buClr>
                <a:schemeClr val="dk1"/>
              </a:buClr>
              <a:buSzPts val="1400"/>
              <a:buChar char="●"/>
            </a:pPr>
            <a:r>
              <a:rPr lang="en-US">
                <a:solidFill>
                  <a:schemeClr val="dk1"/>
                </a:solidFill>
                <a:highlight>
                  <a:srgbClr val="FFFFFF"/>
                </a:highlight>
              </a:rPr>
              <a:t>Handwritten digit recognition based on DCT features and SVM classifier</a:t>
            </a:r>
            <a:r>
              <a:rPr lang="en-US">
                <a:solidFill>
                  <a:schemeClr val="dk1"/>
                </a:solidFill>
              </a:rPr>
              <a:t>Bouchra El qacimy; Mounir Ait kerroum; Ahmed Hammouch </a:t>
            </a:r>
            <a:r>
              <a:rPr lang="en-US">
                <a:solidFill>
                  <a:schemeClr val="dk1"/>
                </a:solidFill>
                <a:highlight>
                  <a:srgbClr val="FFFFFF"/>
                </a:highlight>
              </a:rPr>
              <a:t>2014 Second World Conference on Complex Systems WCCS</a:t>
            </a:r>
            <a:endParaRPr sz="19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2"/>
          <p:cNvSpPr txBox="1"/>
          <p:nvPr/>
        </p:nvSpPr>
        <p:spPr>
          <a:xfrm>
            <a:off x="2057400" y="1676400"/>
            <a:ext cx="80772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None/>
            </a:pPr>
            <a:r>
              <a:rPr b="1" lang="en-US" sz="2200" u="sng"/>
              <a:t>Abstract: </a:t>
            </a:r>
            <a:endParaRPr b="1" sz="2200" u="sng"/>
          </a:p>
          <a:p>
            <a:pPr indent="0" lvl="0" marL="457200" marR="0" rtl="0" algn="just">
              <a:spcBef>
                <a:spcPts val="480"/>
              </a:spcBef>
              <a:spcAft>
                <a:spcPts val="0"/>
              </a:spcAft>
              <a:buNone/>
            </a:pPr>
            <a:r>
              <a:rPr lang="en-US" sz="2000"/>
              <a:t>Purpose of the project is to identify a digit written by the user and correctly classify it between 0-9 numbers. The project also allows for live detection wherein user can draw a number in the window and the program classifies and displays the </a:t>
            </a:r>
            <a:r>
              <a:rPr lang="en-US" sz="2000"/>
              <a:t>appropriate</a:t>
            </a:r>
            <a:r>
              <a:rPr lang="en-US" sz="2000"/>
              <a:t> result in the same window.</a:t>
            </a:r>
            <a:endParaRPr sz="2000"/>
          </a:p>
          <a:p>
            <a:pPr indent="0" lvl="0" marL="457200" marR="0" rtl="0" algn="just">
              <a:spcBef>
                <a:spcPts val="480"/>
              </a:spcBef>
              <a:spcAft>
                <a:spcPts val="0"/>
              </a:spcAft>
              <a:buNone/>
            </a:pPr>
            <a:r>
              <a:t/>
            </a:r>
            <a:endParaRPr sz="1800"/>
          </a:p>
          <a:p>
            <a:pPr indent="0" lvl="0" marL="0" marR="0" rtl="0" algn="just">
              <a:spcBef>
                <a:spcPts val="480"/>
              </a:spcBef>
              <a:spcAft>
                <a:spcPts val="0"/>
              </a:spcAft>
              <a:buNone/>
            </a:pPr>
            <a:r>
              <a:rPr b="1" lang="en-US" sz="2200" u="sng"/>
              <a:t>Scope:</a:t>
            </a:r>
            <a:endParaRPr b="1" sz="2200" u="sng"/>
          </a:p>
          <a:p>
            <a:pPr indent="-355600" lvl="0" marL="457200" marR="0" rtl="0" algn="just">
              <a:spcBef>
                <a:spcPts val="480"/>
              </a:spcBef>
              <a:spcAft>
                <a:spcPts val="0"/>
              </a:spcAft>
              <a:buSzPts val="2000"/>
              <a:buChar char="●"/>
            </a:pPr>
            <a:r>
              <a:rPr lang="en-US" sz="2100"/>
              <a:t>MNIST Dataset is used to train the model using CNN and </a:t>
            </a:r>
            <a:r>
              <a:rPr lang="en-US" sz="2100"/>
              <a:t>evaluation</a:t>
            </a:r>
            <a:r>
              <a:rPr lang="en-US" sz="2100"/>
              <a:t> is done to identify </a:t>
            </a:r>
            <a:r>
              <a:rPr lang="en-US" sz="2100"/>
              <a:t>accuracy</a:t>
            </a:r>
            <a:r>
              <a:rPr lang="en-US" sz="2100"/>
              <a:t> and loss in the dataset.</a:t>
            </a:r>
            <a:endParaRPr sz="2100"/>
          </a:p>
          <a:p>
            <a:pPr indent="-361950" lvl="0" marL="457200" marR="0" rtl="0" algn="just">
              <a:spcBef>
                <a:spcPts val="0"/>
              </a:spcBef>
              <a:spcAft>
                <a:spcPts val="0"/>
              </a:spcAft>
              <a:buSzPts val="2100"/>
              <a:buChar char="●"/>
            </a:pPr>
            <a:r>
              <a:rPr lang="en-US" sz="2100"/>
              <a:t>OpenCV is used to allow the user to draw a number and extract and identify the same using the model generated and finally display the same in the window.</a:t>
            </a:r>
            <a:endParaRPr sz="2100"/>
          </a:p>
        </p:txBody>
      </p:sp>
      <p:sp>
        <p:nvSpPr>
          <p:cNvPr id="91" name="Google Shape;91;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3"/>
          <p:cNvSpPr txBox="1"/>
          <p:nvPr/>
        </p:nvSpPr>
        <p:spPr>
          <a:xfrm>
            <a:off x="1092950" y="1676400"/>
            <a:ext cx="10473300" cy="4724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Link: </a:t>
            </a:r>
            <a:r>
              <a:rPr lang="en-US" sz="1700" u="sng">
                <a:solidFill>
                  <a:schemeClr val="hlink"/>
                </a:solidFill>
                <a:hlinkClick r:id="rId3"/>
              </a:rPr>
              <a:t>Click here</a:t>
            </a:r>
            <a:endParaRPr sz="17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Title:</a:t>
            </a:r>
            <a:r>
              <a:rPr lang="en-US" sz="1700">
                <a:solidFill>
                  <a:schemeClr val="dk1"/>
                </a:solidFill>
              </a:rPr>
              <a:t> </a:t>
            </a:r>
            <a:r>
              <a:rPr lang="en-US" sz="1800">
                <a:solidFill>
                  <a:schemeClr val="dk1"/>
                </a:solidFill>
              </a:rPr>
              <a:t>Validation of Random Dataset using an efficient CNN model trained on MNIST handwritten Dataset</a:t>
            </a:r>
            <a:endParaRPr sz="18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Author’s:</a:t>
            </a:r>
            <a:r>
              <a:rPr lang="en-US" sz="1700">
                <a:solidFill>
                  <a:schemeClr val="dk1"/>
                </a:solidFill>
              </a:rPr>
              <a:t> </a:t>
            </a:r>
            <a:r>
              <a:rPr lang="en-US" sz="1600">
                <a:solidFill>
                  <a:schemeClr val="dk1"/>
                </a:solidFill>
              </a:rPr>
              <a:t>Adhesh Garg, Diwanshi Gupta, Sanjay Saxena , Parimi Praveen Sahadev</a:t>
            </a:r>
            <a:endParaRPr sz="13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Date Of Publication/Published In:</a:t>
            </a:r>
            <a:r>
              <a:rPr lang="en-US" sz="1700">
                <a:solidFill>
                  <a:schemeClr val="dk1"/>
                </a:solidFill>
              </a:rPr>
              <a:t> 2019 6th International Conference on Signal Processing and Integrated Networks (SPIN)</a:t>
            </a:r>
            <a:endParaRPr sz="17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Views on the Paper:</a:t>
            </a:r>
            <a:endParaRPr b="1" sz="1700" u="sng">
              <a:solidFill>
                <a:schemeClr val="dk1"/>
              </a:solidFill>
            </a:endParaRPr>
          </a:p>
          <a:p>
            <a:pPr indent="0" lvl="0" marL="457200" rtl="0" algn="l">
              <a:lnSpc>
                <a:spcPct val="115000"/>
              </a:lnSpc>
              <a:spcBef>
                <a:spcPts val="0"/>
              </a:spcBef>
              <a:spcAft>
                <a:spcPts val="0"/>
              </a:spcAft>
              <a:buNone/>
            </a:pPr>
            <a:r>
              <a:rPr lang="en-US" sz="1700">
                <a:solidFill>
                  <a:schemeClr val="dk1"/>
                </a:solidFill>
              </a:rPr>
              <a:t>The objective of this paper is to train a model that could classify a digit based on its pattern using CNN to recognize a similar pattern of the handwritten digit. Images are of English handwritten digits taken from a variety of resources, normalized to 28x28 size to fit into the model. The model is using four convolutional layers, in which after every two convolutional layers there are two max-pooling layers to extract features from the image. The model has an accuracy of 98.45% </a:t>
            </a:r>
            <a:r>
              <a:rPr lang="en-US" sz="1700">
                <a:solidFill>
                  <a:schemeClr val="dk1"/>
                </a:solidFill>
              </a:rPr>
              <a:t>when</a:t>
            </a:r>
            <a:r>
              <a:rPr lang="en-US" sz="1700">
                <a:solidFill>
                  <a:schemeClr val="dk1"/>
                </a:solidFill>
              </a:rPr>
              <a:t> tested with 300 training epochs and 200 validation epochs. To increase the efficiency of this CNN model, the testing could be done with a diverse dataset.</a:t>
            </a:r>
            <a:endParaRPr sz="17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lang="en-US" sz="1700">
                <a:solidFill>
                  <a:schemeClr val="dk1"/>
                </a:solidFill>
              </a:rPr>
              <a:t>	</a:t>
            </a:r>
            <a:endParaRPr b="1" sz="1700" u="sng">
              <a:solidFill>
                <a:schemeClr val="dk1"/>
              </a:solidFill>
            </a:endParaRPr>
          </a:p>
          <a:p>
            <a:pPr indent="0" lvl="0" marL="457200" rtl="0" algn="l">
              <a:lnSpc>
                <a:spcPct val="115000"/>
              </a:lnSpc>
              <a:spcBef>
                <a:spcPts val="0"/>
              </a:spcBef>
              <a:spcAft>
                <a:spcPts val="0"/>
              </a:spcAft>
              <a:buNone/>
            </a:pPr>
            <a:r>
              <a:t/>
            </a:r>
            <a:endParaRPr b="1" sz="1700" u="sng">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12700" lvl="0" marL="355591" marR="0" rtl="0" algn="just">
              <a:spcBef>
                <a:spcPts val="0"/>
              </a:spcBef>
              <a:spcAft>
                <a:spcPts val="0"/>
              </a:spcAft>
              <a:buClr>
                <a:schemeClr val="dk1"/>
              </a:buClr>
              <a:buSzPts val="2400"/>
              <a:buChar char="▪"/>
            </a:pPr>
            <a:r>
              <a:t/>
            </a:r>
            <a:endParaRPr sz="2400">
              <a:solidFill>
                <a:schemeClr val="dk1"/>
              </a:solidFill>
            </a:endParaRPr>
          </a:p>
        </p:txBody>
      </p:sp>
      <p:sp>
        <p:nvSpPr>
          <p:cNvPr id="99" name="Google Shape;99;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87169e5d5b_0_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g187169e5d5b_0_3"/>
          <p:cNvSpPr txBox="1"/>
          <p:nvPr/>
        </p:nvSpPr>
        <p:spPr>
          <a:xfrm>
            <a:off x="1092950" y="1676400"/>
            <a:ext cx="10473300" cy="4724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Link: </a:t>
            </a:r>
            <a:r>
              <a:rPr lang="en-US" sz="1700" u="sng">
                <a:solidFill>
                  <a:schemeClr val="hlink"/>
                </a:solidFill>
                <a:hlinkClick r:id="rId3"/>
              </a:rPr>
              <a:t>Click here</a:t>
            </a:r>
            <a:endParaRPr sz="17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Title:</a:t>
            </a:r>
            <a:r>
              <a:rPr lang="en-US" sz="1700">
                <a:solidFill>
                  <a:schemeClr val="dk1"/>
                </a:solidFill>
              </a:rPr>
              <a:t> </a:t>
            </a:r>
            <a:r>
              <a:rPr lang="en-US" sz="1700">
                <a:solidFill>
                  <a:schemeClr val="dk1"/>
                </a:solidFill>
              </a:rPr>
              <a:t>Analyzing Decision Trees to Understand MNIST Misclassification</a:t>
            </a:r>
            <a:endParaRPr sz="18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Author’s:</a:t>
            </a:r>
            <a:r>
              <a:rPr lang="en-US" sz="1700">
                <a:solidFill>
                  <a:schemeClr val="dk1"/>
                </a:solidFill>
              </a:rPr>
              <a:t> </a:t>
            </a:r>
            <a:r>
              <a:rPr lang="en-US" sz="1700">
                <a:solidFill>
                  <a:schemeClr val="dk1"/>
                </a:solidFill>
              </a:rPr>
              <a:t>Alexis Comeau, Christopher McDonald</a:t>
            </a:r>
            <a:endParaRPr sz="13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Date Of Publication/Published In:</a:t>
            </a:r>
            <a:r>
              <a:rPr lang="en-US" sz="1700">
                <a:solidFill>
                  <a:schemeClr val="dk1"/>
                </a:solidFill>
              </a:rPr>
              <a:t> </a:t>
            </a:r>
            <a:r>
              <a:rPr lang="en-US" sz="1700">
                <a:solidFill>
                  <a:schemeClr val="dk1"/>
                </a:solidFill>
              </a:rPr>
              <a:t>2019 IEEE MIT Undergraduate Research Technology Conference (URTC)</a:t>
            </a:r>
            <a:endParaRPr sz="17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Views on the Paper:</a:t>
            </a:r>
            <a:endParaRPr b="1" sz="1700" u="sng">
              <a:solidFill>
                <a:schemeClr val="dk1"/>
              </a:solidFill>
            </a:endParaRPr>
          </a:p>
          <a:p>
            <a:pPr indent="0" lvl="0" marL="457200" rtl="0" algn="l">
              <a:lnSpc>
                <a:spcPct val="115000"/>
              </a:lnSpc>
              <a:spcBef>
                <a:spcPts val="0"/>
              </a:spcBef>
              <a:spcAft>
                <a:spcPts val="0"/>
              </a:spcAft>
              <a:buNone/>
            </a:pPr>
            <a:r>
              <a:rPr lang="en-US" sz="1700">
                <a:solidFill>
                  <a:schemeClr val="dk1"/>
                </a:solidFill>
              </a:rPr>
              <a:t>The objective of this paper is to use a decision tree classifier to analyze the misclassification for the digits three and five, analyzing the nodes of the decision tree plot to understand the process of classification. Construction of the confusion matrix reveals that there are 40 threes predicted as fives and that there are 39 fives predicted as threes. The results show that a single pixel difference (namely pixel325 and pixel95) in both the numbers can cause wrong classification of the numbers. Possible directions for easier identification of the pixel would be to automate the identification and manipulation of misclassified digits, rather than manually identifying the sequence of nodes and changing the pixel values accordingly.</a:t>
            </a:r>
            <a:endParaRPr sz="2400">
              <a:solidFill>
                <a:schemeClr val="dk1"/>
              </a:solidFill>
            </a:endParaRPr>
          </a:p>
        </p:txBody>
      </p:sp>
      <p:sp>
        <p:nvSpPr>
          <p:cNvPr id="107" name="Google Shape;107;g187169e5d5b_0_3"/>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87169e5d5b_0_1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g187169e5d5b_0_10"/>
          <p:cNvSpPr txBox="1"/>
          <p:nvPr/>
        </p:nvSpPr>
        <p:spPr>
          <a:xfrm>
            <a:off x="1092950" y="1676400"/>
            <a:ext cx="10473300" cy="4724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Link: </a:t>
            </a:r>
            <a:r>
              <a:rPr lang="en-US" sz="1700" u="sng">
                <a:solidFill>
                  <a:schemeClr val="hlink"/>
                </a:solidFill>
                <a:hlinkClick r:id="rId3"/>
              </a:rPr>
              <a:t>Click here</a:t>
            </a:r>
            <a:endParaRPr sz="17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Title:</a:t>
            </a:r>
            <a:r>
              <a:rPr lang="en-US" sz="1700">
                <a:solidFill>
                  <a:schemeClr val="dk1"/>
                </a:solidFill>
              </a:rPr>
              <a:t> Effective Algorithms and Methods for Automatic Number Plate Recognition </a:t>
            </a:r>
            <a:endParaRPr sz="18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Author’s:</a:t>
            </a:r>
            <a:r>
              <a:rPr lang="en-US" sz="1700">
                <a:solidFill>
                  <a:schemeClr val="dk1"/>
                </a:solidFill>
              </a:rPr>
              <a:t> </a:t>
            </a:r>
            <a:r>
              <a:rPr lang="en-US" sz="1600">
                <a:solidFill>
                  <a:schemeClr val="dk1"/>
                </a:solidFill>
              </a:rPr>
              <a:t>Amirgaliyev Beibut, Kairanbay Magzhan, Kenshimov Chingiz</a:t>
            </a:r>
            <a:endParaRPr sz="13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Date Of Publication/Published In:</a:t>
            </a:r>
            <a:r>
              <a:rPr lang="en-US" sz="1700">
                <a:solidFill>
                  <a:schemeClr val="dk1"/>
                </a:solidFill>
              </a:rPr>
              <a:t> </a:t>
            </a:r>
            <a:r>
              <a:rPr lang="en-US" sz="1350">
                <a:solidFill>
                  <a:schemeClr val="dk1"/>
                </a:solidFill>
                <a:highlight>
                  <a:srgbClr val="FFFFFF"/>
                </a:highlight>
              </a:rPr>
              <a:t>2014 IEEE 8th International Conference on Application of Information and Communication Technologies (AICT)</a:t>
            </a:r>
            <a:endParaRPr sz="17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Views on the Paper:</a:t>
            </a:r>
            <a:endParaRPr b="1" sz="1700" u="sng">
              <a:solidFill>
                <a:schemeClr val="dk1"/>
              </a:solidFill>
            </a:endParaRPr>
          </a:p>
          <a:p>
            <a:pPr indent="0" lvl="0" marL="457200" rtl="0" algn="l">
              <a:lnSpc>
                <a:spcPct val="115000"/>
              </a:lnSpc>
              <a:spcBef>
                <a:spcPts val="0"/>
              </a:spcBef>
              <a:spcAft>
                <a:spcPts val="0"/>
              </a:spcAft>
              <a:buNone/>
            </a:pPr>
            <a:r>
              <a:rPr lang="en-US" sz="1700">
                <a:solidFill>
                  <a:schemeClr val="dk1"/>
                </a:solidFill>
              </a:rPr>
              <a:t>The objective of this paper is to </a:t>
            </a:r>
            <a:r>
              <a:rPr lang="en-US" sz="1700">
                <a:solidFill>
                  <a:schemeClr val="dk1"/>
                </a:solidFill>
              </a:rPr>
              <a:t>construct an algorithm which will identify the location of number plate in the frame, extract the characters from it, and then recognize them. The proposed approach firstly transforms the image to grayscale, blurs the image to reduce noise and uses a modified version of Sobel algorithm for detecting vertical edges and close morphology is used to combine close elements together. To extract the digits from the number plate the image is projected onto the X axis and identification is done throught a 1NN algorithm which divides the image into 49 subparts and counts the number of white pixels. The accuracy of the proposed model is 90% and improvements include optimizing the segmentation algorithm and gathering more data for training.</a:t>
            </a:r>
            <a:endParaRPr sz="17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lang="en-US" sz="1700">
                <a:solidFill>
                  <a:schemeClr val="dk1"/>
                </a:solidFill>
              </a:rPr>
              <a:t>	</a:t>
            </a:r>
            <a:endParaRPr b="1" sz="1700" u="sng">
              <a:solidFill>
                <a:schemeClr val="dk1"/>
              </a:solidFill>
            </a:endParaRPr>
          </a:p>
          <a:p>
            <a:pPr indent="0" lvl="0" marL="457200" rtl="0" algn="l">
              <a:lnSpc>
                <a:spcPct val="115000"/>
              </a:lnSpc>
              <a:spcBef>
                <a:spcPts val="0"/>
              </a:spcBef>
              <a:spcAft>
                <a:spcPts val="0"/>
              </a:spcAft>
              <a:buNone/>
            </a:pPr>
            <a:r>
              <a:t/>
            </a:r>
            <a:endParaRPr b="1" sz="1700" u="sng">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12700" lvl="0" marL="355591" marR="0" rtl="0" algn="just">
              <a:spcBef>
                <a:spcPts val="0"/>
              </a:spcBef>
              <a:spcAft>
                <a:spcPts val="0"/>
              </a:spcAft>
              <a:buClr>
                <a:schemeClr val="dk1"/>
              </a:buClr>
              <a:buSzPts val="2400"/>
              <a:buChar char="▪"/>
            </a:pPr>
            <a:r>
              <a:t/>
            </a:r>
            <a:endParaRPr sz="2400">
              <a:solidFill>
                <a:schemeClr val="dk1"/>
              </a:solidFill>
            </a:endParaRPr>
          </a:p>
        </p:txBody>
      </p:sp>
      <p:sp>
        <p:nvSpPr>
          <p:cNvPr id="115" name="Google Shape;115;g187169e5d5b_0_10"/>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87169e5d5b_0_17"/>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g187169e5d5b_0_17"/>
          <p:cNvSpPr txBox="1"/>
          <p:nvPr/>
        </p:nvSpPr>
        <p:spPr>
          <a:xfrm>
            <a:off x="1092950" y="1676400"/>
            <a:ext cx="10473300" cy="4724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Link: </a:t>
            </a:r>
            <a:r>
              <a:rPr b="1" lang="en-US" sz="1700" u="sng">
                <a:solidFill>
                  <a:schemeClr val="hlink"/>
                </a:solidFill>
                <a:hlinkClick r:id="rId3"/>
              </a:rPr>
              <a:t>click here </a:t>
            </a:r>
            <a:endParaRPr sz="17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Title:</a:t>
            </a:r>
            <a:r>
              <a:rPr lang="en-US" sz="1700">
                <a:solidFill>
                  <a:schemeClr val="dk1"/>
                </a:solidFill>
              </a:rPr>
              <a:t> A KERAS BASED IMPLEMENTATION FOR EFFICIENT HANDWRITTEN DIGIT RECOGNITION USING CONVOLUTIONAL NEURAL NETWORKS</a:t>
            </a:r>
            <a:endParaRPr sz="18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Author’s:</a:t>
            </a:r>
            <a:r>
              <a:rPr b="1" lang="en-US" sz="1700">
                <a:solidFill>
                  <a:schemeClr val="dk1"/>
                </a:solidFill>
              </a:rPr>
              <a:t> Muzamil Nawaz, Sandesh Gangwani and Isma Farah Siddiqui</a:t>
            </a:r>
            <a:endParaRPr sz="13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Date Of Publication/Published In</a:t>
            </a:r>
            <a:r>
              <a:rPr b="1" lang="en-US" sz="1700">
                <a:solidFill>
                  <a:schemeClr val="dk1"/>
                </a:solidFill>
              </a:rPr>
              <a:t>: </a:t>
            </a:r>
            <a:r>
              <a:rPr lang="en-US" sz="1700">
                <a:solidFill>
                  <a:schemeClr val="dk1"/>
                </a:solidFill>
              </a:rPr>
              <a:t>2020,</a:t>
            </a:r>
            <a:r>
              <a:rPr lang="en-US" sz="1700">
                <a:solidFill>
                  <a:schemeClr val="dk1"/>
                </a:solidFill>
              </a:rPr>
              <a:t> </a:t>
            </a:r>
            <a:r>
              <a:rPr lang="en-US" sz="1700">
                <a:solidFill>
                  <a:schemeClr val="dk1"/>
                </a:solidFill>
              </a:rPr>
              <a:t>Department of Software Engineering, Mehran University of Engineering and Technology, Jamshoro, Pakistan.</a:t>
            </a:r>
            <a:endParaRPr sz="17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Views on the Paper:</a:t>
            </a:r>
            <a:endParaRPr b="1" sz="1700" u="sng">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The objective of the paper is to define a process of handwritten digit recognition using Python and Keras(a deep learning library used in python).Output is described in prediction error which is calculated by inverting accuracy of model. Less prediction errors indicates better trained model. Better results are achieved by using extra convolutional layers before passing data to the hidden layers.</a:t>
            </a:r>
            <a:endParaRPr sz="17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lang="en-US" sz="1700">
                <a:solidFill>
                  <a:schemeClr val="dk1"/>
                </a:solidFill>
              </a:rPr>
              <a:t>	</a:t>
            </a:r>
            <a:endParaRPr b="1" sz="1700" u="sng">
              <a:solidFill>
                <a:schemeClr val="dk1"/>
              </a:solidFill>
            </a:endParaRPr>
          </a:p>
          <a:p>
            <a:pPr indent="0" lvl="0" marL="457200" rtl="0" algn="l">
              <a:lnSpc>
                <a:spcPct val="115000"/>
              </a:lnSpc>
              <a:spcBef>
                <a:spcPts val="0"/>
              </a:spcBef>
              <a:spcAft>
                <a:spcPts val="0"/>
              </a:spcAft>
              <a:buNone/>
            </a:pPr>
            <a:r>
              <a:t/>
            </a:r>
            <a:endParaRPr b="1" sz="1700" u="sng">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12700" lvl="0" marL="355591" marR="0" rtl="0" algn="just">
              <a:spcBef>
                <a:spcPts val="0"/>
              </a:spcBef>
              <a:spcAft>
                <a:spcPts val="0"/>
              </a:spcAft>
              <a:buClr>
                <a:schemeClr val="dk1"/>
              </a:buClr>
              <a:buSzPts val="2400"/>
              <a:buChar char="▪"/>
            </a:pPr>
            <a:r>
              <a:t/>
            </a:r>
            <a:endParaRPr sz="2400">
              <a:solidFill>
                <a:schemeClr val="dk1"/>
              </a:solidFill>
            </a:endParaRPr>
          </a:p>
        </p:txBody>
      </p:sp>
      <p:sp>
        <p:nvSpPr>
          <p:cNvPr id="123" name="Google Shape;123;g187169e5d5b_0_17"/>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87b7cf5191_1_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g187b7cf5191_1_3"/>
          <p:cNvSpPr txBox="1"/>
          <p:nvPr/>
        </p:nvSpPr>
        <p:spPr>
          <a:xfrm>
            <a:off x="1092950" y="1676400"/>
            <a:ext cx="10473300" cy="4724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Link: </a:t>
            </a:r>
            <a:r>
              <a:rPr b="1" lang="en-US" sz="1700" u="sng">
                <a:solidFill>
                  <a:schemeClr val="hlink"/>
                </a:solidFill>
                <a:hlinkClick r:id="rId3"/>
              </a:rPr>
              <a:t>click here</a:t>
            </a:r>
            <a:endParaRPr sz="17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Title:</a:t>
            </a:r>
            <a:r>
              <a:rPr lang="en-US" sz="1700">
                <a:solidFill>
                  <a:schemeClr val="dk1"/>
                </a:solidFill>
              </a:rPr>
              <a:t> Handwritten Digits Recognition Using PCA of Histogram of Oriented Gradient</a:t>
            </a:r>
            <a:endParaRPr sz="18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Author’s:</a:t>
            </a:r>
            <a:r>
              <a:rPr b="1" lang="en-US" sz="1700">
                <a:solidFill>
                  <a:schemeClr val="dk1"/>
                </a:solidFill>
              </a:rPr>
              <a:t>  </a:t>
            </a:r>
            <a:r>
              <a:rPr lang="en-US" sz="1700">
                <a:solidFill>
                  <a:schemeClr val="dk1"/>
                </a:solidFill>
              </a:rPr>
              <a:t>Wu-Sheng Lu</a:t>
            </a:r>
            <a:endParaRPr sz="13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Date Of Publication/Published In</a:t>
            </a:r>
            <a:r>
              <a:rPr b="1" lang="en-US" sz="1700">
                <a:solidFill>
                  <a:schemeClr val="dk1"/>
                </a:solidFill>
              </a:rPr>
              <a:t>: </a:t>
            </a:r>
            <a:r>
              <a:rPr lang="en-US" sz="1700">
                <a:solidFill>
                  <a:schemeClr val="dk1"/>
                </a:solidFill>
              </a:rPr>
              <a:t>Electical and Computer Engineering University of Victoria, Victoria, BC, Canada.</a:t>
            </a:r>
            <a:endParaRPr sz="17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Views on the Paper:</a:t>
            </a:r>
            <a:endParaRPr b="1" sz="1700" u="sng">
              <a:solidFill>
                <a:schemeClr val="dk1"/>
              </a:solidFill>
            </a:endParaRPr>
          </a:p>
          <a:p>
            <a:pPr indent="0" lvl="0" marL="457200" rtl="0" algn="l">
              <a:lnSpc>
                <a:spcPct val="115000"/>
              </a:lnSpc>
              <a:spcBef>
                <a:spcPts val="0"/>
              </a:spcBef>
              <a:spcAft>
                <a:spcPts val="0"/>
              </a:spcAft>
              <a:buNone/>
            </a:pPr>
            <a:r>
              <a:rPr lang="en-US" sz="1700">
                <a:solidFill>
                  <a:schemeClr val="dk1"/>
                </a:solidFill>
              </a:rPr>
              <a:t>This paper presents a multiclass classifier based on principal component analysis (PCA) of histogram of oriented gradient (HOG) for accurate and fast recognition of handwritten digits. HOG is known as an effective feature descriptor for computer vision and image processing, and PCA has shown its ability for fast multiclass recogenition. By combining PCA with HOG, the PCA-of-HOG based classifier is developed. The proposed algorithm was applied to the MNIST database of handwritten digits to demonstrate its performance in comparison with classifiers based on PCA of raw input data.</a:t>
            </a:r>
            <a:endParaRPr sz="17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lang="en-US" sz="1700">
                <a:solidFill>
                  <a:schemeClr val="dk1"/>
                </a:solidFill>
              </a:rPr>
              <a:t>	</a:t>
            </a:r>
            <a:endParaRPr b="1" sz="1700" u="sng">
              <a:solidFill>
                <a:schemeClr val="dk1"/>
              </a:solidFill>
            </a:endParaRPr>
          </a:p>
          <a:p>
            <a:pPr indent="0" lvl="0" marL="457200" rtl="0" algn="l">
              <a:lnSpc>
                <a:spcPct val="115000"/>
              </a:lnSpc>
              <a:spcBef>
                <a:spcPts val="0"/>
              </a:spcBef>
              <a:spcAft>
                <a:spcPts val="0"/>
              </a:spcAft>
              <a:buNone/>
            </a:pPr>
            <a:r>
              <a:t/>
            </a:r>
            <a:endParaRPr b="1" sz="1700" u="sng">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12700" lvl="0" marL="355591" marR="0" rtl="0" algn="just">
              <a:spcBef>
                <a:spcPts val="0"/>
              </a:spcBef>
              <a:spcAft>
                <a:spcPts val="0"/>
              </a:spcAft>
              <a:buClr>
                <a:schemeClr val="dk1"/>
              </a:buClr>
              <a:buSzPts val="2400"/>
              <a:buChar char="▪"/>
            </a:pPr>
            <a:r>
              <a:t/>
            </a:r>
            <a:endParaRPr sz="2400">
              <a:solidFill>
                <a:schemeClr val="dk1"/>
              </a:solidFill>
            </a:endParaRPr>
          </a:p>
        </p:txBody>
      </p:sp>
      <p:sp>
        <p:nvSpPr>
          <p:cNvPr id="131" name="Google Shape;131;g187b7cf5191_1_3"/>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87169e5d5b_0_2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g187169e5d5b_0_24"/>
          <p:cNvSpPr txBox="1"/>
          <p:nvPr/>
        </p:nvSpPr>
        <p:spPr>
          <a:xfrm>
            <a:off x="1092950" y="1676400"/>
            <a:ext cx="10473300" cy="4724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Link: </a:t>
            </a:r>
            <a:r>
              <a:rPr b="1" lang="en-US" sz="1700" u="sng">
                <a:solidFill>
                  <a:schemeClr val="hlink"/>
                </a:solidFill>
                <a:hlinkClick r:id="rId3"/>
              </a:rPr>
              <a:t>click here</a:t>
            </a:r>
            <a:endParaRPr b="1" sz="1700" u="sng">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Title:</a:t>
            </a:r>
            <a:r>
              <a:rPr lang="en-US" sz="1700">
                <a:solidFill>
                  <a:schemeClr val="dk1"/>
                </a:solidFill>
              </a:rPr>
              <a:t> </a:t>
            </a:r>
            <a:r>
              <a:rPr lang="en-US" sz="1800">
                <a:solidFill>
                  <a:schemeClr val="dk1"/>
                </a:solidFill>
              </a:rPr>
              <a:t>Survey on Handwritten Digit Recognition using Machine Learning</a:t>
            </a:r>
            <a:endParaRPr sz="18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Author’s:</a:t>
            </a:r>
            <a:r>
              <a:rPr lang="en-US" sz="1700">
                <a:solidFill>
                  <a:schemeClr val="dk1"/>
                </a:solidFill>
              </a:rPr>
              <a:t> Narender Kumar , Himanshu Beniwal.</a:t>
            </a:r>
            <a:endParaRPr sz="13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Date Of Publication/Published In:</a:t>
            </a:r>
            <a:r>
              <a:rPr lang="en-US" sz="1700">
                <a:solidFill>
                  <a:schemeClr val="dk1"/>
                </a:solidFill>
              </a:rPr>
              <a:t> </a:t>
            </a:r>
            <a:r>
              <a:rPr lang="en-US" sz="1700">
                <a:solidFill>
                  <a:schemeClr val="dk1"/>
                </a:solidFill>
              </a:rPr>
              <a:t>June 2018, Department of Computer Science and Engineering, H.N.B. Garhwal University, Srinagar Garhwal, Uttarakhand, India</a:t>
            </a:r>
            <a:endParaRPr sz="17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Views on the Paper:  </a:t>
            </a:r>
            <a:endParaRPr b="1" sz="1700" u="sng">
              <a:solidFill>
                <a:schemeClr val="dk1"/>
              </a:solidFill>
            </a:endParaRPr>
          </a:p>
          <a:p>
            <a:pPr indent="0" lvl="0" marL="457200" rtl="0" algn="l">
              <a:lnSpc>
                <a:spcPct val="115000"/>
              </a:lnSpc>
              <a:spcBef>
                <a:spcPts val="0"/>
              </a:spcBef>
              <a:spcAft>
                <a:spcPts val="0"/>
              </a:spcAft>
              <a:buNone/>
            </a:pPr>
            <a:r>
              <a:rPr lang="en-US" sz="1700">
                <a:solidFill>
                  <a:schemeClr val="dk1"/>
                </a:solidFill>
              </a:rPr>
              <a:t>The main thing that we Focus in this paper is how good the performance is with conventional neural network (CNN). By comparing the classifiers of all other models like KNN, PSVM, ANN, SVM, MCDNN,  and convolution neural network on basis of performance, accuracy, time, sensitivity, positive productivity, and specificity with using different parameters with the classifiers. </a:t>
            </a:r>
            <a:endParaRPr sz="1700">
              <a:solidFill>
                <a:schemeClr val="dk1"/>
              </a:solidFill>
            </a:endParaRPr>
          </a:p>
          <a:p>
            <a:pPr indent="0" lvl="0" marL="457200" rtl="0" algn="l">
              <a:lnSpc>
                <a:spcPct val="115000"/>
              </a:lnSpc>
              <a:spcBef>
                <a:spcPts val="0"/>
              </a:spcBef>
              <a:spcAft>
                <a:spcPts val="0"/>
              </a:spcAft>
              <a:buNone/>
            </a:pPr>
            <a:r>
              <a:t/>
            </a:r>
            <a:endParaRPr sz="17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lang="en-US" sz="1700">
                <a:solidFill>
                  <a:schemeClr val="dk1"/>
                </a:solidFill>
              </a:rPr>
              <a:t>	</a:t>
            </a:r>
            <a:endParaRPr b="1" sz="1700" u="sng">
              <a:solidFill>
                <a:schemeClr val="dk1"/>
              </a:solidFill>
            </a:endParaRPr>
          </a:p>
          <a:p>
            <a:pPr indent="0" lvl="0" marL="457200" rtl="0" algn="l">
              <a:lnSpc>
                <a:spcPct val="115000"/>
              </a:lnSpc>
              <a:spcBef>
                <a:spcPts val="0"/>
              </a:spcBef>
              <a:spcAft>
                <a:spcPts val="0"/>
              </a:spcAft>
              <a:buNone/>
            </a:pPr>
            <a:r>
              <a:t/>
            </a:r>
            <a:endParaRPr b="1" sz="1700" u="sng">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12700" lvl="0" marL="355591" marR="0" rtl="0" algn="just">
              <a:spcBef>
                <a:spcPts val="0"/>
              </a:spcBef>
              <a:spcAft>
                <a:spcPts val="0"/>
              </a:spcAft>
              <a:buClr>
                <a:schemeClr val="dk1"/>
              </a:buClr>
              <a:buSzPts val="2400"/>
              <a:buChar char="▪"/>
            </a:pPr>
            <a:r>
              <a:t/>
            </a:r>
            <a:endParaRPr sz="2400">
              <a:solidFill>
                <a:schemeClr val="dk1"/>
              </a:solidFill>
            </a:endParaRPr>
          </a:p>
        </p:txBody>
      </p:sp>
      <p:sp>
        <p:nvSpPr>
          <p:cNvPr id="139" name="Google Shape;139;g187169e5d5b_0_24"/>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87169e5d5b_0_3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g187169e5d5b_0_38"/>
          <p:cNvSpPr txBox="1"/>
          <p:nvPr/>
        </p:nvSpPr>
        <p:spPr>
          <a:xfrm>
            <a:off x="1092950" y="1676400"/>
            <a:ext cx="10473300" cy="4724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Link: </a:t>
            </a:r>
            <a:r>
              <a:rPr lang="en-US" sz="1700" u="sng">
                <a:solidFill>
                  <a:schemeClr val="hlink"/>
                </a:solidFill>
                <a:hlinkClick r:id="rId3"/>
              </a:rPr>
              <a:t>Click here</a:t>
            </a:r>
            <a:endParaRPr sz="17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Paper Title:</a:t>
            </a:r>
            <a:r>
              <a:rPr lang="en-US" sz="1700">
                <a:solidFill>
                  <a:schemeClr val="dk1"/>
                </a:solidFill>
              </a:rPr>
              <a:t> </a:t>
            </a:r>
            <a:r>
              <a:rPr lang="en-US" sz="1800">
                <a:solidFill>
                  <a:schemeClr val="dk1"/>
                </a:solidFill>
              </a:rPr>
              <a:t>Design and implementation of handwritten digit recognition system based      on template method</a:t>
            </a:r>
            <a:endParaRPr sz="18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Author’s:</a:t>
            </a:r>
            <a:r>
              <a:rPr lang="en-US" sz="1700">
                <a:solidFill>
                  <a:schemeClr val="dk1"/>
                </a:solidFill>
              </a:rPr>
              <a:t> Yang Zhiqi; Fu Kai</a:t>
            </a:r>
            <a:endParaRPr sz="1600">
              <a:solidFill>
                <a:schemeClr val="dk1"/>
              </a:solidFill>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Date Of Publication/Published In:</a:t>
            </a:r>
            <a:r>
              <a:rPr lang="en-US" sz="1700">
                <a:solidFill>
                  <a:schemeClr val="dk1"/>
                </a:solidFill>
              </a:rPr>
              <a:t> </a:t>
            </a:r>
            <a:r>
              <a:rPr lang="en-US">
                <a:solidFill>
                  <a:schemeClr val="dk1"/>
                </a:solidFill>
                <a:highlight>
                  <a:srgbClr val="FFFFFF"/>
                </a:highlight>
              </a:rPr>
              <a:t>2018 IEEE 3rd Advanced Information Technology, Electronic and Automation Control Conference (IAEAC)</a:t>
            </a:r>
            <a:endParaRPr>
              <a:solidFill>
                <a:schemeClr val="dk1"/>
              </a:solidFill>
              <a:highlight>
                <a:srgbClr val="FFFFFF"/>
              </a:highlight>
            </a:endParaRPr>
          </a:p>
          <a:p>
            <a:pPr indent="-381000" lvl="0" marL="457200" rtl="0" algn="l">
              <a:lnSpc>
                <a:spcPct val="115000"/>
              </a:lnSpc>
              <a:spcBef>
                <a:spcPts val="0"/>
              </a:spcBef>
              <a:spcAft>
                <a:spcPts val="0"/>
              </a:spcAft>
              <a:buClr>
                <a:schemeClr val="dk1"/>
              </a:buClr>
              <a:buSzPts val="2400"/>
              <a:buFont typeface="Noto Sans Symbols"/>
              <a:buChar char="▪"/>
            </a:pPr>
            <a:r>
              <a:rPr b="1" lang="en-US" sz="1700" u="sng">
                <a:solidFill>
                  <a:schemeClr val="dk1"/>
                </a:solidFill>
              </a:rPr>
              <a:t>Views on the Paper:</a:t>
            </a:r>
            <a:endParaRPr b="1" sz="1700" u="sng">
              <a:solidFill>
                <a:schemeClr val="dk1"/>
              </a:solidFill>
            </a:endParaRPr>
          </a:p>
          <a:p>
            <a:pPr indent="0" lvl="0" marL="457200" rtl="0" algn="l">
              <a:lnSpc>
                <a:spcPct val="115000"/>
              </a:lnSpc>
              <a:spcBef>
                <a:spcPts val="0"/>
              </a:spcBef>
              <a:spcAft>
                <a:spcPts val="0"/>
              </a:spcAft>
              <a:buNone/>
            </a:pPr>
            <a:r>
              <a:rPr lang="en-US" sz="1700">
                <a:solidFill>
                  <a:schemeClr val="dk1"/>
                </a:solidFill>
              </a:rPr>
              <a:t>This paper implements a digit recognition system based on template method. </a:t>
            </a:r>
            <a:r>
              <a:rPr lang="en-US" sz="1700">
                <a:solidFill>
                  <a:schemeClr val="dk1"/>
                </a:solidFill>
                <a:highlight>
                  <a:srgbClr val="FFFFFF"/>
                </a:highlight>
              </a:rPr>
              <a:t>Feature extraction involves dividing the the length and width of each sample image by M to form a uniform small area of M*M cells and finding the proportion of black pixels in each cell. The proportion of black pixels in these cells determine the eigenvalues of the template. </a:t>
            </a:r>
            <a:r>
              <a:rPr lang="en-US" sz="1700">
                <a:solidFill>
                  <a:schemeClr val="dk1"/>
                </a:solidFill>
              </a:rPr>
              <a:t>In this paper, the shortest distance between images is used as a discriminant function which is calculated by using Mahalanobis distance.</a:t>
            </a:r>
            <a:endParaRPr sz="1700">
              <a:solidFill>
                <a:schemeClr val="dk1"/>
              </a:solidFill>
            </a:endParaRPr>
          </a:p>
          <a:p>
            <a:pPr indent="0" lvl="0" marL="457200" rtl="0" algn="l">
              <a:lnSpc>
                <a:spcPct val="115000"/>
              </a:lnSpc>
              <a:spcBef>
                <a:spcPts val="0"/>
              </a:spcBef>
              <a:spcAft>
                <a:spcPts val="0"/>
              </a:spcAft>
              <a:buNone/>
            </a:pPr>
            <a:r>
              <a:t/>
            </a:r>
            <a:endParaRPr b="1" sz="1200">
              <a:solidFill>
                <a:schemeClr val="dk1"/>
              </a:solidFill>
            </a:endParaRPr>
          </a:p>
          <a:p>
            <a:pPr indent="0" lvl="0" marL="457200" rtl="0" algn="l">
              <a:lnSpc>
                <a:spcPct val="115000"/>
              </a:lnSpc>
              <a:spcBef>
                <a:spcPts val="0"/>
              </a:spcBef>
              <a:spcAft>
                <a:spcPts val="0"/>
              </a:spcAft>
              <a:buNone/>
            </a:pPr>
            <a:r>
              <a:t/>
            </a:r>
            <a:endParaRPr sz="1700">
              <a:solidFill>
                <a:schemeClr val="dk1"/>
              </a:solidFill>
            </a:endParaRPr>
          </a:p>
          <a:p>
            <a:pPr indent="0" lvl="0" marL="457200" rtl="0" algn="l">
              <a:lnSpc>
                <a:spcPct val="115000"/>
              </a:lnSpc>
              <a:spcBef>
                <a:spcPts val="0"/>
              </a:spcBef>
              <a:spcAft>
                <a:spcPts val="0"/>
              </a:spcAft>
              <a:buNone/>
            </a:pPr>
            <a:r>
              <a:t/>
            </a:r>
            <a:endParaRPr b="1" sz="1700" u="sng">
              <a:solidFill>
                <a:schemeClr val="dk1"/>
              </a:solidFill>
            </a:endParaRPr>
          </a:p>
          <a:p>
            <a:pPr indent="0" lvl="0" marL="457200" rtl="0" algn="l">
              <a:lnSpc>
                <a:spcPct val="115000"/>
              </a:lnSpc>
              <a:spcBef>
                <a:spcPts val="0"/>
              </a:spcBef>
              <a:spcAft>
                <a:spcPts val="0"/>
              </a:spcAft>
              <a:buNone/>
            </a:pPr>
            <a:r>
              <a:t/>
            </a:r>
            <a:endParaRPr b="1" sz="1700" u="sng">
              <a:solidFill>
                <a:schemeClr val="dk1"/>
              </a:solidFill>
            </a:endParaRPr>
          </a:p>
          <a:p>
            <a:pPr indent="457200" lvl="0" marL="0" rtl="0" algn="l">
              <a:lnSpc>
                <a:spcPct val="100000"/>
              </a:lnSpc>
              <a:spcBef>
                <a:spcPts val="1200"/>
              </a:spcBef>
              <a:spcAft>
                <a:spcPts val="0"/>
              </a:spcAft>
              <a:buNone/>
            </a:pPr>
            <a:r>
              <a:t/>
            </a:r>
            <a:endParaRPr sz="1300">
              <a:solidFill>
                <a:schemeClr val="dk1"/>
              </a:solidFill>
            </a:endParaRPr>
          </a:p>
          <a:p>
            <a:pPr indent="0" lvl="0" marL="457200" rtl="0" algn="l">
              <a:lnSpc>
                <a:spcPct val="115000"/>
              </a:lnSpc>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0"/>
              </a:spcBef>
              <a:spcAft>
                <a:spcPts val="0"/>
              </a:spcAft>
              <a:buNone/>
            </a:pPr>
            <a:r>
              <a:rPr lang="en-US" sz="1700">
                <a:solidFill>
                  <a:schemeClr val="dk1"/>
                </a:solidFill>
              </a:rPr>
              <a:t>	</a:t>
            </a:r>
            <a:endParaRPr b="1" sz="1700" u="sng">
              <a:solidFill>
                <a:schemeClr val="dk1"/>
              </a:solidFill>
            </a:endParaRPr>
          </a:p>
          <a:p>
            <a:pPr indent="0" lvl="0" marL="457200" rtl="0" algn="l">
              <a:lnSpc>
                <a:spcPct val="115000"/>
              </a:lnSpc>
              <a:spcBef>
                <a:spcPts val="0"/>
              </a:spcBef>
              <a:spcAft>
                <a:spcPts val="0"/>
              </a:spcAft>
              <a:buNone/>
            </a:pPr>
            <a:r>
              <a:t/>
            </a:r>
            <a:endParaRPr b="1" sz="1700" u="sng">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12700" lvl="0" marL="355591" marR="0" rtl="0" algn="just">
              <a:spcBef>
                <a:spcPts val="0"/>
              </a:spcBef>
              <a:spcAft>
                <a:spcPts val="0"/>
              </a:spcAft>
              <a:buClr>
                <a:schemeClr val="dk1"/>
              </a:buClr>
              <a:buSzPts val="2400"/>
              <a:buChar char="▪"/>
            </a:pPr>
            <a:r>
              <a:t/>
            </a:r>
            <a:endParaRPr sz="2400">
              <a:solidFill>
                <a:schemeClr val="dk1"/>
              </a:solidFill>
            </a:endParaRPr>
          </a:p>
        </p:txBody>
      </p:sp>
      <p:sp>
        <p:nvSpPr>
          <p:cNvPr id="147" name="Google Shape;147;g187169e5d5b_0_38"/>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a:t>
            </a:r>
            <a:endParaRPr sz="2400">
              <a:solidFill>
                <a:srgbClr val="FF000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2021-03-18T09:57:49Z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