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538" r:id="rId2"/>
    <p:sldId id="535" r:id="rId3"/>
    <p:sldId id="569" r:id="rId4"/>
    <p:sldId id="562" r:id="rId5"/>
    <p:sldId id="563" r:id="rId6"/>
    <p:sldId id="566" r:id="rId7"/>
    <p:sldId id="567" r:id="rId8"/>
    <p:sldId id="565" r:id="rId9"/>
    <p:sldId id="568" r:id="rId10"/>
    <p:sldId id="536" r:id="rId11"/>
    <p:sldId id="552" r:id="rId12"/>
    <p:sldId id="545" r:id="rId13"/>
    <p:sldId id="549" r:id="rId1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86811" autoAdjust="0"/>
  </p:normalViewPr>
  <p:slideViewPr>
    <p:cSldViewPr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6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5225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0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1682B-310C-427B-9D24-915E9AF2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F67AC0-A212-4D54-BA68-EB6CE9B4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9BA05B-E065-48D7-8011-0BB95476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852EFD-772D-4E2B-BAC8-D7C24F5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PES University (@PESUniversity) | Twitter">
            <a:extLst>
              <a:ext uri="{FF2B5EF4-FFF2-40B4-BE49-F238E27FC236}">
                <a16:creationId xmlns:a16="http://schemas.microsoft.com/office/drawing/2014/main" xmlns="" id="{9CA2857B-0423-44E6-B4C7-1E5815338C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018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7991" y="990600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arlito"/>
                <a:ea typeface="Carlito"/>
                <a:cs typeface="Carlito"/>
              </a:rPr>
              <a:t>UE20CS302: Machine Intelligence</a:t>
            </a:r>
            <a:endParaRPr lang="en-US" sz="40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2800" dirty="0">
                <a:latin typeface="Trebuchet MS" pitchFamily="34" charset="0"/>
              </a:rPr>
              <a:t>Project Phase – 1</a:t>
            </a:r>
          </a:p>
          <a:p>
            <a:pPr algn="ctr"/>
            <a:r>
              <a:rPr lang="en-US" sz="2800" dirty="0">
                <a:latin typeface="Trebuchet MS" pitchFamily="34" charset="0"/>
              </a:rPr>
              <a:t> 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752600"/>
            <a:ext cx="8229600" cy="319562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274892"/>
            <a:ext cx="10058400" cy="4278307"/>
          </a:xfrm>
          <a:prstGeom prst="rect">
            <a:avLst/>
          </a:prstGeom>
        </p:spPr>
        <p:txBody>
          <a:bodyPr/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/>
              <a:t>G. Eason, B. Noble, and I. N. Sneddon, “On certain integrals of Lipschitz-Hankel type involving products of Bessel functions,” Phil. Trans. Roy. Soc. London, vol. </a:t>
            </a:r>
            <a:r>
              <a:rPr lang="en-US" sz="2400" dirty="0" err="1"/>
              <a:t>A247</a:t>
            </a:r>
            <a:r>
              <a:rPr lang="en-US" sz="2400" dirty="0"/>
              <a:t>, pp. 529–551, April 1955. </a:t>
            </a:r>
            <a:r>
              <a:rPr lang="en-US" sz="2400" i="1" dirty="0"/>
              <a:t>(references)</a:t>
            </a: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35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7485185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statement.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 basic introduction of the project and also an overview of scope it entails.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 smtClean="0"/>
              <a:t> Literature survey (9 papers per team of 3 students</a:t>
            </a: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2041000" y="2133600"/>
            <a:ext cx="87794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0103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the design constraints and assumptions that you have made to select the design approach.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any dependencies that your design approach has and their impact on the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/ Approach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8781700" cy="26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Details of the new approach- benefits/drawbacks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238900" cy="37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high-level design view of the system.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logical user groups, application components, data components, and interfacing systems. Illustrate the collaboration and interaction between the major components.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lang="en-US" sz="2400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6863700" cy="315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technologies you plan to use and why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lang="en-US" sz="2400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9220200" cy="315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Demonstrate the Implemented work if available.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Pseudocode/Algorithm can be explained.</a:t>
            </a:r>
          </a:p>
        </p:txBody>
      </p:sp>
    </p:spTree>
    <p:extLst>
      <p:ext uri="{BB962C8B-B14F-4D97-AF65-F5344CB8AC3E}">
        <p14:creationId xmlns:p14="http://schemas.microsoft.com/office/powerpoint/2010/main" xmlns="" val="20545682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32</TotalTime>
  <Words>278</Words>
  <Application>Microsoft Office PowerPoint</Application>
  <PresentationFormat>Custom</PresentationFormat>
  <Paragraphs>54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JAMUNA</cp:lastModifiedBy>
  <cp:revision>7</cp:revision>
  <dcterms:created xsi:type="dcterms:W3CDTF">2021-03-18T09:57:49Z</dcterms:created>
  <dcterms:modified xsi:type="dcterms:W3CDTF">2022-09-23T10:12:35Z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