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415213" cy="1054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49" d="100"/>
          <a:sy n="49" d="100"/>
        </p:scale>
        <p:origin x="21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41" y="1726153"/>
            <a:ext cx="6302931" cy="3672040"/>
          </a:xfrm>
        </p:spPr>
        <p:txBody>
          <a:bodyPr anchor="b"/>
          <a:lstStyle>
            <a:lvl1pPr algn="ctr">
              <a:defRPr sz="4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902" y="5539801"/>
            <a:ext cx="5561410" cy="2546501"/>
          </a:xfrm>
        </p:spPr>
        <p:txBody>
          <a:bodyPr/>
          <a:lstStyle>
            <a:lvl1pPr marL="0" indent="0" algn="ctr">
              <a:buNone/>
              <a:defRPr sz="1946"/>
            </a:lvl1pPr>
            <a:lvl2pPr marL="370743" indent="0" algn="ctr">
              <a:buNone/>
              <a:defRPr sz="1622"/>
            </a:lvl2pPr>
            <a:lvl3pPr marL="741487" indent="0" algn="ctr">
              <a:buNone/>
              <a:defRPr sz="1460"/>
            </a:lvl3pPr>
            <a:lvl4pPr marL="1112230" indent="0" algn="ctr">
              <a:buNone/>
              <a:defRPr sz="1297"/>
            </a:lvl4pPr>
            <a:lvl5pPr marL="1482974" indent="0" algn="ctr">
              <a:buNone/>
              <a:defRPr sz="1297"/>
            </a:lvl5pPr>
            <a:lvl6pPr marL="1853717" indent="0" algn="ctr">
              <a:buNone/>
              <a:defRPr sz="1297"/>
            </a:lvl6pPr>
            <a:lvl7pPr marL="2224461" indent="0" algn="ctr">
              <a:buNone/>
              <a:defRPr sz="1297"/>
            </a:lvl7pPr>
            <a:lvl8pPr marL="2595204" indent="0" algn="ctr">
              <a:buNone/>
              <a:defRPr sz="1297"/>
            </a:lvl8pPr>
            <a:lvl9pPr marL="2965948" indent="0" algn="ctr">
              <a:buNone/>
              <a:defRPr sz="1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06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6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6512" y="561549"/>
            <a:ext cx="1598905" cy="89383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9796" y="561549"/>
            <a:ext cx="4704026" cy="89383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0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0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34" y="2629516"/>
            <a:ext cx="6395621" cy="4387404"/>
          </a:xfrm>
        </p:spPr>
        <p:txBody>
          <a:bodyPr anchor="b"/>
          <a:lstStyle>
            <a:lvl1pPr>
              <a:defRPr sz="4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34" y="7058426"/>
            <a:ext cx="6395621" cy="2307232"/>
          </a:xfrm>
        </p:spPr>
        <p:txBody>
          <a:bodyPr/>
          <a:lstStyle>
            <a:lvl1pPr marL="0" indent="0">
              <a:buNone/>
              <a:defRPr sz="1946">
                <a:solidFill>
                  <a:schemeClr val="tx1"/>
                </a:solidFill>
              </a:defRPr>
            </a:lvl1pPr>
            <a:lvl2pPr marL="370743" indent="0">
              <a:buNone/>
              <a:defRPr sz="1622">
                <a:solidFill>
                  <a:schemeClr val="tx1">
                    <a:tint val="75000"/>
                  </a:schemeClr>
                </a:solidFill>
              </a:defRPr>
            </a:lvl2pPr>
            <a:lvl3pPr marL="741487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3pPr>
            <a:lvl4pPr marL="1112230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4pPr>
            <a:lvl5pPr marL="1482974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5pPr>
            <a:lvl6pPr marL="1853717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6pPr>
            <a:lvl7pPr marL="2224461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7pPr>
            <a:lvl8pPr marL="2595204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8pPr>
            <a:lvl9pPr marL="2965948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16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796" y="2807743"/>
            <a:ext cx="3151466" cy="6692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3951" y="2807743"/>
            <a:ext cx="3151466" cy="6692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0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2" y="561551"/>
            <a:ext cx="6395621" cy="2038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763" y="2585566"/>
            <a:ext cx="3136982" cy="1267146"/>
          </a:xfrm>
        </p:spPr>
        <p:txBody>
          <a:bodyPr anchor="b"/>
          <a:lstStyle>
            <a:lvl1pPr marL="0" indent="0">
              <a:buNone/>
              <a:defRPr sz="1946" b="1"/>
            </a:lvl1pPr>
            <a:lvl2pPr marL="370743" indent="0">
              <a:buNone/>
              <a:defRPr sz="1622" b="1"/>
            </a:lvl2pPr>
            <a:lvl3pPr marL="741487" indent="0">
              <a:buNone/>
              <a:defRPr sz="1460" b="1"/>
            </a:lvl3pPr>
            <a:lvl4pPr marL="1112230" indent="0">
              <a:buNone/>
              <a:defRPr sz="1297" b="1"/>
            </a:lvl4pPr>
            <a:lvl5pPr marL="1482974" indent="0">
              <a:buNone/>
              <a:defRPr sz="1297" b="1"/>
            </a:lvl5pPr>
            <a:lvl6pPr marL="1853717" indent="0">
              <a:buNone/>
              <a:defRPr sz="1297" b="1"/>
            </a:lvl6pPr>
            <a:lvl7pPr marL="2224461" indent="0">
              <a:buNone/>
              <a:defRPr sz="1297" b="1"/>
            </a:lvl7pPr>
            <a:lvl8pPr marL="2595204" indent="0">
              <a:buNone/>
              <a:defRPr sz="1297" b="1"/>
            </a:lvl8pPr>
            <a:lvl9pPr marL="2965948" indent="0">
              <a:buNone/>
              <a:defRPr sz="1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763" y="3852713"/>
            <a:ext cx="3136982" cy="566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3952" y="2585566"/>
            <a:ext cx="3152431" cy="1267146"/>
          </a:xfrm>
        </p:spPr>
        <p:txBody>
          <a:bodyPr anchor="b"/>
          <a:lstStyle>
            <a:lvl1pPr marL="0" indent="0">
              <a:buNone/>
              <a:defRPr sz="1946" b="1"/>
            </a:lvl1pPr>
            <a:lvl2pPr marL="370743" indent="0">
              <a:buNone/>
              <a:defRPr sz="1622" b="1"/>
            </a:lvl2pPr>
            <a:lvl3pPr marL="741487" indent="0">
              <a:buNone/>
              <a:defRPr sz="1460" b="1"/>
            </a:lvl3pPr>
            <a:lvl4pPr marL="1112230" indent="0">
              <a:buNone/>
              <a:defRPr sz="1297" b="1"/>
            </a:lvl4pPr>
            <a:lvl5pPr marL="1482974" indent="0">
              <a:buNone/>
              <a:defRPr sz="1297" b="1"/>
            </a:lvl5pPr>
            <a:lvl6pPr marL="1853717" indent="0">
              <a:buNone/>
              <a:defRPr sz="1297" b="1"/>
            </a:lvl6pPr>
            <a:lvl7pPr marL="2224461" indent="0">
              <a:buNone/>
              <a:defRPr sz="1297" b="1"/>
            </a:lvl7pPr>
            <a:lvl8pPr marL="2595204" indent="0">
              <a:buNone/>
              <a:defRPr sz="1297" b="1"/>
            </a:lvl8pPr>
            <a:lvl9pPr marL="2965948" indent="0">
              <a:buNone/>
              <a:defRPr sz="1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53952" y="3852713"/>
            <a:ext cx="3152431" cy="566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2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1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2" y="703157"/>
            <a:ext cx="2391599" cy="2461048"/>
          </a:xfrm>
        </p:spPr>
        <p:txBody>
          <a:bodyPr anchor="b"/>
          <a:lstStyle>
            <a:lvl1pPr>
              <a:defRPr sz="2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431" y="1518625"/>
            <a:ext cx="3753952" cy="7495455"/>
          </a:xfrm>
        </p:spPr>
        <p:txBody>
          <a:bodyPr/>
          <a:lstStyle>
            <a:lvl1pPr>
              <a:defRPr sz="2595"/>
            </a:lvl1pPr>
            <a:lvl2pPr>
              <a:defRPr sz="2271"/>
            </a:lvl2pPr>
            <a:lvl3pPr>
              <a:defRPr sz="1946"/>
            </a:lvl3pPr>
            <a:lvl4pPr>
              <a:defRPr sz="1622"/>
            </a:lvl4pPr>
            <a:lvl5pPr>
              <a:defRPr sz="1622"/>
            </a:lvl5pPr>
            <a:lvl6pPr>
              <a:defRPr sz="1622"/>
            </a:lvl6pPr>
            <a:lvl7pPr>
              <a:defRPr sz="1622"/>
            </a:lvl7pPr>
            <a:lvl8pPr>
              <a:defRPr sz="1622"/>
            </a:lvl8pPr>
            <a:lvl9pPr>
              <a:defRPr sz="1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762" y="3164205"/>
            <a:ext cx="2391599" cy="5862081"/>
          </a:xfrm>
        </p:spPr>
        <p:txBody>
          <a:bodyPr/>
          <a:lstStyle>
            <a:lvl1pPr marL="0" indent="0">
              <a:buNone/>
              <a:defRPr sz="1297"/>
            </a:lvl1pPr>
            <a:lvl2pPr marL="370743" indent="0">
              <a:buNone/>
              <a:defRPr sz="1135"/>
            </a:lvl2pPr>
            <a:lvl3pPr marL="741487" indent="0">
              <a:buNone/>
              <a:defRPr sz="973"/>
            </a:lvl3pPr>
            <a:lvl4pPr marL="1112230" indent="0">
              <a:buNone/>
              <a:defRPr sz="811"/>
            </a:lvl4pPr>
            <a:lvl5pPr marL="1482974" indent="0">
              <a:buNone/>
              <a:defRPr sz="811"/>
            </a:lvl5pPr>
            <a:lvl6pPr marL="1853717" indent="0">
              <a:buNone/>
              <a:defRPr sz="811"/>
            </a:lvl6pPr>
            <a:lvl7pPr marL="2224461" indent="0">
              <a:buNone/>
              <a:defRPr sz="811"/>
            </a:lvl7pPr>
            <a:lvl8pPr marL="2595204" indent="0">
              <a:buNone/>
              <a:defRPr sz="811"/>
            </a:lvl8pPr>
            <a:lvl9pPr marL="2965948" indent="0">
              <a:buNone/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1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2" y="703157"/>
            <a:ext cx="2391599" cy="2461048"/>
          </a:xfrm>
        </p:spPr>
        <p:txBody>
          <a:bodyPr anchor="b"/>
          <a:lstStyle>
            <a:lvl1pPr>
              <a:defRPr sz="2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52431" y="1518625"/>
            <a:ext cx="3753952" cy="7495455"/>
          </a:xfrm>
        </p:spPr>
        <p:txBody>
          <a:bodyPr anchor="t"/>
          <a:lstStyle>
            <a:lvl1pPr marL="0" indent="0">
              <a:buNone/>
              <a:defRPr sz="2595"/>
            </a:lvl1pPr>
            <a:lvl2pPr marL="370743" indent="0">
              <a:buNone/>
              <a:defRPr sz="2271"/>
            </a:lvl2pPr>
            <a:lvl3pPr marL="741487" indent="0">
              <a:buNone/>
              <a:defRPr sz="1946"/>
            </a:lvl3pPr>
            <a:lvl4pPr marL="1112230" indent="0">
              <a:buNone/>
              <a:defRPr sz="1622"/>
            </a:lvl4pPr>
            <a:lvl5pPr marL="1482974" indent="0">
              <a:buNone/>
              <a:defRPr sz="1622"/>
            </a:lvl5pPr>
            <a:lvl6pPr marL="1853717" indent="0">
              <a:buNone/>
              <a:defRPr sz="1622"/>
            </a:lvl6pPr>
            <a:lvl7pPr marL="2224461" indent="0">
              <a:buNone/>
              <a:defRPr sz="1622"/>
            </a:lvl7pPr>
            <a:lvl8pPr marL="2595204" indent="0">
              <a:buNone/>
              <a:defRPr sz="1622"/>
            </a:lvl8pPr>
            <a:lvl9pPr marL="2965948" indent="0">
              <a:buNone/>
              <a:defRPr sz="1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762" y="3164205"/>
            <a:ext cx="2391599" cy="5862081"/>
          </a:xfrm>
        </p:spPr>
        <p:txBody>
          <a:bodyPr/>
          <a:lstStyle>
            <a:lvl1pPr marL="0" indent="0">
              <a:buNone/>
              <a:defRPr sz="1297"/>
            </a:lvl1pPr>
            <a:lvl2pPr marL="370743" indent="0">
              <a:buNone/>
              <a:defRPr sz="1135"/>
            </a:lvl2pPr>
            <a:lvl3pPr marL="741487" indent="0">
              <a:buNone/>
              <a:defRPr sz="973"/>
            </a:lvl3pPr>
            <a:lvl4pPr marL="1112230" indent="0">
              <a:buNone/>
              <a:defRPr sz="811"/>
            </a:lvl4pPr>
            <a:lvl5pPr marL="1482974" indent="0">
              <a:buNone/>
              <a:defRPr sz="811"/>
            </a:lvl5pPr>
            <a:lvl6pPr marL="1853717" indent="0">
              <a:buNone/>
              <a:defRPr sz="811"/>
            </a:lvl6pPr>
            <a:lvl7pPr marL="2224461" indent="0">
              <a:buNone/>
              <a:defRPr sz="811"/>
            </a:lvl7pPr>
            <a:lvl8pPr marL="2595204" indent="0">
              <a:buNone/>
              <a:defRPr sz="811"/>
            </a:lvl8pPr>
            <a:lvl9pPr marL="2965948" indent="0">
              <a:buNone/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4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796" y="561551"/>
            <a:ext cx="6395621" cy="2038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796" y="2807743"/>
            <a:ext cx="6395621" cy="669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9796" y="9775833"/>
            <a:ext cx="1668423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0F75-7FFF-4394-BBA8-DC93A811627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6290" y="9775833"/>
            <a:ext cx="2502634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6994" y="9775833"/>
            <a:ext cx="1668423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5B8B-3C1F-4BB7-87CA-D39784A0E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1487" rtl="0" eaLnBrk="1" latinLnBrk="0" hangingPunct="1">
        <a:lnSpc>
          <a:spcPct val="90000"/>
        </a:lnSpc>
        <a:spcBef>
          <a:spcPct val="0"/>
        </a:spcBef>
        <a:buNone/>
        <a:defRPr sz="3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372" indent="-185372" algn="l" defTabSz="741487" rtl="0" eaLnBrk="1" latinLnBrk="0" hangingPunct="1">
        <a:lnSpc>
          <a:spcPct val="90000"/>
        </a:lnSpc>
        <a:spcBef>
          <a:spcPts val="811"/>
        </a:spcBef>
        <a:buFont typeface="Arial" panose="020B0604020202020204" pitchFamily="34" charset="0"/>
        <a:buChar char="•"/>
        <a:defRPr sz="2271" kern="1200">
          <a:solidFill>
            <a:schemeClr val="tx1"/>
          </a:solidFill>
          <a:latin typeface="+mn-lt"/>
          <a:ea typeface="+mn-ea"/>
          <a:cs typeface="+mn-cs"/>
        </a:defRPr>
      </a:lvl1pPr>
      <a:lvl2pPr marL="556115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26859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2" kern="1200">
          <a:solidFill>
            <a:schemeClr val="tx1"/>
          </a:solidFill>
          <a:latin typeface="+mn-lt"/>
          <a:ea typeface="+mn-ea"/>
          <a:cs typeface="+mn-cs"/>
        </a:defRPr>
      </a:lvl3pPr>
      <a:lvl4pPr marL="1297602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4pPr>
      <a:lvl5pPr marL="1668346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5pPr>
      <a:lvl6pPr marL="2039089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409833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780576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3151320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1pPr>
      <a:lvl2pPr marL="370743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2pPr>
      <a:lvl3pPr marL="741487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12230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4pPr>
      <a:lvl5pPr marL="1482974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5pPr>
      <a:lvl6pPr marL="1853717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224461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595204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2965948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microsoft.com/office/2007/relationships/hdphoto" Target="../media/hdphoto9.wdp"/><Relationship Id="rId21" Type="http://schemas.openxmlformats.org/officeDocument/2006/relationships/image" Target="../media/image13.png"/><Relationship Id="rId42" Type="http://schemas.microsoft.com/office/2007/relationships/hdphoto" Target="../media/hdphoto17.wdp"/><Relationship Id="rId47" Type="http://schemas.openxmlformats.org/officeDocument/2006/relationships/image" Target="../media/image28.png"/><Relationship Id="rId63" Type="http://schemas.microsoft.com/office/2007/relationships/hdphoto" Target="../media/hdphoto25.wdp"/><Relationship Id="rId68" Type="http://schemas.openxmlformats.org/officeDocument/2006/relationships/image" Target="../media/image41.png"/><Relationship Id="rId84" Type="http://schemas.microsoft.com/office/2007/relationships/hdphoto" Target="../media/hdphoto31.wdp"/><Relationship Id="rId89" Type="http://schemas.openxmlformats.org/officeDocument/2006/relationships/image" Target="../media/image55.png"/><Relationship Id="rId16" Type="http://schemas.openxmlformats.org/officeDocument/2006/relationships/image" Target="../media/image10.png"/><Relationship Id="rId11" Type="http://schemas.openxmlformats.org/officeDocument/2006/relationships/image" Target="../media/image6.png"/><Relationship Id="rId32" Type="http://schemas.microsoft.com/office/2007/relationships/hdphoto" Target="../media/hdphoto12.wdp"/><Relationship Id="rId37" Type="http://schemas.openxmlformats.org/officeDocument/2006/relationships/image" Target="../media/image22.png"/><Relationship Id="rId53" Type="http://schemas.microsoft.com/office/2007/relationships/hdphoto" Target="../media/hdphoto21.wdp"/><Relationship Id="rId58" Type="http://schemas.openxmlformats.org/officeDocument/2006/relationships/image" Target="../media/image34.png"/><Relationship Id="rId74" Type="http://schemas.openxmlformats.org/officeDocument/2006/relationships/image" Target="../media/image45.png"/><Relationship Id="rId79" Type="http://schemas.openxmlformats.org/officeDocument/2006/relationships/image" Target="../media/image49.png"/><Relationship Id="rId5" Type="http://schemas.openxmlformats.org/officeDocument/2006/relationships/image" Target="../media/image3.png"/><Relationship Id="rId90" Type="http://schemas.microsoft.com/office/2007/relationships/hdphoto" Target="../media/hdphoto34.wdp"/><Relationship Id="rId22" Type="http://schemas.openxmlformats.org/officeDocument/2006/relationships/image" Target="../media/image14.png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microsoft.com/office/2007/relationships/hdphoto" Target="../media/hdphoto19.wdp"/><Relationship Id="rId64" Type="http://schemas.openxmlformats.org/officeDocument/2006/relationships/image" Target="../media/image38.png"/><Relationship Id="rId69" Type="http://schemas.microsoft.com/office/2007/relationships/hdphoto" Target="../media/hdphoto27.wdp"/><Relationship Id="rId8" Type="http://schemas.microsoft.com/office/2007/relationships/hdphoto" Target="../media/hdphoto3.wdp"/><Relationship Id="rId51" Type="http://schemas.openxmlformats.org/officeDocument/2006/relationships/image" Target="../media/image30.png"/><Relationship Id="rId72" Type="http://schemas.openxmlformats.org/officeDocument/2006/relationships/image" Target="../media/image44.png"/><Relationship Id="rId80" Type="http://schemas.openxmlformats.org/officeDocument/2006/relationships/image" Target="../media/image50.png"/><Relationship Id="rId85" Type="http://schemas.openxmlformats.org/officeDocument/2006/relationships/image" Target="../media/image53.png"/><Relationship Id="rId93" Type="http://schemas.microsoft.com/office/2007/relationships/hdphoto" Target="../media/hdphoto35.wdp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microsoft.com/office/2007/relationships/hdphoto" Target="../media/hdphoto15.wdp"/><Relationship Id="rId46" Type="http://schemas.openxmlformats.org/officeDocument/2006/relationships/image" Target="../media/image27.png"/><Relationship Id="rId59" Type="http://schemas.microsoft.com/office/2007/relationships/hdphoto" Target="../media/hdphoto24.wdp"/><Relationship Id="rId67" Type="http://schemas.openxmlformats.org/officeDocument/2006/relationships/image" Target="../media/image40.png"/><Relationship Id="rId20" Type="http://schemas.openxmlformats.org/officeDocument/2006/relationships/image" Target="../media/image12.png"/><Relationship Id="rId41" Type="http://schemas.openxmlformats.org/officeDocument/2006/relationships/image" Target="../media/image24.png"/><Relationship Id="rId54" Type="http://schemas.openxmlformats.org/officeDocument/2006/relationships/image" Target="../media/image32.png"/><Relationship Id="rId62" Type="http://schemas.openxmlformats.org/officeDocument/2006/relationships/image" Target="../media/image37.png"/><Relationship Id="rId70" Type="http://schemas.openxmlformats.org/officeDocument/2006/relationships/image" Target="../media/image42.png"/><Relationship Id="rId75" Type="http://schemas.microsoft.com/office/2007/relationships/hdphoto" Target="../media/hdphoto29.wdp"/><Relationship Id="rId83" Type="http://schemas.openxmlformats.org/officeDocument/2006/relationships/image" Target="../media/image52.png"/><Relationship Id="rId88" Type="http://schemas.microsoft.com/office/2007/relationships/hdphoto" Target="../media/hdphoto33.wdp"/><Relationship Id="rId91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5" Type="http://schemas.microsoft.com/office/2007/relationships/hdphoto" Target="../media/hdphoto5.wdp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36" Type="http://schemas.microsoft.com/office/2007/relationships/hdphoto" Target="../media/hdphoto14.wdp"/><Relationship Id="rId49" Type="http://schemas.openxmlformats.org/officeDocument/2006/relationships/image" Target="../media/image29.png"/><Relationship Id="rId57" Type="http://schemas.microsoft.com/office/2007/relationships/hdphoto" Target="../media/hdphoto23.wdp"/><Relationship Id="rId10" Type="http://schemas.microsoft.com/office/2007/relationships/hdphoto" Target="../media/hdphoto4.wdp"/><Relationship Id="rId31" Type="http://schemas.openxmlformats.org/officeDocument/2006/relationships/image" Target="../media/image19.png"/><Relationship Id="rId44" Type="http://schemas.microsoft.com/office/2007/relationships/hdphoto" Target="../media/hdphoto18.wdp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microsoft.com/office/2007/relationships/hdphoto" Target="../media/hdphoto26.wdp"/><Relationship Id="rId73" Type="http://schemas.microsoft.com/office/2007/relationships/hdphoto" Target="../media/hdphoto28.wdp"/><Relationship Id="rId78" Type="http://schemas.openxmlformats.org/officeDocument/2006/relationships/image" Target="../media/image48.png"/><Relationship Id="rId81" Type="http://schemas.openxmlformats.org/officeDocument/2006/relationships/image" Target="../media/image51.png"/><Relationship Id="rId86" Type="http://schemas.microsoft.com/office/2007/relationships/hdphoto" Target="../media/hdphoto32.wdp"/><Relationship Id="rId94" Type="http://schemas.openxmlformats.org/officeDocument/2006/relationships/image" Target="../media/image58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9" Type="http://schemas.openxmlformats.org/officeDocument/2006/relationships/image" Target="../media/image23.png"/><Relationship Id="rId34" Type="http://schemas.microsoft.com/office/2007/relationships/hdphoto" Target="../media/hdphoto13.wdp"/><Relationship Id="rId50" Type="http://schemas.microsoft.com/office/2007/relationships/hdphoto" Target="../media/hdphoto20.wdp"/><Relationship Id="rId55" Type="http://schemas.microsoft.com/office/2007/relationships/hdphoto" Target="../media/hdphoto22.wdp"/><Relationship Id="rId76" Type="http://schemas.openxmlformats.org/officeDocument/2006/relationships/image" Target="../media/image46.png"/><Relationship Id="rId7" Type="http://schemas.openxmlformats.org/officeDocument/2006/relationships/image" Target="../media/image4.png"/><Relationship Id="rId71" Type="http://schemas.openxmlformats.org/officeDocument/2006/relationships/image" Target="../media/image43.png"/><Relationship Id="rId92" Type="http://schemas.openxmlformats.org/officeDocument/2006/relationships/image" Target="../media/image57.png"/><Relationship Id="rId2" Type="http://schemas.openxmlformats.org/officeDocument/2006/relationships/image" Target="../media/image1.png"/><Relationship Id="rId29" Type="http://schemas.openxmlformats.org/officeDocument/2006/relationships/image" Target="../media/image18.png"/><Relationship Id="rId24" Type="http://schemas.microsoft.com/office/2007/relationships/hdphoto" Target="../media/hdphoto8.wdp"/><Relationship Id="rId40" Type="http://schemas.microsoft.com/office/2007/relationships/hdphoto" Target="../media/hdphoto16.wdp"/><Relationship Id="rId45" Type="http://schemas.openxmlformats.org/officeDocument/2006/relationships/image" Target="../media/image26.png"/><Relationship Id="rId66" Type="http://schemas.openxmlformats.org/officeDocument/2006/relationships/image" Target="../media/image39.png"/><Relationship Id="rId87" Type="http://schemas.openxmlformats.org/officeDocument/2006/relationships/image" Target="../media/image54.png"/><Relationship Id="rId61" Type="http://schemas.openxmlformats.org/officeDocument/2006/relationships/image" Target="../media/image36.png"/><Relationship Id="rId82" Type="http://schemas.microsoft.com/office/2007/relationships/hdphoto" Target="../media/hdphoto30.wdp"/><Relationship Id="rId19" Type="http://schemas.microsoft.com/office/2007/relationships/hdphoto" Target="../media/hdphoto7.wdp"/><Relationship Id="rId14" Type="http://schemas.openxmlformats.org/officeDocument/2006/relationships/image" Target="../media/image9.png"/><Relationship Id="rId30" Type="http://schemas.microsoft.com/office/2007/relationships/hdphoto" Target="../media/hdphoto11.wdp"/><Relationship Id="rId35" Type="http://schemas.openxmlformats.org/officeDocument/2006/relationships/image" Target="../media/image21.png"/><Relationship Id="rId56" Type="http://schemas.openxmlformats.org/officeDocument/2006/relationships/image" Target="../media/image33.png"/><Relationship Id="rId77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2.png"/><Relationship Id="rId21" Type="http://schemas.microsoft.com/office/2007/relationships/hdphoto" Target="../media/hdphoto36.wdp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63" Type="http://schemas.openxmlformats.org/officeDocument/2006/relationships/image" Target="../media/image119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9" Type="http://schemas.openxmlformats.org/officeDocument/2006/relationships/image" Target="../media/image85.png"/><Relationship Id="rId11" Type="http://schemas.openxmlformats.org/officeDocument/2006/relationships/image" Target="../media/image68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2.png"/><Relationship Id="rId61" Type="http://schemas.openxmlformats.org/officeDocument/2006/relationships/image" Target="../media/image117.png"/><Relationship Id="rId19" Type="http://schemas.openxmlformats.org/officeDocument/2006/relationships/image" Target="../media/image76.png"/><Relationship Id="rId14" Type="http://schemas.openxmlformats.org/officeDocument/2006/relationships/image" Target="../media/image71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64" Type="http://schemas.openxmlformats.org/officeDocument/2006/relationships/image" Target="../media/image120.png"/><Relationship Id="rId8" Type="http://schemas.openxmlformats.org/officeDocument/2006/relationships/image" Target="../media/image65.png"/><Relationship Id="rId51" Type="http://schemas.openxmlformats.org/officeDocument/2006/relationships/image" Target="../media/image107.png"/><Relationship Id="rId3" Type="http://schemas.openxmlformats.org/officeDocument/2006/relationships/image" Target="../media/image60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7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5" Type="http://schemas.openxmlformats.org/officeDocument/2006/relationships/image" Target="../media/image72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7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65" Type="http://schemas.openxmlformats.org/officeDocument/2006/relationships/image" Target="../media/image121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9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D9770D86-8AF1-96C2-EA12-9DCB00C6A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13"/>
          <a:stretch/>
        </p:blipFill>
        <p:spPr>
          <a:xfrm>
            <a:off x="1192787" y="7913075"/>
            <a:ext cx="386485" cy="3304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EB6281-F973-9DB1-6910-C71DC4FE975C}"/>
              </a:ext>
            </a:extLst>
          </p:cNvPr>
          <p:cNvSpPr/>
          <p:nvPr/>
        </p:nvSpPr>
        <p:spPr>
          <a:xfrm>
            <a:off x="0" y="-1573"/>
            <a:ext cx="417444" cy="297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4" tIns="45656" rIns="91314" bIns="45656" rtlCol="0" anchor="ctr"/>
          <a:lstStyle>
            <a:defPPr>
              <a:defRPr lang="en-US"/>
            </a:defPPr>
            <a:lvl1pPr marL="0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6569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139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9707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6277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2846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39416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5984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2554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A9D20-EED5-48DE-F797-CF7652C8B889}"/>
              </a:ext>
            </a:extLst>
          </p:cNvPr>
          <p:cNvSpPr/>
          <p:nvPr/>
        </p:nvSpPr>
        <p:spPr>
          <a:xfrm>
            <a:off x="0" y="297656"/>
            <a:ext cx="2401266" cy="25242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4" tIns="45656" rIns="91314" bIns="45656" rtlCol="0" anchor="ctr"/>
          <a:lstStyle>
            <a:defPPr>
              <a:defRPr lang="en-US"/>
            </a:defPPr>
            <a:lvl1pPr marL="0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6569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139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9707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6277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2846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39416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5984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2554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717BEA-23FF-3B3D-7AE9-2BA8C680C0FB}"/>
              </a:ext>
            </a:extLst>
          </p:cNvPr>
          <p:cNvSpPr txBox="1"/>
          <p:nvPr/>
        </p:nvSpPr>
        <p:spPr>
          <a:xfrm>
            <a:off x="-20303" y="28283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Vector Norms</a:t>
            </a:r>
            <a:r>
              <a:rPr lang="en-GB" sz="700" dirty="0"/>
              <a:t>:</a:t>
            </a:r>
          </a:p>
          <a:p>
            <a:r>
              <a:rPr lang="en-GB" sz="700" b="1" dirty="0"/>
              <a:t>Properties</a:t>
            </a:r>
            <a:r>
              <a:rPr lang="en-GB" sz="700" dirty="0"/>
              <a:t>:</a:t>
            </a:r>
          </a:p>
          <a:p>
            <a:r>
              <a:rPr lang="en-GB" sz="700" b="1" dirty="0" err="1"/>
              <a:t>l</a:t>
            </a:r>
            <a:r>
              <a:rPr lang="en-GB" sz="700" b="1" baseline="-25000" dirty="0" err="1"/>
              <a:t>p</a:t>
            </a:r>
            <a:r>
              <a:rPr lang="en-GB" sz="700" b="1" dirty="0"/>
              <a:t>-norm</a:t>
            </a:r>
            <a:r>
              <a:rPr lang="en-GB" sz="700" dirty="0"/>
              <a:t>:</a:t>
            </a:r>
          </a:p>
          <a:p>
            <a:r>
              <a:rPr lang="en-GB" sz="700" b="1" dirty="0"/>
              <a:t>+ friends</a:t>
            </a:r>
          </a:p>
          <a:p>
            <a:endParaRPr lang="en-GB" sz="700" b="1" dirty="0"/>
          </a:p>
          <a:p>
            <a:r>
              <a:rPr lang="en-GB" sz="700" b="1" dirty="0"/>
              <a:t>Equivalence</a:t>
            </a:r>
            <a:r>
              <a:rPr lang="en-GB" sz="700" dirty="0"/>
              <a:t>: for r, s &gt; 0, the l</a:t>
            </a:r>
            <a:r>
              <a:rPr lang="en-GB" sz="700" baseline="-25000" dirty="0"/>
              <a:t>a</a:t>
            </a:r>
            <a:r>
              <a:rPr lang="en-GB" sz="700" dirty="0"/>
              <a:t> and l</a:t>
            </a:r>
            <a:r>
              <a:rPr lang="en-GB" sz="700" baseline="-25000" dirty="0"/>
              <a:t>b</a:t>
            </a:r>
            <a:r>
              <a:rPr lang="en-GB" sz="700" dirty="0"/>
              <a:t> norms are equivalent </a:t>
            </a:r>
            <a:r>
              <a:rPr lang="en-GB" sz="700" dirty="0" err="1"/>
              <a:t>iff</a:t>
            </a:r>
            <a:r>
              <a:rPr lang="en-GB" sz="700" dirty="0"/>
              <a:t>:</a:t>
            </a:r>
            <a:endParaRPr lang="en-GB" sz="7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F2D8C74-B5AC-39FE-630E-CB740C897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4211" t="7974" r="232" b="9963"/>
          <a:stretch/>
        </p:blipFill>
        <p:spPr>
          <a:xfrm>
            <a:off x="408292" y="533027"/>
            <a:ext cx="720007" cy="2440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58E86A-151D-A540-78B8-FA1536AA67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7365" b="13439"/>
          <a:stretch/>
        </p:blipFill>
        <p:spPr>
          <a:xfrm>
            <a:off x="1500601" y="424540"/>
            <a:ext cx="849178" cy="1002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26DB2D-2F9C-C386-B95D-FBBEF7BE30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5692" b="11188"/>
          <a:stretch/>
        </p:blipFill>
        <p:spPr>
          <a:xfrm>
            <a:off x="855642" y="424539"/>
            <a:ext cx="621143" cy="10498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FBE417-E254-8E8C-5B21-FC41BCF2D6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908" y="424539"/>
            <a:ext cx="335496" cy="1002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0501039-C9DE-81B1-7BC0-9430FA94A1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984" y="544789"/>
            <a:ext cx="574758" cy="2544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8D26F93-C344-CE7F-55ED-A1401C6342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7885" y="536934"/>
            <a:ext cx="517498" cy="27223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3F6D300-318C-6715-EDA4-CCC06A211C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18" y="748154"/>
            <a:ext cx="573795" cy="12984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41B3A33-3A79-84F9-7101-4EA59D4BC4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90" y="969850"/>
            <a:ext cx="1139543" cy="10433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90BA9D0-64A4-7C1A-9638-A4BABA3E67ED}"/>
              </a:ext>
            </a:extLst>
          </p:cNvPr>
          <p:cNvSpPr txBox="1"/>
          <p:nvPr/>
        </p:nvSpPr>
        <p:spPr>
          <a:xfrm>
            <a:off x="1081685" y="761799"/>
            <a:ext cx="90762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dirty="0"/>
              <a:t>l</a:t>
            </a:r>
            <a:r>
              <a:rPr lang="en-GB" sz="400" baseline="-25000" dirty="0"/>
              <a:t>1</a:t>
            </a:r>
            <a:r>
              <a:rPr lang="en-GB" sz="400" dirty="0"/>
              <a:t>, l</a:t>
            </a:r>
            <a:r>
              <a:rPr lang="en-GB" sz="400" baseline="-25000" dirty="0"/>
              <a:t>2</a:t>
            </a:r>
            <a:r>
              <a:rPr lang="en-GB" sz="400" dirty="0"/>
              <a:t>, and l</a:t>
            </a:r>
            <a:r>
              <a:rPr lang="en-GB" sz="500" baseline="-25000" dirty="0"/>
              <a:t>∞</a:t>
            </a:r>
            <a:r>
              <a:rPr lang="en-GB" sz="400" dirty="0"/>
              <a:t> norms are equivalent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E837FBA-AE0C-C906-B130-01ED495250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5377" y="975432"/>
            <a:ext cx="1154774" cy="3366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2B48150-1063-2972-C352-D927A6DC53B9}"/>
              </a:ext>
            </a:extLst>
          </p:cNvPr>
          <p:cNvSpPr txBox="1"/>
          <p:nvPr/>
        </p:nvSpPr>
        <p:spPr>
          <a:xfrm>
            <a:off x="-9886" y="1055142"/>
            <a:ext cx="241115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Matrix Norms</a:t>
            </a:r>
            <a:r>
              <a:rPr lang="en-GB" sz="700" dirty="0"/>
              <a:t>:</a:t>
            </a:r>
            <a:endParaRPr lang="en-GB" sz="500" dirty="0"/>
          </a:p>
          <a:p>
            <a:r>
              <a:rPr lang="en-GB" sz="700" b="1" dirty="0"/>
              <a:t>Properties</a:t>
            </a:r>
            <a:r>
              <a:rPr lang="en-GB" sz="700" dirty="0"/>
              <a:t>: same as above + </a:t>
            </a:r>
          </a:p>
          <a:p>
            <a:endParaRPr lang="en-GB" sz="500" dirty="0"/>
          </a:p>
          <a:p>
            <a:r>
              <a:rPr lang="en-GB" sz="700" b="1" dirty="0"/>
              <a:t>Norms</a:t>
            </a:r>
            <a:r>
              <a:rPr lang="en-GB" sz="700" dirty="0"/>
              <a:t>:</a:t>
            </a:r>
            <a:endParaRPr lang="en-GB" sz="700" b="1" dirty="0"/>
          </a:p>
          <a:p>
            <a:endParaRPr lang="en-GB" sz="700" b="1" dirty="0"/>
          </a:p>
          <a:p>
            <a:r>
              <a:rPr lang="en-GB" sz="700" dirty="0"/>
              <a:t>Matrix norm || . || on R</a:t>
            </a:r>
            <a:r>
              <a:rPr lang="en-GB" sz="700" baseline="30000" dirty="0"/>
              <a:t>m x n</a:t>
            </a:r>
            <a:r>
              <a:rPr lang="en-GB" sz="700" dirty="0"/>
              <a:t> is consistent with the vector norms || . ||</a:t>
            </a:r>
            <a:r>
              <a:rPr lang="en-GB" sz="700" baseline="-25000" dirty="0"/>
              <a:t>a</a:t>
            </a:r>
            <a:r>
              <a:rPr lang="en-GB" sz="700" dirty="0"/>
              <a:t> on R</a:t>
            </a:r>
            <a:r>
              <a:rPr lang="en-GB" sz="700" baseline="30000" dirty="0"/>
              <a:t>n</a:t>
            </a:r>
            <a:r>
              <a:rPr lang="en-GB" sz="700" dirty="0"/>
              <a:t> and || . ||</a:t>
            </a:r>
            <a:r>
              <a:rPr lang="en-GB" sz="700" baseline="-25000" dirty="0"/>
              <a:t>b</a:t>
            </a:r>
            <a:r>
              <a:rPr lang="en-GB" sz="700" dirty="0"/>
              <a:t> on R</a:t>
            </a:r>
            <a:r>
              <a:rPr lang="en-GB" sz="700" baseline="30000" dirty="0"/>
              <a:t>m</a:t>
            </a:r>
            <a:r>
              <a:rPr lang="en-GB" sz="700" dirty="0"/>
              <a:t> if </a:t>
            </a:r>
            <a:r>
              <a:rPr lang="en-GB" sz="700" b="1" dirty="0"/>
              <a:t>∀ A ∈ R</a:t>
            </a:r>
            <a:r>
              <a:rPr lang="en-GB" sz="700" b="1" baseline="30000" dirty="0"/>
              <a:t>m x n</a:t>
            </a:r>
            <a:r>
              <a:rPr lang="en-GB" sz="700" b="1" dirty="0"/>
              <a:t>, x ∈ R</a:t>
            </a:r>
            <a:r>
              <a:rPr lang="en-GB" sz="700" b="1" baseline="30000" dirty="0"/>
              <a:t>n</a:t>
            </a:r>
            <a:r>
              <a:rPr lang="en-GB" sz="700" dirty="0"/>
              <a:t>:</a:t>
            </a:r>
          </a:p>
          <a:p>
            <a:r>
              <a:rPr lang="en-GB" sz="700" dirty="0"/>
              <a:t>                                       if a = b, || . || compatible with || . ||</a:t>
            </a:r>
            <a:r>
              <a:rPr lang="en-GB" sz="700" baseline="-25000" dirty="0"/>
              <a:t>a</a:t>
            </a:r>
          </a:p>
          <a:p>
            <a:endParaRPr lang="en-GB" sz="100" dirty="0"/>
          </a:p>
          <a:p>
            <a:r>
              <a:rPr lang="en-GB" sz="700" b="1" dirty="0"/>
              <a:t>Subordinate Matrix Norm</a:t>
            </a:r>
            <a:r>
              <a:rPr lang="en-GB" sz="700" dirty="0"/>
              <a:t>: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dirty="0"/>
              <a:t>For p = 1, 2, ∞, matrix norm || . ||</a:t>
            </a:r>
            <a:r>
              <a:rPr lang="en-GB" sz="700" baseline="-25000" dirty="0"/>
              <a:t>p</a:t>
            </a:r>
            <a:r>
              <a:rPr lang="en-GB" sz="700" dirty="0"/>
              <a:t> is </a:t>
            </a:r>
          </a:p>
          <a:p>
            <a:r>
              <a:rPr lang="en-GB" sz="700" dirty="0"/>
              <a:t>subordinate and compatible with vector norm || . ||</a:t>
            </a:r>
            <a:r>
              <a:rPr lang="en-GB" sz="700" baseline="-25000" dirty="0"/>
              <a:t>p</a:t>
            </a:r>
            <a:endParaRPr lang="en-GB" sz="7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B4A109B-DC0F-2E45-7492-D165C0A474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" y="1310725"/>
            <a:ext cx="1372266" cy="101352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5029A64-503E-61EE-99AD-1F28DF363675}"/>
              </a:ext>
            </a:extLst>
          </p:cNvPr>
          <p:cNvCxnSpPr>
            <a:cxnSpLocks/>
          </p:cNvCxnSpPr>
          <p:nvPr/>
        </p:nvCxnSpPr>
        <p:spPr>
          <a:xfrm>
            <a:off x="0" y="1086431"/>
            <a:ext cx="2397857" cy="266056"/>
          </a:xfrm>
          <a:prstGeom prst="bentConnector3">
            <a:avLst>
              <a:gd name="adj1" fmla="val 63104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38BD15C4-EF14-5C8D-089D-FA003C74D8C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990" y="1482085"/>
            <a:ext cx="672703" cy="14278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5E29918-1F31-6EC8-465F-144820B18F2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43893" y="1483846"/>
            <a:ext cx="705886" cy="1427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471541E-C90F-B2E5-613D-89DDC87289A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8460" y="1497900"/>
            <a:ext cx="556987" cy="10135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8374E01-ADC1-2CCC-86F9-8EBC92285CA0}"/>
              </a:ext>
            </a:extLst>
          </p:cNvPr>
          <p:cNvSpPr txBox="1"/>
          <p:nvPr/>
        </p:nvSpPr>
        <p:spPr>
          <a:xfrm>
            <a:off x="842911" y="1380379"/>
            <a:ext cx="7280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dirty="0"/>
              <a:t>largest singular value of </a:t>
            </a:r>
            <a:r>
              <a:rPr lang="en-GB" sz="400" b="1" dirty="0"/>
              <a:t>A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DA709D9-587E-4EB2-D929-73385506FE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55" y="1827911"/>
            <a:ext cx="777888" cy="10668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9975F02-08C6-5FEA-B0DE-741855A1C2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90" y="2028879"/>
            <a:ext cx="2075711" cy="10625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00F9AAD-2943-3171-B027-9E95B0035E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b="75841"/>
          <a:stretch/>
        </p:blipFill>
        <p:spPr>
          <a:xfrm>
            <a:off x="71533" y="2137929"/>
            <a:ext cx="1870477" cy="114714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0CC6D5D-CB79-17E6-1216-AF6C459042AA}"/>
              </a:ext>
            </a:extLst>
          </p:cNvPr>
          <p:cNvCxnSpPr>
            <a:cxnSpLocks/>
          </p:cNvCxnSpPr>
          <p:nvPr/>
        </p:nvCxnSpPr>
        <p:spPr>
          <a:xfrm>
            <a:off x="1645481" y="200047"/>
            <a:ext cx="31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2D68EC-D821-6CE2-3806-3A3DE0C012E4}"/>
              </a:ext>
            </a:extLst>
          </p:cNvPr>
          <p:cNvCxnSpPr>
            <a:cxnSpLocks/>
          </p:cNvCxnSpPr>
          <p:nvPr/>
        </p:nvCxnSpPr>
        <p:spPr>
          <a:xfrm>
            <a:off x="2130754" y="200030"/>
            <a:ext cx="31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A4B652F9-F88F-0EDF-2CC1-643FD2F17AF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4126" y="63340"/>
            <a:ext cx="1002614" cy="36308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B1D957F-C26B-852E-A209-27D04476FC8B}"/>
              </a:ext>
            </a:extLst>
          </p:cNvPr>
          <p:cNvSpPr txBox="1"/>
          <p:nvPr/>
        </p:nvSpPr>
        <p:spPr>
          <a:xfrm>
            <a:off x="362010" y="15343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Complex Numbers</a:t>
            </a:r>
            <a:r>
              <a:rPr lang="en-GB" sz="700" dirty="0"/>
              <a:t>: </a:t>
            </a:r>
            <a:r>
              <a:rPr lang="en-GB" sz="700" b="1" dirty="0" err="1">
                <a:sym typeface="Wingdings" panose="05000000000000000000" pitchFamily="2" charset="2"/>
              </a:rPr>
              <a:t>zz</a:t>
            </a:r>
            <a:r>
              <a:rPr lang="en-GB" sz="700" b="1" dirty="0">
                <a:sym typeface="Wingdings" panose="05000000000000000000" pitchFamily="2" charset="2"/>
              </a:rPr>
              <a:t> ∈ R</a:t>
            </a:r>
            <a:r>
              <a:rPr lang="en-GB" sz="700" dirty="0">
                <a:sym typeface="Wingdings" panose="05000000000000000000" pitchFamily="2" charset="2"/>
              </a:rPr>
              <a:t>, </a:t>
            </a:r>
            <a:r>
              <a:rPr lang="en-GB" sz="700" b="1" dirty="0" err="1">
                <a:sym typeface="Wingdings" panose="05000000000000000000" pitchFamily="2" charset="2"/>
              </a:rPr>
              <a:t>zz</a:t>
            </a:r>
            <a:r>
              <a:rPr lang="en-GB" sz="700" b="1" dirty="0">
                <a:sym typeface="Wingdings" panose="05000000000000000000" pitchFamily="2" charset="2"/>
              </a:rPr>
              <a:t> = a</a:t>
            </a:r>
            <a:r>
              <a:rPr lang="en-GB" sz="700" b="1" baseline="30000" dirty="0">
                <a:sym typeface="Wingdings" panose="05000000000000000000" pitchFamily="2" charset="2"/>
              </a:rPr>
              <a:t>2</a:t>
            </a:r>
            <a:r>
              <a:rPr lang="en-GB" sz="700" b="1" dirty="0">
                <a:sym typeface="Wingdings" panose="05000000000000000000" pitchFamily="2" charset="2"/>
              </a:rPr>
              <a:t> + b</a:t>
            </a:r>
            <a:r>
              <a:rPr lang="en-GB" sz="700" b="1" baseline="30000" dirty="0">
                <a:sym typeface="Wingdings" panose="05000000000000000000" pitchFamily="2" charset="2"/>
              </a:rPr>
              <a:t>2</a:t>
            </a:r>
            <a:r>
              <a:rPr lang="en-GB" sz="700" b="1" dirty="0">
                <a:sym typeface="Wingdings" panose="05000000000000000000" pitchFamily="2" charset="2"/>
              </a:rPr>
              <a:t> ≥ 0</a:t>
            </a:r>
            <a:r>
              <a:rPr lang="en-GB" sz="700" dirty="0">
                <a:sym typeface="Wingdings" panose="05000000000000000000" pitchFamily="2" charset="2"/>
              </a:rPr>
              <a:t>, </a:t>
            </a:r>
            <a:r>
              <a:rPr lang="en-GB" sz="700" b="1" dirty="0" err="1">
                <a:sym typeface="Wingdings" panose="05000000000000000000" pitchFamily="2" charset="2"/>
              </a:rPr>
              <a:t>zz</a:t>
            </a:r>
            <a:r>
              <a:rPr lang="en-GB" sz="700" b="1" dirty="0">
                <a:sym typeface="Wingdings" panose="05000000000000000000" pitchFamily="2" charset="2"/>
              </a:rPr>
              <a:t> = 0 ⇐⇒ z = 0</a:t>
            </a:r>
            <a:r>
              <a:rPr lang="en-GB" sz="700" dirty="0"/>
              <a:t>  </a:t>
            </a:r>
            <a:r>
              <a:rPr lang="en-GB" sz="700" b="1" dirty="0"/>
              <a:t>Standard Inner Product on C</a:t>
            </a:r>
            <a:r>
              <a:rPr lang="en-GB" sz="700" b="1" baseline="30000" dirty="0"/>
              <a:t>n</a:t>
            </a:r>
            <a:r>
              <a:rPr lang="en-GB" sz="700" dirty="0"/>
              <a:t>: </a:t>
            </a:r>
          </a:p>
          <a:p>
            <a:r>
              <a:rPr lang="en-GB" sz="700" b="1" dirty="0"/>
              <a:t>Complex conjugate</a:t>
            </a:r>
            <a:r>
              <a:rPr lang="en-GB" sz="700" dirty="0"/>
              <a:t>: </a:t>
            </a:r>
            <a:r>
              <a:rPr lang="en-GB" sz="700" b="1" dirty="0"/>
              <a:t>z = a + bi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n-GB" sz="700" dirty="0">
                <a:sym typeface="Wingdings" panose="05000000000000000000" pitchFamily="2" charset="2"/>
              </a:rPr>
              <a:t> </a:t>
            </a:r>
            <a:r>
              <a:rPr lang="en-GB" sz="700" b="1" dirty="0">
                <a:sym typeface="Wingdings" panose="05000000000000000000" pitchFamily="2" charset="2"/>
              </a:rPr>
              <a:t>z = a – bi</a:t>
            </a:r>
            <a:r>
              <a:rPr lang="en-GB" sz="700" dirty="0">
                <a:sym typeface="Wingdings" panose="05000000000000000000" pitchFamily="2" charset="2"/>
              </a:rPr>
              <a:t>,</a:t>
            </a:r>
            <a:r>
              <a:rPr lang="en-GB" sz="700" b="1" dirty="0">
                <a:sym typeface="Wingdings" panose="05000000000000000000" pitchFamily="2" charset="2"/>
              </a:rPr>
              <a:t> z = z</a:t>
            </a:r>
            <a:r>
              <a:rPr lang="en-GB" sz="700" dirty="0">
                <a:sym typeface="Wingdings" panose="05000000000000000000" pitchFamily="2" charset="2"/>
              </a:rPr>
              <a:t> ⇐⇒ </a:t>
            </a:r>
            <a:r>
              <a:rPr lang="en-GB" sz="700" b="1" dirty="0">
                <a:sym typeface="Wingdings" panose="05000000000000000000" pitchFamily="2" charset="2"/>
              </a:rPr>
              <a:t>z ∈ R  Standard Norm</a:t>
            </a:r>
            <a:r>
              <a:rPr lang="en-GB" sz="700" dirty="0">
                <a:sym typeface="Wingdings" panose="05000000000000000000" pitchFamily="2" charset="2"/>
              </a:rPr>
              <a:t>:</a:t>
            </a:r>
            <a:endParaRPr lang="en-GB" sz="700" b="1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624C3771-2E45-0EAA-2343-6A0727442224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929" t="3596" r="2709" b="53409"/>
          <a:stretch/>
        </p:blipFill>
        <p:spPr>
          <a:xfrm>
            <a:off x="3176879" y="161528"/>
            <a:ext cx="555928" cy="121301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E854F18-81BB-A15F-4CFB-F313DBA40A2D}"/>
              </a:ext>
            </a:extLst>
          </p:cNvPr>
          <p:cNvCxnSpPr/>
          <p:nvPr/>
        </p:nvCxnSpPr>
        <p:spPr>
          <a:xfrm>
            <a:off x="4755037" y="-84094"/>
            <a:ext cx="0" cy="53002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524611-866E-6B54-8389-5CBE159372CF}"/>
              </a:ext>
            </a:extLst>
          </p:cNvPr>
          <p:cNvCxnSpPr>
            <a:cxnSpLocks/>
          </p:cNvCxnSpPr>
          <p:nvPr/>
        </p:nvCxnSpPr>
        <p:spPr>
          <a:xfrm>
            <a:off x="3944872" y="443474"/>
            <a:ext cx="81477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BEB6F81-90CC-AA8B-D326-DD13215AE142}"/>
              </a:ext>
            </a:extLst>
          </p:cNvPr>
          <p:cNvSpPr txBox="1"/>
          <p:nvPr/>
        </p:nvSpPr>
        <p:spPr>
          <a:xfrm>
            <a:off x="2365327" y="271106"/>
            <a:ext cx="16224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Orthogonal Projection on a Subspace</a:t>
            </a:r>
            <a:r>
              <a:rPr lang="en-GB" sz="700" dirty="0"/>
              <a:t>: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900" dirty="0"/>
          </a:p>
          <a:p>
            <a:r>
              <a:rPr lang="en-GB" sz="700" dirty="0"/>
              <a:t>For </a:t>
            </a:r>
            <a:r>
              <a:rPr lang="en-GB" sz="700" b="1" dirty="0"/>
              <a:t>A ∈ R</a:t>
            </a:r>
            <a:r>
              <a:rPr lang="en-GB" sz="700" b="1" baseline="30000" dirty="0"/>
              <a:t>m x n</a:t>
            </a:r>
            <a:r>
              <a:rPr lang="en-GB" sz="700" b="1" dirty="0"/>
              <a:t> </a:t>
            </a:r>
            <a:r>
              <a:rPr lang="en-GB" sz="700" dirty="0"/>
              <a:t>all vectors </a:t>
            </a:r>
            <a:r>
              <a:rPr lang="en-GB" sz="700" b="1" dirty="0"/>
              <a:t>b ∈ R</a:t>
            </a:r>
            <a:r>
              <a:rPr lang="en-GB" sz="700" b="1" baseline="30000" dirty="0"/>
              <a:t>m</a:t>
            </a:r>
            <a:r>
              <a:rPr lang="en-GB" sz="700" dirty="0"/>
              <a:t>, there exists a unique </a:t>
            </a:r>
            <a:r>
              <a:rPr lang="en-GB" sz="700" b="1" dirty="0"/>
              <a:t>b</a:t>
            </a:r>
            <a:r>
              <a:rPr lang="en-GB" sz="700" b="1" baseline="-25000" dirty="0"/>
              <a:t>i</a:t>
            </a:r>
            <a:r>
              <a:rPr lang="en-GB" sz="700" b="1" dirty="0"/>
              <a:t> ∈ </a:t>
            </a:r>
            <a:r>
              <a:rPr lang="en-GB" sz="700" b="1" dirty="0" err="1"/>
              <a:t>im</a:t>
            </a:r>
            <a:r>
              <a:rPr lang="en-GB" sz="700" b="1" dirty="0"/>
              <a:t>(A)</a:t>
            </a:r>
            <a:r>
              <a:rPr lang="en-GB" sz="700" dirty="0"/>
              <a:t>, and a unique </a:t>
            </a:r>
            <a:r>
              <a:rPr lang="en-GB" sz="700" b="1" dirty="0"/>
              <a:t>b</a:t>
            </a:r>
            <a:r>
              <a:rPr lang="en-GB" sz="700" b="1" baseline="-25000" dirty="0"/>
              <a:t>k</a:t>
            </a:r>
            <a:r>
              <a:rPr lang="en-GB" sz="700" b="1" dirty="0"/>
              <a:t> ∈ </a:t>
            </a:r>
            <a:r>
              <a:rPr lang="en-GB" sz="700" b="1" dirty="0" err="1"/>
              <a:t>ker</a:t>
            </a:r>
            <a:r>
              <a:rPr lang="en-GB" sz="700" b="1" dirty="0"/>
              <a:t>(A</a:t>
            </a:r>
            <a:r>
              <a:rPr lang="en-GB" sz="700" b="1" baseline="30000" dirty="0"/>
              <a:t>T</a:t>
            </a:r>
            <a:r>
              <a:rPr lang="en-GB" sz="700" b="1" dirty="0"/>
              <a:t>) </a:t>
            </a:r>
            <a:r>
              <a:rPr lang="en-GB" sz="700" dirty="0"/>
              <a:t>such that </a:t>
            </a:r>
            <a:r>
              <a:rPr lang="en-GB" sz="700" b="1" dirty="0"/>
              <a:t>b = b</a:t>
            </a:r>
            <a:r>
              <a:rPr lang="en-GB" sz="700" b="1" baseline="-25000" dirty="0"/>
              <a:t>i</a:t>
            </a:r>
            <a:r>
              <a:rPr lang="en-GB" sz="700" b="1" dirty="0"/>
              <a:t> + b</a:t>
            </a:r>
            <a:r>
              <a:rPr lang="en-GB" sz="700" b="1" baseline="-25000" dirty="0"/>
              <a:t>k</a:t>
            </a:r>
            <a:r>
              <a:rPr lang="en-GB" sz="700" dirty="0"/>
              <a:t>. 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5E71AFA-8010-5397-E936-816B9E010187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b="57987"/>
          <a:stretch/>
        </p:blipFill>
        <p:spPr>
          <a:xfrm>
            <a:off x="2429689" y="426503"/>
            <a:ext cx="1507056" cy="11871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A015010-EA8F-DAEB-865A-F359BAB47FDA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11979"/>
          <a:stretch/>
        </p:blipFill>
        <p:spPr>
          <a:xfrm>
            <a:off x="2847532" y="672832"/>
            <a:ext cx="646095" cy="10698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00580AF5-A98C-BC50-DC44-D4E4BB8B726C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52554" b="-1"/>
          <a:stretch/>
        </p:blipFill>
        <p:spPr>
          <a:xfrm>
            <a:off x="2415055" y="535295"/>
            <a:ext cx="1507056" cy="134074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6601F080-F5F6-FCA3-80FC-E75DC02EA032}"/>
              </a:ext>
            </a:extLst>
          </p:cNvPr>
          <p:cNvSpPr/>
          <p:nvPr/>
        </p:nvSpPr>
        <p:spPr>
          <a:xfrm>
            <a:off x="2401884" y="296706"/>
            <a:ext cx="1544507" cy="8288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671C8B-D3DD-4687-6762-CFC687609568}"/>
              </a:ext>
            </a:extLst>
          </p:cNvPr>
          <p:cNvSpPr txBox="1"/>
          <p:nvPr/>
        </p:nvSpPr>
        <p:spPr>
          <a:xfrm>
            <a:off x="2368491" y="1114843"/>
            <a:ext cx="1645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Least Square Method + Linear Regression</a:t>
            </a:r>
            <a:r>
              <a:rPr lang="en-GB" sz="700" dirty="0"/>
              <a:t>:</a:t>
            </a:r>
          </a:p>
          <a:p>
            <a:r>
              <a:rPr lang="en-GB" sz="700" dirty="0"/>
              <a:t>If </a:t>
            </a:r>
            <a:r>
              <a:rPr lang="en-GB" sz="700" b="1" dirty="0" err="1"/>
              <a:t>Ax</a:t>
            </a:r>
            <a:r>
              <a:rPr lang="en-GB" sz="700" b="1" dirty="0"/>
              <a:t> = b </a:t>
            </a:r>
            <a:r>
              <a:rPr lang="en-GB" sz="700" dirty="0"/>
              <a:t>has no solution we attempt to minimise </a:t>
            </a:r>
            <a:r>
              <a:rPr lang="en-GB" sz="700" b="1" dirty="0"/>
              <a:t>||</a:t>
            </a:r>
            <a:r>
              <a:rPr lang="en-GB" sz="700" b="1" dirty="0" err="1"/>
              <a:t>Ax</a:t>
            </a:r>
            <a:r>
              <a:rPr lang="en-GB" sz="700" b="1" dirty="0"/>
              <a:t> – b||</a:t>
            </a:r>
            <a:r>
              <a:rPr lang="en-GB" sz="700" b="1" baseline="-25000" dirty="0"/>
              <a:t>2</a:t>
            </a:r>
            <a:r>
              <a:rPr lang="en-GB" sz="700" b="1" baseline="30000" dirty="0"/>
              <a:t>2</a:t>
            </a:r>
            <a:r>
              <a:rPr lang="en-GB" sz="700" dirty="0"/>
              <a:t>.</a:t>
            </a:r>
            <a:endParaRPr lang="en-GB" sz="700" b="1" dirty="0"/>
          </a:p>
          <a:p>
            <a:r>
              <a:rPr lang="en-GB" sz="700" b="1" dirty="0"/>
              <a:t>Normal Equation</a:t>
            </a:r>
            <a:r>
              <a:rPr lang="en-GB" sz="700" dirty="0"/>
              <a:t>: </a:t>
            </a:r>
            <a:r>
              <a:rPr lang="en-GB" sz="700" b="1" dirty="0" err="1"/>
              <a:t>A</a:t>
            </a:r>
            <a:r>
              <a:rPr lang="en-GB" sz="700" b="1" baseline="30000" dirty="0" err="1"/>
              <a:t>T</a:t>
            </a:r>
            <a:r>
              <a:rPr lang="en-GB" sz="700" b="1" dirty="0" err="1"/>
              <a:t>Ax</a:t>
            </a:r>
            <a:r>
              <a:rPr lang="en-GB" sz="700" b="1" dirty="0"/>
              <a:t> = </a:t>
            </a:r>
            <a:r>
              <a:rPr lang="en-GB" sz="700" b="1" dirty="0" err="1"/>
              <a:t>A</a:t>
            </a:r>
            <a:r>
              <a:rPr lang="en-GB" sz="700" b="1" baseline="30000" dirty="0" err="1"/>
              <a:t>T</a:t>
            </a:r>
            <a:r>
              <a:rPr lang="en-GB" sz="700" b="1" dirty="0" err="1"/>
              <a:t>b</a:t>
            </a:r>
            <a:r>
              <a:rPr lang="en-GB" sz="700" dirty="0"/>
              <a:t> gives solution to the least square problem.</a:t>
            </a:r>
          </a:p>
          <a:p>
            <a:r>
              <a:rPr lang="en-GB" sz="700" dirty="0"/>
              <a:t>Finding </a:t>
            </a:r>
            <a:r>
              <a:rPr lang="en-GB" sz="700" b="1" dirty="0"/>
              <a:t>s</a:t>
            </a:r>
            <a:r>
              <a:rPr lang="en-GB" sz="700" b="1" baseline="-25000" dirty="0"/>
              <a:t>0</a:t>
            </a:r>
            <a:r>
              <a:rPr lang="en-GB" sz="700" b="1" dirty="0"/>
              <a:t> ∈ R </a:t>
            </a:r>
            <a:r>
              <a:rPr lang="en-GB" sz="700" dirty="0"/>
              <a:t>and </a:t>
            </a:r>
            <a:r>
              <a:rPr lang="en-GB" sz="700" b="1" dirty="0"/>
              <a:t>s ∈ R</a:t>
            </a:r>
            <a:r>
              <a:rPr lang="en-GB" sz="700" b="1" baseline="30000" dirty="0"/>
              <a:t>n</a:t>
            </a:r>
            <a:r>
              <a:rPr lang="en-GB" sz="700" b="1" dirty="0"/>
              <a:t> </a:t>
            </a:r>
            <a:r>
              <a:rPr lang="en-GB" sz="700" dirty="0"/>
              <a:t>minimising the sum of errors between the model predictions </a:t>
            </a:r>
            <a:r>
              <a:rPr lang="en-GB" sz="700" b="1" dirty="0"/>
              <a:t>s</a:t>
            </a:r>
            <a:r>
              <a:rPr lang="en-GB" sz="700" b="1" baseline="-25000" dirty="0"/>
              <a:t>0</a:t>
            </a:r>
            <a:r>
              <a:rPr lang="en-GB" sz="700" b="1" dirty="0"/>
              <a:t> + s · a</a:t>
            </a:r>
            <a:r>
              <a:rPr lang="en-GB" sz="700" b="1" baseline="-25000" dirty="0"/>
              <a:t>i</a:t>
            </a:r>
            <a:r>
              <a:rPr lang="en-GB" sz="700" b="1" dirty="0"/>
              <a:t> </a:t>
            </a:r>
            <a:r>
              <a:rPr lang="en-GB" sz="700" dirty="0"/>
              <a:t>and observations </a:t>
            </a:r>
            <a:r>
              <a:rPr lang="en-GB" sz="700" b="1" dirty="0" err="1"/>
              <a:t>y</a:t>
            </a:r>
            <a:r>
              <a:rPr lang="en-GB" sz="700" b="1" baseline="-25000" dirty="0" err="1"/>
              <a:t>i</a:t>
            </a:r>
            <a:r>
              <a:rPr lang="en-GB" sz="700" dirty="0"/>
              <a:t>, can be done by finding the </a:t>
            </a:r>
            <a:r>
              <a:rPr lang="en-GB" sz="700" b="1" dirty="0"/>
              <a:t>z = [s</a:t>
            </a:r>
            <a:r>
              <a:rPr lang="en-GB" sz="700" b="1" baseline="-25000" dirty="0"/>
              <a:t>0</a:t>
            </a:r>
            <a:r>
              <a:rPr lang="en-GB" sz="700" b="1" dirty="0"/>
              <a:t> … </a:t>
            </a:r>
            <a:r>
              <a:rPr lang="en-GB" sz="700" b="1" dirty="0" err="1"/>
              <a:t>s</a:t>
            </a:r>
            <a:r>
              <a:rPr lang="en-GB" sz="700" b="1" baseline="-25000" dirty="0" err="1"/>
              <a:t>n</a:t>
            </a:r>
            <a:r>
              <a:rPr lang="en-GB" sz="700" b="1" dirty="0"/>
              <a:t>]</a:t>
            </a:r>
            <a:r>
              <a:rPr lang="en-GB" sz="700" b="1" baseline="30000" dirty="0"/>
              <a:t>T</a:t>
            </a:r>
            <a:r>
              <a:rPr lang="en-GB" sz="700" b="1" dirty="0"/>
              <a:t> </a:t>
            </a:r>
            <a:r>
              <a:rPr lang="en-GB" sz="700" dirty="0"/>
              <a:t>minimising </a:t>
            </a:r>
            <a:r>
              <a:rPr lang="en-GB" sz="700" b="1" dirty="0"/>
              <a:t>||Az − y||</a:t>
            </a:r>
            <a:r>
              <a:rPr lang="en-GB" sz="700" b="1" baseline="-25000" dirty="0"/>
              <a:t>2</a:t>
            </a:r>
            <a:r>
              <a:rPr lang="en-GB" sz="700" b="1" baseline="30000" dirty="0"/>
              <a:t>2</a:t>
            </a:r>
            <a:r>
              <a:rPr lang="en-GB" sz="700" dirty="0"/>
              <a:t>, i.e. by solving the normal equation </a:t>
            </a:r>
            <a:r>
              <a:rPr lang="en-GB" sz="700" b="1" dirty="0" err="1"/>
              <a:t>A</a:t>
            </a:r>
            <a:r>
              <a:rPr lang="en-GB" sz="700" b="1" baseline="30000" dirty="0" err="1"/>
              <a:t>T</a:t>
            </a:r>
            <a:r>
              <a:rPr lang="en-GB" sz="700" b="1" dirty="0" err="1"/>
              <a:t>Az</a:t>
            </a:r>
            <a:r>
              <a:rPr lang="en-GB" sz="700" b="1" dirty="0"/>
              <a:t> = </a:t>
            </a:r>
            <a:r>
              <a:rPr lang="en-GB" sz="700" b="1" dirty="0" err="1"/>
              <a:t>A</a:t>
            </a:r>
            <a:r>
              <a:rPr lang="en-GB" sz="700" b="1" baseline="30000" dirty="0" err="1"/>
              <a:t>T</a:t>
            </a:r>
            <a:r>
              <a:rPr lang="en-GB" sz="700" b="1" dirty="0" err="1"/>
              <a:t>y</a:t>
            </a:r>
            <a:r>
              <a:rPr lang="en-GB" sz="700" dirty="0"/>
              <a:t>.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9AC4A58-6BA6-2BEB-302C-904D1294EB4D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9969" r="60990" b="-2"/>
          <a:stretch/>
        </p:blipFill>
        <p:spPr>
          <a:xfrm>
            <a:off x="2434827" y="2481564"/>
            <a:ext cx="879046" cy="9374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76C3F51-E4CF-8762-9D36-1A88E85E9BDE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40949" t="3553" b="-2"/>
          <a:stretch/>
        </p:blipFill>
        <p:spPr>
          <a:xfrm>
            <a:off x="2497733" y="2581832"/>
            <a:ext cx="1330657" cy="10042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E4F6101-C730-AB1E-E987-0E722DC1296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7733" y="2688781"/>
            <a:ext cx="731686" cy="107809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9D8E3FFF-6BD3-5AFD-64F7-F7A872943115}"/>
              </a:ext>
            </a:extLst>
          </p:cNvPr>
          <p:cNvSpPr/>
          <p:nvPr/>
        </p:nvSpPr>
        <p:spPr>
          <a:xfrm>
            <a:off x="2402555" y="1125842"/>
            <a:ext cx="1544507" cy="1696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B06F-33D1-DF74-8031-26C74AE7F399}"/>
              </a:ext>
            </a:extLst>
          </p:cNvPr>
          <p:cNvSpPr txBox="1"/>
          <p:nvPr/>
        </p:nvSpPr>
        <p:spPr>
          <a:xfrm>
            <a:off x="4715044" y="77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Orthogonal Matrix</a:t>
            </a:r>
            <a:r>
              <a:rPr lang="en-GB" sz="700" dirty="0"/>
              <a:t>:</a:t>
            </a:r>
          </a:p>
          <a:p>
            <a:r>
              <a:rPr lang="en-GB" sz="700" b="1" dirty="0"/>
              <a:t>Q ∈ R</a:t>
            </a:r>
            <a:r>
              <a:rPr lang="en-GB" sz="700" b="1" baseline="30000" dirty="0"/>
              <a:t>n x n</a:t>
            </a:r>
            <a:r>
              <a:rPr lang="en-GB" sz="700" dirty="0"/>
              <a:t> </a:t>
            </a:r>
            <a:r>
              <a:rPr lang="en-GB" sz="700" dirty="0" err="1"/>
              <a:t>iff</a:t>
            </a:r>
            <a:r>
              <a:rPr lang="en-GB" sz="700" dirty="0"/>
              <a:t> </a:t>
            </a:r>
            <a:r>
              <a:rPr lang="en-GB" sz="700" b="1" dirty="0"/>
              <a:t>Q</a:t>
            </a:r>
            <a:r>
              <a:rPr lang="en-GB" sz="700" b="1" baseline="30000" dirty="0"/>
              <a:t>-1</a:t>
            </a:r>
            <a:r>
              <a:rPr lang="en-GB" sz="700" b="1" dirty="0"/>
              <a:t> = Q</a:t>
            </a:r>
            <a:r>
              <a:rPr lang="en-GB" sz="700" b="1" baseline="30000" dirty="0"/>
              <a:t>T</a:t>
            </a:r>
            <a:endParaRPr lang="en-GB" sz="7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4DB46-D7DA-C777-0360-4667C9C3ED70}"/>
              </a:ext>
            </a:extLst>
          </p:cNvPr>
          <p:cNvSpPr/>
          <p:nvPr/>
        </p:nvSpPr>
        <p:spPr>
          <a:xfrm>
            <a:off x="4755227" y="-34728"/>
            <a:ext cx="939225" cy="4779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C3BEA-51AA-61A6-8FD1-AE1DC5060C77}"/>
              </a:ext>
            </a:extLst>
          </p:cNvPr>
          <p:cNvSpPr txBox="1"/>
          <p:nvPr/>
        </p:nvSpPr>
        <p:spPr>
          <a:xfrm>
            <a:off x="3906718" y="425234"/>
            <a:ext cx="174061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Orthogonal transformations preserve the Euclidian length of any vector, and the magnitude of the angle between any two vectors:</a:t>
            </a:r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b="1" dirty="0"/>
              <a:t>det Q </a:t>
            </a:r>
            <a:r>
              <a:rPr lang="en-GB" sz="700" dirty="0"/>
              <a:t>= 1 or -1, for all </a:t>
            </a:r>
            <a:r>
              <a:rPr lang="en-GB" sz="700" dirty="0" err="1"/>
              <a:t>eigvals</a:t>
            </a:r>
            <a:r>
              <a:rPr lang="en-GB" sz="700" dirty="0"/>
              <a:t> </a:t>
            </a:r>
            <a:r>
              <a:rPr lang="el-GR" sz="700" b="1" dirty="0"/>
              <a:t>λ</a:t>
            </a:r>
            <a:r>
              <a:rPr lang="en-GB" sz="700" b="1" baseline="-25000" dirty="0" err="1"/>
              <a:t>i</a:t>
            </a:r>
            <a:r>
              <a:rPr lang="en-GB" sz="700" b="1" dirty="0"/>
              <a:t>, |</a:t>
            </a:r>
            <a:r>
              <a:rPr lang="el-GR" sz="700" b="1" dirty="0"/>
              <a:t>λ</a:t>
            </a:r>
            <a:r>
              <a:rPr lang="en-GB" sz="700" b="1" baseline="-25000" dirty="0" err="1"/>
              <a:t>i</a:t>
            </a:r>
            <a:r>
              <a:rPr lang="en-GB" sz="700" b="1" dirty="0"/>
              <a:t>| = 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D5D547-0296-707E-8211-0C0A6DF967D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0375" y="784123"/>
            <a:ext cx="1097773" cy="146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A1850D-33F3-0680-A83A-E9DC7F583F3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0375" y="943629"/>
            <a:ext cx="1085357" cy="1421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F04731-511A-1038-8986-A2B37C0614C9}"/>
              </a:ext>
            </a:extLst>
          </p:cNvPr>
          <p:cNvSpPr/>
          <p:nvPr/>
        </p:nvSpPr>
        <p:spPr>
          <a:xfrm>
            <a:off x="3948336" y="443496"/>
            <a:ext cx="1746116" cy="7981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C0209B-7483-6709-FE7B-93A223A10BEE}"/>
              </a:ext>
            </a:extLst>
          </p:cNvPr>
          <p:cNvSpPr/>
          <p:nvPr/>
        </p:nvSpPr>
        <p:spPr>
          <a:xfrm>
            <a:off x="4764464" y="389092"/>
            <a:ext cx="925812" cy="86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73952-6095-B85F-0B00-BCD8B7DE9494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t="1" r="55197" b="-1"/>
          <a:stretch/>
        </p:blipFill>
        <p:spPr>
          <a:xfrm>
            <a:off x="4774142" y="265443"/>
            <a:ext cx="438845" cy="214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0B2A5D-394B-3AD6-9DF5-CC93962B54A4}"/>
              </a:ext>
            </a:extLst>
          </p:cNvPr>
          <p:cNvSpPr txBox="1"/>
          <p:nvPr/>
        </p:nvSpPr>
        <p:spPr>
          <a:xfrm>
            <a:off x="5667466" y="10151"/>
            <a:ext cx="1747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Symmetric Matrices</a:t>
            </a:r>
            <a:r>
              <a:rPr lang="en-GB" sz="700" dirty="0"/>
              <a:t>:</a:t>
            </a:r>
          </a:p>
          <a:p>
            <a:r>
              <a:rPr lang="en-GB" sz="700" dirty="0"/>
              <a:t>A is symmetric if </a:t>
            </a:r>
            <a:r>
              <a:rPr lang="en-GB" sz="700" b="1" dirty="0"/>
              <a:t>A</a:t>
            </a:r>
            <a:r>
              <a:rPr lang="en-GB" sz="700" b="1" baseline="30000" dirty="0"/>
              <a:t>T</a:t>
            </a:r>
            <a:r>
              <a:rPr lang="en-GB" sz="700" b="1" dirty="0"/>
              <a:t> = A</a:t>
            </a:r>
            <a:r>
              <a:rPr lang="en-GB" sz="700" dirty="0"/>
              <a:t>, and if </a:t>
            </a:r>
            <a:r>
              <a:rPr lang="en-GB" sz="700" b="1" dirty="0"/>
              <a:t>A ∈ R</a:t>
            </a:r>
            <a:r>
              <a:rPr lang="en-GB" sz="700" b="1" baseline="30000" dirty="0"/>
              <a:t>n x n</a:t>
            </a:r>
            <a:r>
              <a:rPr lang="en-GB" sz="700" b="1" dirty="0"/>
              <a:t> </a:t>
            </a:r>
            <a:r>
              <a:rPr lang="en-GB" sz="700" dirty="0"/>
              <a:t>all eigenvalues </a:t>
            </a:r>
            <a:r>
              <a:rPr lang="el-GR" sz="700" b="1" dirty="0"/>
              <a:t>λ</a:t>
            </a:r>
            <a:r>
              <a:rPr lang="en-GB" sz="700" b="1" baseline="-25000" dirty="0" err="1"/>
              <a:t>i</a:t>
            </a:r>
            <a:r>
              <a:rPr lang="en-GB" sz="700" b="1" dirty="0"/>
              <a:t> </a:t>
            </a:r>
            <a:r>
              <a:rPr lang="en-GB" sz="700" dirty="0"/>
              <a:t>of A are real.</a:t>
            </a:r>
          </a:p>
          <a:p>
            <a:r>
              <a:rPr lang="en-GB" sz="700" dirty="0"/>
              <a:t>All </a:t>
            </a:r>
            <a:r>
              <a:rPr lang="el-GR" sz="700" b="1" dirty="0"/>
              <a:t>λ</a:t>
            </a:r>
            <a:r>
              <a:rPr lang="en-GB" sz="700" b="1" baseline="-25000" dirty="0" err="1"/>
              <a:t>i</a:t>
            </a:r>
            <a:r>
              <a:rPr lang="en-GB" sz="700" b="1" dirty="0"/>
              <a:t> </a:t>
            </a:r>
            <a:r>
              <a:rPr lang="en-GB" sz="700" dirty="0"/>
              <a:t>have algebraic multiplicity = geometric multiplicity. All eigenvectors for distinct eigenvalues are orthogonal.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A861F-3E76-0555-1B38-CD7E6303B7A9}"/>
              </a:ext>
            </a:extLst>
          </p:cNvPr>
          <p:cNvSpPr/>
          <p:nvPr/>
        </p:nvSpPr>
        <p:spPr>
          <a:xfrm>
            <a:off x="5694458" y="-19949"/>
            <a:ext cx="1720754" cy="738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900767-5B5D-5995-B9EC-C97CFD1EC859}"/>
              </a:ext>
            </a:extLst>
          </p:cNvPr>
          <p:cNvSpPr txBox="1"/>
          <p:nvPr/>
        </p:nvSpPr>
        <p:spPr>
          <a:xfrm>
            <a:off x="5655031" y="685959"/>
            <a:ext cx="17561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Spectral Theorem</a:t>
            </a:r>
            <a:r>
              <a:rPr lang="en-GB" sz="700" dirty="0"/>
              <a:t>:</a:t>
            </a:r>
          </a:p>
          <a:p>
            <a:r>
              <a:rPr lang="en-GB" sz="700" dirty="0"/>
              <a:t>For symmetric </a:t>
            </a:r>
            <a:r>
              <a:rPr lang="en-GB" sz="700" b="1" dirty="0"/>
              <a:t>A ∈ R</a:t>
            </a:r>
            <a:r>
              <a:rPr lang="en-GB" sz="700" b="1" baseline="30000" dirty="0"/>
              <a:t>n x n</a:t>
            </a:r>
            <a:r>
              <a:rPr lang="en-GB" sz="700" dirty="0"/>
              <a:t>, </a:t>
            </a:r>
            <a:r>
              <a:rPr lang="en-GB" sz="700" b="1" dirty="0"/>
              <a:t>A</a:t>
            </a:r>
            <a:r>
              <a:rPr lang="en-GB" sz="700" dirty="0"/>
              <a:t> can be diagonalised as </a:t>
            </a:r>
            <a:r>
              <a:rPr lang="en-GB" sz="700" b="1" dirty="0"/>
              <a:t>A = QDQ</a:t>
            </a:r>
            <a:r>
              <a:rPr lang="en-GB" sz="700" b="1" baseline="30000" dirty="0"/>
              <a:t>T</a:t>
            </a:r>
            <a:r>
              <a:rPr lang="en-GB" sz="700" b="1" dirty="0"/>
              <a:t> = QDQ</a:t>
            </a:r>
            <a:r>
              <a:rPr lang="en-GB" sz="700" b="1" baseline="30000" dirty="0"/>
              <a:t>-1</a:t>
            </a:r>
            <a:r>
              <a:rPr lang="en-GB" sz="700" dirty="0"/>
              <a:t> where </a:t>
            </a:r>
            <a:r>
              <a:rPr lang="en-GB" sz="700" b="1" dirty="0"/>
              <a:t>Q</a:t>
            </a:r>
            <a:r>
              <a:rPr lang="en-GB" sz="700" dirty="0"/>
              <a:t> is orthogonal and </a:t>
            </a:r>
            <a:r>
              <a:rPr lang="en-GB" sz="700" b="1" dirty="0"/>
              <a:t>D</a:t>
            </a:r>
            <a:r>
              <a:rPr lang="en-GB" sz="700" dirty="0"/>
              <a:t> is a diagonal matrix where the diagonal elements are </a:t>
            </a:r>
            <a:r>
              <a:rPr lang="en-GB" sz="700" b="1" dirty="0"/>
              <a:t>A</a:t>
            </a:r>
            <a:r>
              <a:rPr lang="en-GB" sz="700" dirty="0"/>
              <a:t>’s eigenvalues.</a:t>
            </a:r>
          </a:p>
          <a:p>
            <a:r>
              <a:rPr lang="en-GB" sz="700" dirty="0"/>
              <a:t>1. Roots of </a:t>
            </a:r>
            <a:r>
              <a:rPr lang="en-GB" sz="700" b="1" dirty="0"/>
              <a:t>det (A – </a:t>
            </a:r>
            <a:r>
              <a:rPr lang="el-GR" sz="700" b="1" dirty="0"/>
              <a:t>λ</a:t>
            </a:r>
            <a:r>
              <a:rPr lang="en-GB" sz="700" b="1" dirty="0"/>
              <a:t>I)</a:t>
            </a:r>
            <a:r>
              <a:rPr lang="en-GB" sz="700" dirty="0"/>
              <a:t> (eigenvalues </a:t>
            </a:r>
            <a:r>
              <a:rPr lang="en-GB" sz="700" b="1" dirty="0"/>
              <a:t>(</a:t>
            </a:r>
            <a:r>
              <a:rPr lang="el-GR" sz="700" b="1" dirty="0"/>
              <a:t>λ</a:t>
            </a:r>
            <a:r>
              <a:rPr lang="en-GB" sz="700" b="1" baseline="-25000" dirty="0" err="1"/>
              <a:t>i</a:t>
            </a:r>
            <a:r>
              <a:rPr lang="en-GB" sz="700" b="1" dirty="0"/>
              <a:t>)</a:t>
            </a:r>
            <a:r>
              <a:rPr lang="en-GB" sz="700" b="1" baseline="-25000" dirty="0"/>
              <a:t>1≤i</a:t>
            </a:r>
            <a:r>
              <a:rPr lang="en-GB" sz="700" dirty="0"/>
              <a:t>)</a:t>
            </a:r>
          </a:p>
          <a:p>
            <a:r>
              <a:rPr lang="en-GB" sz="700" dirty="0"/>
              <a:t>2. For each </a:t>
            </a:r>
            <a:r>
              <a:rPr lang="el-GR" sz="700" b="1" dirty="0"/>
              <a:t>λ</a:t>
            </a:r>
            <a:r>
              <a:rPr lang="en-GB" sz="700" b="1" baseline="-25000" dirty="0" err="1"/>
              <a:t>i</a:t>
            </a:r>
            <a:r>
              <a:rPr lang="en-GB" sz="700" b="1" dirty="0"/>
              <a:t> </a:t>
            </a:r>
            <a:r>
              <a:rPr lang="en-GB" sz="700" dirty="0"/>
              <a:t>find the corresponding eigenspace (sub into </a:t>
            </a:r>
            <a:r>
              <a:rPr lang="en-GB" sz="700" b="1" dirty="0"/>
              <a:t>A – </a:t>
            </a:r>
            <a:r>
              <a:rPr lang="el-GR" sz="700" b="1" dirty="0"/>
              <a:t>λ</a:t>
            </a:r>
            <a:r>
              <a:rPr lang="en-GB" sz="700" b="1" dirty="0"/>
              <a:t>I</a:t>
            </a:r>
            <a:r>
              <a:rPr lang="en-GB" sz="700" dirty="0"/>
              <a:t> and solve = 0)</a:t>
            </a:r>
          </a:p>
          <a:p>
            <a:r>
              <a:rPr lang="en-GB" sz="700" dirty="0"/>
              <a:t>3. Make orthonormal (magnitude 1, and may need </a:t>
            </a:r>
            <a:r>
              <a:rPr lang="en-GB" sz="700" b="1" dirty="0"/>
              <a:t>gram-</a:t>
            </a:r>
            <a:r>
              <a:rPr lang="en-GB" sz="700" b="1" dirty="0" err="1"/>
              <a:t>schmidt</a:t>
            </a:r>
            <a:r>
              <a:rPr lang="en-GB" sz="700" dirty="0"/>
              <a:t>)</a:t>
            </a:r>
          </a:p>
          <a:p>
            <a:r>
              <a:rPr lang="en-GB" sz="700" dirty="0"/>
              <a:t>4. Combine bases to form </a:t>
            </a:r>
            <a:r>
              <a:rPr lang="en-GB" sz="700" b="1" dirty="0"/>
              <a:t>Q</a:t>
            </a:r>
            <a:endParaRPr lang="en-GB" sz="700" dirty="0"/>
          </a:p>
          <a:p>
            <a:r>
              <a:rPr lang="en-GB" sz="700" dirty="0"/>
              <a:t>5. Write associated eigenvalues for cols of </a:t>
            </a:r>
            <a:r>
              <a:rPr lang="en-GB" sz="700" b="1" dirty="0"/>
              <a:t>Q</a:t>
            </a:r>
            <a:r>
              <a:rPr lang="en-GB" sz="700" dirty="0"/>
              <a:t> in order to form </a:t>
            </a:r>
            <a:r>
              <a:rPr lang="en-GB" sz="700" b="1" dirty="0"/>
              <a:t>D</a:t>
            </a:r>
            <a:endParaRPr lang="en-GB" sz="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8C2F2-623A-5EE4-30AE-EEED0287DA05}"/>
              </a:ext>
            </a:extLst>
          </p:cNvPr>
          <p:cNvSpPr/>
          <p:nvPr/>
        </p:nvSpPr>
        <p:spPr>
          <a:xfrm>
            <a:off x="5692719" y="717968"/>
            <a:ext cx="1746116" cy="15274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ED085-18E6-4343-378E-DEBEF6C45EBD}"/>
              </a:ext>
            </a:extLst>
          </p:cNvPr>
          <p:cNvSpPr txBox="1"/>
          <p:nvPr/>
        </p:nvSpPr>
        <p:spPr>
          <a:xfrm>
            <a:off x="3904087" y="1222582"/>
            <a:ext cx="184056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Gram-Schmidt Bullshit</a:t>
            </a:r>
            <a:r>
              <a:rPr lang="en-GB" sz="700" dirty="0"/>
              <a:t>: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600" dirty="0"/>
          </a:p>
          <a:p>
            <a:r>
              <a:rPr lang="en-GB" sz="700" b="1" dirty="0"/>
              <a:t>&lt;v, u&gt;</a:t>
            </a:r>
            <a:r>
              <a:rPr lang="en-GB" sz="700" dirty="0"/>
              <a:t> = </a:t>
            </a:r>
            <a:r>
              <a:rPr lang="en-GB" sz="700" b="1" dirty="0"/>
              <a:t>v . u</a:t>
            </a:r>
            <a:r>
              <a:rPr lang="en-GB" sz="700" dirty="0"/>
              <a:t> (see above for complex version)</a:t>
            </a:r>
            <a:endParaRPr lang="en-GB" sz="7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ACC1915-D43D-802C-A318-A1A0DE6829AB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957680" y="1384113"/>
            <a:ext cx="1721271" cy="7299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2126AC0-6985-BB3F-85CC-68BCB30DA523}"/>
              </a:ext>
            </a:extLst>
          </p:cNvPr>
          <p:cNvSpPr/>
          <p:nvPr/>
        </p:nvSpPr>
        <p:spPr>
          <a:xfrm>
            <a:off x="3947055" y="1241755"/>
            <a:ext cx="1747398" cy="10036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AA1EE0-149D-CF4E-78B6-FF1BB1FCC42F}"/>
              </a:ext>
            </a:extLst>
          </p:cNvPr>
          <p:cNvSpPr txBox="1"/>
          <p:nvPr/>
        </p:nvSpPr>
        <p:spPr>
          <a:xfrm>
            <a:off x="3908965" y="2234963"/>
            <a:ext cx="161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Positive (Semi-)Definite Matrices</a:t>
            </a:r>
            <a:r>
              <a:rPr lang="en-GB" sz="700" dirty="0"/>
              <a:t>:</a:t>
            </a:r>
          </a:p>
          <a:p>
            <a:r>
              <a:rPr lang="en-GB" sz="700" dirty="0"/>
              <a:t>Definite </a:t>
            </a:r>
            <a:r>
              <a:rPr lang="en-GB" sz="700" dirty="0" err="1"/>
              <a:t>iff</a:t>
            </a:r>
            <a:r>
              <a:rPr lang="en-GB" sz="700" dirty="0"/>
              <a:t>                                              </a:t>
            </a:r>
          </a:p>
          <a:p>
            <a:r>
              <a:rPr lang="en-GB" sz="700" dirty="0"/>
              <a:t>- all eigenvalues strictly positive</a:t>
            </a:r>
          </a:p>
          <a:p>
            <a:r>
              <a:rPr lang="en-GB" sz="700" dirty="0"/>
              <a:t>- all diagonal elements strictly positive</a:t>
            </a:r>
          </a:p>
          <a:p>
            <a:r>
              <a:rPr lang="en-GB" sz="700" dirty="0"/>
              <a:t>- </a:t>
            </a:r>
          </a:p>
          <a:p>
            <a:r>
              <a:rPr lang="en-GB" sz="700" dirty="0"/>
              <a:t>Semi </a:t>
            </a:r>
            <a:r>
              <a:rPr lang="en-GB" sz="700" dirty="0" err="1"/>
              <a:t>iff</a:t>
            </a:r>
            <a:r>
              <a:rPr lang="en-GB" sz="700" dirty="0"/>
              <a:t>                                    </a:t>
            </a:r>
          </a:p>
          <a:p>
            <a:r>
              <a:rPr lang="en-GB" sz="700" dirty="0"/>
              <a:t>- all eigenvalues are non-negative</a:t>
            </a:r>
          </a:p>
          <a:p>
            <a:r>
              <a:rPr lang="en-GB" sz="700" dirty="0"/>
              <a:t>- all diagonal elements non-negative</a:t>
            </a:r>
          </a:p>
          <a:p>
            <a:r>
              <a:rPr lang="en-GB" sz="700" dirty="0"/>
              <a:t>- </a:t>
            </a:r>
          </a:p>
          <a:p>
            <a:r>
              <a:rPr lang="en-GB" sz="700" dirty="0"/>
              <a:t>Largest coefficient of </a:t>
            </a:r>
            <a:r>
              <a:rPr lang="en-GB" sz="700" b="1" dirty="0"/>
              <a:t>A</a:t>
            </a:r>
            <a:r>
              <a:rPr lang="en-GB" sz="700" dirty="0"/>
              <a:t> on diagonal for </a:t>
            </a:r>
            <a:r>
              <a:rPr lang="en-GB" sz="700" i="1" dirty="0"/>
              <a:t>both</a:t>
            </a:r>
            <a:r>
              <a:rPr lang="en-GB" sz="700" dirty="0"/>
              <a:t> definite and semi-definite</a:t>
            </a:r>
          </a:p>
          <a:p>
            <a:r>
              <a:rPr lang="en-GB" sz="700" dirty="0"/>
              <a:t>Negative equivalents with flipped signs</a:t>
            </a:r>
          </a:p>
          <a:p>
            <a:r>
              <a:rPr lang="en-GB" sz="700" dirty="0"/>
              <a:t>For matrix </a:t>
            </a:r>
            <a:r>
              <a:rPr lang="en-GB" sz="700" b="1" dirty="0"/>
              <a:t>A</a:t>
            </a:r>
            <a:r>
              <a:rPr lang="en-GB" sz="700" dirty="0"/>
              <a:t>, </a:t>
            </a:r>
            <a:r>
              <a:rPr lang="en-GB" sz="700" b="1" dirty="0"/>
              <a:t>A</a:t>
            </a:r>
            <a:r>
              <a:rPr lang="en-GB" sz="700" b="1" baseline="30000" dirty="0"/>
              <a:t>T</a:t>
            </a:r>
            <a:r>
              <a:rPr lang="en-GB" sz="700" b="1" dirty="0"/>
              <a:t>A</a:t>
            </a:r>
            <a:r>
              <a:rPr lang="en-GB" sz="700" dirty="0"/>
              <a:t> and </a:t>
            </a:r>
            <a:r>
              <a:rPr lang="en-GB" sz="700" b="1" dirty="0"/>
              <a:t>AA</a:t>
            </a:r>
            <a:r>
              <a:rPr lang="en-GB" sz="700" b="1" baseline="30000" dirty="0"/>
              <a:t>T</a:t>
            </a:r>
            <a:r>
              <a:rPr lang="en-GB" sz="700" dirty="0"/>
              <a:t> are both symmetric and positive semi-definite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27F4F5-7500-53D9-136D-6170BC1D340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BEBA8EAE-BF5A-486C-A8C5-ECC9F3942E4B}">
                <a14:imgProps xmlns:a14="http://schemas.microsoft.com/office/drawing/2010/main">
                  <a14:imgLayer r:embed="rId48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1358" y="2385503"/>
            <a:ext cx="1037665" cy="1182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40A81F-EDE6-16A5-8788-F6CF3F8D258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BEBA8EAE-BF5A-486C-A8C5-ECC9F3942E4B}">
                <a14:imgProps xmlns:a14="http://schemas.microsoft.com/office/drawing/2010/main">
                  <a14:imgLayer r:embed="rId50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5228" y="2818834"/>
            <a:ext cx="827688" cy="12032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0B14644-4503-11B0-70CF-044CB8D3C5EA}"/>
              </a:ext>
            </a:extLst>
          </p:cNvPr>
          <p:cNvSpPr/>
          <p:nvPr/>
        </p:nvSpPr>
        <p:spPr>
          <a:xfrm>
            <a:off x="3945888" y="2245502"/>
            <a:ext cx="1517898" cy="15615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91A4CC-3C33-F60F-C42A-32C247514D1B}"/>
              </a:ext>
            </a:extLst>
          </p:cNvPr>
          <p:cNvSpPr txBox="1"/>
          <p:nvPr/>
        </p:nvSpPr>
        <p:spPr>
          <a:xfrm>
            <a:off x="-9328" y="2800773"/>
            <a:ext cx="196796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Singular Value Decomposition</a:t>
            </a:r>
            <a:r>
              <a:rPr lang="en-GB" sz="700" dirty="0"/>
              <a:t>:</a:t>
            </a:r>
          </a:p>
          <a:p>
            <a:r>
              <a:rPr lang="en-GB" sz="700" b="1" dirty="0"/>
              <a:t>A = USV</a:t>
            </a:r>
            <a:r>
              <a:rPr lang="en-GB" sz="700" b="1" baseline="30000" dirty="0"/>
              <a:t>T</a:t>
            </a:r>
          </a:p>
          <a:p>
            <a:r>
              <a:rPr lang="en-GB" sz="700" dirty="0"/>
              <a:t>1. Find eigenvalues of </a:t>
            </a:r>
            <a:r>
              <a:rPr lang="en-GB" sz="700" b="1" dirty="0"/>
              <a:t>AA</a:t>
            </a:r>
            <a:r>
              <a:rPr lang="en-GB" sz="700" b="1" baseline="30000" dirty="0"/>
              <a:t>T</a:t>
            </a:r>
            <a:r>
              <a:rPr lang="en-GB" sz="700" baseline="-25000" dirty="0"/>
              <a:t> </a:t>
            </a:r>
            <a:r>
              <a:rPr lang="en-GB" sz="700" dirty="0"/>
              <a:t>(these form matrix </a:t>
            </a:r>
            <a:r>
              <a:rPr lang="en-GB" sz="700" b="1" dirty="0"/>
              <a:t>S</a:t>
            </a:r>
            <a:r>
              <a:rPr lang="en-GB" sz="700" dirty="0"/>
              <a:t> which has the same dimensions as </a:t>
            </a:r>
            <a:r>
              <a:rPr lang="en-GB" sz="700" b="1" dirty="0"/>
              <a:t>A</a:t>
            </a:r>
            <a:r>
              <a:rPr lang="en-GB" sz="700" dirty="0"/>
              <a:t> and </a:t>
            </a:r>
            <a:r>
              <a:rPr lang="en-GB" sz="700" i="1" dirty="0"/>
              <a:t>descending</a:t>
            </a:r>
            <a:r>
              <a:rPr lang="en-GB" sz="700" dirty="0"/>
              <a:t> sqrt of eigenvalues in the diagonal)</a:t>
            </a:r>
            <a:endParaRPr lang="en-GB" sz="700" baseline="-25000" dirty="0"/>
          </a:p>
          <a:p>
            <a:r>
              <a:rPr lang="en-GB" sz="700" dirty="0"/>
              <a:t>2. Find </a:t>
            </a:r>
            <a:r>
              <a:rPr lang="en-GB" sz="700" i="1" dirty="0"/>
              <a:t>orthonormal</a:t>
            </a:r>
            <a:r>
              <a:rPr lang="en-GB" sz="700" dirty="0"/>
              <a:t> set of vectors of </a:t>
            </a:r>
            <a:r>
              <a:rPr lang="en-GB" sz="700" b="1" dirty="0"/>
              <a:t>A</a:t>
            </a:r>
            <a:r>
              <a:rPr lang="en-GB" sz="700" b="1" baseline="30000" dirty="0"/>
              <a:t>T</a:t>
            </a:r>
            <a:r>
              <a:rPr lang="en-GB" sz="700" b="1" dirty="0"/>
              <a:t>A</a:t>
            </a:r>
            <a:r>
              <a:rPr lang="en-GB" sz="700" dirty="0"/>
              <a:t> (these are the </a:t>
            </a:r>
            <a:r>
              <a:rPr lang="en-GB" sz="700" i="1" dirty="0"/>
              <a:t>columns</a:t>
            </a:r>
            <a:r>
              <a:rPr lang="en-GB" sz="700" dirty="0"/>
              <a:t> of </a:t>
            </a:r>
            <a:r>
              <a:rPr lang="en-GB" sz="700" b="1" dirty="0"/>
              <a:t>V</a:t>
            </a:r>
            <a:r>
              <a:rPr lang="en-GB" sz="700" dirty="0"/>
              <a:t> – remember the final product uses </a:t>
            </a:r>
            <a:r>
              <a:rPr lang="en-GB" sz="700" b="1" dirty="0"/>
              <a:t>V</a:t>
            </a:r>
            <a:r>
              <a:rPr lang="en-GB" sz="700" b="1" baseline="30000" dirty="0"/>
              <a:t>T</a:t>
            </a:r>
            <a:r>
              <a:rPr lang="en-GB" sz="700" dirty="0"/>
              <a:t>!!)</a:t>
            </a:r>
          </a:p>
          <a:p>
            <a:r>
              <a:rPr lang="en-GB" sz="700" dirty="0"/>
              <a:t>3. Find columns of </a:t>
            </a:r>
            <a:r>
              <a:rPr lang="en-GB" sz="700" b="1" dirty="0"/>
              <a:t>U</a:t>
            </a:r>
            <a:r>
              <a:rPr lang="en-GB" sz="700" dirty="0"/>
              <a:t> using formula                            for 1 ≤ </a:t>
            </a:r>
            <a:r>
              <a:rPr lang="en-GB" sz="700" dirty="0" err="1"/>
              <a:t>i</a:t>
            </a:r>
            <a:r>
              <a:rPr lang="en-GB" sz="700" dirty="0"/>
              <a:t> ≤ rank(</a:t>
            </a:r>
            <a:r>
              <a:rPr lang="en-GB" sz="700" b="1" dirty="0"/>
              <a:t>A</a:t>
            </a:r>
            <a:r>
              <a:rPr lang="en-GB" sz="700" dirty="0"/>
              <a:t>) – remember the </a:t>
            </a:r>
            <a:r>
              <a:rPr lang="en-GB" sz="700" b="1" dirty="0"/>
              <a:t>V</a:t>
            </a:r>
            <a:r>
              <a:rPr lang="en-GB" sz="700" b="1" baseline="-25000" dirty="0"/>
              <a:t>i</a:t>
            </a:r>
            <a:r>
              <a:rPr lang="en-GB" sz="700" dirty="0"/>
              <a:t> come from </a:t>
            </a:r>
            <a:r>
              <a:rPr lang="en-GB" sz="700" b="1" dirty="0"/>
              <a:t>V</a:t>
            </a:r>
            <a:r>
              <a:rPr lang="en-GB" sz="700" dirty="0"/>
              <a:t> </a:t>
            </a:r>
            <a:r>
              <a:rPr lang="en-GB" sz="700" i="1" dirty="0"/>
              <a:t>not</a:t>
            </a:r>
            <a:r>
              <a:rPr lang="en-GB" sz="700" dirty="0"/>
              <a:t> </a:t>
            </a:r>
            <a:r>
              <a:rPr lang="en-GB" sz="700" b="1" dirty="0"/>
              <a:t>V</a:t>
            </a:r>
            <a:r>
              <a:rPr lang="en-GB" sz="700" b="1" baseline="30000" dirty="0"/>
              <a:t>T</a:t>
            </a:r>
            <a:r>
              <a:rPr lang="en-GB" sz="700" dirty="0"/>
              <a:t>!! To extend </a:t>
            </a:r>
            <a:r>
              <a:rPr lang="en-GB" sz="700" b="1" dirty="0"/>
              <a:t>U</a:t>
            </a:r>
            <a:r>
              <a:rPr lang="en-GB" sz="700" dirty="0"/>
              <a:t> to enough cols pick </a:t>
            </a:r>
            <a:r>
              <a:rPr lang="en-GB" sz="700" b="1" dirty="0" err="1"/>
              <a:t>v</a:t>
            </a:r>
            <a:r>
              <a:rPr lang="en-GB" sz="700" b="1" baseline="-25000" dirty="0" err="1"/>
              <a:t>j</a:t>
            </a:r>
            <a:r>
              <a:rPr lang="en-GB" sz="700" dirty="0"/>
              <a:t> which are perp to </a:t>
            </a:r>
            <a:r>
              <a:rPr lang="en-GB" sz="700" dirty="0" err="1"/>
              <a:t>lin</a:t>
            </a:r>
            <a:r>
              <a:rPr lang="en-GB" sz="700" dirty="0"/>
              <a:t> comb of existing </a:t>
            </a:r>
            <a:r>
              <a:rPr lang="en-GB" sz="700" b="1" dirty="0"/>
              <a:t>v</a:t>
            </a:r>
            <a:r>
              <a:rPr lang="en-GB" sz="700" b="1" baseline="-25000" dirty="0"/>
              <a:t>i</a:t>
            </a:r>
            <a:r>
              <a:rPr lang="en-GB" sz="700" dirty="0"/>
              <a:t> and G-S.</a:t>
            </a:r>
          </a:p>
          <a:p>
            <a:r>
              <a:rPr lang="en-GB" sz="700" b="1" dirty="0"/>
              <a:t>Mat Dims</a:t>
            </a:r>
            <a:r>
              <a:rPr lang="en-GB" sz="700" dirty="0"/>
              <a:t>: </a:t>
            </a:r>
            <a:r>
              <a:rPr lang="en-GB" sz="700" b="1" dirty="0"/>
              <a:t>A</a:t>
            </a:r>
            <a:r>
              <a:rPr lang="en-GB" sz="700" dirty="0"/>
              <a:t>: n x m, </a:t>
            </a:r>
            <a:r>
              <a:rPr lang="en-GB" sz="700" b="1" dirty="0"/>
              <a:t>U</a:t>
            </a:r>
            <a:r>
              <a:rPr lang="en-GB" sz="700" dirty="0"/>
              <a:t>: n x n, </a:t>
            </a:r>
            <a:r>
              <a:rPr lang="en-GB" sz="700" b="1" dirty="0"/>
              <a:t>S</a:t>
            </a:r>
            <a:r>
              <a:rPr lang="en-GB" sz="700" dirty="0"/>
              <a:t>: n x m, </a:t>
            </a:r>
            <a:r>
              <a:rPr lang="en-GB" sz="700" b="1" dirty="0"/>
              <a:t>V</a:t>
            </a:r>
            <a:r>
              <a:rPr lang="en-GB" sz="700" b="1" baseline="30000" dirty="0"/>
              <a:t>T</a:t>
            </a:r>
            <a:r>
              <a:rPr lang="en-GB" sz="700" dirty="0"/>
              <a:t>: m x m</a:t>
            </a:r>
            <a:endParaRPr lang="en-GB" sz="700" b="1" dirty="0"/>
          </a:p>
          <a:p>
            <a:r>
              <a:rPr lang="en-GB" sz="700" b="1" dirty="0"/>
              <a:t>Properties</a:t>
            </a:r>
            <a:r>
              <a:rPr lang="en-GB" sz="700" dirty="0"/>
              <a:t>:</a:t>
            </a:r>
          </a:p>
          <a:p>
            <a:endParaRPr lang="en-GB" sz="700" dirty="0"/>
          </a:p>
          <a:p>
            <a:r>
              <a:rPr lang="en-GB" sz="700" dirty="0"/>
              <a:t>rank(</a:t>
            </a:r>
            <a:r>
              <a:rPr lang="en-GB" sz="700" b="1" dirty="0"/>
              <a:t>A</a:t>
            </a:r>
            <a:r>
              <a:rPr lang="en-GB" sz="700" dirty="0"/>
              <a:t>) = no. +</a:t>
            </a:r>
            <a:r>
              <a:rPr lang="en-GB" sz="700" dirty="0" err="1"/>
              <a:t>ve</a:t>
            </a:r>
            <a:r>
              <a:rPr lang="en-GB" sz="700" dirty="0"/>
              <a:t> singular values in </a:t>
            </a:r>
            <a:r>
              <a:rPr lang="en-GB" sz="700" b="1" dirty="0"/>
              <a:t>S</a:t>
            </a:r>
          </a:p>
          <a:p>
            <a:endParaRPr lang="en-GB" sz="700" b="1" dirty="0"/>
          </a:p>
          <a:p>
            <a:r>
              <a:rPr lang="en-GB" sz="700" dirty="0"/>
              <a:t>The positive singular values of </a:t>
            </a:r>
            <a:r>
              <a:rPr lang="en-GB" sz="700" b="1" dirty="0"/>
              <a:t>A</a:t>
            </a:r>
            <a:r>
              <a:rPr lang="en-GB" sz="700" dirty="0"/>
              <a:t> are the square roots of the eigenvalues of </a:t>
            </a:r>
            <a:r>
              <a:rPr lang="en-GB" sz="700" b="1" dirty="0"/>
              <a:t>AA</a:t>
            </a:r>
            <a:r>
              <a:rPr lang="en-GB" sz="700" b="1" baseline="30000" dirty="0"/>
              <a:t>T</a:t>
            </a:r>
            <a:r>
              <a:rPr lang="en-GB" sz="700" b="1" dirty="0"/>
              <a:t> </a:t>
            </a:r>
            <a:r>
              <a:rPr lang="en-GB" sz="700" dirty="0"/>
              <a:t>or</a:t>
            </a:r>
            <a:r>
              <a:rPr lang="en-GB" sz="700" b="1" dirty="0"/>
              <a:t> A</a:t>
            </a:r>
            <a:r>
              <a:rPr lang="en-GB" sz="700" b="1" baseline="30000" dirty="0"/>
              <a:t>T</a:t>
            </a:r>
            <a:r>
              <a:rPr lang="en-GB" sz="700" b="1" dirty="0"/>
              <a:t>A</a:t>
            </a:r>
          </a:p>
          <a:p>
            <a:r>
              <a:rPr lang="en-GB" sz="700" b="1" dirty="0"/>
              <a:t>Orthonormal Basis for </a:t>
            </a:r>
            <a:r>
              <a:rPr lang="en-GB" sz="700" b="1" dirty="0" err="1"/>
              <a:t>im</a:t>
            </a:r>
            <a:r>
              <a:rPr lang="en-GB" sz="700" b="1" dirty="0"/>
              <a:t>(A)</a:t>
            </a:r>
            <a:r>
              <a:rPr lang="en-GB" sz="700" dirty="0"/>
              <a:t>: span of the first rank(</a:t>
            </a:r>
            <a:r>
              <a:rPr lang="en-GB" sz="700" b="1" dirty="0"/>
              <a:t>A</a:t>
            </a:r>
            <a:r>
              <a:rPr lang="en-GB" sz="700" dirty="0"/>
              <a:t>) columns of </a:t>
            </a:r>
            <a:r>
              <a:rPr lang="en-GB" sz="700" b="1" dirty="0"/>
              <a:t>U</a:t>
            </a:r>
            <a:endParaRPr lang="en-GB" sz="700" dirty="0"/>
          </a:p>
          <a:p>
            <a:r>
              <a:rPr lang="en-GB" sz="700" b="1" dirty="0"/>
              <a:t>Orthonormal Basis for </a:t>
            </a:r>
            <a:r>
              <a:rPr lang="en-GB" sz="700" b="1" dirty="0" err="1"/>
              <a:t>ker</a:t>
            </a:r>
            <a:r>
              <a:rPr lang="en-GB" sz="700" b="1" dirty="0"/>
              <a:t>(A)</a:t>
            </a:r>
            <a:r>
              <a:rPr lang="en-GB" sz="700" dirty="0"/>
              <a:t>: span of remaining columns of </a:t>
            </a:r>
            <a:r>
              <a:rPr lang="en-GB" sz="700" b="1" dirty="0"/>
              <a:t>V</a:t>
            </a:r>
            <a:r>
              <a:rPr lang="en-GB" sz="700" dirty="0"/>
              <a:t> after taking out first rank(</a:t>
            </a:r>
            <a:r>
              <a:rPr lang="en-GB" sz="700" b="1" dirty="0"/>
              <a:t>A</a:t>
            </a:r>
            <a:r>
              <a:rPr lang="en-GB" sz="700" dirty="0"/>
              <a:t>) cols</a:t>
            </a:r>
            <a:endParaRPr lang="en-GB" sz="7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F5D515-5929-DF43-1D11-FF92B0AC5B6B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2022" t="4242" b="5402"/>
          <a:stretch/>
        </p:blipFill>
        <p:spPr>
          <a:xfrm>
            <a:off x="1351787" y="3695777"/>
            <a:ext cx="416098" cy="11968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100DBAA-E762-D2DC-7C61-332F8FAA9DA8}"/>
              </a:ext>
            </a:extLst>
          </p:cNvPr>
          <p:cNvSpPr txBox="1"/>
          <p:nvPr/>
        </p:nvSpPr>
        <p:spPr>
          <a:xfrm>
            <a:off x="1829386" y="2797749"/>
            <a:ext cx="2196832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/>
              <a:t>Principal Component Analysis</a:t>
            </a:r>
            <a:r>
              <a:rPr lang="en-GB" sz="700" dirty="0"/>
              <a:t>:</a:t>
            </a:r>
          </a:p>
          <a:p>
            <a:r>
              <a:rPr lang="en-GB" sz="700" b="1" dirty="0"/>
              <a:t>A ∈ R</a:t>
            </a:r>
            <a:r>
              <a:rPr lang="en-GB" sz="700" b="1" baseline="30000" dirty="0"/>
              <a:t>m x n</a:t>
            </a:r>
            <a:r>
              <a:rPr lang="en-GB" sz="700" dirty="0"/>
              <a:t> = m samples of n dimensional data</a:t>
            </a:r>
          </a:p>
          <a:p>
            <a:r>
              <a:rPr lang="en-GB" sz="700" b="1" dirty="0"/>
              <a:t>A = USV</a:t>
            </a:r>
            <a:r>
              <a:rPr lang="en-GB" sz="700" b="1" baseline="30000" dirty="0"/>
              <a:t>T</a:t>
            </a:r>
            <a:r>
              <a:rPr lang="en-GB" sz="700" dirty="0"/>
              <a:t> - principal axes of </a:t>
            </a:r>
            <a:r>
              <a:rPr lang="en-GB" sz="700" b="1" dirty="0"/>
              <a:t>A</a:t>
            </a:r>
            <a:r>
              <a:rPr lang="en-GB" sz="700" dirty="0"/>
              <a:t> = columns of </a:t>
            </a:r>
            <a:r>
              <a:rPr lang="en-GB" sz="700" b="1" dirty="0"/>
              <a:t>V</a:t>
            </a:r>
          </a:p>
          <a:p>
            <a:r>
              <a:rPr lang="en-GB" sz="700" dirty="0"/>
              <a:t>                 - principal components of </a:t>
            </a:r>
            <a:r>
              <a:rPr lang="en-GB" sz="700" b="1" dirty="0"/>
              <a:t>A</a:t>
            </a:r>
            <a:r>
              <a:rPr lang="en-GB" sz="700" dirty="0"/>
              <a:t> = columns of </a:t>
            </a:r>
            <a:r>
              <a:rPr lang="en-GB" sz="700" b="1" dirty="0"/>
              <a:t>US</a:t>
            </a:r>
          </a:p>
          <a:p>
            <a:r>
              <a:rPr lang="en-GB" sz="700" dirty="0"/>
              <a:t>Both over 1 ≤ </a:t>
            </a:r>
            <a:r>
              <a:rPr lang="en-GB" sz="700" dirty="0" err="1"/>
              <a:t>i</a:t>
            </a:r>
            <a:r>
              <a:rPr lang="en-GB" sz="700" dirty="0"/>
              <a:t> ≤ rank(</a:t>
            </a:r>
            <a:r>
              <a:rPr lang="en-GB" sz="700" b="1" dirty="0"/>
              <a:t>A</a:t>
            </a:r>
            <a:r>
              <a:rPr lang="en-GB" sz="700" dirty="0"/>
              <a:t>)</a:t>
            </a:r>
          </a:p>
          <a:p>
            <a:r>
              <a:rPr lang="en-GB" sz="700" dirty="0"/>
              <a:t>First principal axis:</a:t>
            </a:r>
          </a:p>
          <a:p>
            <a:endParaRPr lang="en-GB" sz="500" dirty="0"/>
          </a:p>
          <a:p>
            <a:r>
              <a:rPr lang="en-GB" sz="700" dirty="0"/>
              <a:t>Given</a:t>
            </a:r>
          </a:p>
          <a:p>
            <a:r>
              <a:rPr lang="en-GB" sz="700" dirty="0"/>
              <a:t>we see the relation between </a:t>
            </a:r>
            <a:r>
              <a:rPr lang="en-GB" sz="700" b="1" dirty="0"/>
              <a:t>A</a:t>
            </a:r>
            <a:r>
              <a:rPr lang="en-GB" sz="700" dirty="0"/>
              <a:t> and the principal components and axes. If </a:t>
            </a:r>
            <a:r>
              <a:rPr lang="el-GR" sz="700" dirty="0"/>
              <a:t>σ</a:t>
            </a:r>
            <a:r>
              <a:rPr lang="en-GB" sz="700" baseline="-25000" dirty="0"/>
              <a:t>1</a:t>
            </a:r>
            <a:r>
              <a:rPr lang="el-GR" sz="700" dirty="0"/>
              <a:t> </a:t>
            </a:r>
            <a:r>
              <a:rPr lang="en-GB" sz="700" dirty="0"/>
              <a:t>&gt;&gt;</a:t>
            </a:r>
            <a:r>
              <a:rPr lang="el-GR" sz="700" dirty="0"/>
              <a:t> σ</a:t>
            </a:r>
            <a:r>
              <a:rPr lang="en-GB" sz="700" baseline="-25000" dirty="0"/>
              <a:t>2</a:t>
            </a:r>
            <a:r>
              <a:rPr lang="el-GR" sz="700" dirty="0"/>
              <a:t>,</a:t>
            </a:r>
            <a:r>
              <a:rPr lang="en-GB" sz="700" dirty="0"/>
              <a:t> the data in </a:t>
            </a:r>
            <a:r>
              <a:rPr lang="en-GB" sz="700" b="1" dirty="0"/>
              <a:t>A</a:t>
            </a:r>
            <a:r>
              <a:rPr lang="en-GB" sz="700" dirty="0"/>
              <a:t> can be compressed by projecting in the direction of the principal component:</a:t>
            </a:r>
          </a:p>
          <a:p>
            <a:endParaRPr lang="en-GB" sz="500" dirty="0"/>
          </a:p>
          <a:p>
            <a:r>
              <a:rPr lang="en-GB" sz="700" dirty="0"/>
              <a:t>This is sometimes used in data compression, PCA, and dimensionality reduction algorithms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E3EC02D-B0BA-A071-2EB1-C947D2346A60}"/>
              </a:ext>
            </a:extLst>
          </p:cNvPr>
          <p:cNvPicPr>
            <a:picLocks noChangeAspect="1"/>
          </p:cNvPicPr>
          <p:nvPr/>
        </p:nvPicPr>
        <p:blipFill rotWithShape="1">
          <a:blip r:embed="rId52">
            <a:extLst>
              <a:ext uri="{BEBA8EAE-BF5A-486C-A8C5-ECC9F3942E4B}">
                <a14:imgProps xmlns:a14="http://schemas.microsoft.com/office/drawing/2010/main">
                  <a14:imgLayer r:embed="rId5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8686"/>
          <a:stretch/>
        </p:blipFill>
        <p:spPr>
          <a:xfrm>
            <a:off x="70442" y="4331755"/>
            <a:ext cx="1697443" cy="12544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5342CD3-9CCC-3C2D-B902-43449AE526A5}"/>
              </a:ext>
            </a:extLst>
          </p:cNvPr>
          <p:cNvPicPr>
            <a:picLocks noChangeAspect="1"/>
          </p:cNvPicPr>
          <p:nvPr/>
        </p:nvPicPr>
        <p:blipFill rotWithShape="1">
          <a:blip r:embed="rId54">
            <a:extLst>
              <a:ext uri="{BEBA8EAE-BF5A-486C-A8C5-ECC9F3942E4B}">
                <a14:imgProps xmlns:a14="http://schemas.microsoft.com/office/drawing/2010/main">
                  <a14:imgLayer r:embed="rId55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1" r="735" b="-1"/>
          <a:stretch/>
        </p:blipFill>
        <p:spPr>
          <a:xfrm>
            <a:off x="63418" y="4552964"/>
            <a:ext cx="1704467" cy="11916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04326E-814B-4B94-C665-E0F5162904C5}"/>
              </a:ext>
            </a:extLst>
          </p:cNvPr>
          <p:cNvCxnSpPr>
            <a:cxnSpLocks/>
          </p:cNvCxnSpPr>
          <p:nvPr/>
        </p:nvCxnSpPr>
        <p:spPr>
          <a:xfrm>
            <a:off x="1870993" y="2821860"/>
            <a:ext cx="0" cy="178583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E2CF2EC-CBFF-78CE-7D9E-C09136570405}"/>
              </a:ext>
            </a:extLst>
          </p:cNvPr>
          <p:cNvSpPr txBox="1"/>
          <p:nvPr/>
        </p:nvSpPr>
        <p:spPr>
          <a:xfrm>
            <a:off x="5420515" y="2226901"/>
            <a:ext cx="201831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Cholesky Decomposition </a:t>
            </a:r>
            <a:r>
              <a:rPr lang="en-GB" sz="700" dirty="0"/>
              <a:t>&lt;3:</a:t>
            </a:r>
          </a:p>
          <a:p>
            <a:r>
              <a:rPr lang="en-GB" sz="700" b="1" dirty="0"/>
              <a:t>A = LL</a:t>
            </a:r>
            <a:r>
              <a:rPr lang="en-GB" sz="700" b="1" baseline="30000" dirty="0"/>
              <a:t>T</a:t>
            </a:r>
            <a:endParaRPr lang="en-GB" sz="700" b="1" dirty="0"/>
          </a:p>
          <a:p>
            <a:r>
              <a:rPr lang="en-GB" sz="700" b="1" dirty="0"/>
              <a:t>A</a:t>
            </a:r>
            <a:r>
              <a:rPr lang="en-GB" sz="700" dirty="0"/>
              <a:t> </a:t>
            </a:r>
            <a:r>
              <a:rPr lang="en-GB" sz="700" i="1" dirty="0"/>
              <a:t>must</a:t>
            </a:r>
            <a:r>
              <a:rPr lang="en-GB" sz="700" dirty="0"/>
              <a:t> be positive (semi-)definite and symmetric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600" dirty="0"/>
          </a:p>
          <a:p>
            <a:r>
              <a:rPr lang="en-GB" sz="700" dirty="0"/>
              <a:t>                                    Solve </a:t>
            </a:r>
            <a:r>
              <a:rPr lang="en-GB" sz="700" b="1" dirty="0"/>
              <a:t>A = LL</a:t>
            </a:r>
            <a:r>
              <a:rPr lang="en-GB" sz="700" b="1" baseline="30000" dirty="0"/>
              <a:t>T</a:t>
            </a:r>
            <a:endParaRPr lang="en-GB" sz="7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F6E1CDC-871F-6D9E-E918-22F710DF7A9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136" y="2702848"/>
            <a:ext cx="855853" cy="11151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8C0D62B-7AB6-A5AF-23E5-DF944A5941BF}"/>
              </a:ext>
            </a:extLst>
          </p:cNvPr>
          <p:cNvPicPr>
            <a:picLocks noChangeAspect="1"/>
          </p:cNvPicPr>
          <p:nvPr/>
        </p:nvPicPr>
        <p:blipFill rotWithShape="1">
          <a:blip r:embed="rId58">
            <a:extLst>
              <a:ext uri="{BEBA8EAE-BF5A-486C-A8C5-ECC9F3942E4B}">
                <a14:imgProps xmlns:a14="http://schemas.microsoft.com/office/drawing/2010/main">
                  <a14:imgLayer r:embed="rId59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63" t="3412" b="8368"/>
          <a:stretch/>
        </p:blipFill>
        <p:spPr>
          <a:xfrm>
            <a:off x="4051439" y="3135821"/>
            <a:ext cx="911433" cy="10873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F27229B-8FF1-332A-B34B-D016763A21E4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5515245" y="3411367"/>
            <a:ext cx="693232" cy="29800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5DEA268-33BE-EB2C-15C1-97FF7C4B2071}"/>
              </a:ext>
            </a:extLst>
          </p:cNvPr>
          <p:cNvPicPr>
            <a:picLocks noChangeAspect="1"/>
          </p:cNvPicPr>
          <p:nvPr/>
        </p:nvPicPr>
        <p:blipFill rotWithShape="1">
          <a:blip r:embed="rId61"/>
          <a:srcRect l="11753" r="84183"/>
          <a:stretch/>
        </p:blipFill>
        <p:spPr>
          <a:xfrm>
            <a:off x="5719575" y="3725300"/>
            <a:ext cx="69678" cy="31634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2C2580F-7CC0-BD8E-8ADC-8BC5918EC261}"/>
              </a:ext>
            </a:extLst>
          </p:cNvPr>
          <p:cNvPicPr>
            <a:picLocks noChangeAspect="1"/>
          </p:cNvPicPr>
          <p:nvPr/>
        </p:nvPicPr>
        <p:blipFill rotWithShape="1">
          <a:blip r:embed="rId61"/>
          <a:srcRect l="18135"/>
          <a:stretch/>
        </p:blipFill>
        <p:spPr>
          <a:xfrm>
            <a:off x="5829861" y="3726623"/>
            <a:ext cx="1403542" cy="31634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1662296-F13A-D7A1-6EF2-57214405D712}"/>
              </a:ext>
            </a:extLst>
          </p:cNvPr>
          <p:cNvSpPr txBox="1"/>
          <p:nvPr/>
        </p:nvSpPr>
        <p:spPr>
          <a:xfrm>
            <a:off x="3912031" y="3790819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Lower triangular </a:t>
            </a:r>
            <a:r>
              <a:rPr lang="en-GB" sz="700" dirty="0" err="1"/>
              <a:t>iff</a:t>
            </a:r>
            <a:r>
              <a:rPr lang="en-GB" sz="700" dirty="0"/>
              <a:t> </a:t>
            </a:r>
          </a:p>
          <a:p>
            <a:r>
              <a:rPr lang="en-GB" sz="700" b="1" dirty="0"/>
              <a:t>Upper triangular </a:t>
            </a:r>
            <a:r>
              <a:rPr lang="en-GB" sz="700" dirty="0" err="1"/>
              <a:t>iff</a:t>
            </a:r>
            <a:endParaRPr lang="en-GB" sz="700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8709403-1CE6-3C9E-1819-9A2CB3039600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BEBA8EAE-BF5A-486C-A8C5-ECC9F3942E4B}">
                <a14:imgProps xmlns:a14="http://schemas.microsoft.com/office/drawing/2010/main">
                  <a14:imgLayer r:embed="rId6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7834" y="3848221"/>
            <a:ext cx="686746" cy="10810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5BA0FB8-21D4-0D73-D8C6-95674CCF9A1E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0933" y="3961428"/>
            <a:ext cx="675235" cy="102636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00E5CA35-6A4E-B074-38C5-7A270C31D2F6}"/>
              </a:ext>
            </a:extLst>
          </p:cNvPr>
          <p:cNvSpPr/>
          <p:nvPr/>
        </p:nvSpPr>
        <p:spPr>
          <a:xfrm>
            <a:off x="3944872" y="3807632"/>
            <a:ext cx="1518914" cy="2709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6F8CE9D-EBB1-C0AC-FE68-B7D025495A57}"/>
              </a:ext>
            </a:extLst>
          </p:cNvPr>
          <p:cNvPicPr>
            <a:picLocks noChangeAspect="1"/>
          </p:cNvPicPr>
          <p:nvPr/>
        </p:nvPicPr>
        <p:blipFill rotWithShape="1">
          <a:blip r:embed="rId66"/>
          <a:srcRect t="21775" r="63594" b="19512"/>
          <a:stretch/>
        </p:blipFill>
        <p:spPr>
          <a:xfrm>
            <a:off x="5483348" y="2603381"/>
            <a:ext cx="786477" cy="15315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303A2E0-D2F0-A147-E4C1-115944D94C15}"/>
              </a:ext>
            </a:extLst>
          </p:cNvPr>
          <p:cNvPicPr>
            <a:picLocks noChangeAspect="1"/>
          </p:cNvPicPr>
          <p:nvPr/>
        </p:nvPicPr>
        <p:blipFill rotWithShape="1">
          <a:blip r:embed="rId66"/>
          <a:srcRect l="36140"/>
          <a:stretch/>
        </p:blipFill>
        <p:spPr>
          <a:xfrm>
            <a:off x="6001820" y="2737749"/>
            <a:ext cx="1260403" cy="23832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17476DF-88CA-CA8B-BDA1-981DC85CF060}"/>
              </a:ext>
            </a:extLst>
          </p:cNvPr>
          <p:cNvPicPr>
            <a:picLocks noChangeAspect="1"/>
          </p:cNvPicPr>
          <p:nvPr/>
        </p:nvPicPr>
        <p:blipFill rotWithShape="1">
          <a:blip r:embed="rId67"/>
          <a:srcRect t="32209" r="69732" b="27455"/>
          <a:stretch/>
        </p:blipFill>
        <p:spPr>
          <a:xfrm>
            <a:off x="5496444" y="2967440"/>
            <a:ext cx="716375" cy="14094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836C3D00-58FF-D15C-10F3-07E4F3297694}"/>
              </a:ext>
            </a:extLst>
          </p:cNvPr>
          <p:cNvPicPr>
            <a:picLocks noChangeAspect="1"/>
          </p:cNvPicPr>
          <p:nvPr/>
        </p:nvPicPr>
        <p:blipFill rotWithShape="1">
          <a:blip r:embed="rId67"/>
          <a:srcRect l="30711"/>
          <a:stretch/>
        </p:blipFill>
        <p:spPr>
          <a:xfrm>
            <a:off x="5902164" y="3103839"/>
            <a:ext cx="1402386" cy="29880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9895CAC-E474-613E-4B60-A7D588D78043}"/>
              </a:ext>
            </a:extLst>
          </p:cNvPr>
          <p:cNvPicPr>
            <a:picLocks noChangeAspect="1"/>
          </p:cNvPicPr>
          <p:nvPr/>
        </p:nvPicPr>
        <p:blipFill rotWithShape="1">
          <a:blip r:embed="rId61"/>
          <a:srcRect l="472" r="88608"/>
          <a:stretch/>
        </p:blipFill>
        <p:spPr>
          <a:xfrm>
            <a:off x="5528724" y="3726622"/>
            <a:ext cx="187222" cy="316345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3D60709-4D7C-A649-C53B-F4709650AE78}"/>
              </a:ext>
            </a:extLst>
          </p:cNvPr>
          <p:cNvSpPr/>
          <p:nvPr/>
        </p:nvSpPr>
        <p:spPr>
          <a:xfrm>
            <a:off x="5464623" y="2245175"/>
            <a:ext cx="1974211" cy="18334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A343A-35E2-A1A6-48CE-0ADB110FC1D7}"/>
              </a:ext>
            </a:extLst>
          </p:cNvPr>
          <p:cNvPicPr>
            <a:picLocks noChangeAspect="1"/>
          </p:cNvPicPr>
          <p:nvPr/>
        </p:nvPicPr>
        <p:blipFill rotWithShape="1">
          <a:blip r:embed="rId68">
            <a:extLst>
              <a:ext uri="{BEBA8EAE-BF5A-486C-A8C5-ECC9F3942E4B}">
                <a14:imgProps xmlns:a14="http://schemas.microsoft.com/office/drawing/2010/main">
                  <a14:imgLayer r:embed="rId69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675" t="4950" r="1068" b="5484"/>
          <a:stretch/>
        </p:blipFill>
        <p:spPr>
          <a:xfrm>
            <a:off x="2609696" y="3358032"/>
            <a:ext cx="1110781" cy="200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671BDF-17C3-B47A-2C1C-98CFBAE0B422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2155011" y="3560221"/>
            <a:ext cx="1749077" cy="994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6F7F1-E692-89BC-077C-5A5B70CC6EB4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2709941" y="4013055"/>
            <a:ext cx="1092188" cy="11304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5CECF9-4AB8-89F9-4D4D-60FBE72E2609}"/>
              </a:ext>
            </a:extLst>
          </p:cNvPr>
          <p:cNvCxnSpPr>
            <a:cxnSpLocks/>
          </p:cNvCxnSpPr>
          <p:nvPr/>
        </p:nvCxnSpPr>
        <p:spPr>
          <a:xfrm>
            <a:off x="1873807" y="4418686"/>
            <a:ext cx="2073879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8736D9-83C7-120E-13A6-36DBFA72A3DD}"/>
              </a:ext>
            </a:extLst>
          </p:cNvPr>
          <p:cNvCxnSpPr>
            <a:cxnSpLocks/>
          </p:cNvCxnSpPr>
          <p:nvPr/>
        </p:nvCxnSpPr>
        <p:spPr>
          <a:xfrm flipV="1">
            <a:off x="3946332" y="3387284"/>
            <a:ext cx="48" cy="103318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6D3272-A538-2637-0697-47CD64F0D719}"/>
              </a:ext>
            </a:extLst>
          </p:cNvPr>
          <p:cNvCxnSpPr>
            <a:cxnSpLocks/>
          </p:cNvCxnSpPr>
          <p:nvPr/>
        </p:nvCxnSpPr>
        <p:spPr>
          <a:xfrm flipV="1">
            <a:off x="1870311" y="4412493"/>
            <a:ext cx="0" cy="70690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7FB75D-26EA-919A-E66A-5279CD8B1FDF}"/>
              </a:ext>
            </a:extLst>
          </p:cNvPr>
          <p:cNvCxnSpPr>
            <a:cxnSpLocks/>
          </p:cNvCxnSpPr>
          <p:nvPr/>
        </p:nvCxnSpPr>
        <p:spPr>
          <a:xfrm>
            <a:off x="-201302" y="5312499"/>
            <a:ext cx="2073879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05F6D55-5E41-C6D1-7DE7-29B7E379830A}"/>
              </a:ext>
            </a:extLst>
          </p:cNvPr>
          <p:cNvSpPr txBox="1"/>
          <p:nvPr/>
        </p:nvSpPr>
        <p:spPr>
          <a:xfrm>
            <a:off x="-16624" y="5301878"/>
            <a:ext cx="19586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Generalised Eigenvalues</a:t>
            </a:r>
            <a:r>
              <a:rPr lang="en-GB" sz="700" dirty="0"/>
              <a:t>:</a:t>
            </a:r>
          </a:p>
          <a:p>
            <a:r>
              <a:rPr lang="en-GB" sz="700" dirty="0"/>
              <a:t>Given square </a:t>
            </a:r>
            <a:r>
              <a:rPr lang="en-GB" sz="700" b="1" dirty="0"/>
              <a:t>A ∈ R</a:t>
            </a:r>
            <a:r>
              <a:rPr lang="en-GB" sz="700" b="1" baseline="30000" dirty="0"/>
              <a:t>n x n</a:t>
            </a:r>
            <a:r>
              <a:rPr lang="en-GB" sz="700" dirty="0"/>
              <a:t> a non-zero vector </a:t>
            </a:r>
            <a:r>
              <a:rPr lang="en-GB" sz="700" b="1" dirty="0"/>
              <a:t>v ∈ C</a:t>
            </a:r>
            <a:r>
              <a:rPr lang="en-GB" sz="700" b="1" baseline="30000" dirty="0"/>
              <a:t>n</a:t>
            </a:r>
            <a:r>
              <a:rPr lang="en-GB" sz="700" dirty="0"/>
              <a:t> is a generalised eigenvector of rank </a:t>
            </a:r>
            <a:r>
              <a:rPr lang="en-GB" sz="700" b="1" dirty="0"/>
              <a:t>m</a:t>
            </a:r>
            <a:r>
              <a:rPr lang="en-GB" sz="700" dirty="0"/>
              <a:t> associated with eigenvalue </a:t>
            </a:r>
            <a:r>
              <a:rPr lang="en-GB" sz="700" b="1" dirty="0"/>
              <a:t>λ ∈ C </a:t>
            </a:r>
            <a:r>
              <a:rPr lang="en-GB" sz="700" dirty="0"/>
              <a:t>for </a:t>
            </a:r>
            <a:r>
              <a:rPr lang="en-GB" sz="700" b="1" dirty="0"/>
              <a:t>A</a:t>
            </a:r>
            <a:r>
              <a:rPr lang="en-GB" sz="700" dirty="0"/>
              <a:t> if:</a:t>
            </a:r>
          </a:p>
          <a:p>
            <a:endParaRPr lang="en-GB" sz="700" dirty="0"/>
          </a:p>
          <a:p>
            <a:r>
              <a:rPr lang="en-GB" sz="700" dirty="0"/>
              <a:t>Thus, any eigenvector associated with </a:t>
            </a:r>
            <a:r>
              <a:rPr lang="en-GB" sz="700" b="1" dirty="0"/>
              <a:t>λ</a:t>
            </a:r>
            <a:r>
              <a:rPr lang="en-GB" sz="700" dirty="0"/>
              <a:t> is itself a generalised eigenvector of rank 1.</a:t>
            </a:r>
          </a:p>
          <a:p>
            <a:r>
              <a:rPr lang="en-GB" sz="700" i="1" dirty="0"/>
              <a:t>The image of a vector of the eigenspace </a:t>
            </a:r>
          </a:p>
          <a:p>
            <a:r>
              <a:rPr lang="en-GB" sz="700" i="1" dirty="0"/>
              <a:t>- </a:t>
            </a:r>
            <a:r>
              <a:rPr lang="en-GB" sz="700" dirty="0"/>
              <a:t>Associated to </a:t>
            </a:r>
            <a:r>
              <a:rPr lang="en-GB" sz="700" b="1" dirty="0"/>
              <a:t>λ</a:t>
            </a:r>
            <a:r>
              <a:rPr lang="en-GB" sz="700" dirty="0"/>
              <a:t> through </a:t>
            </a:r>
            <a:r>
              <a:rPr lang="en-GB" sz="700" b="1" dirty="0"/>
              <a:t>A − </a:t>
            </a:r>
            <a:r>
              <a:rPr lang="en-GB" sz="700" b="1" dirty="0" err="1"/>
              <a:t>λI</a:t>
            </a:r>
            <a:r>
              <a:rPr lang="en-GB" sz="700" b="1" dirty="0"/>
              <a:t> </a:t>
            </a:r>
            <a:r>
              <a:rPr lang="en-GB" sz="700" dirty="0"/>
              <a:t>is </a:t>
            </a:r>
            <a:r>
              <a:rPr lang="en-GB" sz="700" b="1" dirty="0"/>
              <a:t>0</a:t>
            </a:r>
            <a:r>
              <a:rPr lang="en-GB" sz="700" dirty="0"/>
              <a:t>.</a:t>
            </a:r>
          </a:p>
          <a:p>
            <a:r>
              <a:rPr lang="en-GB" sz="700" dirty="0"/>
              <a:t>- of </a:t>
            </a:r>
            <a:r>
              <a:rPr lang="en-GB" sz="700" b="1" dirty="0"/>
              <a:t>rank 1</a:t>
            </a:r>
            <a:r>
              <a:rPr lang="en-GB" sz="700" dirty="0"/>
              <a:t> (if there are some) through </a:t>
            </a:r>
            <a:r>
              <a:rPr lang="en-GB" sz="700" b="1" dirty="0"/>
              <a:t>A −</a:t>
            </a:r>
            <a:r>
              <a:rPr lang="en-GB" sz="700" b="1" dirty="0" err="1"/>
              <a:t>λI</a:t>
            </a:r>
            <a:r>
              <a:rPr lang="en-GB" sz="700" b="1" dirty="0"/>
              <a:t> </a:t>
            </a:r>
            <a:r>
              <a:rPr lang="en-GB" sz="700" dirty="0"/>
              <a:t>is in the </a:t>
            </a:r>
            <a:r>
              <a:rPr lang="en-GB" sz="700" b="1" dirty="0"/>
              <a:t>eigenspace </a:t>
            </a:r>
            <a:r>
              <a:rPr lang="en-GB" sz="700" dirty="0"/>
              <a:t>associated to </a:t>
            </a:r>
            <a:r>
              <a:rPr lang="en-GB" sz="700" b="1" dirty="0"/>
              <a:t>λ</a:t>
            </a:r>
            <a:r>
              <a:rPr lang="en-GB" sz="700" dirty="0"/>
              <a:t>.</a:t>
            </a:r>
          </a:p>
          <a:p>
            <a:r>
              <a:rPr lang="en-GB" sz="700" dirty="0"/>
              <a:t>- of </a:t>
            </a:r>
            <a:r>
              <a:rPr lang="en-GB" sz="700" b="1" dirty="0"/>
              <a:t>rank 2 </a:t>
            </a:r>
            <a:r>
              <a:rPr lang="en-GB" sz="700" dirty="0"/>
              <a:t>(if there are some) through </a:t>
            </a:r>
            <a:r>
              <a:rPr lang="en-GB" sz="700" b="1" dirty="0"/>
              <a:t>A−</a:t>
            </a:r>
            <a:r>
              <a:rPr lang="en-GB" sz="700" b="1" dirty="0" err="1"/>
              <a:t>λI</a:t>
            </a:r>
            <a:r>
              <a:rPr lang="en-GB" sz="700" b="1" dirty="0"/>
              <a:t> </a:t>
            </a:r>
            <a:r>
              <a:rPr lang="en-GB" sz="700" dirty="0"/>
              <a:t>is in the </a:t>
            </a:r>
            <a:r>
              <a:rPr lang="en-GB" sz="700" b="1" dirty="0"/>
              <a:t>vector space </a:t>
            </a:r>
            <a:r>
              <a:rPr lang="en-GB" sz="700" dirty="0"/>
              <a:t>generated by the </a:t>
            </a:r>
            <a:r>
              <a:rPr lang="en-GB" sz="700" b="1" dirty="0"/>
              <a:t>generalised eigenvector</a:t>
            </a:r>
            <a:r>
              <a:rPr lang="en-GB" sz="700" dirty="0"/>
              <a:t> of </a:t>
            </a:r>
            <a:r>
              <a:rPr lang="en-GB" sz="700" b="1" dirty="0"/>
              <a:t>rank 1</a:t>
            </a:r>
            <a:r>
              <a:rPr lang="en-GB" sz="700" dirty="0"/>
              <a:t>.</a:t>
            </a:r>
          </a:p>
          <a:p>
            <a:r>
              <a:rPr lang="en-GB" sz="700" dirty="0"/>
              <a:t>- and so forth...</a:t>
            </a:r>
          </a:p>
          <a:p>
            <a:r>
              <a:rPr lang="en-GB" sz="700" b="1" dirty="0"/>
              <a:t>Generalised EVs Associated with </a:t>
            </a:r>
            <a:r>
              <a:rPr lang="el-GR" sz="700" b="1" dirty="0"/>
              <a:t>λ</a:t>
            </a:r>
            <a:r>
              <a:rPr lang="en-GB" sz="700" dirty="0"/>
              <a:t>:</a:t>
            </a:r>
          </a:p>
          <a:p>
            <a:r>
              <a:rPr lang="en-GB" sz="700" b="1" dirty="0"/>
              <a:t>A ∈ R</a:t>
            </a:r>
            <a:r>
              <a:rPr lang="en-GB" sz="700" b="1" baseline="30000" dirty="0"/>
              <a:t>n x n</a:t>
            </a:r>
            <a:r>
              <a:rPr lang="en-GB" sz="700" dirty="0"/>
              <a:t> with eigenvalue</a:t>
            </a:r>
            <a:r>
              <a:rPr lang="en-GB" sz="700" b="1" dirty="0"/>
              <a:t> λ ∈ C </a:t>
            </a:r>
            <a:r>
              <a:rPr lang="en-GB" sz="700" dirty="0"/>
              <a:t>of algebraic multiplicity </a:t>
            </a:r>
            <a:r>
              <a:rPr lang="en-GB" sz="700" b="1" dirty="0"/>
              <a:t>k</a:t>
            </a:r>
            <a:r>
              <a:rPr lang="en-GB" sz="700" dirty="0"/>
              <a:t>, there are k linearly independent generalised eigenvectors </a:t>
            </a:r>
            <a:r>
              <a:rPr lang="en-GB" sz="700" b="1" dirty="0"/>
              <a:t>v ∈ C</a:t>
            </a:r>
            <a:r>
              <a:rPr lang="en-GB" sz="700" b="1" baseline="30000" dirty="0"/>
              <a:t>n</a:t>
            </a:r>
            <a:r>
              <a:rPr lang="en-GB" sz="700" dirty="0"/>
              <a:t> associated with </a:t>
            </a:r>
            <a:r>
              <a:rPr lang="en-GB" sz="700" b="1" dirty="0"/>
              <a:t>λ</a:t>
            </a:r>
            <a:r>
              <a:rPr lang="en-GB" sz="700" dirty="0"/>
              <a:t>. It includes the eigenvectors associated with </a:t>
            </a:r>
            <a:r>
              <a:rPr lang="en-GB" sz="700" b="1" dirty="0"/>
              <a:t>λ</a:t>
            </a:r>
            <a:r>
              <a:rPr lang="en-GB" sz="700" dirty="0"/>
              <a:t>, as they are generalised eigenvectors.</a:t>
            </a:r>
          </a:p>
          <a:p>
            <a:r>
              <a:rPr lang="en-GB" sz="700" b="1" dirty="0"/>
              <a:t>Number of Generalised Eigenvectors</a:t>
            </a:r>
            <a:r>
              <a:rPr lang="en-GB" sz="700" dirty="0"/>
              <a:t>:</a:t>
            </a:r>
          </a:p>
          <a:p>
            <a:r>
              <a:rPr lang="en-GB" sz="700" b="1" dirty="0"/>
              <a:t>A ∈ R</a:t>
            </a:r>
            <a:r>
              <a:rPr lang="en-GB" sz="700" b="1" baseline="30000" dirty="0"/>
              <a:t>n x n</a:t>
            </a:r>
            <a:r>
              <a:rPr lang="en-GB" sz="700" b="1" dirty="0"/>
              <a:t> </a:t>
            </a:r>
            <a:r>
              <a:rPr lang="en-GB" sz="700" dirty="0"/>
              <a:t>has </a:t>
            </a:r>
            <a:r>
              <a:rPr lang="en-GB" sz="700" b="1" dirty="0"/>
              <a:t>n</a:t>
            </a:r>
            <a:r>
              <a:rPr lang="en-GB" sz="700" dirty="0"/>
              <a:t> linearly independent generalised eigenvectors. There exist a basis of </a:t>
            </a:r>
            <a:r>
              <a:rPr lang="en-GB" sz="700" b="1" dirty="0"/>
              <a:t>C</a:t>
            </a:r>
            <a:r>
              <a:rPr lang="en-GB" sz="700" b="1" baseline="30000" dirty="0"/>
              <a:t>n</a:t>
            </a:r>
            <a:r>
              <a:rPr lang="en-GB" sz="700" dirty="0"/>
              <a:t> of generalised eigenvectors of </a:t>
            </a:r>
            <a:r>
              <a:rPr lang="en-GB" sz="700" b="1" dirty="0"/>
              <a:t>A</a:t>
            </a:r>
            <a:r>
              <a:rPr lang="en-GB" sz="700" dirty="0"/>
              <a:t>.</a:t>
            </a:r>
          </a:p>
          <a:p>
            <a:r>
              <a:rPr lang="en-GB" sz="700" b="1" dirty="0"/>
              <a:t>Example</a:t>
            </a:r>
            <a:r>
              <a:rPr lang="en-GB" sz="700" dirty="0"/>
              <a:t>:</a:t>
            </a:r>
          </a:p>
          <a:p>
            <a:r>
              <a:rPr lang="en-GB" sz="700" dirty="0"/>
              <a:t>For matrix </a:t>
            </a:r>
            <a:r>
              <a:rPr lang="en-GB" sz="700" b="1" dirty="0"/>
              <a:t>A</a:t>
            </a:r>
            <a:r>
              <a:rPr lang="en-GB" sz="700" dirty="0"/>
              <a:t> defined as: </a:t>
            </a:r>
          </a:p>
          <a:p>
            <a:r>
              <a:rPr lang="en-GB" sz="700" dirty="0"/>
              <a:t>we have </a:t>
            </a:r>
            <a:r>
              <a:rPr lang="en-GB" sz="700" b="1" dirty="0"/>
              <a:t>det(A − </a:t>
            </a:r>
            <a:r>
              <a:rPr lang="en-GB" sz="700" b="1" dirty="0" err="1"/>
              <a:t>λI</a:t>
            </a:r>
            <a:r>
              <a:rPr lang="en-GB" sz="700" b="1" dirty="0"/>
              <a:t>) = (1 − λ)</a:t>
            </a:r>
            <a:r>
              <a:rPr lang="en-GB" sz="700" b="1" baseline="30000" dirty="0"/>
              <a:t>3</a:t>
            </a:r>
            <a:r>
              <a:rPr lang="en-GB" sz="700" b="1" dirty="0"/>
              <a:t> </a:t>
            </a:r>
            <a:r>
              <a:rPr lang="en-GB" sz="700" dirty="0"/>
              <a:t>which gives </a:t>
            </a:r>
            <a:r>
              <a:rPr lang="en-GB" sz="700" b="1" dirty="0"/>
              <a:t>λ</a:t>
            </a:r>
            <a:r>
              <a:rPr lang="en-GB" sz="700" b="1" baseline="-25000" dirty="0"/>
              <a:t>1</a:t>
            </a:r>
            <a:r>
              <a:rPr lang="en-GB" sz="700" b="1" dirty="0"/>
              <a:t> = 1</a:t>
            </a:r>
            <a:r>
              <a:rPr lang="en-GB" sz="700" dirty="0"/>
              <a:t> and 2 linearly independent EVs </a:t>
            </a:r>
            <a:r>
              <a:rPr lang="en-GB" sz="700" b="1" dirty="0"/>
              <a:t>v</a:t>
            </a:r>
            <a:r>
              <a:rPr lang="en-GB" sz="700" b="1" baseline="-25000" dirty="0"/>
              <a:t>1</a:t>
            </a:r>
            <a:r>
              <a:rPr lang="en-GB" sz="700" b="1" dirty="0"/>
              <a:t> = (0, 1, −1)</a:t>
            </a:r>
            <a:r>
              <a:rPr lang="en-GB" sz="700" b="1" baseline="30000" dirty="0"/>
              <a:t>T</a:t>
            </a:r>
            <a:r>
              <a:rPr lang="en-GB" sz="700" dirty="0"/>
              <a:t>, </a:t>
            </a:r>
          </a:p>
          <a:p>
            <a:r>
              <a:rPr lang="en-GB" sz="700" b="1" dirty="0"/>
              <a:t>v</a:t>
            </a:r>
            <a:r>
              <a:rPr lang="en-GB" sz="700" b="1" baseline="-25000" dirty="0"/>
              <a:t>2</a:t>
            </a:r>
            <a:r>
              <a:rPr lang="en-GB" sz="700" b="1" dirty="0"/>
              <a:t> = (1, 0, 0)</a:t>
            </a:r>
            <a:r>
              <a:rPr lang="en-GB" sz="700" b="1" baseline="30000" dirty="0"/>
              <a:t>T</a:t>
            </a:r>
            <a:r>
              <a:rPr lang="en-GB" sz="700" dirty="0"/>
              <a:t> but since </a:t>
            </a:r>
            <a:r>
              <a:rPr lang="en-GB" sz="700" b="1" dirty="0"/>
              <a:t>λ</a:t>
            </a:r>
            <a:r>
              <a:rPr lang="en-GB" sz="700" b="1" baseline="-25000" dirty="0"/>
              <a:t>1</a:t>
            </a:r>
            <a:r>
              <a:rPr lang="en-GB" sz="700" dirty="0"/>
              <a:t> has algebraic multiplicity of 3 we find </a:t>
            </a:r>
            <a:r>
              <a:rPr lang="en-GB" sz="700" b="1" dirty="0"/>
              <a:t>v</a:t>
            </a:r>
            <a:r>
              <a:rPr lang="en-GB" sz="700" b="1" baseline="-25000" dirty="0"/>
              <a:t>3</a:t>
            </a:r>
            <a:r>
              <a:rPr lang="en-GB" sz="700" dirty="0"/>
              <a:t> using </a:t>
            </a:r>
            <a:r>
              <a:rPr lang="en-GB" sz="700" b="1" dirty="0"/>
              <a:t>(A − λ</a:t>
            </a:r>
            <a:r>
              <a:rPr lang="en-GB" sz="700" b="1" baseline="-25000" dirty="0"/>
              <a:t>1</a:t>
            </a:r>
            <a:r>
              <a:rPr lang="en-GB" sz="700" b="1" dirty="0"/>
              <a:t>I)v</a:t>
            </a:r>
            <a:r>
              <a:rPr lang="en-GB" sz="700" b="1" baseline="-25000" dirty="0"/>
              <a:t>3</a:t>
            </a:r>
            <a:r>
              <a:rPr lang="en-GB" sz="700" b="1" dirty="0"/>
              <a:t> = v</a:t>
            </a:r>
            <a:r>
              <a:rPr lang="en-GB" sz="700" b="1" baseline="-25000" dirty="0"/>
              <a:t>2</a:t>
            </a:r>
            <a:r>
              <a:rPr lang="en-GB" sz="700" b="1" dirty="0"/>
              <a:t> </a:t>
            </a:r>
            <a:r>
              <a:rPr lang="en-GB" sz="700" dirty="0"/>
              <a:t>which gives </a:t>
            </a:r>
            <a:r>
              <a:rPr lang="en-GB" sz="700" b="1" dirty="0"/>
              <a:t>v</a:t>
            </a:r>
            <a:r>
              <a:rPr lang="en-GB" sz="700" b="1" baseline="-25000" dirty="0"/>
              <a:t>3</a:t>
            </a:r>
            <a:r>
              <a:rPr lang="en-GB" sz="700" b="1" dirty="0"/>
              <a:t> = (0, 0, 1)</a:t>
            </a:r>
            <a:r>
              <a:rPr lang="en-GB" sz="700" b="1" baseline="30000" dirty="0"/>
              <a:t>T</a:t>
            </a:r>
            <a:r>
              <a:rPr lang="en-GB" sz="700" dirty="0"/>
              <a:t>. We use </a:t>
            </a:r>
            <a:r>
              <a:rPr lang="en-GB" sz="700" b="1" dirty="0"/>
              <a:t>v</a:t>
            </a:r>
            <a:r>
              <a:rPr lang="en-GB" sz="700" b="1" baseline="-25000" dirty="0"/>
              <a:t>2</a:t>
            </a:r>
            <a:r>
              <a:rPr lang="en-GB" sz="700" dirty="0"/>
              <a:t> here as it is in the row space (a multiple of it is a row of </a:t>
            </a:r>
            <a:r>
              <a:rPr lang="en-GB" sz="700" b="1" dirty="0"/>
              <a:t>A</a:t>
            </a:r>
            <a:r>
              <a:rPr lang="en-GB" sz="700" dirty="0"/>
              <a:t>) so </a:t>
            </a:r>
            <a:r>
              <a:rPr lang="en-GB" sz="700" b="1" dirty="0"/>
              <a:t>v</a:t>
            </a:r>
            <a:r>
              <a:rPr lang="en-GB" sz="700" b="1" baseline="-25000" dirty="0"/>
              <a:t>3</a:t>
            </a:r>
            <a:r>
              <a:rPr lang="en-GB" sz="700" dirty="0"/>
              <a:t> will be linearly independent.</a:t>
            </a:r>
            <a:endParaRPr lang="en-GB" sz="700" b="1" baseline="30000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1C007C5-81F7-3F43-D12E-F8CDDA2719BA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BEBA8EAE-BF5A-486C-A8C5-ECC9F3942E4B}">
                <a14:imgProps xmlns:a14="http://schemas.microsoft.com/office/drawing/2010/main">
                  <a14:imgLayer r:embed="rId7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977" y="5776970"/>
            <a:ext cx="1501294" cy="114133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28FA1AEA-2E3C-C838-CA57-94ED1086E2AF}"/>
              </a:ext>
            </a:extLst>
          </p:cNvPr>
          <p:cNvSpPr/>
          <p:nvPr/>
        </p:nvSpPr>
        <p:spPr>
          <a:xfrm>
            <a:off x="-20304" y="5313288"/>
            <a:ext cx="1888715" cy="37231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0AC46CE-B97D-4947-A436-D608298005E0}"/>
              </a:ext>
            </a:extLst>
          </p:cNvPr>
          <p:cNvSpPr txBox="1"/>
          <p:nvPr/>
        </p:nvSpPr>
        <p:spPr>
          <a:xfrm>
            <a:off x="1831302" y="4400488"/>
            <a:ext cx="215646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Jordan Normal Form</a:t>
            </a:r>
            <a:r>
              <a:rPr lang="en-GB" sz="700" dirty="0"/>
              <a:t>: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400" dirty="0"/>
          </a:p>
          <a:p>
            <a:r>
              <a:rPr lang="en-GB" sz="700" b="1" dirty="0"/>
              <a:t>Note</a:t>
            </a:r>
            <a:r>
              <a:rPr lang="en-GB" sz="700" dirty="0"/>
              <a:t>: The </a:t>
            </a:r>
            <a:r>
              <a:rPr lang="en-GB" sz="700" i="1" dirty="0"/>
              <a:t>algebraic</a:t>
            </a:r>
            <a:r>
              <a:rPr lang="en-GB" sz="700" dirty="0"/>
              <a:t> multiplicity of an eigenvalue </a:t>
            </a:r>
            <a:r>
              <a:rPr lang="en-GB" sz="700" b="1" dirty="0"/>
              <a:t>λ</a:t>
            </a:r>
            <a:r>
              <a:rPr lang="en-GB" sz="700" dirty="0"/>
              <a:t> is the </a:t>
            </a:r>
            <a:r>
              <a:rPr lang="en-GB" sz="700" i="1" dirty="0"/>
              <a:t>sum of the sizes of blocks </a:t>
            </a:r>
            <a:r>
              <a:rPr lang="en-GB" sz="700" dirty="0"/>
              <a:t>with </a:t>
            </a:r>
            <a:r>
              <a:rPr lang="en-GB" sz="700" b="1" dirty="0"/>
              <a:t>λ</a:t>
            </a:r>
            <a:r>
              <a:rPr lang="en-GB" sz="700" dirty="0"/>
              <a:t> on the diagonal. The </a:t>
            </a:r>
            <a:r>
              <a:rPr lang="en-GB" sz="700" i="1" dirty="0"/>
              <a:t>geometric</a:t>
            </a:r>
            <a:r>
              <a:rPr lang="en-GB" sz="700" dirty="0"/>
              <a:t> multiplicity of </a:t>
            </a:r>
            <a:r>
              <a:rPr lang="en-GB" sz="700" b="1" dirty="0"/>
              <a:t>λ</a:t>
            </a:r>
            <a:r>
              <a:rPr lang="en-GB" sz="700" dirty="0"/>
              <a:t> is the </a:t>
            </a:r>
            <a:r>
              <a:rPr lang="en-GB" sz="700" i="1" dirty="0"/>
              <a:t>number of blocks </a:t>
            </a:r>
            <a:r>
              <a:rPr lang="en-GB" sz="700" dirty="0"/>
              <a:t>with </a:t>
            </a:r>
            <a:r>
              <a:rPr lang="en-GB" sz="700" b="1" dirty="0"/>
              <a:t>λ</a:t>
            </a:r>
            <a:r>
              <a:rPr lang="en-GB" sz="700" dirty="0"/>
              <a:t> on the diagonal.</a:t>
            </a:r>
          </a:p>
          <a:p>
            <a:r>
              <a:rPr lang="en-GB" sz="700" dirty="0"/>
              <a:t>1. Find eigenvalues of </a:t>
            </a:r>
            <a:r>
              <a:rPr lang="en-GB" sz="700" b="1" dirty="0"/>
              <a:t>A</a:t>
            </a:r>
            <a:r>
              <a:rPr lang="en-GB" sz="700" dirty="0"/>
              <a:t> (note the </a:t>
            </a:r>
            <a:r>
              <a:rPr lang="en-GB" sz="700" b="1" dirty="0"/>
              <a:t>a</a:t>
            </a:r>
            <a:r>
              <a:rPr lang="en-GB" sz="700" b="1" baseline="-25000" dirty="0"/>
              <a:t>i</a:t>
            </a:r>
            <a:r>
              <a:rPr lang="en-GB" sz="700" dirty="0"/>
              <a:t> of each </a:t>
            </a:r>
            <a:r>
              <a:rPr lang="en-GB" sz="700" b="1" dirty="0"/>
              <a:t>λ</a:t>
            </a:r>
            <a:r>
              <a:rPr lang="en-GB" sz="700" dirty="0"/>
              <a:t>)</a:t>
            </a:r>
          </a:p>
          <a:p>
            <a:r>
              <a:rPr lang="en-GB" sz="700" dirty="0"/>
              <a:t>2. Find eigenspaces for each (note </a:t>
            </a:r>
            <a:r>
              <a:rPr lang="en-GB" sz="700" b="1" dirty="0" err="1"/>
              <a:t>g</a:t>
            </a:r>
            <a:r>
              <a:rPr lang="en-GB" sz="700" b="1" baseline="-25000" dirty="0" err="1"/>
              <a:t>i</a:t>
            </a:r>
            <a:r>
              <a:rPr lang="en-GB" sz="700" dirty="0"/>
              <a:t> of each </a:t>
            </a:r>
            <a:r>
              <a:rPr lang="en-GB" sz="700" b="1" dirty="0"/>
              <a:t>E</a:t>
            </a:r>
            <a:r>
              <a:rPr lang="el-GR" sz="700" b="1" baseline="-25000" dirty="0"/>
              <a:t>λ</a:t>
            </a:r>
            <a:r>
              <a:rPr lang="en-GB" sz="700" b="1" baseline="-25000" dirty="0" err="1"/>
              <a:t>i</a:t>
            </a:r>
            <a:r>
              <a:rPr lang="en-GB" sz="700" dirty="0"/>
              <a:t>)</a:t>
            </a:r>
          </a:p>
          <a:p>
            <a:r>
              <a:rPr lang="en-GB" sz="700" dirty="0"/>
              <a:t>3. If </a:t>
            </a:r>
            <a:r>
              <a:rPr lang="en-GB" sz="700" b="1" dirty="0" err="1"/>
              <a:t>g</a:t>
            </a:r>
            <a:r>
              <a:rPr lang="en-GB" sz="700" b="1" baseline="-25000" dirty="0" err="1"/>
              <a:t>i</a:t>
            </a:r>
            <a:r>
              <a:rPr lang="en-GB" sz="700" b="1" dirty="0"/>
              <a:t> &lt; a</a:t>
            </a:r>
            <a:r>
              <a:rPr lang="en-GB" sz="700" b="1" baseline="-25000" dirty="0"/>
              <a:t>i</a:t>
            </a:r>
            <a:r>
              <a:rPr lang="en-GB" sz="700" dirty="0"/>
              <a:t> find missing </a:t>
            </a:r>
            <a:r>
              <a:rPr lang="en-GB" sz="700" b="1" dirty="0"/>
              <a:t>a</a:t>
            </a:r>
            <a:r>
              <a:rPr lang="en-GB" sz="700" b="1" baseline="-25000" dirty="0"/>
              <a:t>i</a:t>
            </a:r>
            <a:r>
              <a:rPr lang="en-GB" sz="700" b="1" dirty="0"/>
              <a:t> – </a:t>
            </a:r>
            <a:r>
              <a:rPr lang="en-GB" sz="700" b="1" dirty="0" err="1"/>
              <a:t>g</a:t>
            </a:r>
            <a:r>
              <a:rPr lang="en-GB" sz="700" b="1" baseline="-25000" dirty="0" err="1"/>
              <a:t>i</a:t>
            </a:r>
            <a:r>
              <a:rPr lang="en-GB" sz="700" dirty="0"/>
              <a:t> generalised eigenvectors</a:t>
            </a:r>
          </a:p>
          <a:p>
            <a:r>
              <a:rPr lang="en-GB" sz="700" dirty="0"/>
              <a:t>4. Put eigenvectors in order into matrix (change of basis matrix </a:t>
            </a:r>
            <a:r>
              <a:rPr lang="en-GB" sz="700" b="1" dirty="0"/>
              <a:t>B</a:t>
            </a:r>
            <a:r>
              <a:rPr lang="en-GB" sz="700" dirty="0"/>
              <a:t>)</a:t>
            </a:r>
          </a:p>
          <a:p>
            <a:r>
              <a:rPr lang="en-GB" sz="700" dirty="0"/>
              <a:t>5. </a:t>
            </a:r>
            <a:r>
              <a:rPr lang="en-GB" sz="700" b="1" dirty="0"/>
              <a:t>J = B</a:t>
            </a:r>
            <a:r>
              <a:rPr lang="en-GB" sz="700" b="1" baseline="30000" dirty="0"/>
              <a:t>-1</a:t>
            </a:r>
            <a:r>
              <a:rPr lang="en-GB" sz="700" b="1" dirty="0"/>
              <a:t>AB</a:t>
            </a:r>
            <a:endParaRPr lang="en-GB" sz="700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02EEFD1B-BD6B-2C24-42B3-BCDD6E521D3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BEBA8EAE-BF5A-486C-A8C5-ECC9F3942E4B}">
                <a14:imgProps xmlns:a14="http://schemas.microsoft.com/office/drawing/2010/main">
                  <a14:imgLayer r:embed="rId75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8123" y="4440123"/>
            <a:ext cx="1118043" cy="60616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6B73815-199C-DB9C-6DF9-B4CF691CE78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891241" y="4576450"/>
            <a:ext cx="916665" cy="441073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93920196-9FDA-2E8E-E46B-4D6D02737019}"/>
              </a:ext>
            </a:extLst>
          </p:cNvPr>
          <p:cNvSpPr/>
          <p:nvPr/>
        </p:nvSpPr>
        <p:spPr>
          <a:xfrm>
            <a:off x="1872212" y="4418835"/>
            <a:ext cx="2073877" cy="17219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A53B02C3-4373-3218-B108-A8D4BCF520B5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4897877" y="1608874"/>
            <a:ext cx="767192" cy="19723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427B474-EAB0-9496-754E-1AD1C95A71A7}"/>
              </a:ext>
            </a:extLst>
          </p:cNvPr>
          <p:cNvSpPr txBox="1"/>
          <p:nvPr/>
        </p:nvSpPr>
        <p:spPr>
          <a:xfrm>
            <a:off x="3912399" y="4061913"/>
            <a:ext cx="1843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QR Decomposition </a:t>
            </a:r>
            <a:r>
              <a:rPr lang="en-GB" sz="700" dirty="0"/>
              <a:t>(Gram-Shit):</a:t>
            </a:r>
          </a:p>
          <a:p>
            <a:r>
              <a:rPr lang="en-GB" sz="700" b="1" dirty="0"/>
              <a:t>A = QR</a:t>
            </a:r>
            <a:endParaRPr lang="en-GB" sz="700" dirty="0"/>
          </a:p>
          <a:p>
            <a:r>
              <a:rPr lang="en-GB" sz="700" b="1" dirty="0"/>
              <a:t>A = [a</a:t>
            </a:r>
            <a:r>
              <a:rPr lang="en-GB" sz="700" b="1" baseline="-25000" dirty="0"/>
              <a:t>1</a:t>
            </a:r>
            <a:r>
              <a:rPr lang="en-GB" sz="700" b="1" dirty="0"/>
              <a:t>, …, a</a:t>
            </a:r>
            <a:r>
              <a:rPr lang="en-GB" sz="700" b="1" baseline="-25000" dirty="0"/>
              <a:t>n</a:t>
            </a:r>
            <a:r>
              <a:rPr lang="en-GB" sz="700" b="1" dirty="0"/>
              <a:t>]</a:t>
            </a:r>
            <a:r>
              <a:rPr lang="en-GB" sz="700" dirty="0"/>
              <a:t>, assuming </a:t>
            </a:r>
            <a:r>
              <a:rPr lang="en-GB" sz="700" b="1" dirty="0"/>
              <a:t>a</a:t>
            </a:r>
            <a:r>
              <a:rPr lang="en-GB" sz="700" b="1" baseline="-25000" dirty="0"/>
              <a:t>1</a:t>
            </a:r>
            <a:r>
              <a:rPr lang="en-GB" sz="700" b="1" dirty="0"/>
              <a:t>, …, a</a:t>
            </a:r>
            <a:r>
              <a:rPr lang="en-GB" sz="700" b="1" baseline="-25000" dirty="0"/>
              <a:t>n</a:t>
            </a:r>
            <a:r>
              <a:rPr lang="en-GB" sz="700" dirty="0"/>
              <a:t> are linearly independent</a:t>
            </a:r>
            <a:endParaRPr lang="en-GB" sz="700" b="1" dirty="0"/>
          </a:p>
          <a:p>
            <a:r>
              <a:rPr lang="en-GB" sz="700" dirty="0"/>
              <a:t>1. Use Gram-Schmidt to construct an    </a:t>
            </a:r>
            <a:r>
              <a:rPr lang="en-GB" sz="700" i="1" dirty="0"/>
              <a:t>orthonormal</a:t>
            </a:r>
            <a:r>
              <a:rPr lang="en-GB" sz="700" dirty="0"/>
              <a:t> basis (</a:t>
            </a:r>
            <a:r>
              <a:rPr lang="en-GB" sz="700" b="1" dirty="0"/>
              <a:t>e</a:t>
            </a:r>
            <a:r>
              <a:rPr lang="en-GB" sz="700" b="1" baseline="-25000" dirty="0"/>
              <a:t>1</a:t>
            </a:r>
            <a:r>
              <a:rPr lang="en-GB" sz="700" b="1" dirty="0"/>
              <a:t>, …, </a:t>
            </a:r>
            <a:r>
              <a:rPr lang="en-GB" sz="700" b="1" dirty="0" err="1"/>
              <a:t>e</a:t>
            </a:r>
            <a:r>
              <a:rPr lang="en-GB" sz="700" b="1" baseline="-25000" dirty="0" err="1"/>
              <a:t>n</a:t>
            </a:r>
            <a:r>
              <a:rPr lang="en-GB" sz="700" dirty="0"/>
              <a:t>) </a:t>
            </a:r>
            <a:r>
              <a:rPr lang="en-GB" sz="700" dirty="0" err="1"/>
              <a:t>s.t.</a:t>
            </a:r>
            <a:r>
              <a:rPr lang="en-GB" sz="700" dirty="0"/>
              <a:t> </a:t>
            </a:r>
          </a:p>
          <a:p>
            <a:r>
              <a:rPr lang="en-GB" sz="700" b="1" dirty="0"/>
              <a:t>span {e</a:t>
            </a:r>
            <a:r>
              <a:rPr lang="en-GB" sz="700" b="1" baseline="-25000" dirty="0"/>
              <a:t>1</a:t>
            </a:r>
            <a:r>
              <a:rPr lang="en-GB" sz="700" b="1" dirty="0"/>
              <a:t>, …, </a:t>
            </a:r>
            <a:r>
              <a:rPr lang="en-GB" sz="700" b="1" dirty="0" err="1"/>
              <a:t>e</a:t>
            </a:r>
            <a:r>
              <a:rPr lang="en-GB" sz="700" b="1" baseline="-25000" dirty="0" err="1"/>
              <a:t>n</a:t>
            </a:r>
            <a:r>
              <a:rPr lang="en-GB" sz="700" b="1" dirty="0"/>
              <a:t>} = span {a</a:t>
            </a:r>
            <a:r>
              <a:rPr lang="en-GB" sz="700" b="1" baseline="-25000" dirty="0"/>
              <a:t>1</a:t>
            </a:r>
            <a:r>
              <a:rPr lang="en-GB" sz="700" b="1" dirty="0"/>
              <a:t>, …, a</a:t>
            </a:r>
            <a:r>
              <a:rPr lang="en-GB" sz="700" b="1" baseline="-25000" dirty="0"/>
              <a:t>n</a:t>
            </a:r>
            <a:r>
              <a:rPr lang="en-GB" sz="700" b="1" dirty="0"/>
              <a:t>}</a:t>
            </a:r>
          </a:p>
          <a:p>
            <a:r>
              <a:rPr lang="en-GB" sz="700" dirty="0"/>
              <a:t>2. </a:t>
            </a:r>
            <a:r>
              <a:rPr lang="en-GB" sz="700" b="1" dirty="0"/>
              <a:t>Q = [e</a:t>
            </a:r>
            <a:r>
              <a:rPr lang="en-GB" sz="700" b="1" baseline="-25000" dirty="0"/>
              <a:t>1</a:t>
            </a:r>
            <a:r>
              <a:rPr lang="en-GB" sz="700" b="1" dirty="0"/>
              <a:t>, …, </a:t>
            </a:r>
            <a:r>
              <a:rPr lang="en-GB" sz="700" b="1" dirty="0" err="1"/>
              <a:t>e</a:t>
            </a:r>
            <a:r>
              <a:rPr lang="en-GB" sz="700" b="1" baseline="-25000" dirty="0" err="1"/>
              <a:t>n</a:t>
            </a:r>
            <a:r>
              <a:rPr lang="en-GB" sz="700" b="1" dirty="0"/>
              <a:t>]</a:t>
            </a:r>
            <a:r>
              <a:rPr lang="en-GB" sz="700" dirty="0"/>
              <a:t>. Note </a:t>
            </a:r>
            <a:r>
              <a:rPr lang="en-GB" sz="700" b="1" dirty="0"/>
              <a:t>Q</a:t>
            </a:r>
            <a:r>
              <a:rPr lang="en-GB" sz="700" dirty="0"/>
              <a:t> is semi-orthogonal:</a:t>
            </a:r>
          </a:p>
          <a:p>
            <a:endParaRPr lang="en-GB" sz="700" dirty="0"/>
          </a:p>
          <a:p>
            <a:endParaRPr lang="en-GB" sz="900" dirty="0"/>
          </a:p>
          <a:p>
            <a:endParaRPr lang="en-GB" sz="800" dirty="0"/>
          </a:p>
          <a:p>
            <a:endParaRPr lang="en-GB" sz="900" dirty="0"/>
          </a:p>
          <a:p>
            <a:r>
              <a:rPr lang="en-GB" sz="700" dirty="0"/>
              <a:t>3. Choose</a:t>
            </a:r>
            <a:endParaRPr lang="en-GB" sz="700" b="1" dirty="0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A0DBE90A-F436-2C02-9771-72C243A3DAC0}"/>
              </a:ext>
            </a:extLst>
          </p:cNvPr>
          <p:cNvPicPr>
            <a:picLocks noChangeAspect="1"/>
          </p:cNvPicPr>
          <p:nvPr/>
        </p:nvPicPr>
        <p:blipFill rotWithShape="1">
          <a:blip r:embed="rId78"/>
          <a:srcRect l="1986" t="8240" r="1957" b="4228"/>
          <a:stretch/>
        </p:blipFill>
        <p:spPr>
          <a:xfrm>
            <a:off x="4217791" y="4973494"/>
            <a:ext cx="963949" cy="344495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CC6034-E763-3A5E-E7FC-0CE6F662B154}"/>
              </a:ext>
            </a:extLst>
          </p:cNvPr>
          <p:cNvPicPr>
            <a:picLocks noChangeAspect="1"/>
          </p:cNvPicPr>
          <p:nvPr/>
        </p:nvPicPr>
        <p:blipFill rotWithShape="1">
          <a:blip r:embed="rId79"/>
          <a:srcRect b="4722"/>
          <a:stretch/>
        </p:blipFill>
        <p:spPr>
          <a:xfrm>
            <a:off x="4376106" y="5354282"/>
            <a:ext cx="1247929" cy="33475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D2180C4-125A-F2F8-CAE4-7E7C601847A5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5209067" y="5105577"/>
            <a:ext cx="267209" cy="80327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C3492B99-1C28-4E51-5EEB-A65F0695E016}"/>
              </a:ext>
            </a:extLst>
          </p:cNvPr>
          <p:cNvSpPr/>
          <p:nvPr/>
        </p:nvSpPr>
        <p:spPr>
          <a:xfrm>
            <a:off x="3946083" y="4076839"/>
            <a:ext cx="1744193" cy="16552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BD1B5-33BF-3AC8-50AD-862D7B3EC850}"/>
              </a:ext>
            </a:extLst>
          </p:cNvPr>
          <p:cNvSpPr txBox="1"/>
          <p:nvPr/>
        </p:nvSpPr>
        <p:spPr>
          <a:xfrm>
            <a:off x="5655032" y="4057443"/>
            <a:ext cx="175615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Householder Map</a:t>
            </a:r>
            <a:r>
              <a:rPr lang="en-GB" sz="700" dirty="0"/>
              <a:t>:</a:t>
            </a:r>
          </a:p>
          <a:p>
            <a:r>
              <a:rPr lang="en-GB" sz="700" dirty="0"/>
              <a:t>For hyper-plane </a:t>
            </a:r>
            <a:r>
              <a:rPr lang="en-GB" sz="700" b="1" dirty="0"/>
              <a:t>P</a:t>
            </a:r>
            <a:r>
              <a:rPr lang="en-GB" sz="700" dirty="0"/>
              <a:t> going through the origin with unit normal </a:t>
            </a:r>
            <a:r>
              <a:rPr lang="en-GB" sz="700" b="1" dirty="0"/>
              <a:t>u ∈ R</a:t>
            </a:r>
            <a:r>
              <a:rPr lang="en-GB" sz="700" b="1" baseline="30000" dirty="0"/>
              <a:t>m</a:t>
            </a:r>
            <a:r>
              <a:rPr lang="en-GB" sz="700" dirty="0"/>
              <a:t>, i.e., </a:t>
            </a:r>
          </a:p>
          <a:p>
            <a:r>
              <a:rPr lang="en-GB" sz="700" b="1" dirty="0"/>
              <a:t>P = {x ∈ R m : u · x = 0} </a:t>
            </a:r>
            <a:r>
              <a:rPr lang="en-GB" sz="700" dirty="0"/>
              <a:t>the Householder matrix defined by </a:t>
            </a:r>
            <a:r>
              <a:rPr lang="en-GB" sz="700" b="1" dirty="0"/>
              <a:t>H</a:t>
            </a:r>
            <a:r>
              <a:rPr lang="en-GB" sz="700" b="1" baseline="-25000" dirty="0"/>
              <a:t>u</a:t>
            </a:r>
            <a:r>
              <a:rPr lang="en-GB" sz="700" b="1" dirty="0"/>
              <a:t> = I − 2uu</a:t>
            </a:r>
            <a:r>
              <a:rPr lang="en-GB" sz="700" b="1" baseline="30000" dirty="0"/>
              <a:t>T</a:t>
            </a:r>
            <a:r>
              <a:rPr lang="en-GB" sz="700" b="1" dirty="0"/>
              <a:t> </a:t>
            </a:r>
            <a:r>
              <a:rPr lang="en-GB" sz="700" dirty="0"/>
              <a:t>induces reflection </a:t>
            </a:r>
            <a:r>
              <a:rPr lang="en-GB" sz="700" dirty="0" err="1"/>
              <a:t>wrt</a:t>
            </a:r>
            <a:r>
              <a:rPr lang="en-GB" sz="700" dirty="0"/>
              <a:t> </a:t>
            </a:r>
            <a:r>
              <a:rPr lang="en-GB" sz="700" b="1" dirty="0"/>
              <a:t>P</a:t>
            </a:r>
            <a:r>
              <a:rPr lang="en-GB" sz="700" dirty="0"/>
              <a:t>.</a:t>
            </a:r>
          </a:p>
          <a:p>
            <a:r>
              <a:rPr lang="en-GB" sz="700" b="1" dirty="0"/>
              <a:t>Properties</a:t>
            </a:r>
            <a:r>
              <a:rPr lang="en-GB" sz="700" dirty="0"/>
              <a:t>:</a:t>
            </a:r>
          </a:p>
          <a:p>
            <a:r>
              <a:rPr lang="en-GB" sz="700" dirty="0"/>
              <a:t>- </a:t>
            </a:r>
            <a:r>
              <a:rPr lang="en-GB" sz="700" b="1" dirty="0"/>
              <a:t>H</a:t>
            </a:r>
            <a:r>
              <a:rPr lang="en-GB" sz="700" b="1" baseline="-25000" dirty="0"/>
              <a:t>u</a:t>
            </a:r>
            <a:r>
              <a:rPr lang="en-GB" sz="700" dirty="0"/>
              <a:t> is involutory: </a:t>
            </a:r>
            <a:r>
              <a:rPr lang="en-GB" sz="700" b="1" dirty="0"/>
              <a:t>H</a:t>
            </a:r>
            <a:r>
              <a:rPr lang="en-GB" sz="700" b="1" baseline="-25000" dirty="0"/>
              <a:t>u</a:t>
            </a:r>
            <a:r>
              <a:rPr lang="en-GB" sz="700" b="1" dirty="0"/>
              <a:t> = H</a:t>
            </a:r>
            <a:r>
              <a:rPr lang="en-GB" sz="700" b="1" baseline="-25000" dirty="0"/>
              <a:t>u</a:t>
            </a:r>
            <a:r>
              <a:rPr lang="en-GB" sz="700" b="1" baseline="30000" dirty="0"/>
              <a:t>-1</a:t>
            </a:r>
            <a:endParaRPr lang="en-GB" sz="700" dirty="0"/>
          </a:p>
          <a:p>
            <a:r>
              <a:rPr lang="en-GB" sz="700" dirty="0"/>
              <a:t>- </a:t>
            </a:r>
            <a:r>
              <a:rPr lang="en-GB" sz="700" b="1" dirty="0"/>
              <a:t>H</a:t>
            </a:r>
            <a:r>
              <a:rPr lang="en-GB" sz="700" b="1" baseline="-25000" dirty="0"/>
              <a:t>u</a:t>
            </a:r>
            <a:r>
              <a:rPr lang="en-GB" sz="700" dirty="0"/>
              <a:t> is orthogonal: </a:t>
            </a:r>
            <a:r>
              <a:rPr lang="en-GB" sz="700" b="1" dirty="0" err="1"/>
              <a:t>H</a:t>
            </a:r>
            <a:r>
              <a:rPr lang="en-GB" sz="700" b="1" baseline="-25000" dirty="0" err="1"/>
              <a:t>u</a:t>
            </a:r>
            <a:r>
              <a:rPr lang="en-GB" sz="700" b="1" baseline="30000" dirty="0" err="1"/>
              <a:t>T</a:t>
            </a:r>
            <a:r>
              <a:rPr lang="en-GB" sz="700" b="1" dirty="0"/>
              <a:t> = H</a:t>
            </a:r>
            <a:r>
              <a:rPr lang="en-GB" sz="700" b="1" baseline="-25000" dirty="0"/>
              <a:t>u</a:t>
            </a:r>
            <a:r>
              <a:rPr lang="en-GB" sz="700" b="1" baseline="30000" dirty="0"/>
              <a:t>-1</a:t>
            </a:r>
            <a:endParaRPr lang="en-GB" sz="700" dirty="0"/>
          </a:p>
          <a:p>
            <a:r>
              <a:rPr lang="en-GB" sz="700" dirty="0"/>
              <a:t>- </a:t>
            </a:r>
            <a:r>
              <a:rPr lang="en-GB" sz="700" b="1" dirty="0"/>
              <a:t>H</a:t>
            </a:r>
            <a:r>
              <a:rPr lang="en-GB" sz="700" b="1" baseline="-25000" dirty="0"/>
              <a:t>u</a:t>
            </a:r>
            <a:r>
              <a:rPr lang="en-GB" sz="700" dirty="0"/>
              <a:t> preserves the Euclidian length of vectors: </a:t>
            </a:r>
            <a:r>
              <a:rPr lang="en-GB" sz="700" b="1" dirty="0"/>
              <a:t>||H</a:t>
            </a:r>
            <a:r>
              <a:rPr lang="en-GB" sz="700" b="1" baseline="-25000" dirty="0"/>
              <a:t>u</a:t>
            </a:r>
            <a:r>
              <a:rPr lang="en-GB" sz="700" b="1" dirty="0"/>
              <a:t>(x)|| = ||x||</a:t>
            </a:r>
            <a:endParaRPr lang="en-GB" sz="700" dirty="0"/>
          </a:p>
          <a:p>
            <a:r>
              <a:rPr lang="en-GB" sz="700" dirty="0"/>
              <a:t>- </a:t>
            </a:r>
            <a:r>
              <a:rPr lang="en-GB" sz="700" b="1" dirty="0"/>
              <a:t>H</a:t>
            </a:r>
            <a:r>
              <a:rPr lang="en-GB" sz="700" b="1" baseline="-25000" dirty="0"/>
              <a:t>u</a:t>
            </a:r>
            <a:r>
              <a:rPr lang="en-GB" sz="700" dirty="0"/>
              <a:t> preserves angles between vectors</a:t>
            </a:r>
          </a:p>
          <a:p>
            <a:r>
              <a:rPr lang="en-GB" sz="700" dirty="0"/>
              <a:t>- All rotations and reflections are orthogonal operations</a:t>
            </a:r>
          </a:p>
          <a:p>
            <a:r>
              <a:rPr lang="en-GB" sz="700" dirty="0"/>
              <a:t>- Orthogonal projection</a:t>
            </a:r>
            <a:r>
              <a:rPr lang="en-GB" sz="700" b="1" dirty="0"/>
              <a:t> Q </a:t>
            </a:r>
            <a:r>
              <a:rPr lang="en-GB" sz="700" dirty="0"/>
              <a:t>on the hyperplane </a:t>
            </a:r>
            <a:r>
              <a:rPr lang="en-GB" sz="700" b="1" dirty="0"/>
              <a:t>P</a:t>
            </a:r>
            <a:r>
              <a:rPr lang="en-GB" sz="700" dirty="0"/>
              <a:t> is given by: </a:t>
            </a:r>
            <a:r>
              <a:rPr lang="en-GB" sz="700" b="1" dirty="0"/>
              <a:t>Q = I − </a:t>
            </a:r>
            <a:r>
              <a:rPr lang="en-GB" sz="700" b="1" dirty="0" err="1"/>
              <a:t>uu</a:t>
            </a:r>
            <a:r>
              <a:rPr lang="en-GB" sz="700" b="1" baseline="30000" dirty="0" err="1"/>
              <a:t>T</a:t>
            </a:r>
            <a:r>
              <a:rPr lang="en-GB" sz="700" b="1" dirty="0"/>
              <a:t> </a:t>
            </a:r>
            <a:r>
              <a:rPr lang="en-GB" sz="700" dirty="0"/>
              <a:t>with </a:t>
            </a:r>
            <a:r>
              <a:rPr lang="en-GB" sz="700" b="1" dirty="0"/>
              <a:t>Q</a:t>
            </a:r>
            <a:r>
              <a:rPr lang="en-GB" sz="700" b="1" baseline="30000" dirty="0"/>
              <a:t>2</a:t>
            </a:r>
            <a:r>
              <a:rPr lang="en-GB" sz="700" b="1" dirty="0"/>
              <a:t> = Q </a:t>
            </a:r>
            <a:r>
              <a:rPr lang="en-GB" sz="700" dirty="0"/>
              <a:t>and </a:t>
            </a:r>
            <a:r>
              <a:rPr lang="en-GB" sz="700" b="1" dirty="0"/>
              <a:t>Q = Q</a:t>
            </a:r>
            <a:r>
              <a:rPr lang="en-GB" sz="700" b="1" baseline="30000" dirty="0"/>
              <a:t>T</a:t>
            </a:r>
            <a:endParaRPr lang="en-GB" sz="7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45F92-06FE-C122-69F7-DEED08182A85}"/>
              </a:ext>
            </a:extLst>
          </p:cNvPr>
          <p:cNvSpPr/>
          <p:nvPr/>
        </p:nvSpPr>
        <p:spPr>
          <a:xfrm>
            <a:off x="5688269" y="4076839"/>
            <a:ext cx="1744193" cy="18788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B3065-2CAE-F154-56DF-17F24757B229}"/>
              </a:ext>
            </a:extLst>
          </p:cNvPr>
          <p:cNvSpPr txBox="1"/>
          <p:nvPr/>
        </p:nvSpPr>
        <p:spPr>
          <a:xfrm>
            <a:off x="1838767" y="6128997"/>
            <a:ext cx="219683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QR Algorithm</a:t>
            </a:r>
            <a:r>
              <a:rPr lang="en-GB" sz="700" dirty="0"/>
              <a:t>:</a:t>
            </a:r>
          </a:p>
          <a:p>
            <a:r>
              <a:rPr lang="en-GB" sz="700" dirty="0"/>
              <a:t>Used to find eigenvalues of matrices, works for most matrices. Consider sequence </a:t>
            </a:r>
            <a:r>
              <a:rPr lang="en-GB" sz="700" b="1" dirty="0"/>
              <a:t>A</a:t>
            </a:r>
            <a:r>
              <a:rPr lang="en-GB" sz="700" b="1" baseline="-25000" dirty="0"/>
              <a:t>k</a:t>
            </a:r>
            <a:r>
              <a:rPr lang="en-GB" sz="700" dirty="0"/>
              <a:t> defined below:</a:t>
            </a:r>
          </a:p>
          <a:p>
            <a:r>
              <a:rPr lang="en-GB" sz="700" b="1" dirty="0"/>
              <a:t>A</a:t>
            </a:r>
            <a:r>
              <a:rPr lang="en-GB" sz="700" b="1" baseline="-25000" dirty="0"/>
              <a:t>0</a:t>
            </a:r>
            <a:r>
              <a:rPr lang="en-GB" sz="700" b="1" dirty="0"/>
              <a:t> = A</a:t>
            </a:r>
            <a:endParaRPr lang="en-GB" sz="700" dirty="0"/>
          </a:p>
          <a:p>
            <a:r>
              <a:rPr lang="en-GB" sz="700" dirty="0"/>
              <a:t>For </a:t>
            </a:r>
            <a:r>
              <a:rPr lang="en-GB" sz="700" b="1" dirty="0"/>
              <a:t>k ∈ N</a:t>
            </a:r>
            <a:r>
              <a:rPr lang="en-GB" sz="700" dirty="0"/>
              <a:t> apply the QR decomposition to </a:t>
            </a:r>
          </a:p>
          <a:p>
            <a:r>
              <a:rPr lang="pl-PL" sz="700" b="1" dirty="0"/>
              <a:t>A</a:t>
            </a:r>
            <a:r>
              <a:rPr lang="en-GB" sz="700" b="1" baseline="-25000" dirty="0"/>
              <a:t>k</a:t>
            </a:r>
            <a:r>
              <a:rPr lang="pl-PL" sz="700" b="1" dirty="0"/>
              <a:t>: A</a:t>
            </a:r>
            <a:r>
              <a:rPr lang="en-GB" sz="700" b="1" baseline="-25000" dirty="0"/>
              <a:t>k</a:t>
            </a:r>
            <a:r>
              <a:rPr lang="pl-PL" sz="700" b="1" dirty="0"/>
              <a:t> = Q</a:t>
            </a:r>
            <a:r>
              <a:rPr lang="en-GB" sz="700" b="1" baseline="-25000" dirty="0"/>
              <a:t>k + 1</a:t>
            </a:r>
            <a:r>
              <a:rPr lang="pl-PL" sz="700" b="1" dirty="0"/>
              <a:t>R</a:t>
            </a:r>
            <a:r>
              <a:rPr lang="en-GB" sz="700" b="1" baseline="-25000" dirty="0"/>
              <a:t>k + 1</a:t>
            </a:r>
            <a:endParaRPr lang="en-GB" sz="700" dirty="0"/>
          </a:p>
          <a:p>
            <a:r>
              <a:rPr lang="en-GB" sz="700" dirty="0"/>
              <a:t>Stop after sufficient iterations</a:t>
            </a:r>
          </a:p>
          <a:p>
            <a:r>
              <a:rPr lang="en-GB" sz="700" b="1" dirty="0"/>
              <a:t>Properties</a:t>
            </a:r>
            <a:r>
              <a:rPr lang="en-GB" sz="700" dirty="0"/>
              <a:t>: (note Q~ is Q with ~ on top denoting orthogonality of Q)</a:t>
            </a:r>
          </a:p>
          <a:p>
            <a:r>
              <a:rPr lang="en-GB" sz="700" dirty="0"/>
              <a:t>For </a:t>
            </a:r>
            <a:r>
              <a:rPr lang="en-GB" sz="700" b="1" dirty="0"/>
              <a:t>k ∈ N</a:t>
            </a:r>
            <a:r>
              <a:rPr lang="en-GB" sz="700" dirty="0"/>
              <a:t>, </a:t>
            </a:r>
            <a:r>
              <a:rPr lang="en-GB" sz="700" b="1" dirty="0"/>
              <a:t>A</a:t>
            </a:r>
            <a:r>
              <a:rPr lang="en-GB" sz="700" b="1" baseline="-25000" dirty="0"/>
              <a:t>k</a:t>
            </a:r>
            <a:r>
              <a:rPr lang="en-GB" sz="700" dirty="0"/>
              <a:t> is similar to </a:t>
            </a:r>
            <a:r>
              <a:rPr lang="en-GB" sz="700" b="1" dirty="0"/>
              <a:t>A</a:t>
            </a:r>
            <a:r>
              <a:rPr lang="en-GB" sz="700" dirty="0"/>
              <a:t>. </a:t>
            </a:r>
            <a:r>
              <a:rPr lang="en-GB" sz="700" b="1" dirty="0"/>
              <a:t>A</a:t>
            </a:r>
            <a:r>
              <a:rPr lang="en-GB" sz="700" b="1" baseline="-25000" dirty="0"/>
              <a:t>k</a:t>
            </a:r>
            <a:r>
              <a:rPr lang="en-GB" sz="700" b="1" dirty="0"/>
              <a:t> = </a:t>
            </a:r>
            <a:r>
              <a:rPr lang="en-GB" sz="700" b="1" dirty="0" err="1"/>
              <a:t>Q˜</a:t>
            </a:r>
            <a:r>
              <a:rPr lang="en-GB" sz="700" b="1" baseline="-25000" dirty="0" err="1"/>
              <a:t>k</a:t>
            </a:r>
            <a:r>
              <a:rPr lang="en-GB" sz="700" b="1" baseline="30000" dirty="0" err="1"/>
              <a:t>T</a:t>
            </a:r>
            <a:r>
              <a:rPr lang="en-GB" sz="700" b="1" dirty="0"/>
              <a:t> </a:t>
            </a:r>
            <a:r>
              <a:rPr lang="en-GB" sz="700" b="1" dirty="0" err="1"/>
              <a:t>AQ˜</a:t>
            </a:r>
            <a:r>
              <a:rPr lang="en-GB" sz="700" b="1" baseline="-25000" dirty="0" err="1"/>
              <a:t>k</a:t>
            </a:r>
            <a:r>
              <a:rPr lang="en-GB" sz="700" b="1" dirty="0"/>
              <a:t> </a:t>
            </a:r>
            <a:r>
              <a:rPr lang="en-GB" sz="700" dirty="0"/>
              <a:t>so </a:t>
            </a:r>
            <a:r>
              <a:rPr lang="en-GB" sz="700" b="1" dirty="0"/>
              <a:t>A</a:t>
            </a:r>
            <a:r>
              <a:rPr lang="en-GB" sz="700" b="1" baseline="-25000" dirty="0"/>
              <a:t>k</a:t>
            </a:r>
            <a:r>
              <a:rPr lang="en-GB" sz="700" dirty="0"/>
              <a:t> and </a:t>
            </a:r>
            <a:r>
              <a:rPr lang="en-GB" sz="700" b="1" dirty="0"/>
              <a:t>A</a:t>
            </a:r>
            <a:r>
              <a:rPr lang="en-GB" sz="700" dirty="0"/>
              <a:t> have the same eigenvalues and</a:t>
            </a:r>
            <a:r>
              <a:rPr lang="en-GB" sz="700" b="1" dirty="0"/>
              <a:t> v </a:t>
            </a:r>
            <a:r>
              <a:rPr lang="en-GB" sz="700" dirty="0"/>
              <a:t>is an eigenvector of </a:t>
            </a:r>
            <a:r>
              <a:rPr lang="en-GB" sz="700" b="1" dirty="0"/>
              <a:t>A</a:t>
            </a:r>
            <a:r>
              <a:rPr lang="en-GB" sz="700" b="1" baseline="-25000" dirty="0"/>
              <a:t>k</a:t>
            </a:r>
            <a:r>
              <a:rPr lang="en-GB" sz="700" dirty="0"/>
              <a:t> </a:t>
            </a:r>
            <a:r>
              <a:rPr lang="en-GB" sz="700" dirty="0" err="1"/>
              <a:t>iff</a:t>
            </a:r>
            <a:r>
              <a:rPr lang="en-GB" sz="700" dirty="0"/>
              <a:t> </a:t>
            </a:r>
            <a:r>
              <a:rPr lang="en-GB" sz="700" b="1" dirty="0" err="1"/>
              <a:t>Q˜</a:t>
            </a:r>
            <a:r>
              <a:rPr lang="en-GB" sz="700" b="1" baseline="-25000" dirty="0" err="1"/>
              <a:t>k</a:t>
            </a:r>
            <a:r>
              <a:rPr lang="en-GB" sz="700" b="1" dirty="0" err="1"/>
              <a:t>v</a:t>
            </a:r>
            <a:r>
              <a:rPr lang="en-GB" sz="700" b="1" dirty="0"/>
              <a:t> </a:t>
            </a:r>
            <a:r>
              <a:rPr lang="en-GB" sz="700" dirty="0"/>
              <a:t>is an eigenvector of </a:t>
            </a:r>
            <a:r>
              <a:rPr lang="en-GB" sz="700" b="1" dirty="0"/>
              <a:t>A</a:t>
            </a:r>
            <a:r>
              <a:rPr lang="en-GB" sz="700" dirty="0"/>
              <a:t>. The sequence </a:t>
            </a:r>
            <a:r>
              <a:rPr lang="en-GB" sz="700" b="1" dirty="0"/>
              <a:t>A</a:t>
            </a:r>
            <a:r>
              <a:rPr lang="en-GB" sz="700" b="1" baseline="-25000" dirty="0"/>
              <a:t>k</a:t>
            </a:r>
            <a:r>
              <a:rPr lang="en-GB" sz="700" dirty="0"/>
              <a:t> converges to an upper triangular matrix under certain conditions. The eigenvalues of an upper triangular matrix are the diagonal elements. </a:t>
            </a:r>
          </a:p>
          <a:p>
            <a:r>
              <a:rPr lang="en-GB" sz="700" b="1" dirty="0"/>
              <a:t>Symmetric A</a:t>
            </a:r>
            <a:r>
              <a:rPr lang="en-GB" sz="700" dirty="0"/>
              <a:t>: All </a:t>
            </a:r>
            <a:r>
              <a:rPr lang="en-GB" sz="700" b="1" dirty="0"/>
              <a:t>A</a:t>
            </a:r>
            <a:r>
              <a:rPr lang="en-GB" sz="700" b="1" baseline="-25000" dirty="0"/>
              <a:t>k</a:t>
            </a:r>
            <a:r>
              <a:rPr lang="en-GB" sz="700" dirty="0"/>
              <a:t> are symmetric. For large enough </a:t>
            </a:r>
            <a:r>
              <a:rPr lang="en-GB" sz="700" b="1" dirty="0"/>
              <a:t>k</a:t>
            </a:r>
            <a:r>
              <a:rPr lang="en-GB" sz="700" dirty="0"/>
              <a:t>, the columns of </a:t>
            </a:r>
            <a:r>
              <a:rPr lang="en-GB" sz="700" b="1" dirty="0" err="1"/>
              <a:t>Q~</a:t>
            </a:r>
            <a:r>
              <a:rPr lang="en-GB" sz="700" b="1" baseline="-25000" dirty="0" err="1"/>
              <a:t>k</a:t>
            </a:r>
            <a:r>
              <a:rPr lang="en-GB" sz="700" dirty="0"/>
              <a:t> are in effect the eigenvectors of </a:t>
            </a:r>
            <a:r>
              <a:rPr lang="en-GB" sz="700" b="1" dirty="0"/>
              <a:t>A</a:t>
            </a:r>
            <a:r>
              <a:rPr lang="en-GB" sz="7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06856-F83E-5B92-EDC2-C69CE36C1B81}"/>
              </a:ext>
            </a:extLst>
          </p:cNvPr>
          <p:cNvSpPr txBox="1"/>
          <p:nvPr/>
        </p:nvSpPr>
        <p:spPr>
          <a:xfrm>
            <a:off x="3912031" y="5729187"/>
            <a:ext cx="1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Convergence of QR in A = LU Case</a:t>
            </a:r>
            <a:r>
              <a:rPr lang="en-GB" sz="700" dirty="0"/>
              <a:t>:</a:t>
            </a:r>
          </a:p>
          <a:p>
            <a:r>
              <a:rPr lang="en-GB" sz="700" dirty="0"/>
              <a:t>Non-singular matrix </a:t>
            </a:r>
            <a:r>
              <a:rPr lang="en-GB" sz="700" b="1" dirty="0"/>
              <a:t>A</a:t>
            </a:r>
            <a:r>
              <a:rPr lang="en-GB" sz="700" dirty="0"/>
              <a:t> can be factorised as</a:t>
            </a:r>
            <a:endParaRPr lang="el-GR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F3B830-1CEF-2F8B-A1B1-1A2C1B958C97}"/>
              </a:ext>
            </a:extLst>
          </p:cNvPr>
          <p:cNvSpPr txBox="1"/>
          <p:nvPr/>
        </p:nvSpPr>
        <p:spPr>
          <a:xfrm>
            <a:off x="3917286" y="5947909"/>
            <a:ext cx="34979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/>
              <a:t>A = LU</a:t>
            </a:r>
            <a:r>
              <a:rPr lang="en-GB" sz="700" dirty="0"/>
              <a:t> where </a:t>
            </a:r>
            <a:r>
              <a:rPr lang="en-GB" sz="700" b="1" dirty="0"/>
              <a:t>L</a:t>
            </a:r>
            <a:r>
              <a:rPr lang="en-GB" sz="700" dirty="0"/>
              <a:t> is lower triangular and </a:t>
            </a:r>
            <a:r>
              <a:rPr lang="en-GB" sz="700" b="1" dirty="0"/>
              <a:t>U</a:t>
            </a:r>
            <a:r>
              <a:rPr lang="en-GB" sz="700" dirty="0"/>
              <a:t> upper, </a:t>
            </a:r>
            <a:r>
              <a:rPr lang="en-GB" sz="700" dirty="0" err="1"/>
              <a:t>iff</a:t>
            </a:r>
            <a:r>
              <a:rPr lang="en-GB" sz="700" dirty="0"/>
              <a:t> </a:t>
            </a:r>
            <a:r>
              <a:rPr lang="en-GB" sz="700" b="1" dirty="0"/>
              <a:t>A</a:t>
            </a:r>
            <a:r>
              <a:rPr lang="en-GB" sz="700" dirty="0"/>
              <a:t> can be reduced to REF without swapping any rows. Transform </a:t>
            </a:r>
            <a:r>
              <a:rPr lang="en-GB" sz="700" b="1" dirty="0"/>
              <a:t>A</a:t>
            </a:r>
            <a:r>
              <a:rPr lang="en-GB" sz="700" dirty="0"/>
              <a:t> into REF to get </a:t>
            </a:r>
            <a:r>
              <a:rPr lang="en-GB" sz="700" b="1" dirty="0"/>
              <a:t>U</a:t>
            </a:r>
            <a:r>
              <a:rPr lang="en-GB" sz="700" dirty="0"/>
              <a:t>, then we know </a:t>
            </a:r>
            <a:r>
              <a:rPr lang="en-GB" sz="700" b="1" dirty="0"/>
              <a:t>L</a:t>
            </a:r>
            <a:r>
              <a:rPr lang="en-GB" sz="700" b="1" baseline="30000" dirty="0"/>
              <a:t>-1</a:t>
            </a:r>
            <a:r>
              <a:rPr lang="en-GB" sz="700" b="1" dirty="0"/>
              <a:t>A = U</a:t>
            </a:r>
            <a:r>
              <a:rPr lang="en-GB" sz="700" dirty="0"/>
              <a:t> so can find </a:t>
            </a:r>
            <a:r>
              <a:rPr lang="en-GB" sz="700" b="1" dirty="0"/>
              <a:t>L</a:t>
            </a:r>
            <a:r>
              <a:rPr lang="en-GB" sz="700" dirty="0"/>
              <a:t>.</a:t>
            </a:r>
          </a:p>
          <a:p>
            <a:r>
              <a:rPr lang="en-GB" sz="700" b="1" dirty="0"/>
              <a:t>Uniqueness</a:t>
            </a:r>
            <a:r>
              <a:rPr lang="en-GB" sz="700" dirty="0"/>
              <a:t>: </a:t>
            </a:r>
            <a:r>
              <a:rPr lang="en-GB" sz="700" b="1" dirty="0"/>
              <a:t>A = LU</a:t>
            </a:r>
            <a:r>
              <a:rPr lang="en-GB" sz="700" dirty="0"/>
              <a:t> is only unique </a:t>
            </a:r>
            <a:r>
              <a:rPr lang="en-GB" sz="700" dirty="0" err="1"/>
              <a:t>iff</a:t>
            </a:r>
            <a:r>
              <a:rPr lang="en-GB" sz="700" dirty="0"/>
              <a:t> </a:t>
            </a:r>
            <a:r>
              <a:rPr lang="en-GB" sz="700" b="1" dirty="0"/>
              <a:t>A</a:t>
            </a:r>
            <a:r>
              <a:rPr lang="en-GB" sz="700" dirty="0"/>
              <a:t> is non singular and the diagonal elements of </a:t>
            </a:r>
            <a:r>
              <a:rPr lang="en-GB" sz="700" b="1" dirty="0"/>
              <a:t>L</a:t>
            </a:r>
            <a:r>
              <a:rPr lang="en-GB" sz="700" dirty="0"/>
              <a:t> are all 1.</a:t>
            </a:r>
          </a:p>
          <a:p>
            <a:r>
              <a:rPr lang="en-GB" sz="700" b="1" dirty="0"/>
              <a:t>A</a:t>
            </a:r>
            <a:r>
              <a:rPr lang="en-GB" sz="700" b="1" baseline="30000" dirty="0"/>
              <a:t>n</a:t>
            </a:r>
            <a:r>
              <a:rPr lang="en-GB" sz="700" b="1" dirty="0"/>
              <a:t> = Q</a:t>
            </a:r>
            <a:r>
              <a:rPr lang="en-GB" sz="700" b="1" baseline="-25000" dirty="0"/>
              <a:t>1</a:t>
            </a:r>
            <a:r>
              <a:rPr lang="en-GB" sz="700" b="1" dirty="0"/>
              <a:t> … Q</a:t>
            </a:r>
            <a:r>
              <a:rPr lang="en-GB" sz="700" b="1" baseline="-25000" dirty="0"/>
              <a:t>n</a:t>
            </a:r>
            <a:r>
              <a:rPr lang="en-GB" sz="700" b="1" dirty="0"/>
              <a:t>R</a:t>
            </a:r>
            <a:r>
              <a:rPr lang="en-GB" sz="700" b="1" baseline="-25000" dirty="0"/>
              <a:t>1</a:t>
            </a:r>
            <a:r>
              <a:rPr lang="en-GB" sz="700" b="1" dirty="0"/>
              <a:t> … R</a:t>
            </a:r>
            <a:r>
              <a:rPr lang="en-GB" sz="700" b="1" baseline="-25000" dirty="0"/>
              <a:t>n</a:t>
            </a:r>
            <a:endParaRPr lang="en-GB" sz="700" dirty="0"/>
          </a:p>
          <a:p>
            <a:r>
              <a:rPr lang="en-GB" sz="700" b="1" dirty="0"/>
              <a:t>Convergence</a:t>
            </a:r>
            <a:r>
              <a:rPr lang="en-GB" sz="700" dirty="0"/>
              <a:t>: Let</a:t>
            </a:r>
            <a:r>
              <a:rPr lang="en-GB" sz="700" b="1" dirty="0"/>
              <a:t> A ∈ R</a:t>
            </a:r>
            <a:r>
              <a:rPr lang="en-GB" sz="700" b="1" baseline="30000" dirty="0"/>
              <a:t>n x n</a:t>
            </a:r>
            <a:r>
              <a:rPr lang="en-GB" sz="700" b="1" dirty="0"/>
              <a:t> </a:t>
            </a:r>
            <a:r>
              <a:rPr lang="en-GB" sz="700" dirty="0"/>
              <a:t>be a symmetric positive definite matrix with distinct eigenvalues </a:t>
            </a:r>
            <a:r>
              <a:rPr lang="el-GR" sz="700" b="1" dirty="0"/>
              <a:t>λ</a:t>
            </a:r>
            <a:r>
              <a:rPr lang="en-GB" sz="700" b="1" baseline="-25000" dirty="0"/>
              <a:t>1</a:t>
            </a:r>
            <a:r>
              <a:rPr lang="el-GR" sz="700" b="1" dirty="0"/>
              <a:t> &gt; λ</a:t>
            </a:r>
            <a:r>
              <a:rPr lang="en-GB" sz="700" b="1" baseline="-25000" dirty="0"/>
              <a:t>2</a:t>
            </a:r>
            <a:r>
              <a:rPr lang="el-GR" sz="700" b="1" dirty="0"/>
              <a:t> &gt; . . . &gt; λ</a:t>
            </a:r>
            <a:r>
              <a:rPr lang="en-GB" sz="700" b="1" baseline="-25000" dirty="0"/>
              <a:t>n</a:t>
            </a:r>
            <a:r>
              <a:rPr lang="en-GB" sz="700" b="1" dirty="0"/>
              <a:t> &gt; 0 </a:t>
            </a:r>
            <a:r>
              <a:rPr lang="en-GB" sz="700" dirty="0"/>
              <a:t>with </a:t>
            </a:r>
            <a:r>
              <a:rPr lang="en-GB" sz="700" dirty="0" err="1"/>
              <a:t>eigendecomposition</a:t>
            </a:r>
            <a:r>
              <a:rPr lang="en-GB" sz="700" dirty="0"/>
              <a:t> </a:t>
            </a:r>
            <a:r>
              <a:rPr lang="en-GB" sz="700" b="1" dirty="0"/>
              <a:t>A = Q</a:t>
            </a:r>
            <a:r>
              <a:rPr lang="el-GR" sz="700" b="1" dirty="0"/>
              <a:t>Λ</a:t>
            </a:r>
            <a:r>
              <a:rPr lang="en-GB" sz="700" b="1" dirty="0"/>
              <a:t>Q</a:t>
            </a:r>
            <a:r>
              <a:rPr lang="en-GB" sz="700" b="1" baseline="30000" dirty="0"/>
              <a:t>T</a:t>
            </a:r>
            <a:r>
              <a:rPr lang="en-GB" sz="700" dirty="0"/>
              <a:t>. Suppose </a:t>
            </a:r>
            <a:r>
              <a:rPr lang="en-GB" sz="700" b="1" dirty="0"/>
              <a:t>Q</a:t>
            </a:r>
            <a:r>
              <a:rPr lang="en-GB" sz="700" b="1" baseline="30000" dirty="0"/>
              <a:t>T</a:t>
            </a:r>
            <a:r>
              <a:rPr lang="en-GB" sz="700" b="1" dirty="0"/>
              <a:t> = LU </a:t>
            </a:r>
            <a:r>
              <a:rPr lang="en-GB" sz="700" dirty="0"/>
              <a:t>with unit lower triangular</a:t>
            </a:r>
            <a:r>
              <a:rPr lang="en-GB" sz="700" b="1" dirty="0"/>
              <a:t> L </a:t>
            </a:r>
            <a:r>
              <a:rPr lang="en-GB" sz="700" dirty="0"/>
              <a:t>and the diagonal elements of </a:t>
            </a:r>
            <a:r>
              <a:rPr lang="en-GB" sz="700" b="1" dirty="0"/>
              <a:t>U</a:t>
            </a:r>
            <a:r>
              <a:rPr lang="en-GB" sz="700" dirty="0"/>
              <a:t> are positive. Then </a:t>
            </a:r>
            <a:r>
              <a:rPr lang="en-GB" sz="700" b="1" dirty="0"/>
              <a:t>A</a:t>
            </a:r>
            <a:r>
              <a:rPr lang="en-GB" sz="700" b="1" baseline="-25000" dirty="0"/>
              <a:t>k</a:t>
            </a:r>
            <a:r>
              <a:rPr lang="en-GB" sz="700" b="1" dirty="0"/>
              <a:t> → </a:t>
            </a:r>
            <a:r>
              <a:rPr lang="el-GR" sz="700" b="1" dirty="0"/>
              <a:t>Λ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A72656-5519-88CB-E8E8-1BCE9EB7A5C3}"/>
              </a:ext>
            </a:extLst>
          </p:cNvPr>
          <p:cNvCxnSpPr/>
          <p:nvPr/>
        </p:nvCxnSpPr>
        <p:spPr>
          <a:xfrm>
            <a:off x="1868411" y="8052601"/>
            <a:ext cx="2089269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E89755-0D88-3E36-490D-97B6C5890ADF}"/>
              </a:ext>
            </a:extLst>
          </p:cNvPr>
          <p:cNvSpPr txBox="1"/>
          <p:nvPr/>
        </p:nvSpPr>
        <p:spPr>
          <a:xfrm>
            <a:off x="3936166" y="6861523"/>
            <a:ext cx="3502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Convergence</a:t>
            </a:r>
            <a:r>
              <a:rPr lang="en-GB" sz="700" dirty="0"/>
              <a:t>:</a:t>
            </a:r>
          </a:p>
          <a:p>
            <a:r>
              <a:rPr lang="en-GB" sz="700" b="1" dirty="0"/>
              <a:t>Convergence of real numbers</a:t>
            </a:r>
            <a:r>
              <a:rPr lang="en-GB" sz="700" dirty="0"/>
              <a:t>: </a:t>
            </a:r>
          </a:p>
          <a:p>
            <a:r>
              <a:rPr lang="en-GB" sz="700" dirty="0"/>
              <a:t>lim</a:t>
            </a:r>
            <a:r>
              <a:rPr lang="en-GB" sz="700" baseline="-25000" dirty="0"/>
              <a:t>n </a:t>
            </a:r>
            <a:r>
              <a:rPr lang="en-GB" sz="700" baseline="-25000" dirty="0">
                <a:sym typeface="Wingdings" panose="05000000000000000000" pitchFamily="2" charset="2"/>
              </a:rPr>
              <a:t></a:t>
            </a:r>
            <a:r>
              <a:rPr lang="en-GB" sz="800" baseline="-25000" dirty="0">
                <a:sym typeface="Wingdings" panose="05000000000000000000" pitchFamily="2" charset="2"/>
              </a:rPr>
              <a:t> ∞</a:t>
            </a:r>
            <a:r>
              <a:rPr lang="en-GB" sz="800" dirty="0">
                <a:sym typeface="Wingdings" panose="05000000000000000000" pitchFamily="2" charset="2"/>
              </a:rPr>
              <a:t> </a:t>
            </a:r>
            <a:r>
              <a:rPr lang="en-GB" sz="700" dirty="0">
                <a:sym typeface="Wingdings" panose="05000000000000000000" pitchFamily="2" charset="2"/>
              </a:rPr>
              <a:t>a</a:t>
            </a:r>
            <a:r>
              <a:rPr lang="en-GB" sz="700" baseline="-25000" dirty="0">
                <a:sym typeface="Wingdings" panose="05000000000000000000" pitchFamily="2" charset="2"/>
              </a:rPr>
              <a:t>n</a:t>
            </a:r>
            <a:r>
              <a:rPr lang="en-GB" sz="700" dirty="0">
                <a:sym typeface="Wingdings" panose="05000000000000000000" pitchFamily="2" charset="2"/>
              </a:rPr>
              <a:t> = l </a:t>
            </a:r>
            <a:r>
              <a:rPr lang="en-GB" sz="700" dirty="0" err="1">
                <a:sym typeface="Wingdings" panose="05000000000000000000" pitchFamily="2" charset="2"/>
              </a:rPr>
              <a:t>iff</a:t>
            </a:r>
            <a:endParaRPr lang="en-GB" sz="700" dirty="0">
              <a:sym typeface="Wingdings" panose="05000000000000000000" pitchFamily="2" charset="2"/>
            </a:endParaRPr>
          </a:p>
          <a:p>
            <a:r>
              <a:rPr lang="en-GB" sz="700" dirty="0">
                <a:sym typeface="Wingdings" panose="05000000000000000000" pitchFamily="2" charset="2"/>
              </a:rPr>
              <a:t>1. Find limit l</a:t>
            </a:r>
          </a:p>
          <a:p>
            <a:r>
              <a:rPr lang="en-GB" sz="700" dirty="0">
                <a:sym typeface="Wingdings" panose="05000000000000000000" pitchFamily="2" charset="2"/>
              </a:rPr>
              <a:t>2. Take </a:t>
            </a:r>
            <a:r>
              <a:rPr lang="el-GR" sz="700" dirty="0">
                <a:sym typeface="Wingdings" panose="05000000000000000000" pitchFamily="2" charset="2"/>
              </a:rPr>
              <a:t>ε</a:t>
            </a:r>
            <a:r>
              <a:rPr lang="en-GB" sz="700" dirty="0">
                <a:sym typeface="Wingdings" panose="05000000000000000000" pitchFamily="2" charset="2"/>
              </a:rPr>
              <a:t> &gt; 0</a:t>
            </a:r>
          </a:p>
          <a:p>
            <a:r>
              <a:rPr lang="en-GB" sz="700" dirty="0">
                <a:sym typeface="Wingdings" panose="05000000000000000000" pitchFamily="2" charset="2"/>
              </a:rPr>
              <a:t>3. Put |a</a:t>
            </a:r>
            <a:r>
              <a:rPr lang="en-GB" sz="700" baseline="-25000" dirty="0">
                <a:sym typeface="Wingdings" panose="05000000000000000000" pitchFamily="2" charset="2"/>
              </a:rPr>
              <a:t>n</a:t>
            </a:r>
            <a:r>
              <a:rPr lang="en-GB" sz="700" dirty="0">
                <a:sym typeface="Wingdings" panose="05000000000000000000" pitchFamily="2" charset="2"/>
              </a:rPr>
              <a:t> – l| &lt; </a:t>
            </a:r>
            <a:r>
              <a:rPr lang="el-GR" sz="700" dirty="0">
                <a:sym typeface="Wingdings" panose="05000000000000000000" pitchFamily="2" charset="2"/>
              </a:rPr>
              <a:t>ε</a:t>
            </a:r>
            <a:r>
              <a:rPr lang="en-GB" sz="700" dirty="0">
                <a:sym typeface="Wingdings" panose="05000000000000000000" pitchFamily="2" charset="2"/>
              </a:rPr>
              <a:t>, find expression for n &gt; … and set N = roof of what n is &gt;</a:t>
            </a:r>
          </a:p>
          <a:p>
            <a:r>
              <a:rPr lang="en-GB" sz="700" b="1" dirty="0"/>
              <a:t>Cauchy Sequence</a:t>
            </a:r>
            <a:r>
              <a:rPr lang="en-GB" sz="700" dirty="0"/>
              <a:t>:</a:t>
            </a:r>
          </a:p>
          <a:p>
            <a:r>
              <a:rPr lang="en-GB" sz="700" dirty="0"/>
              <a:t>(terms get gradually closer). </a:t>
            </a:r>
            <a:r>
              <a:rPr lang="en-GB" sz="700" b="1" dirty="0"/>
              <a:t>a</a:t>
            </a:r>
            <a:r>
              <a:rPr lang="en-GB" sz="700" b="1" baseline="-25000" dirty="0"/>
              <a:t>n</a:t>
            </a:r>
            <a:r>
              <a:rPr lang="en-GB" sz="700" dirty="0"/>
              <a:t> is only convergent if it is Cauchy.</a:t>
            </a:r>
          </a:p>
          <a:p>
            <a:r>
              <a:rPr lang="en-GB" sz="700" b="1" dirty="0"/>
              <a:t>Metric Spaces</a:t>
            </a:r>
            <a:r>
              <a:rPr lang="en-GB" sz="700" dirty="0"/>
              <a:t>:</a:t>
            </a:r>
          </a:p>
          <a:p>
            <a:r>
              <a:rPr lang="en-GB" sz="700" dirty="0"/>
              <a:t>A tuple </a:t>
            </a:r>
            <a:r>
              <a:rPr lang="en-GB" sz="700" b="1" dirty="0"/>
              <a:t>(S, d)</a:t>
            </a:r>
            <a:r>
              <a:rPr lang="en-GB" sz="700" dirty="0"/>
              <a:t> where </a:t>
            </a:r>
            <a:r>
              <a:rPr lang="en-GB" sz="700" b="1" dirty="0"/>
              <a:t>S</a:t>
            </a:r>
            <a:r>
              <a:rPr lang="en-GB" sz="700" dirty="0"/>
              <a:t> is a non-empty set and </a:t>
            </a:r>
            <a:r>
              <a:rPr lang="en-GB" sz="700" b="1" dirty="0"/>
              <a:t>d</a:t>
            </a:r>
            <a:r>
              <a:rPr lang="en-GB" sz="700" dirty="0"/>
              <a:t> is a metric over </a:t>
            </a:r>
            <a:r>
              <a:rPr lang="en-GB" sz="700" b="1" dirty="0"/>
              <a:t>S</a:t>
            </a:r>
            <a:r>
              <a:rPr lang="en-GB" sz="700" dirty="0"/>
              <a:t> (</a:t>
            </a:r>
            <a:r>
              <a:rPr lang="en-GB" sz="700" b="1" dirty="0"/>
              <a:t>d : S x S</a:t>
            </a:r>
            <a:r>
              <a:rPr lang="en-GB" sz="600" b="1" dirty="0"/>
              <a:t> </a:t>
            </a:r>
            <a:r>
              <a:rPr lang="en-GB" sz="600" b="1" dirty="0">
                <a:sym typeface="Wingdings" panose="05000000000000000000" pitchFamily="2" charset="2"/>
              </a:rPr>
              <a:t> </a:t>
            </a:r>
            <a:r>
              <a:rPr lang="en-GB" sz="700" b="1" dirty="0">
                <a:sym typeface="Wingdings" panose="05000000000000000000" pitchFamily="2" charset="2"/>
              </a:rPr>
              <a:t>R</a:t>
            </a:r>
            <a:r>
              <a:rPr lang="en-GB" sz="700" dirty="0">
                <a:sym typeface="Wingdings" panose="05000000000000000000" pitchFamily="2" charset="2"/>
              </a:rPr>
              <a:t>).</a:t>
            </a:r>
            <a:endParaRPr lang="en-GB" sz="700" dirty="0"/>
          </a:p>
          <a:p>
            <a:r>
              <a:rPr lang="en-GB" sz="700" dirty="0"/>
              <a:t>Prove the below properties hold to show we have a metric space:</a:t>
            </a:r>
          </a:p>
          <a:p>
            <a:r>
              <a:rPr lang="en-GB" sz="700" dirty="0"/>
              <a:t>                                                                                 </a:t>
            </a:r>
            <a:r>
              <a:rPr lang="en-GB" sz="700" b="1" dirty="0"/>
              <a:t>Convergence in a Metric Space</a:t>
            </a:r>
            <a:r>
              <a:rPr lang="en-GB" sz="700" dirty="0"/>
              <a:t>:</a:t>
            </a:r>
          </a:p>
          <a:p>
            <a:r>
              <a:rPr lang="en-GB" sz="700" dirty="0"/>
              <a:t>                                                                                 Space = </a:t>
            </a:r>
            <a:r>
              <a:rPr lang="en-GB" sz="700" b="1" dirty="0"/>
              <a:t>(S, d)</a:t>
            </a:r>
            <a:r>
              <a:rPr lang="en-GB" sz="700" dirty="0"/>
              <a:t>, sequence = </a:t>
            </a:r>
            <a:r>
              <a:rPr lang="en-GB" sz="700" b="1" dirty="0"/>
              <a:t>a</a:t>
            </a:r>
            <a:r>
              <a:rPr lang="en-GB" sz="700" b="1" baseline="-25000" dirty="0"/>
              <a:t>n</a:t>
            </a:r>
            <a:r>
              <a:rPr lang="en-GB" sz="700" dirty="0"/>
              <a:t>, limit = </a:t>
            </a:r>
            <a:r>
              <a:rPr lang="en-GB" sz="700" b="1" dirty="0"/>
              <a:t>l ∈ S</a:t>
            </a:r>
          </a:p>
          <a:p>
            <a:r>
              <a:rPr lang="en-GB" sz="700" dirty="0"/>
              <a:t>                                                                                 </a:t>
            </a:r>
            <a:r>
              <a:rPr lang="en-GB" sz="700" b="1" dirty="0"/>
              <a:t>a</a:t>
            </a:r>
            <a:r>
              <a:rPr lang="en-GB" sz="700" b="1" baseline="-25000" dirty="0"/>
              <a:t>n</a:t>
            </a:r>
            <a:r>
              <a:rPr lang="en-GB" sz="700" dirty="0"/>
              <a:t> converges to </a:t>
            </a:r>
            <a:r>
              <a:rPr lang="en-GB" sz="700" b="1" dirty="0"/>
              <a:t>l</a:t>
            </a:r>
            <a:r>
              <a:rPr lang="en-GB" sz="700" dirty="0"/>
              <a:t> </a:t>
            </a:r>
            <a:r>
              <a:rPr lang="en-GB" sz="700" dirty="0" err="1"/>
              <a:t>iff</a:t>
            </a:r>
            <a:r>
              <a:rPr lang="en-GB" sz="700" dirty="0"/>
              <a:t>:</a:t>
            </a:r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dirty="0"/>
              <a:t>                                                                                 If </a:t>
            </a:r>
            <a:r>
              <a:rPr lang="en-GB" sz="700" b="1" dirty="0"/>
              <a:t>a</a:t>
            </a:r>
            <a:r>
              <a:rPr lang="en-GB" sz="700" b="1" baseline="-25000" dirty="0"/>
              <a:t>n</a:t>
            </a:r>
            <a:r>
              <a:rPr lang="en-GB" sz="700" dirty="0"/>
              <a:t> converges it’s limit is unique.</a:t>
            </a:r>
          </a:p>
          <a:p>
            <a:r>
              <a:rPr lang="en-GB" sz="700" b="1" dirty="0"/>
              <a:t>Cauchy Seq. (Metric Spaces)</a:t>
            </a:r>
            <a:r>
              <a:rPr lang="en-GB" sz="700" dirty="0"/>
              <a:t>:</a:t>
            </a:r>
          </a:p>
          <a:p>
            <a:r>
              <a:rPr lang="en-GB" sz="700" dirty="0"/>
              <a:t>For </a:t>
            </a:r>
            <a:r>
              <a:rPr lang="en-GB" sz="700" b="1" dirty="0"/>
              <a:t>(S, d</a:t>
            </a:r>
            <a:r>
              <a:rPr lang="en-GB" sz="700" dirty="0"/>
              <a:t>) and </a:t>
            </a:r>
            <a:r>
              <a:rPr lang="en-GB" sz="700" b="1" dirty="0"/>
              <a:t>a</a:t>
            </a:r>
            <a:r>
              <a:rPr lang="en-GB" sz="700" b="1" baseline="-25000" dirty="0"/>
              <a:t>n</a:t>
            </a:r>
            <a:r>
              <a:rPr lang="en-GB" sz="700" dirty="0"/>
              <a:t> a sequence in </a:t>
            </a:r>
            <a:r>
              <a:rPr lang="en-GB" sz="700" b="1" dirty="0"/>
              <a:t>S</a:t>
            </a:r>
            <a:r>
              <a:rPr lang="en-GB" sz="700" dirty="0"/>
              <a:t>, </a:t>
            </a:r>
            <a:r>
              <a:rPr lang="en-GB" sz="700" b="1" dirty="0"/>
              <a:t>a</a:t>
            </a:r>
            <a:r>
              <a:rPr lang="en-GB" sz="700" b="1" baseline="-25000" dirty="0"/>
              <a:t>n</a:t>
            </a:r>
            <a:r>
              <a:rPr lang="en-GB" sz="700" dirty="0"/>
              <a:t> is only convergent if it is Cauchy.</a:t>
            </a:r>
          </a:p>
          <a:p>
            <a:r>
              <a:rPr lang="en-GB" sz="700" b="1" dirty="0"/>
              <a:t>Complete Spaces</a:t>
            </a:r>
            <a:r>
              <a:rPr lang="en-GB" sz="700" dirty="0"/>
              <a:t>:</a:t>
            </a:r>
          </a:p>
          <a:p>
            <a:r>
              <a:rPr lang="en-GB" sz="700" dirty="0"/>
              <a:t>Metric space </a:t>
            </a:r>
            <a:r>
              <a:rPr lang="en-GB" sz="700" b="1" dirty="0"/>
              <a:t>(S, d)</a:t>
            </a:r>
            <a:r>
              <a:rPr lang="en-GB" sz="700" dirty="0"/>
              <a:t> is a complete space </a:t>
            </a:r>
            <a:r>
              <a:rPr lang="en-GB" sz="700" dirty="0" err="1"/>
              <a:t>iff</a:t>
            </a:r>
            <a:r>
              <a:rPr lang="en-GB" sz="700" dirty="0"/>
              <a:t> every Cauchy sequence in </a:t>
            </a:r>
            <a:r>
              <a:rPr lang="en-GB" sz="700" b="1" dirty="0"/>
              <a:t>S</a:t>
            </a:r>
            <a:r>
              <a:rPr lang="en-GB" sz="700" dirty="0"/>
              <a:t> is also converging in </a:t>
            </a:r>
            <a:r>
              <a:rPr lang="en-GB" sz="700" b="1" dirty="0"/>
              <a:t>S</a:t>
            </a:r>
            <a:r>
              <a:rPr lang="en-GB" sz="700" dirty="0"/>
              <a:t>. For any </a:t>
            </a:r>
            <a:r>
              <a:rPr lang="en-GB" sz="700" b="1" dirty="0"/>
              <a:t>k &gt; 0</a:t>
            </a:r>
            <a:r>
              <a:rPr lang="en-GB" sz="700" dirty="0"/>
              <a:t>, </a:t>
            </a:r>
            <a:r>
              <a:rPr lang="en-GB" sz="700" b="1" dirty="0"/>
              <a:t>R</a:t>
            </a:r>
            <a:r>
              <a:rPr lang="en-GB" sz="700" b="1" baseline="-25000" dirty="0"/>
              <a:t>k</a:t>
            </a:r>
            <a:r>
              <a:rPr lang="en-GB" sz="700" dirty="0"/>
              <a:t> equipped with any of the three metrics induced by </a:t>
            </a:r>
            <a:r>
              <a:rPr lang="en-GB" sz="700" b="1" dirty="0"/>
              <a:t>l</a:t>
            </a:r>
            <a:r>
              <a:rPr lang="en-GB" sz="700" b="1" baseline="-25000" dirty="0"/>
              <a:t>1</a:t>
            </a:r>
            <a:r>
              <a:rPr lang="en-GB" sz="700" dirty="0"/>
              <a:t>, </a:t>
            </a:r>
            <a:r>
              <a:rPr lang="en-GB" sz="700" b="1" dirty="0"/>
              <a:t>l</a:t>
            </a:r>
            <a:r>
              <a:rPr lang="en-GB" sz="700" b="1" baseline="-25000" dirty="0"/>
              <a:t>2</a:t>
            </a:r>
            <a:r>
              <a:rPr lang="en-GB" sz="700" b="1" dirty="0"/>
              <a:t> </a:t>
            </a:r>
            <a:r>
              <a:rPr lang="en-GB" sz="700" dirty="0"/>
              <a:t>or</a:t>
            </a:r>
            <a:r>
              <a:rPr lang="en-GB" sz="700" b="1" dirty="0"/>
              <a:t> l</a:t>
            </a:r>
            <a:r>
              <a:rPr lang="en-GB" sz="800" b="1" baseline="-25000" dirty="0"/>
              <a:t>∞</a:t>
            </a:r>
            <a:r>
              <a:rPr lang="en-GB" sz="700" b="1" dirty="0"/>
              <a:t> </a:t>
            </a:r>
            <a:r>
              <a:rPr lang="en-GB" sz="700" dirty="0"/>
              <a:t>norms is complete.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9609E83-2785-1A9A-F229-BE1127A22B4C}"/>
              </a:ext>
            </a:extLst>
          </p:cNvPr>
          <p:cNvPicPr>
            <a:picLocks noChangeAspect="1"/>
          </p:cNvPicPr>
          <p:nvPr/>
        </p:nvPicPr>
        <p:blipFill rotWithShape="1">
          <a:blip r:embed="rId81">
            <a:extLst>
              <a:ext uri="{BEBA8EAE-BF5A-486C-A8C5-ECC9F3942E4B}">
                <a14:imgProps xmlns:a14="http://schemas.microsoft.com/office/drawing/2010/main">
                  <a14:imgLayer r:embed="rId82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1" b="12401"/>
          <a:stretch/>
        </p:blipFill>
        <p:spPr>
          <a:xfrm>
            <a:off x="4645916" y="7142970"/>
            <a:ext cx="1960656" cy="1022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E28CC0D-067C-DD86-7ED9-B00324E24804}"/>
              </a:ext>
            </a:extLst>
          </p:cNvPr>
          <p:cNvPicPr>
            <a:picLocks noChangeAspect="1"/>
          </p:cNvPicPr>
          <p:nvPr/>
        </p:nvPicPr>
        <p:blipFill rotWithShape="1">
          <a:blip r:embed="rId83">
            <a:extLst>
              <a:ext uri="{BEBA8EAE-BF5A-486C-A8C5-ECC9F3942E4B}">
                <a14:imgProps xmlns:a14="http://schemas.microsoft.com/office/drawing/2010/main">
                  <a14:imgLayer r:embed="rId8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7632" b="14839"/>
          <a:stretch/>
        </p:blipFill>
        <p:spPr>
          <a:xfrm>
            <a:off x="4707407" y="7570417"/>
            <a:ext cx="2137889" cy="978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77960D1-CC54-4B18-2BB5-BA48220C8C91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BEBA8EAE-BF5A-486C-A8C5-ECC9F3942E4B}">
                <a14:imgProps xmlns:a14="http://schemas.microsoft.com/office/drawing/2010/main">
                  <a14:imgLayer r:embed="rId86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3849" y="8109615"/>
            <a:ext cx="1576963" cy="63163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7D07502-CA87-8745-5411-2B15B3C7F834}"/>
              </a:ext>
            </a:extLst>
          </p:cNvPr>
          <p:cNvPicPr>
            <a:picLocks noChangeAspect="1"/>
          </p:cNvPicPr>
          <p:nvPr/>
        </p:nvPicPr>
        <p:blipFill rotWithShape="1">
          <a:blip r:embed="rId87">
            <a:extLst>
              <a:ext uri="{BEBA8EAE-BF5A-486C-A8C5-ECC9F3942E4B}">
                <a14:imgProps xmlns:a14="http://schemas.microsoft.com/office/drawing/2010/main">
                  <a14:imgLayer r:embed="rId88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4212" b="8278"/>
          <a:stretch/>
        </p:blipFill>
        <p:spPr>
          <a:xfrm>
            <a:off x="5681966" y="8423729"/>
            <a:ext cx="1164580" cy="978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40118C7-400C-37D9-B8A4-94A083B4E6FB}"/>
              </a:ext>
            </a:extLst>
          </p:cNvPr>
          <p:cNvPicPr>
            <a:picLocks noChangeAspect="1"/>
          </p:cNvPicPr>
          <p:nvPr/>
        </p:nvPicPr>
        <p:blipFill rotWithShape="1">
          <a:blip r:embed="rId87">
            <a:extLst>
              <a:ext uri="{BEBA8EAE-BF5A-486C-A8C5-ECC9F3942E4B}">
                <a14:imgProps xmlns:a14="http://schemas.microsoft.com/office/drawing/2010/main">
                  <a14:imgLayer r:embed="rId88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5686"/>
          <a:stretch/>
        </p:blipFill>
        <p:spPr>
          <a:xfrm>
            <a:off x="6253235" y="8526758"/>
            <a:ext cx="925065" cy="10671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7163C4-6E78-EB4C-55A8-D11232C226CE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BEBA8EAE-BF5A-486C-A8C5-ECC9F3942E4B}">
                <a14:imgProps xmlns:a14="http://schemas.microsoft.com/office/drawing/2010/main">
                  <a14:imgLayer r:embed="rId90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7235" y="8745773"/>
            <a:ext cx="2053256" cy="10556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CAE36BB-B67E-75F7-E7CB-D9D269310C9A}"/>
              </a:ext>
            </a:extLst>
          </p:cNvPr>
          <p:cNvSpPr/>
          <p:nvPr/>
        </p:nvSpPr>
        <p:spPr>
          <a:xfrm>
            <a:off x="3959068" y="6880621"/>
            <a:ext cx="3452118" cy="2532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B27938-48C0-2308-B037-DBEC5430AB8B}"/>
              </a:ext>
            </a:extLst>
          </p:cNvPr>
          <p:cNvSpPr txBox="1"/>
          <p:nvPr/>
        </p:nvSpPr>
        <p:spPr>
          <a:xfrm>
            <a:off x="1824401" y="8031615"/>
            <a:ext cx="21854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Fixed Point Equations</a:t>
            </a:r>
            <a:r>
              <a:rPr lang="en-GB" sz="700" dirty="0"/>
              <a:t>:</a:t>
            </a:r>
          </a:p>
          <a:p>
            <a:r>
              <a:rPr lang="en-GB" sz="700" dirty="0"/>
              <a:t>For non-empty set </a:t>
            </a:r>
            <a:r>
              <a:rPr lang="en-GB" sz="700" b="1" dirty="0"/>
              <a:t>S</a:t>
            </a:r>
            <a:r>
              <a:rPr lang="en-GB" sz="700" dirty="0"/>
              <a:t> and </a:t>
            </a:r>
            <a:r>
              <a:rPr lang="en-GB" sz="700" b="1" dirty="0"/>
              <a:t>f: S </a:t>
            </a:r>
            <a:r>
              <a:rPr lang="en-GB" sz="600" b="1" dirty="0">
                <a:sym typeface="Wingdings" panose="05000000000000000000" pitchFamily="2" charset="2"/>
              </a:rPr>
              <a:t></a:t>
            </a:r>
            <a:r>
              <a:rPr lang="en-GB" sz="700" b="1" dirty="0">
                <a:sym typeface="Wingdings" panose="05000000000000000000" pitchFamily="2" charset="2"/>
              </a:rPr>
              <a:t> S</a:t>
            </a:r>
            <a:r>
              <a:rPr lang="en-GB" sz="700" dirty="0">
                <a:sym typeface="Wingdings" panose="05000000000000000000" pitchFamily="2" charset="2"/>
              </a:rPr>
              <a:t>, </a:t>
            </a:r>
            <a:r>
              <a:rPr lang="en-GB" sz="700" b="1" dirty="0">
                <a:sym typeface="Wingdings" panose="05000000000000000000" pitchFamily="2" charset="2"/>
              </a:rPr>
              <a:t>p ∈ S</a:t>
            </a:r>
            <a:r>
              <a:rPr lang="en-GB" sz="700" dirty="0">
                <a:sym typeface="Wingdings" panose="05000000000000000000" pitchFamily="2" charset="2"/>
              </a:rPr>
              <a:t> is called a fixed point if </a:t>
            </a:r>
            <a:r>
              <a:rPr lang="en-GB" sz="700" b="1" dirty="0">
                <a:sym typeface="Wingdings" panose="05000000000000000000" pitchFamily="2" charset="2"/>
              </a:rPr>
              <a:t>f(p) = p</a:t>
            </a:r>
            <a:r>
              <a:rPr lang="en-GB" sz="700" dirty="0">
                <a:sym typeface="Wingdings" panose="05000000000000000000" pitchFamily="2" charset="2"/>
              </a:rPr>
              <a:t>. E.g. for f(x) = x</a:t>
            </a:r>
            <a:r>
              <a:rPr lang="en-GB" sz="700" baseline="30000" dirty="0">
                <a:sym typeface="Wingdings" panose="05000000000000000000" pitchFamily="2" charset="2"/>
              </a:rPr>
              <a:t>2</a:t>
            </a:r>
            <a:r>
              <a:rPr lang="en-GB" sz="700" dirty="0">
                <a:sym typeface="Wingdings" panose="05000000000000000000" pitchFamily="2" charset="2"/>
              </a:rPr>
              <a:t>, f(p) = p for p = 0, 1:</a:t>
            </a:r>
          </a:p>
          <a:p>
            <a:endParaRPr lang="en-GB" sz="700" dirty="0">
              <a:sym typeface="Wingdings" panose="05000000000000000000" pitchFamily="2" charset="2"/>
            </a:endParaRPr>
          </a:p>
          <a:p>
            <a:r>
              <a:rPr lang="en-GB" sz="700" b="1" dirty="0"/>
              <a:t>Contraction</a:t>
            </a:r>
            <a:r>
              <a:rPr lang="en-GB" sz="700" dirty="0"/>
              <a:t>:</a:t>
            </a:r>
          </a:p>
          <a:p>
            <a:r>
              <a:rPr lang="en-GB" sz="700" dirty="0"/>
              <a:t>For metric space </a:t>
            </a:r>
            <a:r>
              <a:rPr lang="en-GB" sz="700" b="1" dirty="0"/>
              <a:t>(S, d) </a:t>
            </a:r>
            <a:r>
              <a:rPr lang="en-GB" sz="700" dirty="0"/>
              <a:t>and </a:t>
            </a:r>
            <a:r>
              <a:rPr lang="en-GB" sz="700" b="1" dirty="0"/>
              <a:t>f : S → S</a:t>
            </a:r>
            <a:r>
              <a:rPr lang="en-GB" sz="700" dirty="0"/>
              <a:t>, </a:t>
            </a:r>
            <a:r>
              <a:rPr lang="en-GB" sz="700" b="1" dirty="0"/>
              <a:t>f</a:t>
            </a:r>
            <a:r>
              <a:rPr lang="en-GB" sz="700" dirty="0"/>
              <a:t> is called a contraction of </a:t>
            </a:r>
            <a:r>
              <a:rPr lang="en-GB" sz="700" b="1" dirty="0"/>
              <a:t>S </a:t>
            </a:r>
            <a:r>
              <a:rPr lang="en-GB" sz="700" dirty="0"/>
              <a:t>(or a contracting map) if there exists </a:t>
            </a:r>
          </a:p>
          <a:p>
            <a:r>
              <a:rPr lang="en-GB" sz="700" b="1" dirty="0"/>
              <a:t>0 ≤ α &lt; 1 </a:t>
            </a:r>
            <a:r>
              <a:rPr lang="en-GB" sz="700" dirty="0"/>
              <a:t>called the contraction constant such that:</a:t>
            </a:r>
          </a:p>
          <a:p>
            <a:endParaRPr lang="en-GB" sz="700" dirty="0"/>
          </a:p>
          <a:p>
            <a:r>
              <a:rPr lang="en-GB" sz="700" b="1" dirty="0"/>
              <a:t>Fixed Point Theorem</a:t>
            </a:r>
            <a:r>
              <a:rPr lang="en-GB" sz="700" dirty="0"/>
              <a:t>:</a:t>
            </a:r>
          </a:p>
          <a:p>
            <a:r>
              <a:rPr lang="en-GB" sz="700" dirty="0"/>
              <a:t>Let </a:t>
            </a:r>
            <a:r>
              <a:rPr lang="en-GB" sz="700" b="1" dirty="0"/>
              <a:t>(S, d) </a:t>
            </a:r>
            <a:r>
              <a:rPr lang="en-GB" sz="700" dirty="0"/>
              <a:t>be a complete metric space and </a:t>
            </a:r>
            <a:r>
              <a:rPr lang="en-GB" sz="700" b="1" dirty="0"/>
              <a:t>f</a:t>
            </a:r>
            <a:r>
              <a:rPr lang="en-GB" sz="700" dirty="0"/>
              <a:t> a contraction of </a:t>
            </a:r>
            <a:r>
              <a:rPr lang="en-GB" sz="700" b="1" dirty="0"/>
              <a:t>S</a:t>
            </a:r>
            <a:r>
              <a:rPr lang="en-GB" sz="700" dirty="0"/>
              <a:t>. Then </a:t>
            </a:r>
            <a:r>
              <a:rPr lang="en-GB" sz="700" b="1" dirty="0"/>
              <a:t>f</a:t>
            </a:r>
            <a:r>
              <a:rPr lang="en-GB" sz="700" dirty="0"/>
              <a:t> has a </a:t>
            </a:r>
            <a:r>
              <a:rPr lang="en-GB" sz="700" i="1" dirty="0"/>
              <a:t>unique fixed point</a:t>
            </a:r>
            <a:r>
              <a:rPr lang="en-GB" sz="700" dirty="0"/>
              <a:t>.</a:t>
            </a:r>
          </a:p>
          <a:p>
            <a:r>
              <a:rPr lang="en-GB" sz="700" u="sng" dirty="0"/>
              <a:t>Applications</a:t>
            </a:r>
            <a:r>
              <a:rPr lang="en-GB" sz="700" dirty="0"/>
              <a:t>: Newton’s Method and Initial Value Problem for differential equations.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659C9BFE-4743-AB3C-7AF9-6450720C1F6D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1908695" y="8400182"/>
            <a:ext cx="2013416" cy="10596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961C7EAE-1B2A-FB40-AB0F-8C3F20E3A405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BEBA8EAE-BF5A-486C-A8C5-ECC9F3942E4B}">
                <a14:imgProps xmlns:a14="http://schemas.microsoft.com/office/drawing/2010/main">
                  <a14:imgLayer r:embed="rId9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4711" y="8930849"/>
            <a:ext cx="1394335" cy="105969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4AB299C-E7BE-23D7-13E9-018DC05F392D}"/>
              </a:ext>
            </a:extLst>
          </p:cNvPr>
          <p:cNvSpPr/>
          <p:nvPr/>
        </p:nvSpPr>
        <p:spPr>
          <a:xfrm>
            <a:off x="1868092" y="8052301"/>
            <a:ext cx="2091123" cy="15412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4B8E24-2705-12AC-DAE2-C109FC7B3363}"/>
              </a:ext>
            </a:extLst>
          </p:cNvPr>
          <p:cNvSpPr txBox="1"/>
          <p:nvPr/>
        </p:nvSpPr>
        <p:spPr>
          <a:xfrm>
            <a:off x="1674685" y="1380953"/>
            <a:ext cx="73289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dirty="0"/>
              <a:t>largest of abs sum of rows</a:t>
            </a:r>
            <a:endParaRPr lang="en-GB" sz="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9414C3-1EC3-C36C-DC8E-D43F0CA5D20C}"/>
              </a:ext>
            </a:extLst>
          </p:cNvPr>
          <p:cNvSpPr txBox="1"/>
          <p:nvPr/>
        </p:nvSpPr>
        <p:spPr>
          <a:xfrm>
            <a:off x="281050" y="1378017"/>
            <a:ext cx="71205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dirty="0"/>
              <a:t>largest of abs sum of cols</a:t>
            </a:r>
            <a:endParaRPr lang="en-GB" sz="400" b="1" dirty="0"/>
          </a:p>
        </p:txBody>
      </p:sp>
      <p:pic>
        <p:nvPicPr>
          <p:cNvPr id="85" name="Picture 84" descr="A picture containing text&#10;&#10;Description automatically generated">
            <a:extLst>
              <a:ext uri="{FF2B5EF4-FFF2-40B4-BE49-F238E27FC236}">
                <a16:creationId xmlns:a16="http://schemas.microsoft.com/office/drawing/2014/main" id="{C77BB733-8039-9021-FF56-DAA15F382AF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71" y="2401588"/>
            <a:ext cx="715942" cy="29372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2D29546-D5DC-064B-F675-D9F8B8C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5515" t="28112"/>
          <a:stretch/>
        </p:blipFill>
        <p:spPr>
          <a:xfrm>
            <a:off x="357808" y="2252019"/>
            <a:ext cx="1198450" cy="33916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32955A8-E3B5-F9F1-F875-85E3C0FA0F7A}"/>
              </a:ext>
            </a:extLst>
          </p:cNvPr>
          <p:cNvSpPr txBox="1"/>
          <p:nvPr/>
        </p:nvSpPr>
        <p:spPr>
          <a:xfrm>
            <a:off x="1743317" y="2256178"/>
            <a:ext cx="6062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" dirty="0" err="1"/>
              <a:t>Frobenius</a:t>
            </a:r>
            <a:r>
              <a:rPr lang="en-GB" sz="500" dirty="0"/>
              <a:t> Norm</a:t>
            </a:r>
            <a:endParaRPr lang="en-GB" sz="500" b="1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6124E9C-F2FC-09A8-B6B0-15A718BCED11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59118" t="1" b="-1"/>
          <a:stretch/>
        </p:blipFill>
        <p:spPr>
          <a:xfrm>
            <a:off x="5253744" y="256922"/>
            <a:ext cx="433133" cy="232472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0C50DA4-8B9F-79FA-1474-61877C519BDF}"/>
              </a:ext>
            </a:extLst>
          </p:cNvPr>
          <p:cNvCxnSpPr>
            <a:cxnSpLocks/>
          </p:cNvCxnSpPr>
          <p:nvPr/>
        </p:nvCxnSpPr>
        <p:spPr>
          <a:xfrm>
            <a:off x="1221263" y="95001"/>
            <a:ext cx="31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30427DC-1B31-4197-3ABE-8044B282871B}"/>
              </a:ext>
            </a:extLst>
          </p:cNvPr>
          <p:cNvCxnSpPr>
            <a:cxnSpLocks/>
          </p:cNvCxnSpPr>
          <p:nvPr/>
        </p:nvCxnSpPr>
        <p:spPr>
          <a:xfrm>
            <a:off x="1475565" y="94551"/>
            <a:ext cx="31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943487D-4538-B12E-857C-5CB84C26FDB8}"/>
              </a:ext>
            </a:extLst>
          </p:cNvPr>
          <p:cNvCxnSpPr>
            <a:cxnSpLocks/>
          </p:cNvCxnSpPr>
          <p:nvPr/>
        </p:nvCxnSpPr>
        <p:spPr>
          <a:xfrm>
            <a:off x="2043597" y="94106"/>
            <a:ext cx="31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B5ACE62-BF3C-62BB-63E4-6EA8E9CA00F7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8399" t="54235" r="2708" b="3698"/>
          <a:stretch/>
        </p:blipFill>
        <p:spPr>
          <a:xfrm>
            <a:off x="3758891" y="162141"/>
            <a:ext cx="398487" cy="117761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9664440-5676-78D7-A894-3C01858D72CF}"/>
              </a:ext>
            </a:extLst>
          </p:cNvPr>
          <p:cNvCxnSpPr/>
          <p:nvPr/>
        </p:nvCxnSpPr>
        <p:spPr>
          <a:xfrm>
            <a:off x="3687763" y="155176"/>
            <a:ext cx="452437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4BF8D00-E2C6-2352-5909-A93ACA7D9DD9}"/>
              </a:ext>
            </a:extLst>
          </p:cNvPr>
          <p:cNvCxnSpPr>
            <a:cxnSpLocks/>
          </p:cNvCxnSpPr>
          <p:nvPr/>
        </p:nvCxnSpPr>
        <p:spPr>
          <a:xfrm>
            <a:off x="4140200" y="153588"/>
            <a:ext cx="0" cy="28965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0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2F5DB252-CA3E-4072-6C4D-19D8C361D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" r="4217"/>
          <a:stretch/>
        </p:blipFill>
        <p:spPr>
          <a:xfrm>
            <a:off x="2148956" y="8044666"/>
            <a:ext cx="487241" cy="44711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8D12E08-EC52-E052-B711-A41533F5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58" y="7838161"/>
            <a:ext cx="511589" cy="283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48FF2-98BA-637A-54DE-CCFB37203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01" y="8650625"/>
            <a:ext cx="1490768" cy="117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49494-5332-7E78-C065-3030047D5E4D}"/>
              </a:ext>
            </a:extLst>
          </p:cNvPr>
          <p:cNvSpPr txBox="1"/>
          <p:nvPr/>
        </p:nvSpPr>
        <p:spPr>
          <a:xfrm>
            <a:off x="0" y="62753"/>
            <a:ext cx="26744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Condition Number</a:t>
            </a:r>
            <a:r>
              <a:rPr lang="en-GB" sz="700" dirty="0"/>
              <a:t>:</a:t>
            </a:r>
            <a:endParaRPr lang="en-GB" sz="700" b="1" dirty="0"/>
          </a:p>
          <a:p>
            <a:r>
              <a:rPr lang="en-GB" sz="700" dirty="0"/>
              <a:t>Measure of sensibility of a problem to small fluctuations in input.</a:t>
            </a:r>
          </a:p>
          <a:p>
            <a:r>
              <a:rPr lang="en-GB" sz="700" b="1" dirty="0"/>
              <a:t>Stability of the System</a:t>
            </a:r>
            <a:r>
              <a:rPr lang="en-GB" sz="700" dirty="0"/>
              <a:t>: how the system responds to noise in input</a:t>
            </a:r>
          </a:p>
          <a:p>
            <a:r>
              <a:rPr lang="en-GB" sz="700" b="1" dirty="0"/>
              <a:t>Sensibility of Solution</a:t>
            </a:r>
            <a:r>
              <a:rPr lang="en-GB" sz="700" dirty="0"/>
              <a:t>: how small changes in parameters affect the solution of a parametric equation</a:t>
            </a:r>
          </a:p>
          <a:p>
            <a:r>
              <a:rPr lang="en-GB" sz="700" dirty="0"/>
              <a:t>Let </a:t>
            </a:r>
            <a:r>
              <a:rPr lang="en-GB" sz="700" b="1" dirty="0"/>
              <a:t>P</a:t>
            </a:r>
            <a:r>
              <a:rPr lang="en-GB" sz="700" dirty="0"/>
              <a:t> = problem of interest, </a:t>
            </a:r>
            <a:r>
              <a:rPr lang="en-GB" sz="700" b="1" dirty="0"/>
              <a:t>d</a:t>
            </a:r>
            <a:r>
              <a:rPr lang="en-GB" sz="700" dirty="0"/>
              <a:t> = input,</a:t>
            </a:r>
            <a:r>
              <a:rPr lang="en-GB" sz="700" b="1" dirty="0"/>
              <a:t> </a:t>
            </a:r>
            <a:r>
              <a:rPr lang="el-GR" sz="700" b="1" dirty="0"/>
              <a:t>ε</a:t>
            </a:r>
            <a:r>
              <a:rPr lang="en-GB" sz="700" b="1" dirty="0"/>
              <a:t> </a:t>
            </a:r>
            <a:r>
              <a:rPr lang="en-GB" sz="700" dirty="0"/>
              <a:t>= perturbation in input, </a:t>
            </a:r>
            <a:r>
              <a:rPr lang="en-GB" sz="700" b="1" dirty="0"/>
              <a:t>s(d)</a:t>
            </a:r>
            <a:r>
              <a:rPr lang="en-GB" sz="700" dirty="0"/>
              <a:t> = desired output, </a:t>
            </a:r>
            <a:r>
              <a:rPr lang="en-GB" sz="700" b="1" dirty="0"/>
              <a:t>s(d + </a:t>
            </a:r>
            <a:r>
              <a:rPr lang="el-GR" sz="700" b="1" dirty="0"/>
              <a:t>ε</a:t>
            </a:r>
            <a:r>
              <a:rPr lang="en-GB" sz="700" b="1" dirty="0"/>
              <a:t>)</a:t>
            </a:r>
            <a:r>
              <a:rPr lang="en-GB" sz="700" dirty="0"/>
              <a:t> = perturbed output.</a:t>
            </a:r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b="1" dirty="0"/>
              <a:t>Relative Condition Number</a:t>
            </a:r>
            <a:r>
              <a:rPr lang="en-GB" sz="700" dirty="0"/>
              <a:t>:</a:t>
            </a:r>
          </a:p>
          <a:p>
            <a:endParaRPr lang="en-GB" sz="700" b="1" dirty="0"/>
          </a:p>
          <a:p>
            <a:endParaRPr lang="en-GB" sz="700" b="1" dirty="0"/>
          </a:p>
          <a:p>
            <a:r>
              <a:rPr lang="en-GB" sz="700" dirty="0"/>
              <a:t>Value depends on the norms being used. Can also be defined in terms of relative difference.</a:t>
            </a:r>
          </a:p>
          <a:p>
            <a:r>
              <a:rPr lang="en-GB" sz="700" b="1" dirty="0"/>
              <a:t>Unstable system/Ill-conditioned problem</a:t>
            </a:r>
            <a:r>
              <a:rPr lang="en-GB" sz="700" dirty="0"/>
              <a:t>: large condition number</a:t>
            </a:r>
          </a:p>
          <a:p>
            <a:r>
              <a:rPr lang="en-GB" sz="700" dirty="0"/>
              <a:t>(cannot always assume ill-conditioned for matrices though!!)</a:t>
            </a:r>
          </a:p>
          <a:p>
            <a:r>
              <a:rPr lang="en-GB" sz="700" b="1" dirty="0"/>
              <a:t>Stable system/Well-conditioned problem</a:t>
            </a:r>
            <a:r>
              <a:rPr lang="en-GB" sz="700" dirty="0"/>
              <a:t>: small condition number</a:t>
            </a:r>
            <a:endParaRPr lang="en-GB" sz="700" b="1" dirty="0"/>
          </a:p>
          <a:p>
            <a:r>
              <a:rPr lang="en-GB" sz="700" b="1" dirty="0"/>
              <a:t>Condition Number for Square Non-Singular Matrices</a:t>
            </a:r>
            <a:r>
              <a:rPr lang="en-GB" sz="700" dirty="0"/>
              <a:t>:</a:t>
            </a:r>
          </a:p>
          <a:p>
            <a:endParaRPr lang="en-GB" sz="700" b="1" dirty="0"/>
          </a:p>
          <a:p>
            <a:r>
              <a:rPr lang="en-GB" sz="700" dirty="0"/>
              <a:t>Gives a bound on the relative change on </a:t>
            </a:r>
            <a:r>
              <a:rPr lang="en-GB" sz="700" b="1" dirty="0"/>
              <a:t>A</a:t>
            </a:r>
            <a:r>
              <a:rPr lang="en-GB" sz="700" b="1" baseline="30000" dirty="0"/>
              <a:t>-1</a:t>
            </a:r>
            <a:r>
              <a:rPr lang="en-GB" sz="700" baseline="30000" dirty="0"/>
              <a:t> </a:t>
            </a:r>
            <a:r>
              <a:rPr lang="en-GB" sz="700" dirty="0"/>
              <a:t>given by perturbation on </a:t>
            </a:r>
            <a:r>
              <a:rPr lang="en-GB" sz="700" b="1" dirty="0"/>
              <a:t>A</a:t>
            </a:r>
            <a:r>
              <a:rPr lang="en-GB" sz="700" dirty="0"/>
              <a:t>. </a:t>
            </a:r>
          </a:p>
          <a:p>
            <a:r>
              <a:rPr lang="en-GB" sz="700" b="1" dirty="0"/>
              <a:t>Pseudo-Inverse and Condition Number</a:t>
            </a:r>
            <a:r>
              <a:rPr lang="en-GB" sz="700" dirty="0"/>
              <a:t>:</a:t>
            </a:r>
          </a:p>
          <a:p>
            <a:r>
              <a:rPr lang="en-GB" sz="700" dirty="0"/>
              <a:t>Not all matrices can be inverted hence </a:t>
            </a:r>
            <a:r>
              <a:rPr lang="en-GB" sz="700" b="1" dirty="0"/>
              <a:t>k(A)</a:t>
            </a:r>
            <a:r>
              <a:rPr lang="en-GB" sz="700" dirty="0"/>
              <a:t> cannot be calculated. We can instead use the pseudo-inverse and define a generalisation of the above formula for </a:t>
            </a:r>
            <a:r>
              <a:rPr lang="en-GB" sz="700" b="1" dirty="0"/>
              <a:t>k(A)</a:t>
            </a:r>
            <a:r>
              <a:rPr lang="en-GB" sz="700" dirty="0"/>
              <a:t>:</a:t>
            </a:r>
          </a:p>
          <a:p>
            <a:endParaRPr lang="en-GB" sz="700" dirty="0"/>
          </a:p>
          <a:p>
            <a:r>
              <a:rPr lang="en-GB" sz="700" b="1" dirty="0"/>
              <a:t>A</a:t>
            </a:r>
            <a:r>
              <a:rPr lang="en-GB" sz="700" b="1" baseline="30000" dirty="0"/>
              <a:t>T</a:t>
            </a:r>
            <a:r>
              <a:rPr lang="en-GB" sz="700" b="1" dirty="0"/>
              <a:t>A</a:t>
            </a:r>
            <a:r>
              <a:rPr lang="en-GB" sz="700" dirty="0"/>
              <a:t> is square, then </a:t>
            </a:r>
            <a:r>
              <a:rPr lang="en-GB" sz="700" b="1" dirty="0" err="1"/>
              <a:t>Ax</a:t>
            </a:r>
            <a:r>
              <a:rPr lang="en-GB" sz="700" b="1" dirty="0"/>
              <a:t> = b </a:t>
            </a:r>
            <a:r>
              <a:rPr lang="en-GB" sz="600" b="1" dirty="0">
                <a:sym typeface="Wingdings" panose="05000000000000000000" pitchFamily="2" charset="2"/>
              </a:rPr>
              <a:t></a:t>
            </a:r>
            <a:r>
              <a:rPr lang="en-GB" sz="700" b="1" dirty="0">
                <a:sym typeface="Wingdings" panose="05000000000000000000" pitchFamily="2" charset="2"/>
              </a:rPr>
              <a:t> </a:t>
            </a:r>
            <a:r>
              <a:rPr lang="en-GB" sz="700" b="1" dirty="0" err="1"/>
              <a:t>A</a:t>
            </a:r>
            <a:r>
              <a:rPr lang="en-GB" sz="700" b="1" baseline="30000" dirty="0" err="1"/>
              <a:t>T</a:t>
            </a:r>
            <a:r>
              <a:rPr lang="en-GB" sz="700" b="1" dirty="0" err="1"/>
              <a:t>Ax</a:t>
            </a:r>
            <a:r>
              <a:rPr lang="en-GB" sz="700" b="1" dirty="0"/>
              <a:t> = </a:t>
            </a:r>
            <a:r>
              <a:rPr lang="en-GB" sz="700" b="1" dirty="0" err="1"/>
              <a:t>A</a:t>
            </a:r>
            <a:r>
              <a:rPr lang="en-GB" sz="700" b="1" baseline="30000" dirty="0" err="1"/>
              <a:t>T</a:t>
            </a:r>
            <a:r>
              <a:rPr lang="en-GB" sz="700" b="1" dirty="0" err="1"/>
              <a:t>b</a:t>
            </a:r>
            <a:r>
              <a:rPr lang="en-GB" sz="700" b="1" dirty="0"/>
              <a:t>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n-GB" sz="700" dirty="0">
                <a:sym typeface="Wingdings" panose="05000000000000000000" pitchFamily="2" charset="2"/>
              </a:rPr>
              <a:t> </a:t>
            </a:r>
            <a:r>
              <a:rPr lang="en-GB" sz="700" b="1" dirty="0">
                <a:sym typeface="Wingdings" panose="05000000000000000000" pitchFamily="2" charset="2"/>
              </a:rPr>
              <a:t>x = (A</a:t>
            </a:r>
            <a:r>
              <a:rPr lang="en-GB" sz="700" b="1" baseline="30000" dirty="0">
                <a:sym typeface="Wingdings" panose="05000000000000000000" pitchFamily="2" charset="2"/>
              </a:rPr>
              <a:t>T</a:t>
            </a:r>
            <a:r>
              <a:rPr lang="en-GB" sz="700" b="1" dirty="0">
                <a:sym typeface="Wingdings" panose="05000000000000000000" pitchFamily="2" charset="2"/>
              </a:rPr>
              <a:t>A)</a:t>
            </a:r>
            <a:r>
              <a:rPr lang="en-GB" sz="700" b="1" baseline="30000" dirty="0">
                <a:sym typeface="Wingdings" panose="05000000000000000000" pitchFamily="2" charset="2"/>
              </a:rPr>
              <a:t>-1</a:t>
            </a:r>
            <a:r>
              <a:rPr lang="en-GB" sz="700" b="1" dirty="0">
                <a:sym typeface="Wingdings" panose="05000000000000000000" pitchFamily="2" charset="2"/>
              </a:rPr>
              <a:t>A</a:t>
            </a:r>
            <a:r>
              <a:rPr lang="en-GB" sz="700" b="1" baseline="30000" dirty="0">
                <a:sym typeface="Wingdings" panose="05000000000000000000" pitchFamily="2" charset="2"/>
              </a:rPr>
              <a:t>T</a:t>
            </a:r>
            <a:r>
              <a:rPr lang="en-GB" sz="700" b="1" dirty="0">
                <a:sym typeface="Wingdings" panose="05000000000000000000" pitchFamily="2" charset="2"/>
              </a:rPr>
              <a:t>b</a:t>
            </a:r>
            <a:endParaRPr lang="en-GB" sz="7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9D966-9FE1-7AB8-C1CB-E6B63E731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97" y="862569"/>
            <a:ext cx="1172223" cy="228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394099-37FA-BBE9-98A8-AC85B76EA7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392"/>
          <a:stretch/>
        </p:blipFill>
        <p:spPr>
          <a:xfrm>
            <a:off x="580446" y="1168198"/>
            <a:ext cx="1513524" cy="228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7AAAA4-C74B-CE15-4B90-E91DC00866BC}"/>
              </a:ext>
            </a:extLst>
          </p:cNvPr>
          <p:cNvSpPr/>
          <p:nvPr/>
        </p:nvSpPr>
        <p:spPr>
          <a:xfrm>
            <a:off x="-20230" y="-28252"/>
            <a:ext cx="2674418" cy="30531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B2222-73C3-91D4-60ED-35A50DDAD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44" y="2029521"/>
            <a:ext cx="724552" cy="123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5F48A8-4B01-81DA-8B50-519793803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699" y="2244561"/>
            <a:ext cx="1217958" cy="108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14EE00-726C-A9D1-F0DE-1532FBF57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121" y="2778857"/>
            <a:ext cx="620200" cy="114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72D18A-3ED3-8588-016A-E0B6DC1279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2382" y="2774110"/>
            <a:ext cx="724552" cy="113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AC1034-0DB5-326A-5136-0FF9D22B6A93}"/>
              </a:ext>
            </a:extLst>
          </p:cNvPr>
          <p:cNvSpPr txBox="1"/>
          <p:nvPr/>
        </p:nvSpPr>
        <p:spPr>
          <a:xfrm>
            <a:off x="2640806" y="62753"/>
            <a:ext cx="2133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Conditioning of a Problem</a:t>
            </a:r>
            <a:r>
              <a:rPr lang="en-GB" sz="700" dirty="0"/>
              <a:t>:</a:t>
            </a:r>
          </a:p>
          <a:p>
            <a:r>
              <a:rPr lang="en-GB" sz="700" b="1" dirty="0"/>
              <a:t>T-Digit Arithmetic</a:t>
            </a:r>
            <a:r>
              <a:rPr lang="en-GB" sz="700" dirty="0"/>
              <a:t>:</a:t>
            </a:r>
          </a:p>
          <a:p>
            <a:r>
              <a:rPr lang="en-GB" sz="700" dirty="0"/>
              <a:t>Rule of thumb: for condition number </a:t>
            </a:r>
            <a:r>
              <a:rPr lang="en-GB" sz="700" b="1" dirty="0"/>
              <a:t>k(A)</a:t>
            </a:r>
            <a:r>
              <a:rPr lang="en-GB" sz="700" dirty="0"/>
              <a:t> you lose about </a:t>
            </a:r>
            <a:r>
              <a:rPr lang="en-GB" sz="700" b="1" dirty="0"/>
              <a:t>c = log</a:t>
            </a:r>
            <a:r>
              <a:rPr lang="en-GB" sz="700" b="1" baseline="-25000" dirty="0"/>
              <a:t>10</a:t>
            </a:r>
            <a:r>
              <a:rPr lang="en-GB" sz="700" b="1" dirty="0"/>
              <a:t> k(A)</a:t>
            </a:r>
            <a:r>
              <a:rPr lang="en-GB" sz="700" dirty="0"/>
              <a:t> significant figures in accuracy</a:t>
            </a:r>
          </a:p>
          <a:p>
            <a:r>
              <a:rPr lang="en-GB" sz="700" b="1" dirty="0"/>
              <a:t>Error Bounds and Iterative Refinement</a:t>
            </a:r>
            <a:r>
              <a:rPr lang="en-GB" sz="700" dirty="0"/>
              <a:t>:</a:t>
            </a:r>
          </a:p>
          <a:p>
            <a:r>
              <a:rPr lang="en-GB" sz="700" dirty="0"/>
              <a:t>When solving </a:t>
            </a:r>
            <a:r>
              <a:rPr lang="en-GB" sz="700" b="1" dirty="0" err="1"/>
              <a:t>Ax</a:t>
            </a:r>
            <a:r>
              <a:rPr lang="en-GB" sz="700" b="1" dirty="0"/>
              <a:t> = b</a:t>
            </a:r>
            <a:r>
              <a:rPr lang="en-GB" sz="700" dirty="0"/>
              <a:t>, with approximate solution </a:t>
            </a:r>
            <a:r>
              <a:rPr lang="en-GB" sz="700" b="1" dirty="0"/>
              <a:t>x~</a:t>
            </a:r>
            <a:r>
              <a:rPr lang="en-GB" sz="700" dirty="0"/>
              <a:t>, using the residual vector </a:t>
            </a:r>
            <a:r>
              <a:rPr lang="en-GB" sz="700" b="1" dirty="0"/>
              <a:t>||r|| = ||b = </a:t>
            </a:r>
            <a:r>
              <a:rPr lang="en-GB" sz="700" b="1" dirty="0" err="1"/>
              <a:t>Ax</a:t>
            </a:r>
            <a:r>
              <a:rPr lang="en-GB" sz="700" b="1" dirty="0"/>
              <a:t>~||</a:t>
            </a:r>
            <a:r>
              <a:rPr lang="en-GB" sz="700" dirty="0"/>
              <a:t> or other geometric measures may not always be good ways to measure how good an estimate </a:t>
            </a:r>
            <a:r>
              <a:rPr lang="en-GB" sz="700" b="1" dirty="0"/>
              <a:t>x~</a:t>
            </a:r>
            <a:r>
              <a:rPr lang="en-GB" sz="700" dirty="0"/>
              <a:t> is. The norms of </a:t>
            </a:r>
            <a:r>
              <a:rPr lang="en-GB" sz="700" b="1" dirty="0"/>
              <a:t>A</a:t>
            </a:r>
            <a:r>
              <a:rPr lang="en-GB" sz="700" dirty="0"/>
              <a:t> and </a:t>
            </a:r>
            <a:r>
              <a:rPr lang="en-GB" sz="700" b="1" dirty="0"/>
              <a:t>A</a:t>
            </a:r>
            <a:r>
              <a:rPr lang="en-GB" sz="700" b="1" baseline="30000" dirty="0"/>
              <a:t>-1</a:t>
            </a:r>
            <a:r>
              <a:rPr lang="en-GB" sz="700" dirty="0"/>
              <a:t> may provide useful information on error bounds through the following theorem:</a:t>
            </a:r>
          </a:p>
          <a:p>
            <a:r>
              <a:rPr lang="en-GB" sz="700" dirty="0"/>
              <a:t>Suppose that </a:t>
            </a:r>
            <a:r>
              <a:rPr lang="en-GB" sz="700" b="1" dirty="0"/>
              <a:t>x~</a:t>
            </a:r>
            <a:r>
              <a:rPr lang="en-GB" sz="700" dirty="0"/>
              <a:t> is an approximation to the solution of </a:t>
            </a:r>
            <a:r>
              <a:rPr lang="en-GB" sz="700" b="1" dirty="0" err="1"/>
              <a:t>Ax</a:t>
            </a:r>
            <a:r>
              <a:rPr lang="en-GB" sz="700" b="1" dirty="0"/>
              <a:t> = b</a:t>
            </a:r>
            <a:r>
              <a:rPr lang="en-GB" sz="700" dirty="0"/>
              <a:t>, and </a:t>
            </a:r>
            <a:r>
              <a:rPr lang="en-GB" sz="700" b="1" dirty="0"/>
              <a:t>A</a:t>
            </a:r>
            <a:r>
              <a:rPr lang="en-GB" sz="700" dirty="0"/>
              <a:t> is a non-singular matrix and </a:t>
            </a:r>
            <a:r>
              <a:rPr lang="en-GB" sz="700" b="1" dirty="0"/>
              <a:t>r</a:t>
            </a:r>
            <a:r>
              <a:rPr lang="en-GB" sz="700" dirty="0"/>
              <a:t> is the residual vector of </a:t>
            </a:r>
            <a:r>
              <a:rPr lang="en-GB" sz="700" b="1" dirty="0"/>
              <a:t>x~</a:t>
            </a:r>
            <a:r>
              <a:rPr lang="en-GB" sz="700" dirty="0"/>
              <a:t>. Then for any natural norm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Bbbbbbbbbbbbbbbbbb</a:t>
            </a:r>
            <a:r>
              <a:rPr lang="en-GB" sz="700" dirty="0" err="1"/>
              <a:t>and</a:t>
            </a:r>
            <a:r>
              <a:rPr lang="en-GB" sz="700" dirty="0"/>
              <a:t> if x ≠ 0 and b ≠ 0,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dirty="0"/>
              <a:t>E.g. for </a:t>
            </a:r>
            <a:r>
              <a:rPr lang="en-GB" sz="700" b="1" dirty="0"/>
              <a:t>A</a:t>
            </a:r>
            <a:r>
              <a:rPr lang="en-GB" sz="700" dirty="0"/>
              <a:t> we have </a:t>
            </a:r>
            <a:r>
              <a:rPr lang="en-GB" sz="700" b="1" dirty="0"/>
              <a:t>||A||</a:t>
            </a:r>
            <a:r>
              <a:rPr lang="en-GB" sz="800" b="1" baseline="-25000" dirty="0"/>
              <a:t>∞</a:t>
            </a:r>
            <a:r>
              <a:rPr lang="en-GB" sz="700" dirty="0"/>
              <a:t> = 3.0001, </a:t>
            </a:r>
            <a:r>
              <a:rPr lang="en-GB" sz="700" b="1" dirty="0"/>
              <a:t>||A</a:t>
            </a:r>
            <a:r>
              <a:rPr lang="en-GB" sz="700" b="1" baseline="30000" dirty="0"/>
              <a:t>-1</a:t>
            </a:r>
            <a:r>
              <a:rPr lang="en-GB" sz="700" b="1" dirty="0"/>
              <a:t>||</a:t>
            </a:r>
            <a:r>
              <a:rPr lang="en-GB" sz="800" b="1" baseline="-25000" dirty="0"/>
              <a:t>∞</a:t>
            </a:r>
            <a:r>
              <a:rPr lang="en-GB" sz="700" dirty="0"/>
              <a:t> = 20000, and </a:t>
            </a:r>
            <a:r>
              <a:rPr lang="en-GB" sz="700" b="1" dirty="0"/>
              <a:t>k(A) = ||A||</a:t>
            </a:r>
            <a:r>
              <a:rPr lang="en-GB" sz="800" b="1" baseline="-25000" dirty="0"/>
              <a:t>∞</a:t>
            </a:r>
            <a:r>
              <a:rPr lang="en-GB" sz="700" b="1" dirty="0"/>
              <a:t>||A</a:t>
            </a:r>
            <a:r>
              <a:rPr lang="en-GB" sz="700" b="1" baseline="30000" dirty="0"/>
              <a:t>-1</a:t>
            </a:r>
            <a:r>
              <a:rPr lang="en-GB" sz="700" b="1" dirty="0"/>
              <a:t>||</a:t>
            </a:r>
            <a:r>
              <a:rPr lang="en-GB" sz="800" b="1" baseline="-25000" dirty="0"/>
              <a:t>∞</a:t>
            </a:r>
            <a:r>
              <a:rPr lang="en-GB" sz="700" dirty="0"/>
              <a:t> </a:t>
            </a:r>
            <a:r>
              <a:rPr lang="en-GB" sz="700" b="1" dirty="0"/>
              <a:t>= 60002</a:t>
            </a:r>
            <a:r>
              <a:rPr lang="en-GB" sz="700" dirty="0"/>
              <a:t> – the size of the condition number should keep us away from making hasty decisions on accuracy.</a:t>
            </a:r>
            <a:endParaRPr lang="en-GB" sz="7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17B003-0FA3-25B1-4B81-0FA408CFFB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343" y="1607183"/>
            <a:ext cx="805807" cy="944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E95A2F-67A0-4905-F3BE-4428C481A2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7623" y="1717723"/>
            <a:ext cx="1399966" cy="22915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67AA725-D2ED-3A47-FCAA-B43EE4479E85}"/>
              </a:ext>
            </a:extLst>
          </p:cNvPr>
          <p:cNvSpPr/>
          <p:nvPr/>
        </p:nvSpPr>
        <p:spPr>
          <a:xfrm>
            <a:off x="2653052" y="-23952"/>
            <a:ext cx="2081724" cy="251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32E69F-BDDC-953C-47B6-D22E13B4A5D1}"/>
              </a:ext>
            </a:extLst>
          </p:cNvPr>
          <p:cNvSpPr txBox="1"/>
          <p:nvPr/>
        </p:nvSpPr>
        <p:spPr>
          <a:xfrm>
            <a:off x="4717109" y="62753"/>
            <a:ext cx="269810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Iterative Refinement</a:t>
            </a:r>
            <a:r>
              <a:rPr lang="en-GB" sz="700" dirty="0"/>
              <a:t>:</a:t>
            </a:r>
          </a:p>
          <a:p>
            <a:r>
              <a:rPr lang="en-GB" sz="700" dirty="0"/>
              <a:t>Solving </a:t>
            </a:r>
            <a:r>
              <a:rPr lang="en-GB" sz="700" b="1" dirty="0" err="1"/>
              <a:t>Ax</a:t>
            </a:r>
            <a:r>
              <a:rPr lang="en-GB" sz="700" b="1" dirty="0"/>
              <a:t> = b</a:t>
            </a:r>
            <a:r>
              <a:rPr lang="en-GB" sz="700" dirty="0"/>
              <a:t> numerically you get </a:t>
            </a:r>
            <a:r>
              <a:rPr lang="en-GB" sz="700" b="1" dirty="0"/>
              <a:t>x~</a:t>
            </a:r>
            <a:r>
              <a:rPr lang="en-GB" sz="700" dirty="0"/>
              <a:t>, with the residual vector defined as </a:t>
            </a:r>
            <a:r>
              <a:rPr lang="en-GB" sz="700" b="1" dirty="0"/>
              <a:t>r = b – </a:t>
            </a:r>
            <a:r>
              <a:rPr lang="en-GB" sz="700" b="1" dirty="0" err="1"/>
              <a:t>Ax</a:t>
            </a:r>
            <a:r>
              <a:rPr lang="en-GB" sz="700" b="1" dirty="0"/>
              <a:t>~</a:t>
            </a:r>
            <a:r>
              <a:rPr lang="en-GB" sz="700" dirty="0"/>
              <a:t> being a reliable indicator of accuracy </a:t>
            </a:r>
            <a:r>
              <a:rPr lang="en-GB" sz="700" dirty="0" err="1"/>
              <a:t>iff</a:t>
            </a:r>
            <a:r>
              <a:rPr lang="en-GB" sz="700" dirty="0"/>
              <a:t> </a:t>
            </a:r>
            <a:r>
              <a:rPr lang="en-GB" sz="700" b="1" dirty="0"/>
              <a:t>A</a:t>
            </a:r>
            <a:r>
              <a:rPr lang="en-GB" sz="700" dirty="0"/>
              <a:t> is well-conditioned. Iterative refinement aims to reduce round-off errors. Suppose we are solving:       Approx sol:</a:t>
            </a:r>
          </a:p>
          <a:p>
            <a:r>
              <a:rPr lang="en-GB" sz="700" dirty="0"/>
              <a:t>                                                              Correction factors:</a:t>
            </a:r>
          </a:p>
          <a:p>
            <a:endParaRPr lang="en-GB" sz="700" dirty="0"/>
          </a:p>
          <a:p>
            <a:r>
              <a:rPr lang="en-GB" sz="700" dirty="0"/>
              <a:t>                                                               Where:</a:t>
            </a:r>
          </a:p>
          <a:p>
            <a:endParaRPr lang="en-GB" sz="700" dirty="0"/>
          </a:p>
          <a:p>
            <a:r>
              <a:rPr lang="en-GB" sz="700" dirty="0"/>
              <a:t>We sub the formulae of </a:t>
            </a:r>
            <a:r>
              <a:rPr lang="en-GB" sz="700" b="1" dirty="0"/>
              <a:t>x</a:t>
            </a:r>
            <a:r>
              <a:rPr lang="en-GB" sz="700" b="1" baseline="-25000" dirty="0"/>
              <a:t>1</a:t>
            </a:r>
            <a:r>
              <a:rPr lang="en-GB" sz="700" dirty="0"/>
              <a:t>, </a:t>
            </a:r>
            <a:r>
              <a:rPr lang="en-GB" sz="700" b="1" dirty="0"/>
              <a:t>x</a:t>
            </a:r>
            <a:r>
              <a:rPr lang="en-GB" sz="700" b="1" baseline="-25000" dirty="0"/>
              <a:t>2</a:t>
            </a:r>
            <a:r>
              <a:rPr lang="en-GB" sz="700" dirty="0"/>
              <a:t>, and </a:t>
            </a:r>
            <a:r>
              <a:rPr lang="en-GB" sz="700" b="1" dirty="0"/>
              <a:t>x</a:t>
            </a:r>
            <a:r>
              <a:rPr lang="en-GB" sz="700" b="1" baseline="-25000" dirty="0"/>
              <a:t>3</a:t>
            </a:r>
            <a:r>
              <a:rPr lang="en-GB" sz="700" dirty="0"/>
              <a:t> </a:t>
            </a:r>
          </a:p>
          <a:p>
            <a:r>
              <a:rPr lang="en-GB" sz="700" dirty="0"/>
              <a:t>into the above, then subtract the subbing</a:t>
            </a:r>
          </a:p>
          <a:p>
            <a:r>
              <a:rPr lang="en-GB" sz="700" dirty="0"/>
              <a:t>in of </a:t>
            </a:r>
            <a:r>
              <a:rPr lang="en-GB" sz="700" b="1" dirty="0"/>
              <a:t>x~</a:t>
            </a:r>
            <a:r>
              <a:rPr lang="en-GB" sz="700" dirty="0"/>
              <a:t> as the solution to obtain:</a:t>
            </a:r>
          </a:p>
          <a:p>
            <a:r>
              <a:rPr lang="en-GB" sz="700" dirty="0"/>
              <a:t>                                                                                    We solve to obtain</a:t>
            </a:r>
          </a:p>
          <a:p>
            <a:r>
              <a:rPr lang="en-GB" sz="700" dirty="0"/>
              <a:t>                                                                                    new correction</a:t>
            </a:r>
          </a:p>
          <a:p>
            <a:r>
              <a:rPr lang="en-GB" sz="700" dirty="0"/>
              <a:t>                                                                                    factors to improve</a:t>
            </a:r>
          </a:p>
          <a:p>
            <a:r>
              <a:rPr lang="en-GB" sz="700" dirty="0"/>
              <a:t>                                                                                    the solution of </a:t>
            </a:r>
            <a:r>
              <a:rPr lang="en-GB" sz="700" b="1" dirty="0"/>
              <a:t>x</a:t>
            </a:r>
            <a:r>
              <a:rPr lang="en-GB" sz="700" b="1" baseline="-25000" dirty="0"/>
              <a:t>i</a:t>
            </a:r>
            <a:r>
              <a:rPr lang="en-GB" sz="700" dirty="0"/>
              <a:t>.</a:t>
            </a:r>
          </a:p>
          <a:p>
            <a:r>
              <a:rPr lang="en-GB" sz="700" dirty="0"/>
              <a:t>With t-digit arithmetic and Gaussian Elimination, one can expect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Bbbbbbbbbbbbbbbb</a:t>
            </a:r>
            <a:r>
              <a:rPr lang="en-GB" sz="700" dirty="0"/>
              <a:t>  and one can show that the approximation to the condition number is: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5FCD80-350C-C8FF-A497-6127EB3D399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74"/>
          <a:stretch/>
        </p:blipFill>
        <p:spPr>
          <a:xfrm>
            <a:off x="4805207" y="676859"/>
            <a:ext cx="1233426" cy="365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795329-4459-2B6B-B550-C3F0F7C1C4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10163" y="537551"/>
            <a:ext cx="429597" cy="1080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F56FA2-14A6-5319-8AFA-674D753EE2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07378" y="740131"/>
            <a:ext cx="629569" cy="1080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1000A7-B9A7-5000-C264-B6252DAABFA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6340" y="859223"/>
            <a:ext cx="629569" cy="3539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068A4E5-64E5-DC79-6227-E374AF576C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05132" y="1401598"/>
            <a:ext cx="1705031" cy="3839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DEE0E5D-A9ED-70DD-A275-D1938951B2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13444" y="1933648"/>
            <a:ext cx="745969" cy="953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1A514-2C1C-F3A7-7C8E-87EF57F237A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74"/>
          <a:stretch/>
        </p:blipFill>
        <p:spPr>
          <a:xfrm>
            <a:off x="5729734" y="2022333"/>
            <a:ext cx="745969" cy="19105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A0CEEC-645A-3ECE-F310-1FBC615391A4}"/>
              </a:ext>
            </a:extLst>
          </p:cNvPr>
          <p:cNvSpPr/>
          <p:nvPr/>
        </p:nvSpPr>
        <p:spPr>
          <a:xfrm>
            <a:off x="4733038" y="-23952"/>
            <a:ext cx="2714650" cy="22685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64BCD-B7DA-D26C-F652-E8A66735A607}"/>
              </a:ext>
            </a:extLst>
          </p:cNvPr>
          <p:cNvSpPr txBox="1"/>
          <p:nvPr/>
        </p:nvSpPr>
        <p:spPr>
          <a:xfrm>
            <a:off x="1" y="3017908"/>
            <a:ext cx="26530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Iterative Solutions of Linear Equations</a:t>
            </a:r>
            <a:r>
              <a:rPr lang="en-GB" sz="700" dirty="0"/>
              <a:t>:</a:t>
            </a:r>
          </a:p>
          <a:p>
            <a:r>
              <a:rPr lang="en-GB" sz="700" b="1" dirty="0"/>
              <a:t>Jacobi</a:t>
            </a:r>
            <a:r>
              <a:rPr lang="en-GB" sz="700" dirty="0"/>
              <a:t>: each stage uses the previous stage’s results</a:t>
            </a:r>
          </a:p>
          <a:p>
            <a:r>
              <a:rPr lang="en-GB" sz="700" b="1" dirty="0"/>
              <a:t>Gauss-Seidel</a:t>
            </a:r>
            <a:r>
              <a:rPr lang="en-GB" sz="700" dirty="0"/>
              <a:t>: each stage uses most recent values</a:t>
            </a:r>
          </a:p>
          <a:p>
            <a:r>
              <a:rPr lang="en-GB" sz="700" b="1" dirty="0"/>
              <a:t>G-S Convergence</a:t>
            </a:r>
            <a:r>
              <a:rPr lang="en-GB" sz="700" dirty="0"/>
              <a:t>: For </a:t>
            </a:r>
            <a:r>
              <a:rPr lang="en-GB" sz="700" b="1" dirty="0" err="1"/>
              <a:t>Ax</a:t>
            </a:r>
            <a:r>
              <a:rPr lang="en-GB" sz="700" b="1" dirty="0"/>
              <a:t> = b</a:t>
            </a:r>
            <a:r>
              <a:rPr lang="en-GB" sz="700" dirty="0"/>
              <a:t>, converges if</a:t>
            </a:r>
          </a:p>
          <a:p>
            <a:endParaRPr lang="en-GB" sz="700" dirty="0"/>
          </a:p>
          <a:p>
            <a:r>
              <a:rPr lang="en-GB" sz="700" dirty="0"/>
              <a:t>Simultaneous equations </a:t>
            </a:r>
          </a:p>
          <a:p>
            <a:r>
              <a:rPr lang="en-GB" sz="700" b="1" dirty="0"/>
              <a:t>u(x</a:t>
            </a:r>
            <a:r>
              <a:rPr lang="en-GB" sz="700" b="1" baseline="-25000" dirty="0"/>
              <a:t>1</a:t>
            </a:r>
            <a:r>
              <a:rPr lang="en-GB" sz="700" b="1" dirty="0"/>
              <a:t>, x</a:t>
            </a:r>
            <a:r>
              <a:rPr lang="en-GB" sz="700" b="1" baseline="-25000" dirty="0"/>
              <a:t>2</a:t>
            </a:r>
            <a:r>
              <a:rPr lang="en-GB" sz="700" b="1" dirty="0"/>
              <a:t>) </a:t>
            </a:r>
            <a:r>
              <a:rPr lang="en-GB" sz="700" dirty="0"/>
              <a:t>and </a:t>
            </a:r>
            <a:r>
              <a:rPr lang="en-GB" sz="700" b="1" dirty="0"/>
              <a:t>v(x</a:t>
            </a:r>
            <a:r>
              <a:rPr lang="en-GB" sz="700" b="1" baseline="-25000" dirty="0"/>
              <a:t>1</a:t>
            </a:r>
            <a:r>
              <a:rPr lang="en-GB" sz="700" b="1" dirty="0"/>
              <a:t>, x</a:t>
            </a:r>
            <a:r>
              <a:rPr lang="en-GB" sz="700" b="1" baseline="-25000" dirty="0"/>
              <a:t>2</a:t>
            </a:r>
            <a:r>
              <a:rPr lang="en-GB" sz="700" b="1" dirty="0"/>
              <a:t>) </a:t>
            </a:r>
            <a:r>
              <a:rPr lang="en-GB" sz="700" dirty="0"/>
              <a:t>converge if:</a:t>
            </a:r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dirty="0"/>
              <a:t>Prove G-S convergence using 2x2 general </a:t>
            </a:r>
            <a:r>
              <a:rPr lang="en-GB" sz="700" b="1" dirty="0"/>
              <a:t>A</a:t>
            </a:r>
            <a:r>
              <a:rPr lang="en-GB" sz="700" dirty="0"/>
              <a:t> and </a:t>
            </a:r>
            <a:r>
              <a:rPr lang="en-GB" sz="700" b="1" dirty="0"/>
              <a:t>b</a:t>
            </a:r>
            <a:endParaRPr lang="en-GB" sz="700" dirty="0"/>
          </a:p>
          <a:p>
            <a:r>
              <a:rPr lang="en-GB" sz="700" b="1" dirty="0"/>
              <a:t>Splitting – General Method</a:t>
            </a:r>
            <a:r>
              <a:rPr lang="en-GB" sz="700" dirty="0"/>
              <a:t>:</a:t>
            </a:r>
          </a:p>
          <a:p>
            <a:r>
              <a:rPr lang="en-GB" sz="700" b="1" dirty="0"/>
              <a:t>A = G + R</a:t>
            </a:r>
            <a:r>
              <a:rPr lang="en-GB" sz="700" dirty="0"/>
              <a:t>, then solve </a:t>
            </a:r>
            <a:r>
              <a:rPr lang="en-GB" sz="700" b="1" dirty="0"/>
              <a:t>x</a:t>
            </a:r>
            <a:r>
              <a:rPr lang="en-GB" sz="700" b="1" baseline="-25000" dirty="0"/>
              <a:t>k + 1</a:t>
            </a:r>
            <a:r>
              <a:rPr lang="en-GB" sz="700" b="1" dirty="0"/>
              <a:t> = </a:t>
            </a:r>
            <a:r>
              <a:rPr lang="en-GB" sz="700" b="1" dirty="0" err="1"/>
              <a:t>Mx</a:t>
            </a:r>
            <a:r>
              <a:rPr lang="en-GB" sz="700" b="1" baseline="-25000" dirty="0" err="1"/>
              <a:t>k</a:t>
            </a:r>
            <a:r>
              <a:rPr lang="en-GB" sz="700" b="1" dirty="0"/>
              <a:t> + c</a:t>
            </a:r>
            <a:r>
              <a:rPr lang="en-GB" sz="700" dirty="0"/>
              <a:t>. For consistent norm </a:t>
            </a:r>
            <a:r>
              <a:rPr lang="en-GB" sz="700" b="1" dirty="0"/>
              <a:t>||.||</a:t>
            </a:r>
            <a:r>
              <a:rPr lang="en-GB" sz="700" dirty="0"/>
              <a:t> on </a:t>
            </a:r>
            <a:r>
              <a:rPr lang="en-GB" sz="700" b="1" dirty="0"/>
              <a:t>R</a:t>
            </a:r>
            <a:r>
              <a:rPr lang="en-GB" sz="700" b="1" baseline="30000" dirty="0"/>
              <a:t>n x n</a:t>
            </a:r>
            <a:r>
              <a:rPr lang="en-GB" sz="700" dirty="0"/>
              <a:t> if </a:t>
            </a:r>
            <a:r>
              <a:rPr lang="en-GB" sz="700" b="1" dirty="0"/>
              <a:t>||M|| &lt; 1</a:t>
            </a:r>
            <a:r>
              <a:rPr lang="en-GB" sz="700" dirty="0"/>
              <a:t> the sequence converges for any starting point </a:t>
            </a:r>
            <a:r>
              <a:rPr lang="en-GB" sz="700" b="1" dirty="0"/>
              <a:t>x</a:t>
            </a:r>
            <a:r>
              <a:rPr lang="en-GB" sz="700" b="1" baseline="-25000" dirty="0"/>
              <a:t>0</a:t>
            </a:r>
            <a:r>
              <a:rPr lang="en-GB" sz="700" dirty="0"/>
              <a:t>.</a:t>
            </a:r>
          </a:p>
          <a:p>
            <a:r>
              <a:rPr lang="en-GB" sz="700" dirty="0"/>
              <a:t>Rate of convergence </a:t>
            </a:r>
            <a:r>
              <a:rPr lang="en-GB" sz="700" b="1" dirty="0"/>
              <a:t>r ∝ − log</a:t>
            </a:r>
            <a:r>
              <a:rPr lang="en-GB" sz="700" b="1" baseline="-25000" dirty="0"/>
              <a:t>10</a:t>
            </a:r>
            <a:r>
              <a:rPr lang="en-GB" sz="700" b="1" dirty="0"/>
              <a:t> ||M||</a:t>
            </a:r>
          </a:p>
          <a:p>
            <a:r>
              <a:rPr lang="en-GB" sz="700" b="1" dirty="0"/>
              <a:t>Note about non-diagonal matrices</a:t>
            </a:r>
            <a:r>
              <a:rPr lang="en-GB" sz="700" dirty="0"/>
              <a:t>:</a:t>
            </a:r>
          </a:p>
          <a:p>
            <a:r>
              <a:rPr lang="en-GB" sz="700" dirty="0"/>
              <a:t>For a matrix like                  with all diagonal elements 0, we cannot split it so we use a change of basis                       (</a:t>
            </a:r>
            <a:r>
              <a:rPr lang="en-GB" sz="700" b="1" dirty="0"/>
              <a:t>C = C</a:t>
            </a:r>
            <a:r>
              <a:rPr lang="en-GB" sz="700" b="1" baseline="30000" dirty="0"/>
              <a:t>-1</a:t>
            </a:r>
            <a:r>
              <a:rPr lang="en-GB" sz="700" dirty="0"/>
              <a:t>):</a:t>
            </a:r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dirty="0"/>
              <a:t>By denoting </a:t>
            </a:r>
            <a:r>
              <a:rPr lang="en-GB" sz="700" b="1" dirty="0"/>
              <a:t>C</a:t>
            </a:r>
            <a:r>
              <a:rPr lang="en-GB" sz="700" b="1" baseline="30000" dirty="0"/>
              <a:t>-1</a:t>
            </a:r>
            <a:r>
              <a:rPr lang="en-GB" sz="700" b="1" dirty="0"/>
              <a:t>AC = B</a:t>
            </a:r>
            <a:r>
              <a:rPr lang="en-GB" sz="700" dirty="0"/>
              <a:t>, </a:t>
            </a:r>
            <a:r>
              <a:rPr lang="en-GB" sz="700" b="1" dirty="0"/>
              <a:t>C</a:t>
            </a:r>
            <a:r>
              <a:rPr lang="en-GB" sz="700" b="1" baseline="30000" dirty="0"/>
              <a:t>-1</a:t>
            </a:r>
            <a:r>
              <a:rPr lang="en-GB" sz="700" b="1" dirty="0"/>
              <a:t>x = y</a:t>
            </a:r>
            <a:r>
              <a:rPr lang="en-GB" sz="700" dirty="0"/>
              <a:t>, and </a:t>
            </a:r>
            <a:r>
              <a:rPr lang="en-GB" sz="700" b="1" dirty="0"/>
              <a:t>C</a:t>
            </a:r>
            <a:r>
              <a:rPr lang="en-GB" sz="700" b="1" baseline="30000" dirty="0"/>
              <a:t>-1</a:t>
            </a:r>
            <a:r>
              <a:rPr lang="en-GB" sz="700" b="1" dirty="0"/>
              <a:t>b = c</a:t>
            </a:r>
            <a:r>
              <a:rPr lang="en-GB" sz="700" dirty="0"/>
              <a:t> we solve </a:t>
            </a:r>
            <a:r>
              <a:rPr lang="en-GB" sz="700" b="1" dirty="0"/>
              <a:t>By = c</a:t>
            </a:r>
            <a:r>
              <a:rPr lang="en-GB" sz="700" dirty="0"/>
              <a:t> and can retrieve </a:t>
            </a:r>
            <a:r>
              <a:rPr lang="en-GB" sz="700" b="1" dirty="0"/>
              <a:t>x</a:t>
            </a:r>
            <a:r>
              <a:rPr lang="en-GB" sz="700" dirty="0"/>
              <a:t> through </a:t>
            </a:r>
            <a:r>
              <a:rPr lang="en-GB" sz="700" b="1" dirty="0"/>
              <a:t>x = Cy</a:t>
            </a:r>
            <a:r>
              <a:rPr lang="en-GB" sz="700" dirty="0"/>
              <a:t>.</a:t>
            </a:r>
          </a:p>
          <a:p>
            <a:r>
              <a:rPr lang="en-GB" sz="700" b="1" dirty="0"/>
              <a:t>Jacobi Method</a:t>
            </a:r>
            <a:r>
              <a:rPr lang="en-GB" sz="700" dirty="0"/>
              <a:t>:</a:t>
            </a:r>
          </a:p>
          <a:p>
            <a:r>
              <a:rPr lang="en-GB" sz="700" b="1" dirty="0"/>
              <a:t>A = D + R</a:t>
            </a:r>
            <a:r>
              <a:rPr lang="en-GB" sz="700" dirty="0"/>
              <a:t> where </a:t>
            </a:r>
            <a:r>
              <a:rPr lang="en-GB" sz="700" b="1" dirty="0"/>
              <a:t>R = L + U</a:t>
            </a:r>
            <a:r>
              <a:rPr lang="en-GB" sz="700" dirty="0"/>
              <a:t> (</a:t>
            </a:r>
            <a:r>
              <a:rPr lang="en-GB" sz="700" b="1" dirty="0"/>
              <a:t>D</a:t>
            </a:r>
            <a:r>
              <a:rPr lang="en-GB" sz="700" dirty="0"/>
              <a:t> = </a:t>
            </a:r>
            <a:r>
              <a:rPr lang="en-GB" sz="700" dirty="0" err="1"/>
              <a:t>diags</a:t>
            </a:r>
            <a:r>
              <a:rPr lang="en-GB" sz="700" dirty="0"/>
              <a:t>, </a:t>
            </a:r>
            <a:r>
              <a:rPr lang="en-GB" sz="700" b="1" dirty="0"/>
              <a:t>L</a:t>
            </a:r>
            <a:r>
              <a:rPr lang="en-GB" sz="700" dirty="0"/>
              <a:t> = lower tri, </a:t>
            </a:r>
            <a:r>
              <a:rPr lang="en-GB" sz="700" b="1" dirty="0"/>
              <a:t>U</a:t>
            </a:r>
            <a:r>
              <a:rPr lang="en-GB" sz="700" dirty="0"/>
              <a:t> = upper tri)</a:t>
            </a:r>
            <a:endParaRPr lang="en-GB" sz="700" b="1" dirty="0"/>
          </a:p>
          <a:p>
            <a:r>
              <a:rPr lang="en-GB" sz="700" b="1" dirty="0"/>
              <a:t>M = -D</a:t>
            </a:r>
            <a:r>
              <a:rPr lang="en-GB" sz="700" b="1" baseline="30000" dirty="0"/>
              <a:t>-1</a:t>
            </a:r>
            <a:r>
              <a:rPr lang="en-GB" sz="700" b="1" dirty="0"/>
              <a:t>R </a:t>
            </a:r>
            <a:r>
              <a:rPr lang="en-GB" sz="700" dirty="0"/>
              <a:t>and </a:t>
            </a:r>
            <a:r>
              <a:rPr lang="en-GB" sz="700" b="1" dirty="0"/>
              <a:t>c = D</a:t>
            </a:r>
            <a:r>
              <a:rPr lang="en-GB" sz="700" b="1" baseline="30000" dirty="0"/>
              <a:t>-1</a:t>
            </a:r>
            <a:r>
              <a:rPr lang="en-GB" sz="700" b="1" dirty="0"/>
              <a:t>b</a:t>
            </a:r>
          </a:p>
          <a:p>
            <a:r>
              <a:rPr lang="en-GB" sz="700" b="1" dirty="0"/>
              <a:t>Gauss-Seidel Method</a:t>
            </a:r>
            <a:r>
              <a:rPr lang="en-GB" sz="700" dirty="0"/>
              <a:t>:</a:t>
            </a:r>
          </a:p>
          <a:p>
            <a:r>
              <a:rPr lang="en-GB" sz="700" b="1" dirty="0"/>
              <a:t>A = (D + L) + U</a:t>
            </a:r>
            <a:r>
              <a:rPr lang="en-GB" sz="700" dirty="0"/>
              <a:t>, </a:t>
            </a:r>
            <a:r>
              <a:rPr lang="en-GB" sz="700" b="1" dirty="0"/>
              <a:t>M = -(D + L)</a:t>
            </a:r>
            <a:r>
              <a:rPr lang="en-GB" sz="700" b="1" baseline="30000" dirty="0"/>
              <a:t>-1</a:t>
            </a:r>
            <a:r>
              <a:rPr lang="en-GB" sz="700" b="1" dirty="0"/>
              <a:t>U</a:t>
            </a:r>
            <a:r>
              <a:rPr lang="en-GB" sz="700" dirty="0"/>
              <a:t>, </a:t>
            </a:r>
            <a:r>
              <a:rPr lang="en-GB" sz="700" b="1" dirty="0"/>
              <a:t>c = (D + L)</a:t>
            </a:r>
            <a:r>
              <a:rPr lang="en-GB" sz="700" b="1" baseline="30000" dirty="0"/>
              <a:t>-1</a:t>
            </a:r>
            <a:r>
              <a:rPr lang="en-GB" sz="700" b="1" dirty="0"/>
              <a:t>b</a:t>
            </a:r>
            <a:endParaRPr lang="en-GB" sz="700" dirty="0"/>
          </a:p>
          <a:p>
            <a:r>
              <a:rPr lang="en-GB" sz="700" b="1" dirty="0"/>
              <a:t>Condition Number and Convergence</a:t>
            </a:r>
            <a:r>
              <a:rPr lang="en-GB" sz="700" dirty="0"/>
              <a:t>:</a:t>
            </a:r>
          </a:p>
          <a:p>
            <a:r>
              <a:rPr lang="en-GB" sz="700" dirty="0"/>
              <a:t>For </a:t>
            </a:r>
            <a:r>
              <a:rPr lang="en-GB" sz="700" b="1" dirty="0" err="1"/>
              <a:t>Ax</a:t>
            </a:r>
            <a:r>
              <a:rPr lang="en-GB" sz="700" b="1" dirty="0"/>
              <a:t> = b</a:t>
            </a:r>
            <a:r>
              <a:rPr lang="en-GB" sz="700" dirty="0"/>
              <a:t> if the condition number of </a:t>
            </a:r>
            <a:r>
              <a:rPr lang="en-GB" sz="700" b="1" dirty="0"/>
              <a:t>A</a:t>
            </a:r>
            <a:r>
              <a:rPr lang="en-GB" sz="700" dirty="0"/>
              <a:t> is large J and G-S converge more slowly/not at all</a:t>
            </a:r>
          </a:p>
          <a:p>
            <a:r>
              <a:rPr lang="en-GB" sz="700" dirty="0"/>
              <a:t>If </a:t>
            </a:r>
            <a:r>
              <a:rPr lang="en-GB" sz="700" b="1" dirty="0"/>
              <a:t>A</a:t>
            </a:r>
            <a:r>
              <a:rPr lang="en-GB" sz="700" dirty="0"/>
              <a:t> is weakly row diagonally dominant and irreducible, J and G-S both converge (G-S faster)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7C19A-2A26-6C58-3680-5F156A81867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7538" t="6168" r="3620" b="3137"/>
          <a:stretch/>
        </p:blipFill>
        <p:spPr>
          <a:xfrm>
            <a:off x="1667737" y="3378673"/>
            <a:ext cx="640997" cy="421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0C0C2-8306-1049-AC01-01966C46B5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0846" y="3821418"/>
            <a:ext cx="1722473" cy="209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D12EFF-0B64-6E74-1098-807F6179EF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0762" y="4934604"/>
            <a:ext cx="2247118" cy="1328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04E803-1143-2328-FCC9-01EA77AE203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2679" y="4769580"/>
            <a:ext cx="442637" cy="1408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E07CA4-F235-4910-89EC-72A78AA0E69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2482" y="4661788"/>
            <a:ext cx="329830" cy="13843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AF127FA-AAF6-CEC3-D064-2074702E5FF7}"/>
              </a:ext>
            </a:extLst>
          </p:cNvPr>
          <p:cNvSpPr/>
          <p:nvPr/>
        </p:nvSpPr>
        <p:spPr>
          <a:xfrm>
            <a:off x="-18869" y="3027757"/>
            <a:ext cx="2674418" cy="33882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48FA9D-8622-E35D-349A-3F25C9AB7FEC}"/>
              </a:ext>
            </a:extLst>
          </p:cNvPr>
          <p:cNvSpPr txBox="1"/>
          <p:nvPr/>
        </p:nvSpPr>
        <p:spPr>
          <a:xfrm>
            <a:off x="0" y="6411299"/>
            <a:ext cx="265305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Diagonally Dominant Matrix</a:t>
            </a:r>
            <a:r>
              <a:rPr lang="en-GB" sz="700" dirty="0"/>
              <a:t>:</a:t>
            </a:r>
          </a:p>
          <a:p>
            <a:r>
              <a:rPr lang="en-GB" sz="700" b="1" dirty="0"/>
              <a:t>A ∈ R</a:t>
            </a:r>
            <a:r>
              <a:rPr lang="en-GB" sz="700" b="1" baseline="30000" dirty="0"/>
              <a:t>n x n</a:t>
            </a:r>
            <a:r>
              <a:rPr lang="en-GB" sz="700" b="1" dirty="0"/>
              <a:t> </a:t>
            </a:r>
            <a:r>
              <a:rPr lang="en-GB" sz="700" dirty="0"/>
              <a:t>is strictly row diagonally dominant if:</a:t>
            </a:r>
          </a:p>
          <a:p>
            <a:endParaRPr lang="en-GB" sz="700" dirty="0"/>
          </a:p>
          <a:p>
            <a:r>
              <a:rPr lang="en-GB" sz="700" b="1" dirty="0"/>
              <a:t>A</a:t>
            </a:r>
            <a:r>
              <a:rPr lang="en-GB" sz="700" dirty="0"/>
              <a:t> is non-singular.</a:t>
            </a:r>
          </a:p>
          <a:p>
            <a:r>
              <a:rPr lang="en-GB" sz="700" dirty="0"/>
              <a:t>Let</a:t>
            </a:r>
            <a:r>
              <a:rPr lang="en-GB" sz="700" b="1" dirty="0"/>
              <a:t> A ∈ R</a:t>
            </a:r>
            <a:r>
              <a:rPr lang="en-GB" sz="700" b="1" baseline="30000" dirty="0"/>
              <a:t>n x n</a:t>
            </a:r>
            <a:r>
              <a:rPr lang="en-GB" sz="700" b="1" dirty="0"/>
              <a:t> </a:t>
            </a:r>
            <a:r>
              <a:rPr lang="en-GB" sz="700" dirty="0"/>
              <a:t>and</a:t>
            </a:r>
            <a:r>
              <a:rPr lang="en-GB" sz="700" b="1" dirty="0"/>
              <a:t> 𝜌(A) = max</a:t>
            </a:r>
            <a:r>
              <a:rPr lang="en-GB" sz="700" b="1" baseline="-25000" dirty="0"/>
              <a:t>𝜆 ∈ </a:t>
            </a:r>
            <a:r>
              <a:rPr lang="en-GB" sz="700" b="1" baseline="-25000" dirty="0" err="1"/>
              <a:t>Sp</a:t>
            </a:r>
            <a:r>
              <a:rPr lang="en-GB" sz="700" b="1" baseline="-25000" dirty="0"/>
              <a:t>(A) </a:t>
            </a:r>
            <a:r>
              <a:rPr lang="en-GB" sz="700" b="1" dirty="0"/>
              <a:t>|𝜆|</a:t>
            </a:r>
            <a:r>
              <a:rPr lang="en-GB" sz="700" dirty="0"/>
              <a:t>be the spectral radius of </a:t>
            </a:r>
            <a:r>
              <a:rPr lang="en-GB" sz="700" b="1" dirty="0"/>
              <a:t>A. F</a:t>
            </a:r>
            <a:r>
              <a:rPr lang="en-GB" sz="700" dirty="0"/>
              <a:t>or </a:t>
            </a:r>
            <a:r>
              <a:rPr lang="en-GB" sz="700" b="1" dirty="0"/>
              <a:t>𝜖 &gt; 0, </a:t>
            </a:r>
            <a:r>
              <a:rPr lang="en-GB" sz="700" dirty="0"/>
              <a:t>there exists an induced norm such that</a:t>
            </a:r>
            <a:r>
              <a:rPr lang="en-GB" sz="700" b="1" dirty="0"/>
              <a:t> ||A|| &lt; 𝜌(A) + 𝜖</a:t>
            </a:r>
            <a:r>
              <a:rPr lang="en-GB" sz="700" dirty="0"/>
              <a:t>.</a:t>
            </a:r>
          </a:p>
          <a:p>
            <a:endParaRPr lang="en-GB" sz="700" b="1" dirty="0"/>
          </a:p>
          <a:p>
            <a:r>
              <a:rPr lang="en-GB" sz="700" b="1" dirty="0"/>
              <a:t>Irreducible Matrix</a:t>
            </a:r>
            <a:r>
              <a:rPr lang="en-GB" sz="700" dirty="0"/>
              <a:t>:</a:t>
            </a:r>
          </a:p>
          <a:p>
            <a:r>
              <a:rPr lang="en-GB" sz="700" dirty="0"/>
              <a:t>If </a:t>
            </a:r>
            <a:r>
              <a:rPr lang="en-GB" sz="700" b="1" dirty="0"/>
              <a:t>A</a:t>
            </a:r>
            <a:r>
              <a:rPr lang="en-GB" sz="700" dirty="0"/>
              <a:t> (an n x n matrix) cannot take the form                                   through symmetric permutation of its rows and columns, where </a:t>
            </a:r>
            <a:r>
              <a:rPr lang="en-GB" sz="700" b="1" dirty="0"/>
              <a:t>A</a:t>
            </a:r>
            <a:r>
              <a:rPr lang="en-GB" sz="700" b="1" baseline="-25000" dirty="0"/>
              <a:t>11</a:t>
            </a:r>
            <a:r>
              <a:rPr lang="en-GB" sz="700" dirty="0"/>
              <a:t> etc are square block matrices and </a:t>
            </a:r>
            <a:r>
              <a:rPr lang="en-GB" sz="700" b="1" dirty="0"/>
              <a:t>P</a:t>
            </a:r>
            <a:r>
              <a:rPr lang="en-GB" sz="700" dirty="0"/>
              <a:t> is a permutation matrix.</a:t>
            </a:r>
          </a:p>
          <a:p>
            <a:r>
              <a:rPr lang="en-GB" sz="700" b="1" dirty="0"/>
              <a:t>Permutation Matrix</a:t>
            </a:r>
            <a:r>
              <a:rPr lang="en-GB" sz="700" dirty="0"/>
              <a:t>:</a:t>
            </a:r>
          </a:p>
          <a:p>
            <a:r>
              <a:rPr lang="en-GB" sz="700" dirty="0"/>
              <a:t>Square matrix with all elements 0 except exactly one 1 in each row/column. </a:t>
            </a:r>
            <a:r>
              <a:rPr lang="en-GB" sz="700" b="1" dirty="0"/>
              <a:t>P</a:t>
            </a:r>
            <a:r>
              <a:rPr lang="en-GB" sz="700" b="1" baseline="30000" dirty="0"/>
              <a:t>T</a:t>
            </a:r>
            <a:r>
              <a:rPr lang="en-GB" sz="700" b="1" dirty="0"/>
              <a:t>P = PP</a:t>
            </a:r>
            <a:r>
              <a:rPr lang="en-GB" sz="700" b="1" baseline="30000" dirty="0"/>
              <a:t>T</a:t>
            </a:r>
            <a:r>
              <a:rPr lang="en-GB" sz="700" b="1" dirty="0"/>
              <a:t> = I</a:t>
            </a:r>
            <a:r>
              <a:rPr lang="en-GB" sz="700" dirty="0"/>
              <a:t>.</a:t>
            </a:r>
          </a:p>
          <a:p>
            <a:r>
              <a:rPr lang="en-GB" sz="700" b="1" dirty="0"/>
              <a:t>Checking Irreducibility with Graph</a:t>
            </a:r>
            <a:r>
              <a:rPr lang="en-GB" sz="700" dirty="0"/>
              <a:t>:</a:t>
            </a:r>
          </a:p>
          <a:p>
            <a:r>
              <a:rPr lang="en-GB" sz="700" dirty="0"/>
              <a:t>If </a:t>
            </a:r>
            <a:r>
              <a:rPr lang="en-GB" sz="700" b="1" dirty="0" err="1"/>
              <a:t>a</a:t>
            </a:r>
            <a:r>
              <a:rPr lang="en-GB" sz="700" b="1" baseline="-25000" dirty="0" err="1"/>
              <a:t>ij</a:t>
            </a:r>
            <a:r>
              <a:rPr lang="en-GB" sz="700" dirty="0"/>
              <a:t> where ,</a:t>
            </a:r>
            <a:r>
              <a:rPr lang="en-GB" sz="700" b="1" dirty="0"/>
              <a:t> </a:t>
            </a:r>
            <a:r>
              <a:rPr lang="en-GB" sz="700" b="1" dirty="0" err="1"/>
              <a:t>i</a:t>
            </a:r>
            <a:r>
              <a:rPr lang="en-GB" sz="700" b="1" dirty="0"/>
              <a:t> ≠ j</a:t>
            </a:r>
            <a:r>
              <a:rPr lang="en-GB" sz="700" dirty="0"/>
              <a:t>, draw an arrow from point </a:t>
            </a:r>
            <a:r>
              <a:rPr lang="en-GB" sz="700" b="1" dirty="0" err="1"/>
              <a:t>i</a:t>
            </a:r>
            <a:r>
              <a:rPr lang="en-GB" sz="700" b="1" dirty="0"/>
              <a:t> </a:t>
            </a:r>
            <a:r>
              <a:rPr lang="en-GB" sz="700" dirty="0"/>
              <a:t>to </a:t>
            </a:r>
            <a:r>
              <a:rPr lang="en-GB" sz="700" b="1" dirty="0"/>
              <a:t>j</a:t>
            </a:r>
            <a:r>
              <a:rPr lang="en-GB" sz="700" dirty="0"/>
              <a:t>. </a:t>
            </a:r>
          </a:p>
          <a:p>
            <a:r>
              <a:rPr lang="en-GB" sz="700" dirty="0"/>
              <a:t>Irreducible </a:t>
            </a:r>
            <a:r>
              <a:rPr lang="en-GB" sz="700" dirty="0" err="1"/>
              <a:t>iff</a:t>
            </a:r>
            <a:r>
              <a:rPr lang="en-GB" sz="700" dirty="0"/>
              <a:t> from any point you can go to any other </a:t>
            </a:r>
          </a:p>
          <a:p>
            <a:r>
              <a:rPr lang="en-GB" sz="700" dirty="0"/>
              <a:t>point by following arrows. </a:t>
            </a:r>
          </a:p>
          <a:p>
            <a:r>
              <a:rPr lang="en-GB" sz="700" dirty="0"/>
              <a:t>Given graph is for a </a:t>
            </a:r>
            <a:r>
              <a:rPr lang="en-GB" sz="700" b="1" dirty="0"/>
              <a:t>4x4 reducible matrix</a:t>
            </a:r>
            <a:r>
              <a:rPr lang="en-GB" sz="700" dirty="0"/>
              <a:t>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E90B3D9-1151-C5DC-0DE2-F87FEDE4BBBD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628" t="6035" r="4885" b="7609"/>
          <a:stretch/>
        </p:blipFill>
        <p:spPr>
          <a:xfrm>
            <a:off x="737715" y="6671281"/>
            <a:ext cx="667942" cy="2329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EE93A22-43D7-7D08-F611-79B5D0EF226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28478" y="7244863"/>
            <a:ext cx="749993" cy="18848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18BE81D-AB0E-FAB2-97D9-934CAF9D6363}"/>
              </a:ext>
            </a:extLst>
          </p:cNvPr>
          <p:cNvSpPr/>
          <p:nvPr/>
        </p:nvSpPr>
        <p:spPr>
          <a:xfrm>
            <a:off x="-17781" y="6415190"/>
            <a:ext cx="2674418" cy="21026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EC5B41-CE6A-ED87-7C9E-E1E29D27A1FB}"/>
              </a:ext>
            </a:extLst>
          </p:cNvPr>
          <p:cNvSpPr txBox="1"/>
          <p:nvPr/>
        </p:nvSpPr>
        <p:spPr>
          <a:xfrm>
            <a:off x="2608329" y="2472917"/>
            <a:ext cx="219223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Iterative Techniques for Eigenvalues and Eigenvectors</a:t>
            </a:r>
            <a:r>
              <a:rPr lang="en-GB" sz="700" dirty="0"/>
              <a:t>:</a:t>
            </a:r>
          </a:p>
          <a:p>
            <a:r>
              <a:rPr lang="en-GB" sz="700" b="1" dirty="0"/>
              <a:t>Power Method/Power Iteration</a:t>
            </a:r>
            <a:r>
              <a:rPr lang="en-GB" sz="700" dirty="0"/>
              <a:t>:</a:t>
            </a:r>
          </a:p>
          <a:p>
            <a:r>
              <a:rPr lang="en-GB" sz="700" dirty="0"/>
              <a:t>Take initial vector </a:t>
            </a:r>
            <a:r>
              <a:rPr lang="en-GB" sz="700" b="1" dirty="0"/>
              <a:t>x</a:t>
            </a:r>
            <a:r>
              <a:rPr lang="en-GB" sz="700" b="1" baseline="-25000" dirty="0"/>
              <a:t>0</a:t>
            </a:r>
            <a:r>
              <a:rPr lang="en-GB" sz="700" b="1" dirty="0"/>
              <a:t> = [1, 1, 1, 1]</a:t>
            </a:r>
            <a:r>
              <a:rPr lang="en-GB" sz="700" b="1" baseline="30000" dirty="0"/>
              <a:t>T</a:t>
            </a:r>
            <a:r>
              <a:rPr lang="en-GB" sz="700" dirty="0"/>
              <a:t>. Converges to the eigenvalue with largest modulus.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b="1" dirty="0"/>
              <a:t>Limitations</a:t>
            </a:r>
            <a:r>
              <a:rPr lang="en-GB" sz="700" dirty="0"/>
              <a:t>: If not all eigenvalues have distinct modulus, will return linear combination of the corresponding EVs. Convergence slow if dominant eigenvector not very dominant.</a:t>
            </a:r>
          </a:p>
          <a:p>
            <a:r>
              <a:rPr lang="en-GB" sz="700" b="1" dirty="0"/>
              <a:t>Inverse Power Iteration</a:t>
            </a:r>
            <a:r>
              <a:rPr lang="en-GB" sz="700" dirty="0"/>
              <a:t>: Do the above on </a:t>
            </a:r>
            <a:r>
              <a:rPr lang="en-GB" sz="700" b="1" dirty="0"/>
              <a:t>A</a:t>
            </a:r>
            <a:r>
              <a:rPr lang="en-GB" sz="700" b="1" baseline="30000" dirty="0"/>
              <a:t>-1</a:t>
            </a:r>
            <a:r>
              <a:rPr lang="en-GB" sz="700" dirty="0"/>
              <a:t> to get 1/𝜆 where 𝜆 is the EV with smallest modulus of </a:t>
            </a:r>
            <a:r>
              <a:rPr lang="en-GB" sz="700" b="1" dirty="0"/>
              <a:t>A</a:t>
            </a:r>
            <a:r>
              <a:rPr lang="en-GB" sz="700" dirty="0"/>
              <a:t>.</a:t>
            </a:r>
          </a:p>
          <a:p>
            <a:r>
              <a:rPr lang="en-GB" sz="700" b="1" dirty="0"/>
              <a:t>Shifts</a:t>
            </a:r>
            <a:r>
              <a:rPr lang="en-GB" sz="700" dirty="0"/>
              <a:t>:</a:t>
            </a:r>
            <a:r>
              <a:rPr lang="en-GB" sz="700" b="1" dirty="0"/>
              <a:t> A – </a:t>
            </a:r>
            <a:r>
              <a:rPr lang="en-GB" sz="700" b="1" dirty="0" err="1"/>
              <a:t>sI</a:t>
            </a:r>
            <a:endParaRPr lang="en-GB" sz="700" dirty="0"/>
          </a:p>
          <a:p>
            <a:r>
              <a:rPr lang="en-GB" sz="700" b="1" dirty="0"/>
              <a:t>𝜆 ∈ R </a:t>
            </a:r>
            <a:r>
              <a:rPr lang="en-GB" sz="700" dirty="0"/>
              <a:t>is an eigenvalue of matrix </a:t>
            </a:r>
            <a:r>
              <a:rPr lang="en-GB" sz="700" b="1" dirty="0"/>
              <a:t>A </a:t>
            </a:r>
            <a:r>
              <a:rPr lang="en-GB" sz="700" dirty="0" err="1"/>
              <a:t>iff</a:t>
            </a:r>
            <a:r>
              <a:rPr lang="en-GB" sz="700" b="1" dirty="0"/>
              <a:t> (𝜆 − 𝑠) </a:t>
            </a:r>
            <a:r>
              <a:rPr lang="en-GB" sz="700" dirty="0"/>
              <a:t>is an eigenvalue of matrix </a:t>
            </a:r>
            <a:r>
              <a:rPr lang="en-GB" sz="700" b="1" dirty="0"/>
              <a:t>A  − </a:t>
            </a:r>
            <a:r>
              <a:rPr lang="en-GB" sz="700" b="1" dirty="0" err="1"/>
              <a:t>sI</a:t>
            </a:r>
            <a:r>
              <a:rPr lang="en-GB" sz="700" dirty="0"/>
              <a:t>. If </a:t>
            </a:r>
            <a:r>
              <a:rPr lang="en-GB" sz="700" b="1" dirty="0"/>
              <a:t>{𝜆, v}</a:t>
            </a:r>
            <a:r>
              <a:rPr lang="en-GB" sz="700" dirty="0"/>
              <a:t> is an eigenpair of </a:t>
            </a:r>
            <a:r>
              <a:rPr lang="en-GB" sz="700" b="1" dirty="0"/>
              <a:t>A</a:t>
            </a:r>
            <a:r>
              <a:rPr lang="en-GB" sz="700" dirty="0"/>
              <a:t> and </a:t>
            </a:r>
            <a:r>
              <a:rPr lang="en-GB" sz="700" b="1" dirty="0"/>
              <a:t>s ≠ 𝜆</a:t>
            </a:r>
            <a:r>
              <a:rPr lang="en-GB" sz="700" dirty="0"/>
              <a:t> then </a:t>
            </a:r>
            <a:r>
              <a:rPr lang="en-GB" sz="700" b="1" dirty="0"/>
              <a:t>{1/(𝜆 – s), v} </a:t>
            </a:r>
            <a:r>
              <a:rPr lang="en-GB" sz="700" dirty="0"/>
              <a:t>is an eigenpair of </a:t>
            </a:r>
            <a:r>
              <a:rPr lang="en-GB" sz="700" b="1" dirty="0"/>
              <a:t>(A – </a:t>
            </a:r>
            <a:r>
              <a:rPr lang="en-GB" sz="700" b="1" dirty="0" err="1"/>
              <a:t>sI</a:t>
            </a:r>
            <a:r>
              <a:rPr lang="en-GB" sz="700" b="1" dirty="0"/>
              <a:t>)</a:t>
            </a:r>
            <a:r>
              <a:rPr lang="en-GB" sz="700" b="1" baseline="30000" dirty="0"/>
              <a:t>-1</a:t>
            </a:r>
            <a:r>
              <a:rPr lang="en-GB" sz="700" dirty="0"/>
              <a:t>. Allows us to focus on other eigenvalues.</a:t>
            </a:r>
          </a:p>
          <a:p>
            <a:r>
              <a:rPr lang="en-GB" sz="700" b="1" dirty="0"/>
              <a:t>Method</a:t>
            </a:r>
            <a:r>
              <a:rPr lang="en-GB" sz="700" dirty="0"/>
              <a:t>: choose </a:t>
            </a:r>
            <a:r>
              <a:rPr lang="en-GB" sz="700" b="1" dirty="0"/>
              <a:t>s</a:t>
            </a:r>
            <a:r>
              <a:rPr lang="en-GB" sz="700" dirty="0"/>
              <a:t> such that </a:t>
            </a:r>
            <a:r>
              <a:rPr lang="en-GB" sz="700" b="1" dirty="0"/>
              <a:t>𝜇</a:t>
            </a:r>
            <a:r>
              <a:rPr lang="en-GB" sz="700" b="1" baseline="-25000" dirty="0"/>
              <a:t>1</a:t>
            </a:r>
            <a:r>
              <a:rPr lang="en-GB" sz="700" b="1" dirty="0"/>
              <a:t> = 1/(𝜆</a:t>
            </a:r>
            <a:r>
              <a:rPr lang="en-GB" sz="700" b="1" baseline="-25000" dirty="0"/>
              <a:t>j</a:t>
            </a:r>
            <a:r>
              <a:rPr lang="en-GB" sz="700" b="1" dirty="0"/>
              <a:t> − s) </a:t>
            </a:r>
            <a:r>
              <a:rPr lang="en-GB" sz="700" dirty="0"/>
              <a:t>is the dominant eigenvalue of </a:t>
            </a:r>
            <a:r>
              <a:rPr lang="en-GB" sz="700" b="1" dirty="0"/>
              <a:t>(A – </a:t>
            </a:r>
            <a:r>
              <a:rPr lang="en-GB" sz="700" b="1" dirty="0" err="1"/>
              <a:t>sI</a:t>
            </a:r>
            <a:r>
              <a:rPr lang="en-GB" sz="700" b="1" dirty="0"/>
              <a:t>)</a:t>
            </a:r>
            <a:r>
              <a:rPr lang="en-GB" sz="700" b="1" baseline="30000" dirty="0"/>
              <a:t>-1</a:t>
            </a:r>
            <a:r>
              <a:rPr lang="en-GB" sz="700" dirty="0"/>
              <a:t>. The eigenvalue of interest for </a:t>
            </a:r>
            <a:r>
              <a:rPr lang="en-GB" sz="700" b="1" dirty="0"/>
              <a:t>A</a:t>
            </a:r>
            <a:r>
              <a:rPr lang="en-GB" sz="700" dirty="0"/>
              <a:t> is given by : </a:t>
            </a:r>
            <a:r>
              <a:rPr lang="en-GB" sz="700" b="1" dirty="0"/>
              <a:t>𝜆</a:t>
            </a:r>
            <a:r>
              <a:rPr lang="en-GB" sz="700" b="1" baseline="-25000" dirty="0"/>
              <a:t>j</a:t>
            </a:r>
            <a:r>
              <a:rPr lang="en-GB" sz="700" b="1" dirty="0"/>
              <a:t> = 1/𝜇</a:t>
            </a:r>
            <a:r>
              <a:rPr lang="en-GB" sz="700" b="1" baseline="-25000" dirty="0"/>
              <a:t>1</a:t>
            </a:r>
            <a:r>
              <a:rPr lang="en-GB" sz="700" b="1" dirty="0"/>
              <a:t> + s</a:t>
            </a:r>
            <a:r>
              <a:rPr lang="en-GB" sz="700" dirty="0"/>
              <a:t>. If the eigenvector oscillates, </a:t>
            </a:r>
            <a:r>
              <a:rPr lang="en-GB" sz="700" b="1" dirty="0"/>
              <a:t>1/𝜇</a:t>
            </a:r>
            <a:r>
              <a:rPr lang="en-GB" sz="700" b="1" baseline="-25000" dirty="0"/>
              <a:t>1</a:t>
            </a:r>
            <a:r>
              <a:rPr lang="en-GB" sz="700" b="1" dirty="0"/>
              <a:t> </a:t>
            </a:r>
            <a:r>
              <a:rPr lang="en-GB" sz="700" dirty="0"/>
              <a:t>should be negative.</a:t>
            </a:r>
          </a:p>
          <a:p>
            <a:r>
              <a:rPr lang="en-GB" sz="700" b="1" dirty="0"/>
              <a:t>Rayleigh Quotient</a:t>
            </a:r>
            <a:r>
              <a:rPr lang="en-GB" sz="700" dirty="0"/>
              <a:t>:</a:t>
            </a:r>
          </a:p>
          <a:p>
            <a:r>
              <a:rPr lang="en-GB" sz="700" dirty="0"/>
              <a:t>While using an iterative technique, can use Rayleigh Quotient to monitor convergence to eigenvalue directly, not it’s modulus:</a:t>
            </a:r>
            <a:endParaRPr lang="en-GB" sz="100" dirty="0"/>
          </a:p>
          <a:p>
            <a:r>
              <a:rPr lang="en-GB" sz="700" b="1" dirty="0"/>
              <a:t>Deflation</a:t>
            </a:r>
            <a:r>
              <a:rPr lang="en-GB" sz="700" dirty="0"/>
              <a:t>:</a:t>
            </a:r>
          </a:p>
          <a:p>
            <a:r>
              <a:rPr lang="en-GB" sz="700" dirty="0"/>
              <a:t>Find second dominant eigenvalue by deflating </a:t>
            </a:r>
            <a:r>
              <a:rPr lang="en-GB" sz="700" b="1" dirty="0"/>
              <a:t>A</a:t>
            </a:r>
            <a:r>
              <a:rPr lang="en-GB" sz="700" dirty="0"/>
              <a:t> to </a:t>
            </a:r>
          </a:p>
          <a:p>
            <a:r>
              <a:rPr lang="en-GB" sz="700" b="1" dirty="0"/>
              <a:t>B ∈ R</a:t>
            </a:r>
            <a:r>
              <a:rPr lang="en-GB" sz="700" b="1" baseline="30000" dirty="0"/>
              <a:t>(n – 1) x (n – 1)</a:t>
            </a:r>
            <a:r>
              <a:rPr lang="en-GB" sz="700" dirty="0"/>
              <a:t> which has all eigenvalues of </a:t>
            </a:r>
            <a:r>
              <a:rPr lang="en-GB" sz="700" b="1" dirty="0"/>
              <a:t>A</a:t>
            </a:r>
            <a:r>
              <a:rPr lang="en-GB" sz="700" dirty="0"/>
              <a:t> except dominant one.</a:t>
            </a:r>
          </a:p>
          <a:p>
            <a:r>
              <a:rPr lang="en-GB" sz="700" b="1" dirty="0"/>
              <a:t>Steps</a:t>
            </a:r>
            <a:r>
              <a:rPr lang="en-GB" sz="700" dirty="0"/>
              <a:t>: find                                   , do                         , then</a:t>
            </a:r>
            <a:endParaRPr lang="en-GB" sz="700" b="1" dirty="0"/>
          </a:p>
          <a:p>
            <a:r>
              <a:rPr lang="en-GB" sz="700" dirty="0" err="1">
                <a:solidFill>
                  <a:schemeClr val="bg1"/>
                </a:solidFill>
              </a:rPr>
              <a:t>Bbbbbbbbbbbbbbbbb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/>
              <a:t>(remember </a:t>
            </a:r>
            <a:r>
              <a:rPr lang="en-GB" sz="700" b="1" dirty="0"/>
              <a:t>H</a:t>
            </a:r>
            <a:r>
              <a:rPr lang="en-GB" sz="700" b="1" baseline="30000" dirty="0"/>
              <a:t>-1</a:t>
            </a:r>
            <a:r>
              <a:rPr lang="en-GB" sz="700" b="1" dirty="0"/>
              <a:t> = H</a:t>
            </a:r>
            <a:r>
              <a:rPr lang="en-GB" sz="700" dirty="0"/>
              <a:t>)</a:t>
            </a:r>
          </a:p>
          <a:p>
            <a:r>
              <a:rPr lang="en-GB" sz="700" dirty="0"/>
              <a:t>                                       Then can use </a:t>
            </a:r>
            <a:r>
              <a:rPr lang="en-GB" sz="700" b="1" dirty="0"/>
              <a:t>B</a:t>
            </a:r>
            <a:r>
              <a:rPr lang="en-GB" sz="700" dirty="0"/>
              <a:t> to get </a:t>
            </a:r>
            <a:r>
              <a:rPr lang="en-GB" sz="700" b="1" dirty="0"/>
              <a:t>𝜆</a:t>
            </a:r>
            <a:r>
              <a:rPr lang="en-GB" sz="700" b="1" baseline="-25000" dirty="0"/>
              <a:t>2</a:t>
            </a:r>
            <a:endParaRPr lang="en-GB" sz="7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AA2CC6A-C86D-0C04-5484-7A90C27AD41C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1036" t="3779" b="10160"/>
          <a:stretch/>
        </p:blipFill>
        <p:spPr>
          <a:xfrm>
            <a:off x="3021180" y="2945444"/>
            <a:ext cx="1347095" cy="18506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0C0648-3E77-580E-1B53-00724E39C342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617" t="2657" r="1422" b="9017"/>
          <a:stretch/>
        </p:blipFill>
        <p:spPr>
          <a:xfrm>
            <a:off x="3096655" y="3137614"/>
            <a:ext cx="1196145" cy="14027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F785326-702A-1940-09B9-63D3DBE10E51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3407" t="5443" r="779" b="9463"/>
          <a:stretch/>
        </p:blipFill>
        <p:spPr>
          <a:xfrm>
            <a:off x="3633576" y="5190868"/>
            <a:ext cx="644643" cy="2224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1B8FB58-7DFF-C4A9-6A50-557901FDC7B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96656" y="5722203"/>
            <a:ext cx="707038" cy="118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685A388-3CEC-8627-5A68-C032F6C8677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60988" y="5652889"/>
            <a:ext cx="475967" cy="19401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396B676-9920-43E4-695D-382E2B95A79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718848" y="5845249"/>
            <a:ext cx="747217" cy="19126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0B89A31-A12C-A23C-88D1-579CB7485EB4}"/>
              </a:ext>
            </a:extLst>
          </p:cNvPr>
          <p:cNvSpPr/>
          <p:nvPr/>
        </p:nvSpPr>
        <p:spPr>
          <a:xfrm>
            <a:off x="2654940" y="2489804"/>
            <a:ext cx="2081329" cy="36195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A3C3D-F263-6D9B-5B2B-844B55902CFE}"/>
              </a:ext>
            </a:extLst>
          </p:cNvPr>
          <p:cNvSpPr txBox="1"/>
          <p:nvPr/>
        </p:nvSpPr>
        <p:spPr>
          <a:xfrm>
            <a:off x="4698699" y="2227950"/>
            <a:ext cx="270935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Functions of Several Variables</a:t>
            </a:r>
            <a:r>
              <a:rPr lang="en-GB" sz="700" dirty="0"/>
              <a:t>:</a:t>
            </a:r>
          </a:p>
          <a:p>
            <a:r>
              <a:rPr lang="en-GB" sz="700" b="1" dirty="0"/>
              <a:t>Clairaut’s Theorem</a:t>
            </a:r>
            <a:r>
              <a:rPr lang="en-GB" sz="700" dirty="0"/>
              <a:t>: 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bbbbbbbbbb</a:t>
            </a:r>
            <a:r>
              <a:rPr lang="en-GB" sz="700" dirty="0" err="1"/>
              <a:t>f</a:t>
            </a:r>
            <a:r>
              <a:rPr lang="en-GB" sz="700" baseline="-25000" dirty="0" err="1"/>
              <a:t>xy</a:t>
            </a:r>
            <a:r>
              <a:rPr lang="en-GB" sz="700" dirty="0"/>
              <a:t>(a, b) = </a:t>
            </a:r>
            <a:r>
              <a:rPr lang="en-GB" sz="700" dirty="0" err="1"/>
              <a:t>f</a:t>
            </a:r>
            <a:r>
              <a:rPr lang="en-GB" sz="700" baseline="-25000" dirty="0" err="1"/>
              <a:t>yx</a:t>
            </a:r>
            <a:r>
              <a:rPr lang="en-GB" sz="700" dirty="0"/>
              <a:t>(a, b)</a:t>
            </a:r>
          </a:p>
          <a:p>
            <a:r>
              <a:rPr lang="en-GB" sz="700" b="1" dirty="0"/>
              <a:t>Directional Derivatives</a:t>
            </a:r>
            <a:r>
              <a:rPr lang="en-GB" sz="700" dirty="0"/>
              <a:t>:</a:t>
            </a:r>
          </a:p>
          <a:p>
            <a:r>
              <a:rPr lang="en-GB" sz="700" dirty="0"/>
              <a:t>If </a:t>
            </a:r>
            <a:r>
              <a:rPr lang="en-GB" sz="700" b="1" dirty="0"/>
              <a:t>f</a:t>
            </a:r>
            <a:r>
              <a:rPr lang="en-GB" sz="700" dirty="0"/>
              <a:t> is a differentiable function of </a:t>
            </a:r>
          </a:p>
          <a:p>
            <a:r>
              <a:rPr lang="en-GB" sz="700" b="1" dirty="0"/>
              <a:t>x</a:t>
            </a:r>
            <a:r>
              <a:rPr lang="en-GB" sz="700" dirty="0"/>
              <a:t> and </a:t>
            </a:r>
            <a:r>
              <a:rPr lang="en-GB" sz="700" b="1" dirty="0"/>
              <a:t>y</a:t>
            </a:r>
            <a:r>
              <a:rPr lang="en-GB" sz="700" dirty="0"/>
              <a:t> then </a:t>
            </a:r>
            <a:r>
              <a:rPr lang="en-GB" sz="700" b="1" dirty="0"/>
              <a:t>f</a:t>
            </a:r>
            <a:r>
              <a:rPr lang="en-GB" sz="700" dirty="0"/>
              <a:t> has a directional </a:t>
            </a:r>
          </a:p>
          <a:p>
            <a:r>
              <a:rPr lang="en-GB" sz="700" dirty="0"/>
              <a:t>derivative in the direction of unit </a:t>
            </a:r>
          </a:p>
          <a:p>
            <a:r>
              <a:rPr lang="en-GB" sz="700" dirty="0"/>
              <a:t>vector </a:t>
            </a:r>
            <a:r>
              <a:rPr lang="en-GB" sz="700" b="1" dirty="0"/>
              <a:t>u = &lt;a, b&gt;</a:t>
            </a:r>
            <a:r>
              <a:rPr lang="en-GB" sz="700" dirty="0"/>
              <a:t>: </a:t>
            </a:r>
            <a:r>
              <a:rPr lang="en-GB" sz="700" b="1" dirty="0" err="1"/>
              <a:t>D</a:t>
            </a:r>
            <a:r>
              <a:rPr lang="en-GB" sz="700" b="1" baseline="-25000" dirty="0" err="1"/>
              <a:t>u</a:t>
            </a:r>
            <a:r>
              <a:rPr lang="en-GB" sz="700" b="1" dirty="0" err="1"/>
              <a:t>f</a:t>
            </a:r>
            <a:r>
              <a:rPr lang="en-GB" sz="700" b="1" dirty="0"/>
              <a:t>(x, y) = </a:t>
            </a:r>
            <a:r>
              <a:rPr lang="en-GB" sz="700" b="1" dirty="0" err="1"/>
              <a:t>f</a:t>
            </a:r>
            <a:r>
              <a:rPr lang="en-GB" sz="700" b="1" baseline="-25000" dirty="0" err="1"/>
              <a:t>x</a:t>
            </a:r>
            <a:r>
              <a:rPr lang="en-GB" sz="700" b="1" dirty="0"/>
              <a:t>(x, y)a + </a:t>
            </a:r>
            <a:r>
              <a:rPr lang="en-GB" sz="700" b="1" dirty="0" err="1"/>
              <a:t>f</a:t>
            </a:r>
            <a:r>
              <a:rPr lang="en-GB" sz="700" b="1" baseline="-25000" dirty="0" err="1"/>
              <a:t>y</a:t>
            </a:r>
            <a:r>
              <a:rPr lang="en-GB" sz="700" b="1" dirty="0"/>
              <a:t>(x, y)b</a:t>
            </a:r>
            <a:r>
              <a:rPr lang="en-GB" sz="700" dirty="0"/>
              <a:t>. For unit vector at angle </a:t>
            </a:r>
            <a:r>
              <a:rPr lang="el-GR" sz="700" b="1" dirty="0"/>
              <a:t>θ</a:t>
            </a:r>
            <a:r>
              <a:rPr lang="en-GB" sz="700" dirty="0"/>
              <a:t> use </a:t>
            </a:r>
            <a:r>
              <a:rPr lang="en-GB" sz="700" b="1" dirty="0"/>
              <a:t>&lt;a, b&gt; = &lt;cos </a:t>
            </a:r>
            <a:r>
              <a:rPr lang="el-GR" sz="700" b="1" dirty="0"/>
              <a:t>θ</a:t>
            </a:r>
            <a:r>
              <a:rPr lang="en-GB" sz="700" b="1" dirty="0"/>
              <a:t>, sin </a:t>
            </a:r>
            <a:r>
              <a:rPr lang="el-GR" sz="700" b="1" dirty="0"/>
              <a:t>θ</a:t>
            </a:r>
            <a:r>
              <a:rPr lang="en-GB" sz="700" b="1" dirty="0"/>
              <a:t>&gt; </a:t>
            </a:r>
            <a:r>
              <a:rPr lang="en-GB" sz="700" dirty="0"/>
              <a:t>(maximised at </a:t>
            </a:r>
            <a:r>
              <a:rPr lang="el-GR" sz="700" b="1" dirty="0"/>
              <a:t>θ</a:t>
            </a:r>
            <a:r>
              <a:rPr lang="en-GB" sz="700" b="1" dirty="0"/>
              <a:t> = 0</a:t>
            </a:r>
            <a:r>
              <a:rPr lang="en-GB" sz="700" dirty="0"/>
              <a:t>). </a:t>
            </a:r>
            <a:r>
              <a:rPr lang="en-GB" sz="700" b="1" dirty="0"/>
              <a:t>D</a:t>
            </a:r>
            <a:r>
              <a:rPr lang="en-GB" sz="700" b="1" baseline="-25000" dirty="0"/>
              <a:t>u</a:t>
            </a:r>
            <a:r>
              <a:rPr lang="en-GB" sz="700" dirty="0"/>
              <a:t> represents the rate of change of </a:t>
            </a:r>
            <a:r>
              <a:rPr lang="en-GB" sz="700" b="1" dirty="0"/>
              <a:t>z</a:t>
            </a:r>
            <a:r>
              <a:rPr lang="en-GB" sz="700" dirty="0"/>
              <a:t> in the direction of </a:t>
            </a:r>
            <a:r>
              <a:rPr lang="en-GB" sz="700" b="1" dirty="0"/>
              <a:t>u</a:t>
            </a:r>
            <a:r>
              <a:rPr lang="en-GB" sz="700" dirty="0"/>
              <a:t>. Can also be </a:t>
            </a:r>
            <a:r>
              <a:rPr lang="en-GB" sz="700" dirty="0">
                <a:solidFill>
                  <a:schemeClr val="bg1"/>
                </a:solidFill>
              </a:rPr>
              <a:t>written as:                                 </a:t>
            </a:r>
            <a:r>
              <a:rPr lang="en-GB" sz="700" dirty="0"/>
              <a:t>,</a:t>
            </a:r>
          </a:p>
          <a:p>
            <a:endParaRPr lang="en-GB" sz="500" dirty="0"/>
          </a:p>
          <a:p>
            <a:r>
              <a:rPr lang="en-GB" sz="700" dirty="0"/>
              <a:t>Directional derivative = scalar </a:t>
            </a:r>
            <a:r>
              <a:rPr lang="en-GB" sz="700" dirty="0" err="1"/>
              <a:t>proj</a:t>
            </a:r>
            <a:r>
              <a:rPr lang="en-GB" sz="700" dirty="0"/>
              <a:t> of gradient </a:t>
            </a:r>
            <a:r>
              <a:rPr lang="en-GB" sz="700" dirty="0" err="1"/>
              <a:t>vec</a:t>
            </a:r>
            <a:r>
              <a:rPr lang="en-GB" sz="700" dirty="0"/>
              <a:t> onto </a:t>
            </a:r>
            <a:r>
              <a:rPr lang="en-GB" sz="700" b="1" dirty="0"/>
              <a:t>u</a:t>
            </a:r>
            <a:r>
              <a:rPr lang="en-GB" sz="700" dirty="0"/>
              <a:t> (make </a:t>
            </a:r>
            <a:r>
              <a:rPr lang="en-GB" sz="700" b="1" dirty="0"/>
              <a:t>u</a:t>
            </a:r>
            <a:r>
              <a:rPr lang="en-GB" sz="700" dirty="0"/>
              <a:t> a unit vector first).</a:t>
            </a:r>
          </a:p>
          <a:p>
            <a:endParaRPr lang="en-GB" sz="200" dirty="0"/>
          </a:p>
          <a:p>
            <a:r>
              <a:rPr lang="en-GB" sz="700" b="1" dirty="0"/>
              <a:t>Tangent Plane and Normal Line to Level Surface</a:t>
            </a:r>
            <a:r>
              <a:rPr lang="en-GB" sz="700" dirty="0"/>
              <a:t>:</a:t>
            </a:r>
          </a:p>
          <a:p>
            <a:r>
              <a:rPr lang="en-GB" sz="700" dirty="0"/>
              <a:t>If </a:t>
            </a:r>
            <a:r>
              <a:rPr lang="en-GB" sz="700" b="1" dirty="0"/>
              <a:t>𝛻𝐹(𝑥</a:t>
            </a:r>
            <a:r>
              <a:rPr lang="en-GB" sz="700" b="1" baseline="-25000" dirty="0"/>
              <a:t>0</a:t>
            </a:r>
            <a:r>
              <a:rPr lang="en-GB" sz="700" b="1" dirty="0"/>
              <a:t>, 𝑦</a:t>
            </a:r>
            <a:r>
              <a:rPr lang="en-GB" sz="700" b="1" baseline="-25000" dirty="0"/>
              <a:t>0</a:t>
            </a:r>
            <a:r>
              <a:rPr lang="en-GB" sz="700" b="1" dirty="0"/>
              <a:t>, 𝑧</a:t>
            </a:r>
            <a:r>
              <a:rPr lang="en-GB" sz="700" b="1" baseline="-25000" dirty="0"/>
              <a:t>0</a:t>
            </a:r>
            <a:r>
              <a:rPr lang="en-GB" sz="700" b="1" dirty="0"/>
              <a:t>) ≠ </a:t>
            </a:r>
            <a:r>
              <a:rPr lang="en-GB" sz="700" dirty="0"/>
              <a:t>𝟎, it is natural to define the tangent plane to the level surface </a:t>
            </a:r>
            <a:r>
              <a:rPr lang="en-GB" sz="700" b="1" dirty="0"/>
              <a:t>𝐹(𝑥, 𝑦, 𝑧) = 𝑘 </a:t>
            </a:r>
            <a:r>
              <a:rPr lang="en-GB" sz="700" dirty="0"/>
              <a:t>at </a:t>
            </a:r>
            <a:r>
              <a:rPr lang="en-GB" sz="700" b="1" dirty="0"/>
              <a:t>𝑃(𝑥</a:t>
            </a:r>
            <a:r>
              <a:rPr lang="en-GB" sz="700" b="1" baseline="-25000" dirty="0"/>
              <a:t>0</a:t>
            </a:r>
            <a:r>
              <a:rPr lang="en-GB" sz="700" b="1" dirty="0"/>
              <a:t>, 𝑦</a:t>
            </a:r>
            <a:r>
              <a:rPr lang="en-GB" sz="700" b="1" baseline="-25000" dirty="0"/>
              <a:t>0</a:t>
            </a:r>
            <a:r>
              <a:rPr lang="en-GB" sz="700" b="1" dirty="0"/>
              <a:t>, 𝑧</a:t>
            </a:r>
            <a:r>
              <a:rPr lang="en-GB" sz="700" b="1" baseline="-25000" dirty="0"/>
              <a:t>0</a:t>
            </a:r>
            <a:r>
              <a:rPr lang="en-GB" sz="700" b="1" dirty="0"/>
              <a:t>) </a:t>
            </a:r>
            <a:r>
              <a:rPr lang="en-GB" sz="700" dirty="0"/>
              <a:t>as the plane that passes through </a:t>
            </a:r>
            <a:r>
              <a:rPr lang="en-GB" sz="700" b="1" dirty="0"/>
              <a:t>P</a:t>
            </a:r>
            <a:r>
              <a:rPr lang="en-GB" sz="700" dirty="0"/>
              <a:t> and has normal vector </a:t>
            </a:r>
            <a:r>
              <a:rPr lang="en-GB" sz="700" b="1" dirty="0"/>
              <a:t>𝛻𝐹(𝑥</a:t>
            </a:r>
            <a:r>
              <a:rPr lang="en-GB" sz="700" b="1" baseline="-25000" dirty="0"/>
              <a:t>0</a:t>
            </a:r>
            <a:r>
              <a:rPr lang="en-GB" sz="700" b="1" dirty="0"/>
              <a:t>, 𝑦</a:t>
            </a:r>
            <a:r>
              <a:rPr lang="en-GB" sz="700" b="1" baseline="-25000" dirty="0"/>
              <a:t>0</a:t>
            </a:r>
            <a:r>
              <a:rPr lang="en-GB" sz="700" b="1" dirty="0"/>
              <a:t>, 𝑧</a:t>
            </a:r>
            <a:r>
              <a:rPr lang="en-GB" sz="700" b="1" baseline="-25000" dirty="0"/>
              <a:t>0</a:t>
            </a:r>
            <a:r>
              <a:rPr lang="en-GB" sz="700" b="1" dirty="0"/>
              <a:t>)</a:t>
            </a:r>
            <a:r>
              <a:rPr lang="en-GB" sz="700" dirty="0"/>
              <a:t>. </a:t>
            </a:r>
            <a:r>
              <a:rPr lang="en-GB" sz="700" b="1" dirty="0"/>
              <a:t>𝛻𝐹(𝑥</a:t>
            </a:r>
            <a:r>
              <a:rPr lang="en-GB" sz="700" b="1" baseline="-25000" dirty="0"/>
              <a:t>0</a:t>
            </a:r>
            <a:r>
              <a:rPr lang="en-GB" sz="700" b="1" dirty="0"/>
              <a:t>, 𝑦</a:t>
            </a:r>
            <a:r>
              <a:rPr lang="en-GB" sz="700" b="1" baseline="-25000" dirty="0"/>
              <a:t>0</a:t>
            </a:r>
            <a:r>
              <a:rPr lang="en-GB" sz="700" b="1" dirty="0"/>
              <a:t>, 𝑧</a:t>
            </a:r>
            <a:r>
              <a:rPr lang="en-GB" sz="700" b="1" baseline="-25000" dirty="0"/>
              <a:t>0</a:t>
            </a:r>
            <a:r>
              <a:rPr lang="en-GB" sz="700" b="1" dirty="0"/>
              <a:t>)</a:t>
            </a:r>
            <a:r>
              <a:rPr lang="en-GB" sz="700" dirty="0"/>
              <a:t> gives the direction of fastest increase of </a:t>
            </a:r>
            <a:r>
              <a:rPr lang="en-GB" sz="700" b="1" dirty="0"/>
              <a:t>f</a:t>
            </a:r>
            <a:r>
              <a:rPr lang="en-GB" sz="700" dirty="0"/>
              <a:t>.</a:t>
            </a:r>
          </a:p>
          <a:p>
            <a:endParaRPr lang="en-GB" sz="200" dirty="0"/>
          </a:p>
          <a:p>
            <a:r>
              <a:rPr lang="en-GB" sz="700" b="1" dirty="0"/>
              <a:t>Maxima and Minima</a:t>
            </a:r>
            <a:r>
              <a:rPr lang="en-GB" sz="700" dirty="0"/>
              <a:t>:</a:t>
            </a:r>
          </a:p>
          <a:p>
            <a:r>
              <a:rPr lang="en-GB" sz="700" b="1" dirty="0"/>
              <a:t>Local max</a:t>
            </a:r>
            <a:r>
              <a:rPr lang="en-GB" sz="700" dirty="0"/>
              <a:t>: at </a:t>
            </a:r>
            <a:r>
              <a:rPr lang="en-GB" sz="700" b="1" dirty="0"/>
              <a:t>(a, b)</a:t>
            </a:r>
            <a:r>
              <a:rPr lang="en-GB" sz="700" dirty="0"/>
              <a:t> if </a:t>
            </a:r>
            <a:r>
              <a:rPr lang="en-GB" sz="700" b="1" dirty="0"/>
              <a:t>f(x, y) ≤ f(a, b)</a:t>
            </a:r>
            <a:r>
              <a:rPr lang="en-GB" sz="700" dirty="0"/>
              <a:t> for all points </a:t>
            </a:r>
            <a:r>
              <a:rPr lang="en-GB" sz="700" b="1" dirty="0"/>
              <a:t>(x, y)</a:t>
            </a:r>
            <a:r>
              <a:rPr lang="en-GB" sz="700" dirty="0"/>
              <a:t> in some disk with centre </a:t>
            </a:r>
            <a:r>
              <a:rPr lang="en-GB" sz="700" b="1" dirty="0"/>
              <a:t>(a, b)</a:t>
            </a:r>
            <a:r>
              <a:rPr lang="en-GB" sz="700" dirty="0"/>
              <a:t>. Similar for local min and global max/min if inequalities hold for all </a:t>
            </a:r>
            <a:r>
              <a:rPr lang="en-GB" sz="700" b="1" dirty="0"/>
              <a:t>(x, y)</a:t>
            </a:r>
            <a:r>
              <a:rPr lang="en-GB" sz="700" dirty="0"/>
              <a:t>. </a:t>
            </a:r>
            <a:r>
              <a:rPr lang="en-GB" sz="700" b="1" dirty="0" err="1"/>
              <a:t>f</a:t>
            </a:r>
            <a:r>
              <a:rPr lang="en-GB" sz="700" b="1" baseline="-25000" dirty="0" err="1"/>
              <a:t>x</a:t>
            </a:r>
            <a:r>
              <a:rPr lang="en-GB" sz="700" b="1" dirty="0"/>
              <a:t>(a, b) = 0</a:t>
            </a:r>
            <a:r>
              <a:rPr lang="en-GB" sz="700" dirty="0"/>
              <a:t> and </a:t>
            </a:r>
            <a:r>
              <a:rPr lang="en-GB" sz="700" b="1" dirty="0" err="1"/>
              <a:t>f</a:t>
            </a:r>
            <a:r>
              <a:rPr lang="en-GB" sz="700" b="1" baseline="-25000" dirty="0" err="1"/>
              <a:t>y</a:t>
            </a:r>
            <a:r>
              <a:rPr lang="en-GB" sz="700" b="1" dirty="0"/>
              <a:t>(a, b) = 0 </a:t>
            </a:r>
            <a:r>
              <a:rPr lang="en-GB" sz="700" dirty="0"/>
              <a:t>(𝜵𝒇(𝒂, 𝒃) </a:t>
            </a:r>
            <a:r>
              <a:rPr lang="en-GB" sz="700" b="1" dirty="0"/>
              <a:t>= 0</a:t>
            </a:r>
            <a:r>
              <a:rPr lang="en-GB" sz="700" dirty="0"/>
              <a:t>). Critical point if </a:t>
            </a:r>
            <a:r>
              <a:rPr lang="en-GB" sz="700" dirty="0" err="1"/>
              <a:t>prev</a:t>
            </a:r>
            <a:r>
              <a:rPr lang="en-GB" sz="700" dirty="0"/>
              <a:t> condition or one does not exist.</a:t>
            </a:r>
          </a:p>
          <a:p>
            <a:r>
              <a:rPr lang="en-GB" sz="700" b="1" dirty="0"/>
              <a:t>Second Derivatives Test</a:t>
            </a:r>
            <a:r>
              <a:rPr lang="en-GB" sz="700" dirty="0"/>
              <a:t>: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b="1" dirty="0"/>
              <a:t>Hessian Matrix</a:t>
            </a:r>
            <a:r>
              <a:rPr lang="en-GB" sz="700" dirty="0"/>
              <a:t>:</a:t>
            </a:r>
          </a:p>
          <a:p>
            <a:endParaRPr lang="en-GB" sz="200" dirty="0"/>
          </a:p>
          <a:p>
            <a:r>
              <a:rPr lang="en-GB" sz="700" dirty="0"/>
              <a:t>2</a:t>
            </a:r>
            <a:r>
              <a:rPr lang="en-GB" sz="700" baseline="30000" dirty="0"/>
              <a:t>nd</a:t>
            </a:r>
            <a:r>
              <a:rPr lang="en-GB" sz="700" dirty="0"/>
              <a:t> derivative test generalizes to test based on eigenvalues of </a:t>
            </a:r>
            <a:r>
              <a:rPr lang="en-GB" sz="700" b="1" dirty="0"/>
              <a:t>D</a:t>
            </a:r>
            <a:r>
              <a:rPr lang="en-GB" sz="700" dirty="0"/>
              <a:t> (+</a:t>
            </a:r>
            <a:r>
              <a:rPr lang="en-GB" sz="700" dirty="0" err="1"/>
              <a:t>ve</a:t>
            </a:r>
            <a:r>
              <a:rPr lang="en-GB" sz="700" dirty="0"/>
              <a:t> = min, -</a:t>
            </a:r>
            <a:r>
              <a:rPr lang="en-GB" sz="700" dirty="0" err="1"/>
              <a:t>ve</a:t>
            </a:r>
            <a:r>
              <a:rPr lang="en-GB" sz="700" dirty="0"/>
              <a:t> = max, mix = saddle, singular </a:t>
            </a:r>
            <a:r>
              <a:rPr lang="en-GB" sz="700" b="1" dirty="0"/>
              <a:t>D</a:t>
            </a:r>
            <a:r>
              <a:rPr lang="en-GB" sz="700" dirty="0"/>
              <a:t> = inconclusive). </a:t>
            </a:r>
            <a:endParaRPr lang="en-GB" sz="700" b="1" dirty="0"/>
          </a:p>
          <a:p>
            <a:endParaRPr lang="en-GB" sz="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0C4DF2-3AAD-F2B0-6C50-AE22116CC815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775" t="2109" r="5696" b="4350"/>
          <a:stretch/>
        </p:blipFill>
        <p:spPr>
          <a:xfrm>
            <a:off x="5995888" y="2257836"/>
            <a:ext cx="1327676" cy="7892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DFF89CE-363B-FA54-3F85-CB41F2FAB92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773444" y="3368492"/>
            <a:ext cx="301041" cy="924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82837C-BFDC-F432-761A-C43B084852F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074485" y="3351365"/>
            <a:ext cx="772831" cy="1299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7201881-5910-91CA-4738-40B9A8EBAC3A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t="1" b="7501"/>
          <a:stretch/>
        </p:blipFill>
        <p:spPr>
          <a:xfrm>
            <a:off x="5896075" y="3327747"/>
            <a:ext cx="1389554" cy="19598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FFD4A39-474F-A75D-FB07-80CE9BB9743F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815" t="1708" r="2168" b="5115"/>
          <a:stretch/>
        </p:blipFill>
        <p:spPr>
          <a:xfrm>
            <a:off x="4781535" y="4965422"/>
            <a:ext cx="2062182" cy="69009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C1EC3C-7695-1086-9800-ACE8C22CBD5E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1472" t="14377" r="38051" b="7564"/>
          <a:stretch/>
        </p:blipFill>
        <p:spPr>
          <a:xfrm>
            <a:off x="5385566" y="5674024"/>
            <a:ext cx="1089853" cy="1940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C26EF4-73E8-829E-1E38-F863AFDD1FB5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67349" t="14377" r="1996" b="7564"/>
          <a:stretch/>
        </p:blipFill>
        <p:spPr>
          <a:xfrm>
            <a:off x="6486525" y="5687796"/>
            <a:ext cx="502613" cy="17652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BAAE152-7FA8-A16C-DD44-BFEB6D0C879C}"/>
              </a:ext>
            </a:extLst>
          </p:cNvPr>
          <p:cNvSpPr/>
          <p:nvPr/>
        </p:nvSpPr>
        <p:spPr>
          <a:xfrm>
            <a:off x="4735874" y="2246732"/>
            <a:ext cx="2714650" cy="38625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3453AA-9296-9CC4-7E08-36322B2481AC}"/>
              </a:ext>
            </a:extLst>
          </p:cNvPr>
          <p:cNvSpPr txBox="1"/>
          <p:nvPr/>
        </p:nvSpPr>
        <p:spPr>
          <a:xfrm>
            <a:off x="-4814" y="8506944"/>
            <a:ext cx="265975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Gradient Based Optimisation</a:t>
            </a:r>
            <a:r>
              <a:rPr lang="en-GB" sz="700" dirty="0"/>
              <a:t>:</a:t>
            </a:r>
          </a:p>
          <a:p>
            <a:r>
              <a:rPr lang="en-GB" sz="700" b="1" dirty="0"/>
              <a:t>Quadratic Form</a:t>
            </a:r>
            <a:r>
              <a:rPr lang="en-GB" sz="700" dirty="0"/>
              <a:t>:</a:t>
            </a:r>
          </a:p>
          <a:p>
            <a:endParaRPr lang="en-GB" sz="1200" dirty="0"/>
          </a:p>
          <a:p>
            <a:r>
              <a:rPr lang="en-GB" sz="700" dirty="0"/>
              <a:t>For symmetric </a:t>
            </a:r>
            <a:r>
              <a:rPr lang="en-GB" sz="700" b="1" dirty="0"/>
              <a:t>A</a:t>
            </a:r>
            <a:r>
              <a:rPr lang="en-GB" sz="700" dirty="0"/>
              <a:t>:</a:t>
            </a:r>
          </a:p>
          <a:p>
            <a:r>
              <a:rPr lang="en-GB" sz="700" b="1" dirty="0"/>
              <a:t>Gradient/Steepest Descent</a:t>
            </a:r>
            <a:r>
              <a:rPr lang="en-GB" sz="700" dirty="0"/>
              <a:t>: Finds local minimum</a:t>
            </a:r>
          </a:p>
          <a:p>
            <a:r>
              <a:rPr lang="en-GB" sz="700" u="sng" dirty="0"/>
              <a:t>Gradient</a:t>
            </a:r>
            <a:r>
              <a:rPr lang="en-GB" sz="700" dirty="0"/>
              <a:t>:                                                        where 𝛼 is a fixed step size</a:t>
            </a:r>
            <a:endParaRPr lang="en-GB" sz="200" u="sng" dirty="0"/>
          </a:p>
          <a:p>
            <a:r>
              <a:rPr lang="en-GB" sz="700" dirty="0"/>
              <a:t>Find 𝛼: </a:t>
            </a:r>
          </a:p>
          <a:p>
            <a:endParaRPr lang="en-GB" sz="700" u="sng" dirty="0"/>
          </a:p>
          <a:p>
            <a:r>
              <a:rPr lang="en-GB" sz="700" dirty="0"/>
              <a:t>Sub </a:t>
            </a:r>
            <a:r>
              <a:rPr lang="en-GB" sz="700" b="1" dirty="0"/>
              <a:t>x</a:t>
            </a:r>
            <a:r>
              <a:rPr lang="en-GB" sz="700" b="1" baseline="-25000" dirty="0"/>
              <a:t>1</a:t>
            </a:r>
            <a:r>
              <a:rPr lang="en-GB" sz="700" dirty="0"/>
              <a:t> into f(x) and solve d/dh = 0 to get optimal h (= 𝛼)</a:t>
            </a:r>
            <a:endParaRPr lang="en-GB" sz="100" dirty="0"/>
          </a:p>
          <a:p>
            <a:r>
              <a:rPr lang="en-GB" sz="700" u="sng" dirty="0"/>
              <a:t>Steepest</a:t>
            </a:r>
            <a:r>
              <a:rPr lang="en-GB" sz="700" dirty="0"/>
              <a:t>:                                                       ,</a:t>
            </a:r>
          </a:p>
          <a:p>
            <a:endParaRPr lang="en-GB" sz="200" dirty="0"/>
          </a:p>
          <a:p>
            <a:r>
              <a:rPr lang="en-GB" sz="700" dirty="0"/>
              <a:t>For quadratic function                                       ,</a:t>
            </a:r>
          </a:p>
          <a:p>
            <a:endParaRPr lang="en-GB" sz="100" dirty="0"/>
          </a:p>
          <a:p>
            <a:r>
              <a:rPr lang="en-GB" sz="700" dirty="0"/>
              <a:t>where</a:t>
            </a:r>
          </a:p>
          <a:p>
            <a:r>
              <a:rPr lang="en-GB" sz="700" dirty="0"/>
              <a:t>Remember works in orthogonal steps, so </a:t>
            </a:r>
            <a:r>
              <a:rPr lang="en-GB" sz="700" b="1" dirty="0"/>
              <a:t>(x</a:t>
            </a:r>
            <a:r>
              <a:rPr lang="en-GB" sz="700" b="1" baseline="30000" dirty="0"/>
              <a:t>2</a:t>
            </a:r>
            <a:r>
              <a:rPr lang="en-GB" sz="700" b="1" dirty="0"/>
              <a:t> – x</a:t>
            </a:r>
            <a:r>
              <a:rPr lang="en-GB" sz="700" b="1" baseline="30000" dirty="0"/>
              <a:t>1</a:t>
            </a:r>
            <a:r>
              <a:rPr lang="en-GB" sz="700" b="1" dirty="0"/>
              <a:t>) . (x</a:t>
            </a:r>
            <a:r>
              <a:rPr lang="en-GB" sz="700" b="1" baseline="30000" dirty="0"/>
              <a:t>3</a:t>
            </a:r>
            <a:r>
              <a:rPr lang="en-GB" sz="700" b="1" dirty="0"/>
              <a:t> – x</a:t>
            </a:r>
            <a:r>
              <a:rPr lang="en-GB" sz="700" b="1" baseline="30000" dirty="0"/>
              <a:t>2</a:t>
            </a:r>
            <a:r>
              <a:rPr lang="en-GB" sz="700" b="1" dirty="0"/>
              <a:t>) = 0</a:t>
            </a:r>
            <a:endParaRPr lang="en-GB" sz="700" dirty="0"/>
          </a:p>
          <a:p>
            <a:r>
              <a:rPr lang="en-GB" sz="700" b="1" dirty="0"/>
              <a:t>Gradient Ascent</a:t>
            </a:r>
            <a:r>
              <a:rPr lang="en-GB" sz="700" dirty="0"/>
              <a:t>: Finds local maximum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669BEE4-D67D-0167-EC9C-356F311C8D89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8211" y="8771983"/>
            <a:ext cx="1208542" cy="1646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8002A57-95DD-30D6-E9D2-E1E08D01A32C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337007" y="8768612"/>
            <a:ext cx="1303774" cy="16465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0F38285-AAFF-C3E1-AE7B-0B0046611DEB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16118" y="8949563"/>
            <a:ext cx="951619" cy="10807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73A3584-BBCC-573C-1A05-BA7E2F03268A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t="11684" b="5327"/>
          <a:stretch/>
        </p:blipFill>
        <p:spPr>
          <a:xfrm>
            <a:off x="438720" y="9159389"/>
            <a:ext cx="1118694" cy="12934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BAEF50-20E1-9C8D-48B1-3069421D0138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37023" y="9588363"/>
            <a:ext cx="1110166" cy="13443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ABA2C83-DEDD-7AB0-697C-E0796B24035B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589511" y="9579203"/>
            <a:ext cx="1064615" cy="13795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1FA893C-215F-D8CA-3366-ACF26EE1B5BD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006" t="2183" b="3363"/>
          <a:stretch/>
        </p:blipFill>
        <p:spPr>
          <a:xfrm>
            <a:off x="914960" y="9722856"/>
            <a:ext cx="760881" cy="13497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06D0A9C-7409-D86E-FEE3-816786F22F0B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3835" t="6341" r="1594" b="2852"/>
          <a:stretch/>
        </p:blipFill>
        <p:spPr>
          <a:xfrm>
            <a:off x="1752768" y="9707393"/>
            <a:ext cx="655111" cy="2241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6E969A1-17A8-B75A-EF3F-FC7ADB79FCCE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t="23904" b="13310"/>
          <a:stretch/>
        </p:blipFill>
        <p:spPr>
          <a:xfrm>
            <a:off x="342381" y="9866509"/>
            <a:ext cx="1110166" cy="944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0AFF0DA-8463-E735-3765-C6531A79EC46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t="4187" b="5472"/>
          <a:stretch/>
        </p:blipFill>
        <p:spPr>
          <a:xfrm>
            <a:off x="373868" y="9298307"/>
            <a:ext cx="1700992" cy="17095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337344C-CAEC-582D-9712-1D2089DECEB5}"/>
              </a:ext>
            </a:extLst>
          </p:cNvPr>
          <p:cNvSpPr txBox="1"/>
          <p:nvPr/>
        </p:nvSpPr>
        <p:spPr>
          <a:xfrm>
            <a:off x="2025930" y="9227005"/>
            <a:ext cx="754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>
                <a:sym typeface="Wingdings" panose="05000000000000000000" pitchFamily="2" charset="2"/>
              </a:rPr>
              <a:t></a:t>
            </a:r>
            <a:r>
              <a:rPr lang="en-GB" sz="500" dirty="0">
                <a:sym typeface="Wingdings" panose="05000000000000000000" pitchFamily="2" charset="2"/>
              </a:rPr>
              <a:t>Exact line search</a:t>
            </a:r>
          </a:p>
          <a:p>
            <a:r>
              <a:rPr lang="en-GB" sz="500" dirty="0">
                <a:sym typeface="Wingdings" panose="05000000000000000000" pitchFamily="2" charset="2"/>
              </a:rPr>
              <a:t>Alt: choose </a:t>
            </a:r>
            <a:r>
              <a:rPr lang="en-GB" sz="500" dirty="0" err="1">
                <a:sym typeface="Wingdings" panose="05000000000000000000" pitchFamily="2" charset="2"/>
              </a:rPr>
              <a:t>const</a:t>
            </a:r>
            <a:r>
              <a:rPr lang="en-GB" sz="500" dirty="0">
                <a:sym typeface="Wingdings" panose="05000000000000000000" pitchFamily="2" charset="2"/>
              </a:rPr>
              <a:t>, diminishing step size (1/k)</a:t>
            </a:r>
            <a:endParaRPr lang="en-GB" sz="5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C97718-50F8-6D27-DECC-75B8E3C8196A}"/>
              </a:ext>
            </a:extLst>
          </p:cNvPr>
          <p:cNvSpPr txBox="1"/>
          <p:nvPr/>
        </p:nvSpPr>
        <p:spPr>
          <a:xfrm>
            <a:off x="2623698" y="8496953"/>
            <a:ext cx="2109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Common Stopping Criteria</a:t>
            </a:r>
            <a:r>
              <a:rPr lang="en-GB" sz="700" dirty="0"/>
              <a:t>:</a:t>
            </a:r>
          </a:p>
          <a:p>
            <a:r>
              <a:rPr lang="en-GB" sz="700" dirty="0"/>
              <a:t>Gradient close enough to 0</a:t>
            </a:r>
            <a:endParaRPr lang="en-GB" sz="500" dirty="0"/>
          </a:p>
          <a:p>
            <a:r>
              <a:rPr lang="en-GB" sz="700" dirty="0"/>
              <a:t>Improvements in function value are saturating</a:t>
            </a:r>
          </a:p>
          <a:p>
            <a:endParaRPr lang="en-GB" sz="500" dirty="0"/>
          </a:p>
          <a:p>
            <a:r>
              <a:rPr lang="en-GB" sz="700" dirty="0"/>
              <a:t>Movement between iterates small enough</a:t>
            </a:r>
          </a:p>
          <a:p>
            <a:endParaRPr lang="en-GB" sz="500" dirty="0"/>
          </a:p>
          <a:p>
            <a:r>
              <a:rPr lang="en-GB" sz="700" dirty="0"/>
              <a:t>Relative measure (no dependence on scale of </a:t>
            </a:r>
            <a:r>
              <a:rPr lang="en-GB" sz="700" b="1" dirty="0"/>
              <a:t>f</a:t>
            </a:r>
            <a:r>
              <a:rPr lang="en-GB" sz="700" dirty="0"/>
              <a:t>)</a:t>
            </a:r>
          </a:p>
          <a:p>
            <a:endParaRPr lang="en-GB" sz="700" dirty="0"/>
          </a:p>
          <a:p>
            <a:endParaRPr lang="en-GB" sz="500" dirty="0"/>
          </a:p>
          <a:p>
            <a:r>
              <a:rPr lang="en-GB" sz="700" dirty="0"/>
              <a:t>Another relative measure</a:t>
            </a:r>
          </a:p>
          <a:p>
            <a:endParaRPr lang="en-GB" sz="400" dirty="0"/>
          </a:p>
          <a:p>
            <a:endParaRPr lang="en-GB" sz="100" dirty="0"/>
          </a:p>
          <a:p>
            <a:r>
              <a:rPr lang="en-GB" sz="700" b="1" dirty="0"/>
              <a:t>Algorithm for Solving System of Linear Equations</a:t>
            </a:r>
            <a:r>
              <a:rPr lang="en-GB" sz="700" dirty="0"/>
              <a:t>:</a:t>
            </a:r>
          </a:p>
          <a:p>
            <a:r>
              <a:rPr lang="en-GB" sz="700" b="1" dirty="0"/>
              <a:t>                                         </a:t>
            </a:r>
            <a:r>
              <a:rPr lang="en-GB" sz="700" dirty="0"/>
              <a:t>Note that </a:t>
            </a:r>
            <a:r>
              <a:rPr lang="en-GB" sz="700" b="1" dirty="0"/>
              <a:t>x = x + 𝛼r</a:t>
            </a:r>
            <a:endParaRPr lang="en-GB" sz="700" dirty="0"/>
          </a:p>
          <a:p>
            <a:r>
              <a:rPr lang="en-GB" sz="700" b="1" dirty="0"/>
              <a:t>                                         r (residual) = b – </a:t>
            </a:r>
            <a:r>
              <a:rPr lang="en-GB" sz="700" b="1" dirty="0" err="1"/>
              <a:t>Ax</a:t>
            </a:r>
            <a:endParaRPr lang="en-GB" sz="700" b="1" dirty="0"/>
          </a:p>
          <a:p>
            <a:r>
              <a:rPr lang="en-GB" sz="700" b="1" dirty="0"/>
              <a:t>                                         = b – A(x + 𝛼r) = r - 𝛼</a:t>
            </a:r>
            <a:r>
              <a:rPr lang="en-GB" sz="700" b="1" dirty="0" err="1"/>
              <a:t>Ar</a:t>
            </a:r>
            <a:endParaRPr lang="en-GB" sz="700" b="1" dirty="0"/>
          </a:p>
          <a:p>
            <a:r>
              <a:rPr lang="en-GB" sz="700" dirty="0"/>
              <a:t>                                         Slow convergence hence not</a:t>
            </a:r>
          </a:p>
          <a:p>
            <a:r>
              <a:rPr lang="en-GB" sz="700" dirty="0"/>
              <a:t>                                         widely used for linear </a:t>
            </a:r>
            <a:r>
              <a:rPr lang="en-GB" sz="700" dirty="0" err="1"/>
              <a:t>equs</a:t>
            </a:r>
            <a:r>
              <a:rPr lang="en-GB" sz="700" dirty="0"/>
              <a:t> – </a:t>
            </a:r>
          </a:p>
          <a:p>
            <a:r>
              <a:rPr lang="en-GB" sz="700" dirty="0"/>
              <a:t>                                         used for non-linear </a:t>
            </a:r>
            <a:r>
              <a:rPr lang="en-GB" sz="700" dirty="0" err="1"/>
              <a:t>equs</a:t>
            </a:r>
            <a:r>
              <a:rPr lang="en-GB" sz="700" dirty="0"/>
              <a:t> </a:t>
            </a:r>
            <a:r>
              <a:rPr lang="en-GB" sz="700" dirty="0" err="1"/>
              <a:t>tho</a:t>
            </a:r>
            <a:endParaRPr lang="en-GB" sz="70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58A1AED-89A9-D30F-5612-3B46DBD99FBC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719336" y="8655923"/>
            <a:ext cx="380176" cy="9966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1FA47C4-3618-4FA2-BC75-F58B446164A3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883172" y="8856809"/>
            <a:ext cx="869528" cy="10365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931E357-85BA-C3DD-E1A6-8399BEE17C4F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b="8247"/>
          <a:stretch/>
        </p:blipFill>
        <p:spPr>
          <a:xfrm>
            <a:off x="2883172" y="9031198"/>
            <a:ext cx="686426" cy="10386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3D8D7E5-700A-504C-E770-68A4BE0669C6}"/>
              </a:ext>
            </a:extLst>
          </p:cNvPr>
          <p:cNvPicPr>
            <a:picLocks noChangeAspect="1"/>
          </p:cNvPicPr>
          <p:nvPr/>
        </p:nvPicPr>
        <p:blipFill rotWithShape="1">
          <a:blip r:embed="rId53"/>
          <a:srcRect t="5248" b="6319"/>
          <a:stretch/>
        </p:blipFill>
        <p:spPr>
          <a:xfrm>
            <a:off x="2883172" y="9222704"/>
            <a:ext cx="824434" cy="20104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5B470EA-A261-2515-7C02-7D112BE0D4B5}"/>
              </a:ext>
            </a:extLst>
          </p:cNvPr>
          <p:cNvPicPr>
            <a:picLocks noChangeAspect="1"/>
          </p:cNvPicPr>
          <p:nvPr/>
        </p:nvPicPr>
        <p:blipFill rotWithShape="1">
          <a:blip r:embed="rId54"/>
          <a:srcRect l="3902" t="8476" r="3246" b="8595"/>
          <a:stretch/>
        </p:blipFill>
        <p:spPr>
          <a:xfrm>
            <a:off x="3657902" y="9406020"/>
            <a:ext cx="616938" cy="18471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AEE6C43-911F-391E-62F4-5EADE1B9EF41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2738617" y="9698855"/>
            <a:ext cx="747656" cy="656532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8A667EEA-C5EA-46E5-4B85-E3ACDA0D3D9E}"/>
              </a:ext>
            </a:extLst>
          </p:cNvPr>
          <p:cNvSpPr/>
          <p:nvPr/>
        </p:nvSpPr>
        <p:spPr>
          <a:xfrm>
            <a:off x="-22573" y="8518101"/>
            <a:ext cx="4721271" cy="21026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DAD0B27-6F93-8FC5-E847-8BA2AE88557E}"/>
              </a:ext>
            </a:extLst>
          </p:cNvPr>
          <p:cNvSpPr txBox="1"/>
          <p:nvPr/>
        </p:nvSpPr>
        <p:spPr>
          <a:xfrm>
            <a:off x="2614544" y="7461375"/>
            <a:ext cx="21476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Conjugate Gradient Method</a:t>
            </a:r>
            <a:r>
              <a:rPr lang="en-GB" sz="700" dirty="0"/>
              <a:t>:</a:t>
            </a:r>
          </a:p>
          <a:p>
            <a:r>
              <a:rPr lang="en-GB" sz="700" b="1" dirty="0" err="1"/>
              <a:t>Ax</a:t>
            </a:r>
            <a:r>
              <a:rPr lang="en-GB" sz="700" b="1" dirty="0"/>
              <a:t> = b</a:t>
            </a:r>
            <a:r>
              <a:rPr lang="en-GB" sz="700" dirty="0"/>
              <a:t>, for </a:t>
            </a:r>
            <a:r>
              <a:rPr lang="en-GB" sz="700" b="1" dirty="0"/>
              <a:t>A ∈ R</a:t>
            </a:r>
            <a:r>
              <a:rPr lang="en-GB" sz="700" b="1" baseline="30000" dirty="0"/>
              <a:t>n x n</a:t>
            </a:r>
            <a:r>
              <a:rPr lang="en-GB" sz="700" b="1" dirty="0"/>
              <a:t> </a:t>
            </a:r>
            <a:r>
              <a:rPr lang="en-GB" sz="700" dirty="0"/>
              <a:t>converge in </a:t>
            </a:r>
            <a:r>
              <a:rPr lang="en-GB" sz="700" b="1" dirty="0"/>
              <a:t>n</a:t>
            </a:r>
            <a:r>
              <a:rPr lang="en-GB" sz="700" dirty="0"/>
              <a:t> steps</a:t>
            </a:r>
            <a:endParaRPr lang="en-GB" sz="700" b="1" dirty="0"/>
          </a:p>
          <a:p>
            <a:r>
              <a:rPr lang="en-GB" sz="700" dirty="0"/>
              <a:t>Larger condition number = slower convergence</a:t>
            </a:r>
          </a:p>
          <a:p>
            <a:r>
              <a:rPr lang="en-GB" sz="700" dirty="0"/>
              <a:t>Check convergence by size of norm of residual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388C9A63-570E-85CC-C1B6-040F1D7E39DF}"/>
              </a:ext>
            </a:extLst>
          </p:cNvPr>
          <p:cNvPicPr>
            <a:picLocks noChangeAspect="1"/>
          </p:cNvPicPr>
          <p:nvPr/>
        </p:nvPicPr>
        <p:blipFill rotWithShape="1">
          <a:blip r:embed="rId56"/>
          <a:srcRect r="23216" b="49438"/>
          <a:stretch/>
        </p:blipFill>
        <p:spPr>
          <a:xfrm>
            <a:off x="2753100" y="7934305"/>
            <a:ext cx="833381" cy="55592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2E0300E-67A0-7F9F-D2C9-31C8EA15D0A4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645216" y="7919372"/>
            <a:ext cx="994967" cy="589865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736C686-EEC5-F0F0-50F7-0724C62E75DE}"/>
              </a:ext>
            </a:extLst>
          </p:cNvPr>
          <p:cNvSpPr/>
          <p:nvPr/>
        </p:nvSpPr>
        <p:spPr>
          <a:xfrm>
            <a:off x="2655524" y="7489641"/>
            <a:ext cx="2043174" cy="10271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BF2322-86CC-46F3-E4D8-04099AB95E44}"/>
              </a:ext>
            </a:extLst>
          </p:cNvPr>
          <p:cNvSpPr txBox="1"/>
          <p:nvPr/>
        </p:nvSpPr>
        <p:spPr>
          <a:xfrm>
            <a:off x="2608329" y="6097270"/>
            <a:ext cx="2192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Linear Programming</a:t>
            </a:r>
            <a:r>
              <a:rPr lang="en-GB" sz="700" dirty="0"/>
              <a:t>:</a:t>
            </a:r>
          </a:p>
          <a:p>
            <a:r>
              <a:rPr lang="en-GB" sz="700" b="1" dirty="0"/>
              <a:t>Graphical Method</a:t>
            </a:r>
            <a:r>
              <a:rPr lang="en-GB" sz="700" dirty="0"/>
              <a:t>:</a:t>
            </a:r>
          </a:p>
          <a:p>
            <a:r>
              <a:rPr lang="en-GB" sz="700" dirty="0"/>
              <a:t>Draw lines, shade exclusion zones, rearrange objective function for y, move line until maximised, sub for P.</a:t>
            </a:r>
          </a:p>
          <a:p>
            <a:r>
              <a:rPr lang="en-GB" sz="700" b="1" dirty="0"/>
              <a:t>Simplex Method</a:t>
            </a:r>
            <a:r>
              <a:rPr lang="en-GB" sz="700" dirty="0"/>
              <a:t>: (stop when no more –</a:t>
            </a:r>
            <a:r>
              <a:rPr lang="en-GB" sz="700" dirty="0" err="1"/>
              <a:t>ve</a:t>
            </a:r>
            <a:r>
              <a:rPr lang="en-GB" sz="700" dirty="0"/>
              <a:t> in </a:t>
            </a:r>
            <a:r>
              <a:rPr lang="en-GB" sz="700" b="1" dirty="0"/>
              <a:t>z</a:t>
            </a:r>
            <a:r>
              <a:rPr lang="en-GB" sz="700" dirty="0"/>
              <a:t> row)</a:t>
            </a:r>
          </a:p>
          <a:p>
            <a:r>
              <a:rPr lang="en-GB" sz="700" dirty="0"/>
              <a:t>1. Most negative value in </a:t>
            </a:r>
            <a:r>
              <a:rPr lang="en-GB" sz="700" b="1" dirty="0"/>
              <a:t>z</a:t>
            </a:r>
            <a:r>
              <a:rPr lang="en-GB" sz="700" dirty="0"/>
              <a:t> row (highlight col)</a:t>
            </a:r>
          </a:p>
          <a:p>
            <a:r>
              <a:rPr lang="en-GB" sz="700" dirty="0"/>
              <a:t>2. Ratios (sol / col), highlight lowest ratio’s row</a:t>
            </a:r>
          </a:p>
          <a:p>
            <a:r>
              <a:rPr lang="en-GB" sz="700" dirty="0"/>
              <a:t>3. Replace row var (basic) with highlighted col var (non-basic)</a:t>
            </a:r>
          </a:p>
          <a:p>
            <a:r>
              <a:rPr lang="en-GB" sz="700" dirty="0"/>
              <a:t>4. Make pivot = 1 (divide highlighted row by cross highlighted value</a:t>
            </a:r>
          </a:p>
          <a:p>
            <a:r>
              <a:rPr lang="en-GB" sz="700" dirty="0"/>
              <a:t>5. Gaussian elimination to clear rest of highlighted col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6E819C8-91A4-921B-326F-4DC40E6877A2}"/>
              </a:ext>
            </a:extLst>
          </p:cNvPr>
          <p:cNvPicPr>
            <a:picLocks noChangeAspect="1"/>
          </p:cNvPicPr>
          <p:nvPr/>
        </p:nvPicPr>
        <p:blipFill rotWithShape="1">
          <a:blip r:embed="rId58"/>
          <a:srcRect r="479"/>
          <a:stretch/>
        </p:blipFill>
        <p:spPr>
          <a:xfrm>
            <a:off x="4733038" y="6130834"/>
            <a:ext cx="792901" cy="57060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9DACBA9-CE4F-886F-E8D0-1E369ECBCDAB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5573032" y="6190625"/>
            <a:ext cx="1281162" cy="46133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ADD1CFA-955E-E664-094B-193F6DC23237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4773481" y="6716768"/>
            <a:ext cx="1243569" cy="33915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980CBF90-8360-AB77-FC42-C6017DF48144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4742210" y="7071254"/>
            <a:ext cx="1281163" cy="34498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3A4B308-DA6E-3534-4BE4-728E207B294F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4735662" y="7435861"/>
            <a:ext cx="1287712" cy="34798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BB48493C-F14C-049B-E6F2-6C4D24F92A37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6032903" y="6712823"/>
            <a:ext cx="1243569" cy="34764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8DF4D48-07BD-ECD5-07E9-093B50CF7B6D}"/>
              </a:ext>
            </a:extLst>
          </p:cNvPr>
          <p:cNvPicPr>
            <a:picLocks noChangeAspect="1"/>
          </p:cNvPicPr>
          <p:nvPr/>
        </p:nvPicPr>
        <p:blipFill rotWithShape="1">
          <a:blip r:embed="rId64"/>
          <a:srcRect r="1144"/>
          <a:stretch/>
        </p:blipFill>
        <p:spPr>
          <a:xfrm>
            <a:off x="6036826" y="7074220"/>
            <a:ext cx="1243569" cy="34308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8EFD72D4-942C-9F37-7FF3-E481AC7C117D}"/>
              </a:ext>
            </a:extLst>
          </p:cNvPr>
          <p:cNvSpPr txBox="1"/>
          <p:nvPr/>
        </p:nvSpPr>
        <p:spPr>
          <a:xfrm>
            <a:off x="5993353" y="7402207"/>
            <a:ext cx="1281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Solution</a:t>
            </a:r>
            <a:r>
              <a:rPr lang="en-GB" sz="700" dirty="0"/>
              <a:t>: </a:t>
            </a:r>
          </a:p>
          <a:p>
            <a:r>
              <a:rPr lang="en-GB" sz="700" dirty="0"/>
              <a:t>x</a:t>
            </a:r>
            <a:r>
              <a:rPr lang="en-GB" sz="700" baseline="-25000" dirty="0"/>
              <a:t>1</a:t>
            </a:r>
            <a:r>
              <a:rPr lang="en-GB" sz="700" dirty="0"/>
              <a:t> = 4, x</a:t>
            </a:r>
            <a:r>
              <a:rPr lang="en-GB" sz="700" baseline="-25000" dirty="0"/>
              <a:t>2</a:t>
            </a:r>
            <a:r>
              <a:rPr lang="en-GB" sz="700" dirty="0"/>
              <a:t> = 0, x</a:t>
            </a:r>
            <a:r>
              <a:rPr lang="en-GB" sz="700" baseline="-25000" dirty="0"/>
              <a:t>3</a:t>
            </a:r>
            <a:r>
              <a:rPr lang="en-GB" sz="700" dirty="0"/>
              <a:t> = 3, z = 38</a:t>
            </a:r>
          </a:p>
          <a:p>
            <a:r>
              <a:rPr lang="en-GB" sz="700" dirty="0"/>
              <a:t>When </a:t>
            </a:r>
            <a:r>
              <a:rPr lang="en-GB" sz="700" dirty="0" err="1"/>
              <a:t>x</a:t>
            </a:r>
            <a:r>
              <a:rPr lang="en-GB" sz="700" baseline="-25000" dirty="0" err="1"/>
              <a:t>n</a:t>
            </a:r>
            <a:r>
              <a:rPr lang="en-GB" sz="700" dirty="0"/>
              <a:t> not in z col, </a:t>
            </a:r>
            <a:r>
              <a:rPr lang="en-GB" sz="700" dirty="0" err="1"/>
              <a:t>x</a:t>
            </a:r>
            <a:r>
              <a:rPr lang="en-GB" sz="700" baseline="-25000" dirty="0" err="1"/>
              <a:t>n</a:t>
            </a:r>
            <a:r>
              <a:rPr lang="en-GB" sz="700" dirty="0"/>
              <a:t> = 0.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A0AC41-772D-7F04-D17C-7595BEFBF62A}"/>
              </a:ext>
            </a:extLst>
          </p:cNvPr>
          <p:cNvCxnSpPr>
            <a:cxnSpLocks/>
          </p:cNvCxnSpPr>
          <p:nvPr/>
        </p:nvCxnSpPr>
        <p:spPr>
          <a:xfrm>
            <a:off x="6023373" y="6699475"/>
            <a:ext cx="8386" cy="109843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19850D6-6803-CBB9-9E77-0A35A1E0FEF1}"/>
              </a:ext>
            </a:extLst>
          </p:cNvPr>
          <p:cNvSpPr txBox="1"/>
          <p:nvPr/>
        </p:nvSpPr>
        <p:spPr>
          <a:xfrm>
            <a:off x="4719018" y="667605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FC9938-89ED-1C74-0899-B76DD3F2967A}"/>
              </a:ext>
            </a:extLst>
          </p:cNvPr>
          <p:cNvSpPr txBox="1"/>
          <p:nvPr/>
        </p:nvSpPr>
        <p:spPr>
          <a:xfrm>
            <a:off x="4678768" y="703231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F1EA6-C3B3-7A08-758D-407620B534AB}"/>
              </a:ext>
            </a:extLst>
          </p:cNvPr>
          <p:cNvSpPr txBox="1"/>
          <p:nvPr/>
        </p:nvSpPr>
        <p:spPr>
          <a:xfrm>
            <a:off x="4674194" y="739782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A40110-5489-66B4-67CE-B1A0F0519044}"/>
              </a:ext>
            </a:extLst>
          </p:cNvPr>
          <p:cNvSpPr txBox="1"/>
          <p:nvPr/>
        </p:nvSpPr>
        <p:spPr>
          <a:xfrm>
            <a:off x="5965968" y="667648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99F4D8-F2EC-EA7E-B699-764C3E8EEA35}"/>
              </a:ext>
            </a:extLst>
          </p:cNvPr>
          <p:cNvSpPr txBox="1"/>
          <p:nvPr/>
        </p:nvSpPr>
        <p:spPr>
          <a:xfrm>
            <a:off x="5983713" y="7033325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8C1B826-1AC1-7033-337A-D1E25F2F6783}"/>
              </a:ext>
            </a:extLst>
          </p:cNvPr>
          <p:cNvSpPr txBox="1"/>
          <p:nvPr/>
        </p:nvSpPr>
        <p:spPr>
          <a:xfrm>
            <a:off x="4664039" y="7767253"/>
            <a:ext cx="270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Dual LP Problem</a:t>
            </a:r>
            <a:r>
              <a:rPr lang="en-GB" sz="700" dirty="0"/>
              <a:t>:</a:t>
            </a:r>
          </a:p>
          <a:p>
            <a:r>
              <a:rPr lang="en-GB" sz="700" dirty="0"/>
              <a:t>Every minimisation/maximisation has a dual problem which aims to max/min based on the same constraints. When both are optimised they are equal. Sometimes the dual is easier to solve than the primal.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8082090E-F619-351D-90A6-04E06978A75A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4743793" y="8253830"/>
            <a:ext cx="1925489" cy="96050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B8D9FE6-164A-012A-31DD-90772B65BE3D}"/>
              </a:ext>
            </a:extLst>
          </p:cNvPr>
          <p:cNvCxnSpPr>
            <a:cxnSpLocks/>
          </p:cNvCxnSpPr>
          <p:nvPr/>
        </p:nvCxnSpPr>
        <p:spPr>
          <a:xfrm>
            <a:off x="4698698" y="9252484"/>
            <a:ext cx="274899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03F9D7E-0EB1-B64E-3288-5C1A3426E48A}"/>
              </a:ext>
            </a:extLst>
          </p:cNvPr>
          <p:cNvSpPr txBox="1"/>
          <p:nvPr/>
        </p:nvSpPr>
        <p:spPr>
          <a:xfrm>
            <a:off x="6622162" y="8390286"/>
            <a:ext cx="7002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Then solve maximisation problem and get the same result :)</a:t>
            </a:r>
          </a:p>
        </p:txBody>
      </p:sp>
    </p:spTree>
    <p:extLst>
      <p:ext uri="{BB962C8B-B14F-4D97-AF65-F5344CB8AC3E}">
        <p14:creationId xmlns:p14="http://schemas.microsoft.com/office/powerpoint/2010/main" val="385468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2202</TotalTime>
  <Words>4413</Words>
  <Application>Microsoft Office PowerPoint</Application>
  <PresentationFormat>Custom</PresentationFormat>
  <Paragraphs>408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Naashiya</dc:creator>
  <cp:lastModifiedBy>Ali, Naashiya</cp:lastModifiedBy>
  <cp:revision>346</cp:revision>
  <dcterms:created xsi:type="dcterms:W3CDTF">2023-04-06T10:39:46Z</dcterms:created>
  <dcterms:modified xsi:type="dcterms:W3CDTF">2023-09-08T15:00:48Z</dcterms:modified>
</cp:coreProperties>
</file>