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415213" cy="10547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22">
          <p15:clr>
            <a:srgbClr val="A4A3A4"/>
          </p15:clr>
        </p15:guide>
        <p15:guide id="2" pos="23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9A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32" autoAdjust="0"/>
  </p:normalViewPr>
  <p:slideViewPr>
    <p:cSldViewPr snapToGrid="0">
      <p:cViewPr>
        <p:scale>
          <a:sx n="43" d="100"/>
          <a:sy n="43" d="100"/>
        </p:scale>
        <p:origin x="2316" y="244"/>
      </p:cViewPr>
      <p:guideLst>
        <p:guide orient="horz" pos="3322"/>
        <p:guide pos="23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141" y="1726153"/>
            <a:ext cx="6302931" cy="3672040"/>
          </a:xfrm>
        </p:spPr>
        <p:txBody>
          <a:bodyPr anchor="b"/>
          <a:lstStyle>
            <a:lvl1pPr algn="ctr">
              <a:defRPr sz="4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902" y="5539801"/>
            <a:ext cx="5561410" cy="2546501"/>
          </a:xfrm>
        </p:spPr>
        <p:txBody>
          <a:bodyPr/>
          <a:lstStyle>
            <a:lvl1pPr marL="0" indent="0" algn="ctr">
              <a:buNone/>
              <a:defRPr sz="1946"/>
            </a:lvl1pPr>
            <a:lvl2pPr marL="370743" indent="0" algn="ctr">
              <a:buNone/>
              <a:defRPr sz="1622"/>
            </a:lvl2pPr>
            <a:lvl3pPr marL="741487" indent="0" algn="ctr">
              <a:buNone/>
              <a:defRPr sz="1460"/>
            </a:lvl3pPr>
            <a:lvl4pPr marL="1112230" indent="0" algn="ctr">
              <a:buNone/>
              <a:defRPr sz="1297"/>
            </a:lvl4pPr>
            <a:lvl5pPr marL="1482974" indent="0" algn="ctr">
              <a:buNone/>
              <a:defRPr sz="1297"/>
            </a:lvl5pPr>
            <a:lvl6pPr marL="1853717" indent="0" algn="ctr">
              <a:buNone/>
              <a:defRPr sz="1297"/>
            </a:lvl6pPr>
            <a:lvl7pPr marL="2224461" indent="0" algn="ctr">
              <a:buNone/>
              <a:defRPr sz="1297"/>
            </a:lvl7pPr>
            <a:lvl8pPr marL="2595204" indent="0" algn="ctr">
              <a:buNone/>
              <a:defRPr sz="1297"/>
            </a:lvl8pPr>
            <a:lvl9pPr marL="2965948" indent="0" algn="ctr">
              <a:buNone/>
              <a:defRPr sz="1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65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6512" y="561549"/>
            <a:ext cx="1598905" cy="89383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9796" y="561549"/>
            <a:ext cx="4704026" cy="89383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3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7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34" y="2629516"/>
            <a:ext cx="6395621" cy="4387404"/>
          </a:xfrm>
        </p:spPr>
        <p:txBody>
          <a:bodyPr anchor="b"/>
          <a:lstStyle>
            <a:lvl1pPr>
              <a:defRPr sz="4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34" y="7058426"/>
            <a:ext cx="6395621" cy="2307232"/>
          </a:xfrm>
        </p:spPr>
        <p:txBody>
          <a:bodyPr/>
          <a:lstStyle>
            <a:lvl1pPr marL="0" indent="0">
              <a:buNone/>
              <a:defRPr sz="1946">
                <a:solidFill>
                  <a:schemeClr val="tx1"/>
                </a:solidFill>
              </a:defRPr>
            </a:lvl1pPr>
            <a:lvl2pPr marL="370743" indent="0">
              <a:buNone/>
              <a:defRPr sz="1622">
                <a:solidFill>
                  <a:schemeClr val="tx1">
                    <a:tint val="75000"/>
                  </a:schemeClr>
                </a:solidFill>
              </a:defRPr>
            </a:lvl2pPr>
            <a:lvl3pPr marL="741487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3pPr>
            <a:lvl4pPr marL="1112230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4pPr>
            <a:lvl5pPr marL="1482974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5pPr>
            <a:lvl6pPr marL="1853717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6pPr>
            <a:lvl7pPr marL="2224461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7pPr>
            <a:lvl8pPr marL="2595204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8pPr>
            <a:lvl9pPr marL="2965948" indent="0">
              <a:buNone/>
              <a:defRPr sz="1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5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796" y="2807743"/>
            <a:ext cx="3151466" cy="6692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3951" y="2807743"/>
            <a:ext cx="3151466" cy="6692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86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2" y="561551"/>
            <a:ext cx="6395621" cy="2038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763" y="2585566"/>
            <a:ext cx="3136982" cy="1267146"/>
          </a:xfrm>
        </p:spPr>
        <p:txBody>
          <a:bodyPr anchor="b"/>
          <a:lstStyle>
            <a:lvl1pPr marL="0" indent="0">
              <a:buNone/>
              <a:defRPr sz="1946" b="1"/>
            </a:lvl1pPr>
            <a:lvl2pPr marL="370743" indent="0">
              <a:buNone/>
              <a:defRPr sz="1622" b="1"/>
            </a:lvl2pPr>
            <a:lvl3pPr marL="741487" indent="0">
              <a:buNone/>
              <a:defRPr sz="1460" b="1"/>
            </a:lvl3pPr>
            <a:lvl4pPr marL="1112230" indent="0">
              <a:buNone/>
              <a:defRPr sz="1297" b="1"/>
            </a:lvl4pPr>
            <a:lvl5pPr marL="1482974" indent="0">
              <a:buNone/>
              <a:defRPr sz="1297" b="1"/>
            </a:lvl5pPr>
            <a:lvl6pPr marL="1853717" indent="0">
              <a:buNone/>
              <a:defRPr sz="1297" b="1"/>
            </a:lvl6pPr>
            <a:lvl7pPr marL="2224461" indent="0">
              <a:buNone/>
              <a:defRPr sz="1297" b="1"/>
            </a:lvl7pPr>
            <a:lvl8pPr marL="2595204" indent="0">
              <a:buNone/>
              <a:defRPr sz="1297" b="1"/>
            </a:lvl8pPr>
            <a:lvl9pPr marL="2965948" indent="0">
              <a:buNone/>
              <a:defRPr sz="1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763" y="3852713"/>
            <a:ext cx="3136982" cy="566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53952" y="2585566"/>
            <a:ext cx="3152431" cy="1267146"/>
          </a:xfrm>
        </p:spPr>
        <p:txBody>
          <a:bodyPr anchor="b"/>
          <a:lstStyle>
            <a:lvl1pPr marL="0" indent="0">
              <a:buNone/>
              <a:defRPr sz="1946" b="1"/>
            </a:lvl1pPr>
            <a:lvl2pPr marL="370743" indent="0">
              <a:buNone/>
              <a:defRPr sz="1622" b="1"/>
            </a:lvl2pPr>
            <a:lvl3pPr marL="741487" indent="0">
              <a:buNone/>
              <a:defRPr sz="1460" b="1"/>
            </a:lvl3pPr>
            <a:lvl4pPr marL="1112230" indent="0">
              <a:buNone/>
              <a:defRPr sz="1297" b="1"/>
            </a:lvl4pPr>
            <a:lvl5pPr marL="1482974" indent="0">
              <a:buNone/>
              <a:defRPr sz="1297" b="1"/>
            </a:lvl5pPr>
            <a:lvl6pPr marL="1853717" indent="0">
              <a:buNone/>
              <a:defRPr sz="1297" b="1"/>
            </a:lvl6pPr>
            <a:lvl7pPr marL="2224461" indent="0">
              <a:buNone/>
              <a:defRPr sz="1297" b="1"/>
            </a:lvl7pPr>
            <a:lvl8pPr marL="2595204" indent="0">
              <a:buNone/>
              <a:defRPr sz="1297" b="1"/>
            </a:lvl8pPr>
            <a:lvl9pPr marL="2965948" indent="0">
              <a:buNone/>
              <a:defRPr sz="1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53952" y="3852713"/>
            <a:ext cx="3152431" cy="566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3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2" y="703157"/>
            <a:ext cx="2391599" cy="2461048"/>
          </a:xfrm>
        </p:spPr>
        <p:txBody>
          <a:bodyPr anchor="b"/>
          <a:lstStyle>
            <a:lvl1pPr>
              <a:defRPr sz="2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431" y="1518625"/>
            <a:ext cx="3753952" cy="7495455"/>
          </a:xfrm>
        </p:spPr>
        <p:txBody>
          <a:bodyPr/>
          <a:lstStyle>
            <a:lvl1pPr>
              <a:defRPr sz="2595"/>
            </a:lvl1pPr>
            <a:lvl2pPr>
              <a:defRPr sz="2271"/>
            </a:lvl2pPr>
            <a:lvl3pPr>
              <a:defRPr sz="1946"/>
            </a:lvl3pPr>
            <a:lvl4pPr>
              <a:defRPr sz="1622"/>
            </a:lvl4pPr>
            <a:lvl5pPr>
              <a:defRPr sz="1622"/>
            </a:lvl5pPr>
            <a:lvl6pPr>
              <a:defRPr sz="1622"/>
            </a:lvl6pPr>
            <a:lvl7pPr>
              <a:defRPr sz="1622"/>
            </a:lvl7pPr>
            <a:lvl8pPr>
              <a:defRPr sz="1622"/>
            </a:lvl8pPr>
            <a:lvl9pPr>
              <a:defRPr sz="1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762" y="3164205"/>
            <a:ext cx="2391599" cy="5862081"/>
          </a:xfrm>
        </p:spPr>
        <p:txBody>
          <a:bodyPr/>
          <a:lstStyle>
            <a:lvl1pPr marL="0" indent="0">
              <a:buNone/>
              <a:defRPr sz="1297"/>
            </a:lvl1pPr>
            <a:lvl2pPr marL="370743" indent="0">
              <a:buNone/>
              <a:defRPr sz="1135"/>
            </a:lvl2pPr>
            <a:lvl3pPr marL="741487" indent="0">
              <a:buNone/>
              <a:defRPr sz="973"/>
            </a:lvl3pPr>
            <a:lvl4pPr marL="1112230" indent="0">
              <a:buNone/>
              <a:defRPr sz="811"/>
            </a:lvl4pPr>
            <a:lvl5pPr marL="1482974" indent="0">
              <a:buNone/>
              <a:defRPr sz="811"/>
            </a:lvl5pPr>
            <a:lvl6pPr marL="1853717" indent="0">
              <a:buNone/>
              <a:defRPr sz="811"/>
            </a:lvl6pPr>
            <a:lvl7pPr marL="2224461" indent="0">
              <a:buNone/>
              <a:defRPr sz="811"/>
            </a:lvl7pPr>
            <a:lvl8pPr marL="2595204" indent="0">
              <a:buNone/>
              <a:defRPr sz="811"/>
            </a:lvl8pPr>
            <a:lvl9pPr marL="2965948" indent="0">
              <a:buNone/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2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2" y="703157"/>
            <a:ext cx="2391599" cy="2461048"/>
          </a:xfrm>
        </p:spPr>
        <p:txBody>
          <a:bodyPr anchor="b"/>
          <a:lstStyle>
            <a:lvl1pPr>
              <a:defRPr sz="2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52431" y="1518625"/>
            <a:ext cx="3753952" cy="7495455"/>
          </a:xfrm>
        </p:spPr>
        <p:txBody>
          <a:bodyPr anchor="t"/>
          <a:lstStyle>
            <a:lvl1pPr marL="0" indent="0">
              <a:buNone/>
              <a:defRPr sz="2595"/>
            </a:lvl1pPr>
            <a:lvl2pPr marL="370743" indent="0">
              <a:buNone/>
              <a:defRPr sz="2271"/>
            </a:lvl2pPr>
            <a:lvl3pPr marL="741487" indent="0">
              <a:buNone/>
              <a:defRPr sz="1946"/>
            </a:lvl3pPr>
            <a:lvl4pPr marL="1112230" indent="0">
              <a:buNone/>
              <a:defRPr sz="1622"/>
            </a:lvl4pPr>
            <a:lvl5pPr marL="1482974" indent="0">
              <a:buNone/>
              <a:defRPr sz="1622"/>
            </a:lvl5pPr>
            <a:lvl6pPr marL="1853717" indent="0">
              <a:buNone/>
              <a:defRPr sz="1622"/>
            </a:lvl6pPr>
            <a:lvl7pPr marL="2224461" indent="0">
              <a:buNone/>
              <a:defRPr sz="1622"/>
            </a:lvl7pPr>
            <a:lvl8pPr marL="2595204" indent="0">
              <a:buNone/>
              <a:defRPr sz="1622"/>
            </a:lvl8pPr>
            <a:lvl9pPr marL="2965948" indent="0">
              <a:buNone/>
              <a:defRPr sz="1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762" y="3164205"/>
            <a:ext cx="2391599" cy="5862081"/>
          </a:xfrm>
        </p:spPr>
        <p:txBody>
          <a:bodyPr/>
          <a:lstStyle>
            <a:lvl1pPr marL="0" indent="0">
              <a:buNone/>
              <a:defRPr sz="1297"/>
            </a:lvl1pPr>
            <a:lvl2pPr marL="370743" indent="0">
              <a:buNone/>
              <a:defRPr sz="1135"/>
            </a:lvl2pPr>
            <a:lvl3pPr marL="741487" indent="0">
              <a:buNone/>
              <a:defRPr sz="973"/>
            </a:lvl3pPr>
            <a:lvl4pPr marL="1112230" indent="0">
              <a:buNone/>
              <a:defRPr sz="811"/>
            </a:lvl4pPr>
            <a:lvl5pPr marL="1482974" indent="0">
              <a:buNone/>
              <a:defRPr sz="811"/>
            </a:lvl5pPr>
            <a:lvl6pPr marL="1853717" indent="0">
              <a:buNone/>
              <a:defRPr sz="811"/>
            </a:lvl6pPr>
            <a:lvl7pPr marL="2224461" indent="0">
              <a:buNone/>
              <a:defRPr sz="811"/>
            </a:lvl7pPr>
            <a:lvl8pPr marL="2595204" indent="0">
              <a:buNone/>
              <a:defRPr sz="811"/>
            </a:lvl8pPr>
            <a:lvl9pPr marL="2965948" indent="0">
              <a:buNone/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796" y="561551"/>
            <a:ext cx="6395621" cy="2038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796" y="2807743"/>
            <a:ext cx="6395621" cy="669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9796" y="9775833"/>
            <a:ext cx="1668423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4731-5E16-4FEA-B3BE-CECD82F1D91A}" type="datetimeFigureOut">
              <a:rPr lang="en-GB" smtClean="0"/>
              <a:t>13/05/2023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6290" y="9775833"/>
            <a:ext cx="2502634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36994" y="9775833"/>
            <a:ext cx="1668423" cy="561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438E-0F69-4EFD-BEB7-2267AC8776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8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1487" rtl="0" eaLnBrk="1" latinLnBrk="0" hangingPunct="1">
        <a:lnSpc>
          <a:spcPct val="90000"/>
        </a:lnSpc>
        <a:spcBef>
          <a:spcPct val="0"/>
        </a:spcBef>
        <a:buNone/>
        <a:defRPr sz="3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372" indent="-185372" algn="l" defTabSz="741487" rtl="0" eaLnBrk="1" latinLnBrk="0" hangingPunct="1">
        <a:lnSpc>
          <a:spcPct val="90000"/>
        </a:lnSpc>
        <a:spcBef>
          <a:spcPts val="811"/>
        </a:spcBef>
        <a:buFont typeface="Arial" panose="020B0604020202020204" pitchFamily="34" charset="0"/>
        <a:buChar char="•"/>
        <a:defRPr sz="2271" kern="1200">
          <a:solidFill>
            <a:schemeClr val="tx1"/>
          </a:solidFill>
          <a:latin typeface="+mn-lt"/>
          <a:ea typeface="+mn-ea"/>
          <a:cs typeface="+mn-cs"/>
        </a:defRPr>
      </a:lvl1pPr>
      <a:lvl2pPr marL="556115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26859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2" kern="1200">
          <a:solidFill>
            <a:schemeClr val="tx1"/>
          </a:solidFill>
          <a:latin typeface="+mn-lt"/>
          <a:ea typeface="+mn-ea"/>
          <a:cs typeface="+mn-cs"/>
        </a:defRPr>
      </a:lvl3pPr>
      <a:lvl4pPr marL="1297602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4pPr>
      <a:lvl5pPr marL="1668346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5pPr>
      <a:lvl6pPr marL="2039089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409833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780576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3151320" indent="-185372" algn="l" defTabSz="741487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1pPr>
      <a:lvl2pPr marL="370743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2pPr>
      <a:lvl3pPr marL="741487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12230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4pPr>
      <a:lvl5pPr marL="1482974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5pPr>
      <a:lvl6pPr marL="1853717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224461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595204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2965948" algn="l" defTabSz="741487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microsoft.com/office/2007/relationships/hdphoto" Target="../media/hdphoto7.wdp"/><Relationship Id="rId21" Type="http://schemas.openxmlformats.org/officeDocument/2006/relationships/image" Target="../media/image15.png"/><Relationship Id="rId42" Type="http://schemas.openxmlformats.org/officeDocument/2006/relationships/image" Target="../media/image28.png"/><Relationship Id="rId47" Type="http://schemas.openxmlformats.org/officeDocument/2006/relationships/image" Target="../media/image33.png"/><Relationship Id="rId63" Type="http://schemas.openxmlformats.org/officeDocument/2006/relationships/image" Target="../media/image47.png"/><Relationship Id="rId68" Type="http://schemas.openxmlformats.org/officeDocument/2006/relationships/image" Target="../media/image52.png"/><Relationship Id="rId84" Type="http://schemas.openxmlformats.org/officeDocument/2006/relationships/image" Target="../media/image65.png"/><Relationship Id="rId89" Type="http://schemas.openxmlformats.org/officeDocument/2006/relationships/image" Target="../media/image70.png"/><Relationship Id="rId16" Type="http://schemas.openxmlformats.org/officeDocument/2006/relationships/image" Target="../media/image11.png"/><Relationship Id="rId11" Type="http://schemas.microsoft.com/office/2007/relationships/hdphoto" Target="../media/hdphoto2.wdp"/><Relationship Id="rId32" Type="http://schemas.microsoft.com/office/2007/relationships/hdphoto" Target="../media/hdphoto10.wdp"/><Relationship Id="rId37" Type="http://schemas.openxmlformats.org/officeDocument/2006/relationships/image" Target="../media/image24.png"/><Relationship Id="rId53" Type="http://schemas.openxmlformats.org/officeDocument/2006/relationships/image" Target="../media/image38.png"/><Relationship Id="rId58" Type="http://schemas.openxmlformats.org/officeDocument/2006/relationships/image" Target="../media/image43.png"/><Relationship Id="rId74" Type="http://schemas.openxmlformats.org/officeDocument/2006/relationships/image" Target="../media/image57.png"/><Relationship Id="rId79" Type="http://schemas.microsoft.com/office/2007/relationships/hdphoto" Target="../media/hdphoto18.wdp"/><Relationship Id="rId5" Type="http://schemas.openxmlformats.org/officeDocument/2006/relationships/image" Target="../media/image4.png"/><Relationship Id="rId90" Type="http://schemas.openxmlformats.org/officeDocument/2006/relationships/image" Target="../media/image71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Relationship Id="rId27" Type="http://schemas.openxmlformats.org/officeDocument/2006/relationships/image" Target="../media/image19.png"/><Relationship Id="rId30" Type="http://schemas.microsoft.com/office/2007/relationships/hdphoto" Target="../media/hdphoto9.wdp"/><Relationship Id="rId35" Type="http://schemas.openxmlformats.org/officeDocument/2006/relationships/image" Target="../media/image23.png"/><Relationship Id="rId43" Type="http://schemas.openxmlformats.org/officeDocument/2006/relationships/image" Target="../media/image29.png"/><Relationship Id="rId48" Type="http://schemas.openxmlformats.org/officeDocument/2006/relationships/image" Target="../media/image34.png"/><Relationship Id="rId56" Type="http://schemas.openxmlformats.org/officeDocument/2006/relationships/image" Target="../media/image41.png"/><Relationship Id="rId64" Type="http://schemas.openxmlformats.org/officeDocument/2006/relationships/image" Target="../media/image48.png"/><Relationship Id="rId69" Type="http://schemas.openxmlformats.org/officeDocument/2006/relationships/image" Target="../media/image53.png"/><Relationship Id="rId77" Type="http://schemas.microsoft.com/office/2007/relationships/hdphoto" Target="../media/hdphoto17.wdp"/><Relationship Id="rId8" Type="http://schemas.openxmlformats.org/officeDocument/2006/relationships/image" Target="../media/image6.png"/><Relationship Id="rId51" Type="http://schemas.microsoft.com/office/2007/relationships/hdphoto" Target="../media/hdphoto14.wdp"/><Relationship Id="rId72" Type="http://schemas.microsoft.com/office/2007/relationships/hdphoto" Target="../media/hdphoto16.wdp"/><Relationship Id="rId80" Type="http://schemas.openxmlformats.org/officeDocument/2006/relationships/image" Target="../media/image61.png"/><Relationship Id="rId85" Type="http://schemas.openxmlformats.org/officeDocument/2006/relationships/image" Target="../media/image66.png"/><Relationship Id="rId3" Type="http://schemas.openxmlformats.org/officeDocument/2006/relationships/image" Target="../media/image2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microsoft.com/office/2007/relationships/hdphoto" Target="../media/hdphoto13.wdp"/><Relationship Id="rId46" Type="http://schemas.openxmlformats.org/officeDocument/2006/relationships/image" Target="../media/image32.png"/><Relationship Id="rId59" Type="http://schemas.openxmlformats.org/officeDocument/2006/relationships/image" Target="../media/image44.png"/><Relationship Id="rId67" Type="http://schemas.openxmlformats.org/officeDocument/2006/relationships/image" Target="../media/image51.png"/><Relationship Id="rId20" Type="http://schemas.openxmlformats.org/officeDocument/2006/relationships/image" Target="../media/image14.png"/><Relationship Id="rId41" Type="http://schemas.openxmlformats.org/officeDocument/2006/relationships/image" Target="../media/image27.png"/><Relationship Id="rId54" Type="http://schemas.openxmlformats.org/officeDocument/2006/relationships/image" Target="../media/image39.png"/><Relationship Id="rId62" Type="http://schemas.openxmlformats.org/officeDocument/2006/relationships/image" Target="../media/image46.png"/><Relationship Id="rId70" Type="http://schemas.openxmlformats.org/officeDocument/2006/relationships/image" Target="../media/image54.png"/><Relationship Id="rId75" Type="http://schemas.openxmlformats.org/officeDocument/2006/relationships/image" Target="../media/image58.png"/><Relationship Id="rId83" Type="http://schemas.openxmlformats.org/officeDocument/2006/relationships/image" Target="../media/image64.png"/><Relationship Id="rId88" Type="http://schemas.openxmlformats.org/officeDocument/2006/relationships/image" Target="../media/image69.png"/><Relationship Id="rId91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5" Type="http://schemas.microsoft.com/office/2007/relationships/hdphoto" Target="../media/hdphoto4.wdp"/><Relationship Id="rId23" Type="http://schemas.openxmlformats.org/officeDocument/2006/relationships/image" Target="../media/image17.png"/><Relationship Id="rId28" Type="http://schemas.microsoft.com/office/2007/relationships/hdphoto" Target="../media/hdphoto8.wdp"/><Relationship Id="rId36" Type="http://schemas.microsoft.com/office/2007/relationships/hdphoto" Target="../media/hdphoto12.wdp"/><Relationship Id="rId49" Type="http://schemas.openxmlformats.org/officeDocument/2006/relationships/image" Target="../media/image35.png"/><Relationship Id="rId57" Type="http://schemas.openxmlformats.org/officeDocument/2006/relationships/image" Target="../media/image42.png"/><Relationship Id="rId10" Type="http://schemas.openxmlformats.org/officeDocument/2006/relationships/image" Target="../media/image8.png"/><Relationship Id="rId31" Type="http://schemas.openxmlformats.org/officeDocument/2006/relationships/image" Target="../media/image21.png"/><Relationship Id="rId44" Type="http://schemas.openxmlformats.org/officeDocument/2006/relationships/image" Target="../media/image30.png"/><Relationship Id="rId52" Type="http://schemas.openxmlformats.org/officeDocument/2006/relationships/image" Target="../media/image37.png"/><Relationship Id="rId60" Type="http://schemas.microsoft.com/office/2007/relationships/hdphoto" Target="../media/hdphoto15.wdp"/><Relationship Id="rId65" Type="http://schemas.openxmlformats.org/officeDocument/2006/relationships/image" Target="../media/image49.png"/><Relationship Id="rId73" Type="http://schemas.openxmlformats.org/officeDocument/2006/relationships/image" Target="../media/image56.png"/><Relationship Id="rId78" Type="http://schemas.openxmlformats.org/officeDocument/2006/relationships/image" Target="../media/image60.png"/><Relationship Id="rId81" Type="http://schemas.openxmlformats.org/officeDocument/2006/relationships/image" Target="../media/image62.png"/><Relationship Id="rId86" Type="http://schemas.openxmlformats.org/officeDocument/2006/relationships/image" Target="../media/image6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3" Type="http://schemas.microsoft.com/office/2007/relationships/hdphoto" Target="../media/hdphoto3.wdp"/><Relationship Id="rId18" Type="http://schemas.openxmlformats.org/officeDocument/2006/relationships/image" Target="../media/image13.png"/><Relationship Id="rId39" Type="http://schemas.openxmlformats.org/officeDocument/2006/relationships/image" Target="../media/image25.png"/><Relationship Id="rId34" Type="http://schemas.microsoft.com/office/2007/relationships/hdphoto" Target="../media/hdphoto11.wdp"/><Relationship Id="rId50" Type="http://schemas.openxmlformats.org/officeDocument/2006/relationships/image" Target="../media/image36.png"/><Relationship Id="rId55" Type="http://schemas.openxmlformats.org/officeDocument/2006/relationships/image" Target="../media/image40.png"/><Relationship Id="rId76" Type="http://schemas.openxmlformats.org/officeDocument/2006/relationships/image" Target="../media/image59.png"/><Relationship Id="rId7" Type="http://schemas.openxmlformats.org/officeDocument/2006/relationships/image" Target="../media/image5.png"/><Relationship Id="rId71" Type="http://schemas.openxmlformats.org/officeDocument/2006/relationships/image" Target="../media/image55.png"/><Relationship Id="rId92" Type="http://schemas.openxmlformats.org/officeDocument/2006/relationships/image" Target="../media/image73.png"/><Relationship Id="rId2" Type="http://schemas.openxmlformats.org/officeDocument/2006/relationships/image" Target="../media/image1.png"/><Relationship Id="rId29" Type="http://schemas.openxmlformats.org/officeDocument/2006/relationships/image" Target="../media/image20.png"/><Relationship Id="rId24" Type="http://schemas.microsoft.com/office/2007/relationships/hdphoto" Target="../media/hdphoto6.wdp"/><Relationship Id="rId40" Type="http://schemas.openxmlformats.org/officeDocument/2006/relationships/image" Target="../media/image26.png"/><Relationship Id="rId45" Type="http://schemas.openxmlformats.org/officeDocument/2006/relationships/image" Target="../media/image31.png"/><Relationship Id="rId66" Type="http://schemas.openxmlformats.org/officeDocument/2006/relationships/image" Target="../media/image50.png"/><Relationship Id="rId87" Type="http://schemas.openxmlformats.org/officeDocument/2006/relationships/image" Target="../media/image68.png"/><Relationship Id="rId61" Type="http://schemas.openxmlformats.org/officeDocument/2006/relationships/image" Target="../media/image45.png"/><Relationship Id="rId82" Type="http://schemas.openxmlformats.org/officeDocument/2006/relationships/image" Target="../media/image63.png"/><Relationship Id="rId1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9" Type="http://schemas.openxmlformats.org/officeDocument/2006/relationships/image" Target="../media/image110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42" Type="http://schemas.openxmlformats.org/officeDocument/2006/relationships/image" Target="../media/image112.png"/><Relationship Id="rId47" Type="http://schemas.openxmlformats.org/officeDocument/2006/relationships/image" Target="../media/image116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6" Type="http://schemas.openxmlformats.org/officeDocument/2006/relationships/image" Target="../media/image87.png"/><Relationship Id="rId29" Type="http://schemas.openxmlformats.org/officeDocument/2006/relationships/image" Target="../media/image100.png"/><Relationship Id="rId11" Type="http://schemas.openxmlformats.org/officeDocument/2006/relationships/image" Target="../media/image83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37" Type="http://schemas.openxmlformats.org/officeDocument/2006/relationships/image" Target="../media/image108.png"/><Relationship Id="rId40" Type="http://schemas.microsoft.com/office/2007/relationships/hdphoto" Target="../media/hdphoto20.wdp"/><Relationship Id="rId45" Type="http://schemas.openxmlformats.org/officeDocument/2006/relationships/image" Target="../media/image114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36" Type="http://schemas.openxmlformats.org/officeDocument/2006/relationships/image" Target="../media/image107.png"/><Relationship Id="rId49" Type="http://schemas.openxmlformats.org/officeDocument/2006/relationships/image" Target="../media/image72.png"/><Relationship Id="rId10" Type="http://schemas.openxmlformats.org/officeDocument/2006/relationships/image" Target="../media/image82.png"/><Relationship Id="rId19" Type="http://schemas.openxmlformats.org/officeDocument/2006/relationships/image" Target="../media/image90.png"/><Relationship Id="rId31" Type="http://schemas.openxmlformats.org/officeDocument/2006/relationships/image" Target="../media/image102.png"/><Relationship Id="rId44" Type="http://schemas.microsoft.com/office/2007/relationships/hdphoto" Target="../media/hdphoto21.wdp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microsoft.com/office/2007/relationships/hdphoto" Target="../media/hdphoto19.wdp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Relationship Id="rId43" Type="http://schemas.openxmlformats.org/officeDocument/2006/relationships/image" Target="../media/image113.png"/><Relationship Id="rId48" Type="http://schemas.openxmlformats.org/officeDocument/2006/relationships/image" Target="../media/image117.png"/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12" Type="http://schemas.openxmlformats.org/officeDocument/2006/relationships/image" Target="../media/image84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38" Type="http://schemas.openxmlformats.org/officeDocument/2006/relationships/image" Target="../media/image109.png"/><Relationship Id="rId46" Type="http://schemas.openxmlformats.org/officeDocument/2006/relationships/image" Target="../media/image115.png"/><Relationship Id="rId20" Type="http://schemas.openxmlformats.org/officeDocument/2006/relationships/image" Target="../media/image91.png"/><Relationship Id="rId41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>
            <a:extLst>
              <a:ext uri="{FF2B5EF4-FFF2-40B4-BE49-F238E27FC236}">
                <a16:creationId xmlns:a16="http://schemas.microsoft.com/office/drawing/2014/main" id="{1F662F12-5123-8E92-24B5-E3FBE4130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16" t="54094"/>
          <a:stretch/>
        </p:blipFill>
        <p:spPr>
          <a:xfrm>
            <a:off x="958091" y="7958623"/>
            <a:ext cx="1014433" cy="2678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8D8404-9637-B4D2-3E2D-462310198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37" r="71391"/>
          <a:stretch/>
        </p:blipFill>
        <p:spPr>
          <a:xfrm>
            <a:off x="219230" y="7970240"/>
            <a:ext cx="554027" cy="2497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ECD5259-76E7-EFF5-4205-DD44BFCAB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00" b="60130"/>
          <a:stretch/>
        </p:blipFill>
        <p:spPr>
          <a:xfrm>
            <a:off x="968600" y="7714898"/>
            <a:ext cx="1007007" cy="2476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41BCA10-11EF-9C89-7ACE-26F6B7B8F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24" r="62933" b="60941"/>
          <a:stretch/>
        </p:blipFill>
        <p:spPr>
          <a:xfrm>
            <a:off x="181469" y="7771068"/>
            <a:ext cx="717813" cy="197004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CFC20893-8ADA-016F-865B-E6915A73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0" y="7261829"/>
            <a:ext cx="1947308" cy="43284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1495BCB-7109-85A4-4BF1-65FBA0859F16}"/>
              </a:ext>
            </a:extLst>
          </p:cNvPr>
          <p:cNvSpPr/>
          <p:nvPr/>
        </p:nvSpPr>
        <p:spPr>
          <a:xfrm>
            <a:off x="1943929" y="7210605"/>
            <a:ext cx="205544" cy="261107"/>
          </a:xfrm>
          <a:prstGeom prst="rect">
            <a:avLst/>
          </a:prstGeom>
          <a:noFill/>
          <a:ln w="12700">
            <a:solidFill>
              <a:srgbClr val="F52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E7FBA8-85AF-9A09-3C7F-85350018853E}"/>
              </a:ext>
            </a:extLst>
          </p:cNvPr>
          <p:cNvCxnSpPr>
            <a:cxnSpLocks/>
          </p:cNvCxnSpPr>
          <p:nvPr/>
        </p:nvCxnSpPr>
        <p:spPr>
          <a:xfrm>
            <a:off x="3434752" y="6381673"/>
            <a:ext cx="0" cy="421365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626F74CC-776B-52DD-4163-B621B67A7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530" y="8051664"/>
            <a:ext cx="3933923" cy="60440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E82324-0DA3-7ED4-6417-14F074172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0822" y="1251863"/>
            <a:ext cx="2189631" cy="362483"/>
          </a:xfrm>
          <a:prstGeom prst="rect">
            <a:avLst/>
          </a:prstGeom>
        </p:spPr>
      </p:pic>
      <p:sp>
        <p:nvSpPr>
          <p:cNvPr id="7" name="TextBox 124">
            <a:extLst>
              <a:ext uri="{FF2B5EF4-FFF2-40B4-BE49-F238E27FC236}">
                <a16:creationId xmlns:a16="http://schemas.microsoft.com/office/drawing/2014/main" id="{A8D765D2-A787-3C54-8E7F-CA5E36D42D2A}"/>
              </a:ext>
            </a:extLst>
          </p:cNvPr>
          <p:cNvSpPr txBox="1"/>
          <p:nvPr/>
        </p:nvSpPr>
        <p:spPr>
          <a:xfrm>
            <a:off x="546812" y="3263"/>
            <a:ext cx="4472660" cy="307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14" tIns="45656" rIns="91314" bIns="45656" rtlCol="0">
            <a:spAutoFit/>
          </a:bodyPr>
          <a:lstStyle>
            <a:defPPr>
              <a:defRPr lang="en-US"/>
            </a:defPPr>
            <a:lvl1pPr marL="0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569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9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707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77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846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9416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5984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2554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dirty="0"/>
              <a:t>Finite: Description of the procedure in terms of elementary operations.</a:t>
            </a:r>
          </a:p>
          <a:p>
            <a:r>
              <a:rPr lang="en-GB" sz="700" dirty="0"/>
              <a:t>Deterministic: If there is a next step, it is uniquely determined - that is on the same data, the same steps will be made.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594CB-67E0-2658-E718-41E5BFC34834}"/>
              </a:ext>
            </a:extLst>
          </p:cNvPr>
          <p:cNvSpPr/>
          <p:nvPr/>
        </p:nvSpPr>
        <p:spPr>
          <a:xfrm>
            <a:off x="3663" y="3264"/>
            <a:ext cx="543647" cy="3076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4" tIns="45656" rIns="91314" bIns="45656" rtlCol="0" anchor="ctr"/>
          <a:lstStyle>
            <a:defPPr>
              <a:defRPr lang="en-US"/>
            </a:defPPr>
            <a:lvl1pPr marL="0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6569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139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69707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6277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2846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39416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5984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2554" algn="l" defTabSz="456569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 err="1">
                <a:solidFill>
                  <a:schemeClr val="tx1"/>
                </a:solidFill>
              </a:rPr>
              <a:t>MoC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CE5E01-D16C-23A7-DB63-BBC4A5446114}"/>
              </a:ext>
            </a:extLst>
          </p:cNvPr>
          <p:cNvSpPr txBox="1"/>
          <p:nvPr/>
        </p:nvSpPr>
        <p:spPr>
          <a:xfrm>
            <a:off x="-19455" y="284452"/>
            <a:ext cx="250325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/>
              <a:t>The </a:t>
            </a:r>
            <a:r>
              <a:rPr lang="en-GB" sz="700" b="1" dirty="0"/>
              <a:t>Halting problem </a:t>
            </a:r>
            <a:r>
              <a:rPr lang="en-GB" sz="700" dirty="0"/>
              <a:t>is a decision problem with:</a:t>
            </a:r>
          </a:p>
          <a:p>
            <a:r>
              <a:rPr lang="en-GB" sz="700" dirty="0"/>
              <a:t>- The set of all pairs (A, D) such that A is an algorithm and D is some input datum on which the algorithm operates</a:t>
            </a:r>
          </a:p>
          <a:p>
            <a:r>
              <a:rPr lang="en-GB" sz="700" dirty="0"/>
              <a:t>- The property A(D) ↓ holds for (A, D) ∈ S if an algorithm A when applied to D produces a result (halts)</a:t>
            </a:r>
          </a:p>
          <a:p>
            <a:r>
              <a:rPr lang="en-GB" sz="700" dirty="0"/>
              <a:t>Turing and Church showed that there is no algorithm such that:</a:t>
            </a:r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dirty="0"/>
              <a:t>The final step for Turing/Church’s proof was to construct an algorithm encoding instances (A, D) of the halting problem as statements such that: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E2C85C7-5179-0923-1EC4-3864408DC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606" y="983868"/>
            <a:ext cx="1469127" cy="2029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989DA86-AEF9-3C04-B7C4-4D6E5A48D4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41" y="1490406"/>
            <a:ext cx="1180856" cy="14263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2D179D3-2BCA-357F-3C1C-C81902AA8283}"/>
              </a:ext>
            </a:extLst>
          </p:cNvPr>
          <p:cNvSpPr/>
          <p:nvPr/>
        </p:nvSpPr>
        <p:spPr>
          <a:xfrm>
            <a:off x="3911" y="312475"/>
            <a:ext cx="2405460" cy="13205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124">
            <a:extLst>
              <a:ext uri="{FF2B5EF4-FFF2-40B4-BE49-F238E27FC236}">
                <a16:creationId xmlns:a16="http://schemas.microsoft.com/office/drawing/2014/main" id="{F5BA8443-EA1D-2BFB-0026-F6800D3FF2DE}"/>
              </a:ext>
            </a:extLst>
          </p:cNvPr>
          <p:cNvSpPr txBox="1"/>
          <p:nvPr/>
        </p:nvSpPr>
        <p:spPr>
          <a:xfrm>
            <a:off x="5019472" y="3262"/>
            <a:ext cx="2395741" cy="738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14" tIns="45656" rIns="91314" bIns="45656" rtlCol="0">
            <a:spAutoFit/>
          </a:bodyPr>
          <a:lstStyle>
            <a:defPPr>
              <a:defRPr lang="en-US"/>
            </a:defPPr>
            <a:lvl1pPr marL="0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569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9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707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77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2846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9416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5984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2554" algn="l" defTabSz="45656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b="1" dirty="0"/>
              <a:t>Denotational Semantics</a:t>
            </a:r>
            <a:r>
              <a:rPr lang="en-GB" sz="700" dirty="0"/>
              <a:t>: a program’s meaning is described compositionally using </a:t>
            </a:r>
            <a:r>
              <a:rPr lang="en-GB" sz="700" b="1" dirty="0"/>
              <a:t>mathematical objects </a:t>
            </a:r>
            <a:r>
              <a:rPr lang="en-GB" sz="700" dirty="0"/>
              <a:t>(called denotations). A denotation of a program phase is built from denotations of its sub-phrases</a:t>
            </a:r>
          </a:p>
          <a:p>
            <a:r>
              <a:rPr lang="en-GB" sz="700" b="1" dirty="0"/>
              <a:t>Operational Semantics</a:t>
            </a:r>
            <a:r>
              <a:rPr lang="en-GB" sz="700" dirty="0"/>
              <a:t>: a program’s meaning is given in terms of the </a:t>
            </a:r>
            <a:r>
              <a:rPr lang="en-GB" sz="700" b="1" dirty="0"/>
              <a:t>steps of computation </a:t>
            </a:r>
            <a:r>
              <a:rPr lang="en-GB" sz="700" dirty="0"/>
              <a:t>made when it runs</a:t>
            </a:r>
            <a:endParaRPr lang="en-GB" sz="7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515D41-D8CA-E89B-9095-60DE89D0BFBB}"/>
              </a:ext>
            </a:extLst>
          </p:cNvPr>
          <p:cNvSpPr txBox="1"/>
          <p:nvPr/>
        </p:nvSpPr>
        <p:spPr>
          <a:xfrm>
            <a:off x="2378181" y="284452"/>
            <a:ext cx="26412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Big-Step Semantics</a:t>
            </a:r>
            <a:r>
              <a:rPr lang="en-GB" sz="700" dirty="0"/>
              <a:t>:</a:t>
            </a:r>
          </a:p>
          <a:p>
            <a:r>
              <a:rPr lang="en-GB" sz="700" dirty="0"/>
              <a:t>Ignores intermediate steps and gives result immediately:</a:t>
            </a:r>
          </a:p>
          <a:p>
            <a:r>
              <a:rPr lang="en-GB" sz="700" dirty="0"/>
              <a:t>Properties:</a:t>
            </a:r>
          </a:p>
          <a:p>
            <a:r>
              <a:rPr lang="en-GB" sz="700" b="1" dirty="0"/>
              <a:t>Determinacy</a:t>
            </a:r>
            <a:r>
              <a:rPr lang="en-GB" sz="700" dirty="0"/>
              <a:t>: Expression evaluation is deterministic (only one result possible):</a:t>
            </a:r>
          </a:p>
          <a:p>
            <a:r>
              <a:rPr lang="en-GB" sz="700" b="1" dirty="0"/>
              <a:t>Totality</a:t>
            </a:r>
            <a:r>
              <a:rPr lang="en-GB" sz="700" dirty="0"/>
              <a:t>: Every expression evaluates to something:</a:t>
            </a:r>
            <a:endParaRPr lang="en-GB" sz="700" b="1" dirty="0"/>
          </a:p>
          <a:p>
            <a:r>
              <a:rPr lang="en-GB" sz="700" b="1" dirty="0"/>
              <a:t>Example</a:t>
            </a:r>
            <a:r>
              <a:rPr lang="en-GB" sz="700" dirty="0"/>
              <a:t>:</a:t>
            </a:r>
          </a:p>
          <a:p>
            <a:r>
              <a:rPr lang="en-GB" sz="700" dirty="0"/>
              <a:t>Rules:</a:t>
            </a:r>
          </a:p>
          <a:p>
            <a:r>
              <a:rPr lang="en-GB" sz="700" dirty="0"/>
              <a:t>Derivation: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295797E-950E-D412-3550-FCE7C37984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803" y="430896"/>
            <a:ext cx="286263" cy="1318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6375EF2-AF2F-01BB-9C4A-3DFE1F603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2807" y="748913"/>
            <a:ext cx="1735066" cy="13309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11DA19A-151B-C780-CCE2-9921D8B306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9247" y="869032"/>
            <a:ext cx="641463" cy="12239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7B4C4E-8D4B-6769-BEE7-041D5F429D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6474" y="1231109"/>
            <a:ext cx="559330" cy="9322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D9E4A48-0246-6E54-ED2F-BA42D9670D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0644" y="1064526"/>
            <a:ext cx="491420" cy="13727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F86F7D8-255D-743B-A950-ACBDC452923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96488" y="1012185"/>
            <a:ext cx="1339295" cy="19518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B22114A-5583-3040-C76B-E2356D960526}"/>
              </a:ext>
            </a:extLst>
          </p:cNvPr>
          <p:cNvSpPr/>
          <p:nvPr/>
        </p:nvSpPr>
        <p:spPr>
          <a:xfrm>
            <a:off x="2412818" y="310910"/>
            <a:ext cx="2606654" cy="13236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ADF47E-B1CA-5BAE-7CC5-EA06403C7312}"/>
              </a:ext>
            </a:extLst>
          </p:cNvPr>
          <p:cNvSpPr txBox="1"/>
          <p:nvPr/>
        </p:nvSpPr>
        <p:spPr>
          <a:xfrm>
            <a:off x="4965334" y="694605"/>
            <a:ext cx="24472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Small-Step Semantics</a:t>
            </a:r>
            <a:r>
              <a:rPr lang="en-GB" sz="700" dirty="0"/>
              <a:t>:</a:t>
            </a:r>
          </a:p>
          <a:p>
            <a:r>
              <a:rPr lang="en-GB" sz="700" dirty="0"/>
              <a:t>Evaluating an expression step-by-step:</a:t>
            </a:r>
          </a:p>
          <a:p>
            <a:r>
              <a:rPr lang="en-GB" sz="700" b="1" dirty="0"/>
              <a:t>Transitive closure        </a:t>
            </a:r>
            <a:r>
              <a:rPr lang="en-GB" sz="700" dirty="0"/>
              <a:t>:</a:t>
            </a:r>
          </a:p>
          <a:p>
            <a:endParaRPr lang="en-GB" sz="700" b="1" dirty="0"/>
          </a:p>
          <a:p>
            <a:endParaRPr lang="en-GB" sz="700" b="1" dirty="0"/>
          </a:p>
          <a:p>
            <a:r>
              <a:rPr lang="en-GB" sz="700" b="1" dirty="0"/>
              <a:t>Example rules</a:t>
            </a:r>
            <a:r>
              <a:rPr lang="en-GB" sz="700" dirty="0"/>
              <a:t>: (note + is left-associative)</a:t>
            </a:r>
          </a:p>
          <a:p>
            <a:endParaRPr lang="en-GB" sz="700" b="1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dirty="0"/>
              <a:t>Adding this rule breaks determinacy (maintains confluence):</a:t>
            </a:r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b="1" dirty="0"/>
              <a:t>Normal Form</a:t>
            </a:r>
            <a:r>
              <a:rPr lang="en-GB" sz="700" dirty="0"/>
              <a:t> (NF):</a:t>
            </a:r>
          </a:p>
          <a:p>
            <a:r>
              <a:rPr lang="en-GB" sz="700" dirty="0"/>
              <a:t>E is in it’s NF (irreducible) if there is no E’ such that</a:t>
            </a:r>
          </a:p>
          <a:p>
            <a:r>
              <a:rPr lang="en-GB" sz="700" dirty="0"/>
              <a:t>Properties:</a:t>
            </a:r>
          </a:p>
          <a:p>
            <a:r>
              <a:rPr lang="en-GB" sz="700" b="1" dirty="0"/>
              <a:t>Determinacy</a:t>
            </a:r>
            <a:r>
              <a:rPr lang="en-GB" sz="700" dirty="0"/>
              <a:t>: There is at most one next possible step/rule to apply</a:t>
            </a:r>
          </a:p>
          <a:p>
            <a:r>
              <a:rPr lang="en-GB" sz="700" b="1" dirty="0"/>
              <a:t>Confluence</a:t>
            </a:r>
            <a:r>
              <a:rPr lang="en-GB" sz="700" dirty="0"/>
              <a:t>: Determinate </a:t>
            </a:r>
            <a:r>
              <a:rPr lang="en-GB" sz="700" dirty="0">
                <a:sym typeface="Wingdings" panose="05000000000000000000" pitchFamily="2" charset="2"/>
              </a:rPr>
              <a:t> Confluent. Several evaluation paths exist but all get the same end result</a:t>
            </a:r>
          </a:p>
          <a:p>
            <a:endParaRPr lang="en-GB" sz="700" dirty="0">
              <a:sym typeface="Wingdings" panose="05000000000000000000" pitchFamily="2" charset="2"/>
            </a:endParaRPr>
          </a:p>
          <a:p>
            <a:endParaRPr lang="en-GB" sz="700" b="1" dirty="0"/>
          </a:p>
          <a:p>
            <a:r>
              <a:rPr lang="en-GB" sz="700" b="1" dirty="0"/>
              <a:t>Strong Normalisation</a:t>
            </a:r>
            <a:r>
              <a:rPr lang="en-GB" sz="700" dirty="0"/>
              <a:t>: All sequences of expressions are finite</a:t>
            </a:r>
          </a:p>
          <a:p>
            <a:r>
              <a:rPr lang="en-GB" sz="700" b="1" dirty="0"/>
              <a:t>Weak N.</a:t>
            </a:r>
            <a:r>
              <a:rPr lang="en-GB" sz="700" dirty="0"/>
              <a:t>: There exists a finite sequence of expressions (to normalise) for any expression</a:t>
            </a:r>
          </a:p>
          <a:p>
            <a:r>
              <a:rPr lang="en-GB" sz="700" b="1" dirty="0"/>
              <a:t>Unique NF</a:t>
            </a:r>
            <a:r>
              <a:rPr lang="en-GB" sz="700" dirty="0"/>
              <a:t>:</a:t>
            </a:r>
            <a:endParaRPr lang="en-GB" sz="7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77AFA327-CDE6-4154-56C0-77B3B522C9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4577" y="862972"/>
            <a:ext cx="366928" cy="9756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8A854DDC-DC07-CDB8-365D-536B032DA05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2641" y="965676"/>
            <a:ext cx="146244" cy="8739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5021F04-BA46-7FAB-73D2-3CD81D1A063D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69688" b="-877"/>
          <a:stretch/>
        </p:blipFill>
        <p:spPr>
          <a:xfrm>
            <a:off x="5041974" y="1053066"/>
            <a:ext cx="860351" cy="12418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E74108F-3600-FD39-2603-CA2291C668A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0425" t="1" b="-1"/>
          <a:stretch/>
        </p:blipFill>
        <p:spPr>
          <a:xfrm>
            <a:off x="5439044" y="1161647"/>
            <a:ext cx="1919939" cy="11968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B058D67-1869-8899-66E6-FA9CAC7A09F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84733" y="1397391"/>
            <a:ext cx="2090284" cy="40513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FC15275E-C06D-285C-6408-20E7E6EC395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8312" y="1911946"/>
            <a:ext cx="1189935" cy="22143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07183607-D355-B4C9-2161-A7DBBC6DE96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1975" y="2244385"/>
            <a:ext cx="72854" cy="7463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BF4BA69-7997-D00F-CADA-ED980A484BC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1113" y="2248428"/>
            <a:ext cx="92085" cy="7899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57D63678-D4E5-E8F4-6002-ED6519BBCA0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9933" y="2245433"/>
            <a:ext cx="302525" cy="8495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9E7995AE-183F-CE78-B03C-FBBCDE0FFC6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131" y="2554811"/>
            <a:ext cx="1872029" cy="12370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E0A11C1-571F-8CF6-3F40-9E57C14F7C08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8573"/>
          <a:stretch/>
        </p:blipFill>
        <p:spPr>
          <a:xfrm>
            <a:off x="5057919" y="2879395"/>
            <a:ext cx="1493241" cy="129566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378F090E-9EF6-C3AB-ECC1-ABEF6E04F724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0853"/>
          <a:stretch/>
        </p:blipFill>
        <p:spPr>
          <a:xfrm>
            <a:off x="5918597" y="2988931"/>
            <a:ext cx="1427035" cy="129566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3A82BBE9-0B61-3331-20FE-27894C70AE4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7017" y="3425030"/>
            <a:ext cx="1750604" cy="11532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D351088-1DEB-E4EC-EBFB-9F45E2D1210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8551" y="3306360"/>
            <a:ext cx="882043" cy="127605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242185F5-50EB-D1B4-FB3E-4618F86A42ED}"/>
              </a:ext>
            </a:extLst>
          </p:cNvPr>
          <p:cNvSpPr/>
          <p:nvPr/>
        </p:nvSpPr>
        <p:spPr>
          <a:xfrm>
            <a:off x="5019472" y="741958"/>
            <a:ext cx="2397134" cy="28078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673F2A-5F33-9757-4E53-FF4A2FFD271A}"/>
              </a:ext>
            </a:extLst>
          </p:cNvPr>
          <p:cNvCxnSpPr>
            <a:cxnSpLocks/>
          </p:cNvCxnSpPr>
          <p:nvPr/>
        </p:nvCxnSpPr>
        <p:spPr>
          <a:xfrm>
            <a:off x="-44462" y="2624566"/>
            <a:ext cx="506393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172D45-F93C-E7DF-DB6E-65ABF1D06030}"/>
              </a:ext>
            </a:extLst>
          </p:cNvPr>
          <p:cNvSpPr txBox="1"/>
          <p:nvPr/>
        </p:nvSpPr>
        <p:spPr>
          <a:xfrm>
            <a:off x="1821267" y="1601459"/>
            <a:ext cx="1957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States</a:t>
            </a:r>
            <a:r>
              <a:rPr lang="en-GB" sz="700" dirty="0"/>
              <a:t>:</a:t>
            </a:r>
          </a:p>
          <a:p>
            <a:r>
              <a:rPr lang="en-GB" sz="700" dirty="0"/>
              <a:t>A partial function from variables to numbers e.g.,</a:t>
            </a:r>
          </a:p>
          <a:p>
            <a:r>
              <a:rPr lang="en-GB" sz="700" dirty="0"/>
              <a:t>Small-step semantics of While are defined using configurations: </a:t>
            </a:r>
          </a:p>
          <a:p>
            <a:r>
              <a:rPr lang="en-GB" sz="700" dirty="0"/>
              <a:t>While allows statements with side-effects hence the state can be updated after an evaluation step.</a:t>
            </a:r>
          </a:p>
          <a:p>
            <a:r>
              <a:rPr lang="en-GB" sz="700" dirty="0"/>
              <a:t>                             is equivalent to:</a:t>
            </a:r>
          </a:p>
          <a:p>
            <a:endParaRPr lang="en-GB" sz="7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E9EE3E-34F5-1AB8-84AB-9DC1C3698AF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087590" y="1851277"/>
            <a:ext cx="1199177" cy="130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403450-4EB8-AF95-3D16-873AE44A8D7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460822" y="1963640"/>
            <a:ext cx="824512" cy="1255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356638-7C5D-E307-2732-DF7CF06694A0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913530" y="2266088"/>
            <a:ext cx="581451" cy="1308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BAC9ED-42FC-5438-22E9-592E850D57A0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t="2" r="67293" b="2962"/>
          <a:stretch/>
        </p:blipFill>
        <p:spPr>
          <a:xfrm>
            <a:off x="1900355" y="2389853"/>
            <a:ext cx="761561" cy="1255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F967A6-2891-52B8-3BFB-A0E790667D78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31897" t="-17812" b="-1"/>
          <a:stretch/>
        </p:blipFill>
        <p:spPr>
          <a:xfrm>
            <a:off x="2138558" y="2467150"/>
            <a:ext cx="1585724" cy="152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8D1FC60-CB83-894A-4530-161B76CC7C4A}"/>
              </a:ext>
            </a:extLst>
          </p:cNvPr>
          <p:cNvSpPr txBox="1"/>
          <p:nvPr/>
        </p:nvSpPr>
        <p:spPr>
          <a:xfrm>
            <a:off x="3704180" y="2614719"/>
            <a:ext cx="13857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Configurations</a:t>
            </a:r>
            <a:r>
              <a:rPr lang="en-GB" sz="700" dirty="0"/>
              <a:t>:</a:t>
            </a:r>
          </a:p>
          <a:p>
            <a:r>
              <a:rPr lang="en-GB" sz="700" b="1" dirty="0"/>
              <a:t>Answer</a:t>
            </a:r>
            <a:r>
              <a:rPr lang="en-GB" sz="700" dirty="0"/>
              <a:t>: expression cannot be simplified further, e.g., the configuration                as:</a:t>
            </a:r>
          </a:p>
          <a:p>
            <a:endParaRPr lang="en-GB" sz="700" dirty="0"/>
          </a:p>
          <a:p>
            <a:endParaRPr lang="en-GB" sz="500" b="1" dirty="0"/>
          </a:p>
          <a:p>
            <a:endParaRPr lang="en-GB" sz="400" b="1" dirty="0"/>
          </a:p>
          <a:p>
            <a:r>
              <a:rPr lang="en-GB" sz="700" b="1" dirty="0"/>
              <a:t>Stuck</a:t>
            </a:r>
            <a:r>
              <a:rPr lang="en-GB" sz="700" dirty="0"/>
              <a:t>: when a configuration cannot be evaluated to a NF </a:t>
            </a:r>
          </a:p>
          <a:p>
            <a:endParaRPr lang="en-GB" sz="300" dirty="0"/>
          </a:p>
          <a:p>
            <a:endParaRPr lang="en-GB" sz="700" dirty="0"/>
          </a:p>
          <a:p>
            <a:r>
              <a:rPr lang="en-GB" sz="700" dirty="0"/>
              <a:t>Note a state which reduces to a stuck configuration is not stuck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E54B39D-94AF-E758-8027-B413FB4C3CE1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304170" y="2978710"/>
            <a:ext cx="288509" cy="11024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6A4FAEA-6328-1D62-2825-C5C0BDF25FCA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t="1" r="52983" b="-4762"/>
          <a:stretch/>
        </p:blipFill>
        <p:spPr>
          <a:xfrm>
            <a:off x="3793717" y="3095898"/>
            <a:ext cx="686282" cy="125112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F67ED6-F6A1-A535-FC66-F67E36AD798B}"/>
              </a:ext>
            </a:extLst>
          </p:cNvPr>
          <p:cNvCxnSpPr>
            <a:cxnSpLocks/>
          </p:cNvCxnSpPr>
          <p:nvPr/>
        </p:nvCxnSpPr>
        <p:spPr>
          <a:xfrm flipV="1">
            <a:off x="1555959" y="3547908"/>
            <a:ext cx="2185836" cy="48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2402481-6DE7-55BE-B8DD-9DBE44A35CE8}"/>
              </a:ext>
            </a:extLst>
          </p:cNvPr>
          <p:cNvCxnSpPr>
            <a:cxnSpLocks/>
          </p:cNvCxnSpPr>
          <p:nvPr/>
        </p:nvCxnSpPr>
        <p:spPr>
          <a:xfrm flipV="1">
            <a:off x="3745242" y="1635884"/>
            <a:ext cx="7826" cy="24881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A71D5A8-7ED2-E84C-6FC7-8FA9F66EF0F8}"/>
              </a:ext>
            </a:extLst>
          </p:cNvPr>
          <p:cNvSpPr txBox="1"/>
          <p:nvPr/>
        </p:nvSpPr>
        <p:spPr>
          <a:xfrm>
            <a:off x="3714327" y="1599907"/>
            <a:ext cx="13948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Normalising</a:t>
            </a:r>
            <a:r>
              <a:rPr lang="en-GB" sz="700" dirty="0"/>
              <a:t>:</a:t>
            </a:r>
          </a:p>
          <a:p>
            <a:r>
              <a:rPr lang="en-GB" sz="700" dirty="0"/>
              <a:t>      and        are normalising but            </a:t>
            </a:r>
            <a:r>
              <a:rPr lang="en-GB" sz="700" dirty="0" err="1">
                <a:solidFill>
                  <a:schemeClr val="bg1"/>
                </a:solidFill>
              </a:rPr>
              <a:t>bsb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/>
              <a:t>may not be, e.g.,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dirty="0"/>
              <a:t>we have gone through +1 steps to get the same configuration, hence infinite loop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1D46B832-9845-9F1D-EE39-151397439D2B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800854" y="1869849"/>
            <a:ext cx="129507" cy="8585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E141780-C49A-0C55-FC83-0A641CB92F10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792671" y="1770860"/>
            <a:ext cx="128729" cy="7753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908ECA0A-A47B-2CC9-6E4F-0EF75D8F4001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083780" y="1769716"/>
            <a:ext cx="136245" cy="85549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27D770B-83B2-1B1C-3D44-C53802F44884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t="49571" r="54330" b="-1517"/>
          <a:stretch/>
        </p:blipFill>
        <p:spPr>
          <a:xfrm>
            <a:off x="3780310" y="2066533"/>
            <a:ext cx="744187" cy="11948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A61A8C59-BF60-B1BA-8846-26B12334FF39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29968" t="-357" r="30218" b="58083"/>
          <a:stretch/>
        </p:blipFill>
        <p:spPr>
          <a:xfrm>
            <a:off x="4039971" y="1968079"/>
            <a:ext cx="648753" cy="97239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83C659-3594-325D-2A41-4984D55C1C79}"/>
              </a:ext>
            </a:extLst>
          </p:cNvPr>
          <p:cNvCxnSpPr>
            <a:cxnSpLocks/>
          </p:cNvCxnSpPr>
          <p:nvPr/>
        </p:nvCxnSpPr>
        <p:spPr>
          <a:xfrm>
            <a:off x="1555959" y="4128289"/>
            <a:ext cx="585925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E0670B7-E57B-060F-6E94-CA46EEDC2BBC}"/>
              </a:ext>
            </a:extLst>
          </p:cNvPr>
          <p:cNvSpPr txBox="1"/>
          <p:nvPr/>
        </p:nvSpPr>
        <p:spPr>
          <a:xfrm>
            <a:off x="1517649" y="3529962"/>
            <a:ext cx="22354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Short-Circuit Semantics</a:t>
            </a:r>
            <a:r>
              <a:rPr lang="en-GB" sz="700" dirty="0"/>
              <a:t>:</a:t>
            </a:r>
          </a:p>
          <a:p>
            <a:r>
              <a:rPr lang="en-GB" sz="700" dirty="0"/>
              <a:t>Note with side effects we can’t always short circuit as the RHS can cause side effects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89118F2-1204-767D-B304-B7F2B0570646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37775" t="35335" r="29536"/>
          <a:stretch/>
        </p:blipFill>
        <p:spPr>
          <a:xfrm>
            <a:off x="2210575" y="3924124"/>
            <a:ext cx="741479" cy="155623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9CDDFDB7-8C8B-F555-C5F5-694E05201B1C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75327" t="39780"/>
          <a:stretch/>
        </p:blipFill>
        <p:spPr>
          <a:xfrm>
            <a:off x="1598758" y="3934144"/>
            <a:ext cx="559669" cy="144924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10D0E94-42C3-455F-92A8-D4E0A397EDFB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r="66213"/>
          <a:stretch/>
        </p:blipFill>
        <p:spPr>
          <a:xfrm>
            <a:off x="2960754" y="3841490"/>
            <a:ext cx="766404" cy="240658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C73C335B-8A1B-C14E-10B1-6A6A95A1D261}"/>
              </a:ext>
            </a:extLst>
          </p:cNvPr>
          <p:cNvSpPr txBox="1"/>
          <p:nvPr/>
        </p:nvSpPr>
        <p:spPr>
          <a:xfrm>
            <a:off x="4981531" y="3516172"/>
            <a:ext cx="249327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/>
              <a:t>Strictness</a:t>
            </a:r>
            <a:r>
              <a:rPr lang="en-GB" sz="700" dirty="0"/>
              <a:t>: </a:t>
            </a:r>
          </a:p>
          <a:p>
            <a:r>
              <a:rPr lang="en-GB" sz="700" dirty="0"/>
              <a:t>An operation is strict when arguments must be evaluated before the operation. Addition is strict. Due to short circuiting, &amp; is left strict as the operation can be evaluated without evaluating the right (non-strict in right argument).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520A9DA-67B7-998D-239E-24509519550C}"/>
              </a:ext>
            </a:extLst>
          </p:cNvPr>
          <p:cNvSpPr txBox="1"/>
          <p:nvPr/>
        </p:nvSpPr>
        <p:spPr>
          <a:xfrm>
            <a:off x="1519770" y="2607122"/>
            <a:ext cx="209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Properties</a:t>
            </a:r>
            <a:r>
              <a:rPr lang="en-GB" sz="700" dirty="0"/>
              <a:t>:       ,       , and        are deterministic</a:t>
            </a:r>
          </a:p>
          <a:p>
            <a:endParaRPr lang="en-GB" sz="700" dirty="0"/>
          </a:p>
          <a:p>
            <a:endParaRPr lang="en-GB" sz="300" dirty="0"/>
          </a:p>
          <a:p>
            <a:endParaRPr lang="en-GB" sz="800" dirty="0"/>
          </a:p>
          <a:p>
            <a:r>
              <a:rPr lang="en-GB" sz="700" dirty="0"/>
              <a:t>and confluent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4AC8990-C111-8C57-68A2-5F6EA594CDD5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030966" y="2669550"/>
            <a:ext cx="129507" cy="8585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820635E-2212-E037-0E03-07E15FFE9623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190470" y="2677451"/>
            <a:ext cx="128729" cy="7753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D636012-A1C1-9FB5-36E7-1AEE7C391C69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520921" y="2673441"/>
            <a:ext cx="136245" cy="85549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B0E35477-038B-DD1F-8761-3A5499AADB14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45067" t="49572" b="-1518"/>
          <a:stretch/>
        </p:blipFill>
        <p:spPr>
          <a:xfrm>
            <a:off x="4109251" y="2178658"/>
            <a:ext cx="895128" cy="119487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BB139EA5-DACF-681F-A63B-D7CF69393688}"/>
              </a:ext>
            </a:extLst>
          </p:cNvPr>
          <p:cNvPicPr>
            <a:picLocks noChangeAspect="1"/>
          </p:cNvPicPr>
          <p:nvPr/>
        </p:nvPicPr>
        <p:blipFill rotWithShape="1">
          <a:blip r:embed="rId50">
            <a:extLst>
              <a:ext uri="{BEBA8EAE-BF5A-486C-A8C5-ECC9F3942E4B}">
                <a14:imgProps xmlns:a14="http://schemas.microsoft.com/office/drawing/2010/main">
                  <a14:imgLayer r:embed="rId51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68975"/>
          <a:stretch/>
        </p:blipFill>
        <p:spPr>
          <a:xfrm>
            <a:off x="1608459" y="2778398"/>
            <a:ext cx="898006" cy="112637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9E759A8F-B01D-CEAF-FD7E-2964060F5684}"/>
              </a:ext>
            </a:extLst>
          </p:cNvPr>
          <p:cNvPicPr>
            <a:picLocks noChangeAspect="1"/>
          </p:cNvPicPr>
          <p:nvPr/>
        </p:nvPicPr>
        <p:blipFill rotWithShape="1">
          <a:blip r:embed="rId50">
            <a:extLst>
              <a:ext uri="{BEBA8EAE-BF5A-486C-A8C5-ECC9F3942E4B}">
                <a14:imgProps xmlns:a14="http://schemas.microsoft.com/office/drawing/2010/main">
                  <a14:imgLayer r:embed="rId51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151" t="-1789" r="25441" b="-71"/>
          <a:stretch/>
        </p:blipFill>
        <p:spPr>
          <a:xfrm>
            <a:off x="1772236" y="2900319"/>
            <a:ext cx="1216994" cy="111132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BD012341-357E-ECC2-E8D7-72C7656CDFBF}"/>
              </a:ext>
            </a:extLst>
          </p:cNvPr>
          <p:cNvPicPr>
            <a:picLocks noChangeAspect="1"/>
          </p:cNvPicPr>
          <p:nvPr/>
        </p:nvPicPr>
        <p:blipFill rotWithShape="1">
          <a:blip r:embed="rId50">
            <a:extLst>
              <a:ext uri="{BEBA8EAE-BF5A-486C-A8C5-ECC9F3942E4B}">
                <a14:imgProps xmlns:a14="http://schemas.microsoft.com/office/drawing/2010/main">
                  <a14:imgLayer r:embed="rId51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75062" t="6102" r="-1" b="-2"/>
          <a:stretch/>
        </p:blipFill>
        <p:spPr>
          <a:xfrm>
            <a:off x="3012708" y="2906372"/>
            <a:ext cx="699140" cy="102447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1DBEF62F-2B40-E290-7E16-CE1A62B71CAE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8932" t="48110" r="8228" b="4730"/>
          <a:stretch/>
        </p:blipFill>
        <p:spPr>
          <a:xfrm>
            <a:off x="1913531" y="3409191"/>
            <a:ext cx="1828264" cy="11122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BCFE0E58-1FAA-8E3E-3D62-47D5A5697FF5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t="1" r="59892" b="58106"/>
          <a:stretch/>
        </p:blipFill>
        <p:spPr>
          <a:xfrm>
            <a:off x="1598585" y="3146207"/>
            <a:ext cx="995624" cy="11112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73E59BE6-730A-AAAC-4094-2B1F7C44D02D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40360" t="105" r="4242" b="56573"/>
          <a:stretch/>
        </p:blipFill>
        <p:spPr>
          <a:xfrm>
            <a:off x="1782614" y="3280508"/>
            <a:ext cx="1344323" cy="112339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ED744B5F-F9B9-5A5A-F305-DBDE3C9EEB0B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95370" b="59091"/>
          <a:stretch/>
        </p:blipFill>
        <p:spPr>
          <a:xfrm>
            <a:off x="3110639" y="3285446"/>
            <a:ext cx="107586" cy="10156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1E388A-E182-C030-015D-B5647F789E73}"/>
              </a:ext>
            </a:extLst>
          </p:cNvPr>
          <p:cNvCxnSpPr>
            <a:cxnSpLocks/>
          </p:cNvCxnSpPr>
          <p:nvPr/>
        </p:nvCxnSpPr>
        <p:spPr>
          <a:xfrm flipV="1">
            <a:off x="5020757" y="3425030"/>
            <a:ext cx="0" cy="6990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ABA0A1-4CD9-7662-B181-49AB669A5A14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4109251" y="3559233"/>
            <a:ext cx="476604" cy="1256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46297CB-97F9-DD10-986D-0BCF87DF3B84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47346" t="-5698" r="-1" b="-1"/>
          <a:stretch/>
        </p:blipFill>
        <p:spPr>
          <a:xfrm>
            <a:off x="4200271" y="3210450"/>
            <a:ext cx="766484" cy="12588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66E42A7-CC50-55FA-5745-F88816720EC8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4043786" y="3925671"/>
            <a:ext cx="596026" cy="120653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62C7BCB-2CAC-F0BE-B92F-6156418F597C}"/>
              </a:ext>
            </a:extLst>
          </p:cNvPr>
          <p:cNvSpPr txBox="1"/>
          <p:nvPr/>
        </p:nvSpPr>
        <p:spPr>
          <a:xfrm>
            <a:off x="1680786" y="4101049"/>
            <a:ext cx="15007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Reminder: Induction over Nat +Tree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F24D63EB-68B5-7A4E-4586-C5C6117AB5F2}"/>
              </a:ext>
            </a:extLst>
          </p:cNvPr>
          <p:cNvPicPr>
            <a:picLocks noChangeAspect="1"/>
          </p:cNvPicPr>
          <p:nvPr/>
        </p:nvPicPr>
        <p:blipFill rotWithShape="1">
          <a:blip r:embed="rId55"/>
          <a:srcRect l="1552" t="2555" r="1276" b="6499"/>
          <a:stretch/>
        </p:blipFill>
        <p:spPr>
          <a:xfrm>
            <a:off x="1787635" y="4256059"/>
            <a:ext cx="1056743" cy="423327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684B8226-7D8F-8BB1-609B-858DC57A31AB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752666" y="4676698"/>
            <a:ext cx="1810612" cy="105257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28EAA3B5-3ACE-F236-2AA5-7A84D3A94001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754395" y="5738181"/>
            <a:ext cx="1611223" cy="10966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EA91FD8-1EBC-9880-5FD8-E08721B7B49C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752666" y="5849814"/>
            <a:ext cx="1549010" cy="53414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DDD5F938-117C-4DC5-F1B0-49DBC08F831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BEBA8EAE-BF5A-486C-A8C5-ECC9F3942E4B}">
                <a14:imgProps xmlns:a14="http://schemas.microsoft.com/office/drawing/2010/main">
                  <a14:imgLayer r:embed="rId60">
                    <a14:imgEffect>
                      <a14:backgroundRemoval t="2368" b="99818" l="907" r="97798">
                        <a14:foregroundMark x1="8420" y1="18944" x2="10233" y2="53005"/>
                        <a14:foregroundMark x1="10233" y1="53005" x2="65415" y2="69581"/>
                        <a14:foregroundMark x1="65415" y1="69581" x2="76943" y2="23679"/>
                        <a14:foregroundMark x1="76943" y1="23679" x2="19819" y2="27322"/>
                        <a14:foregroundMark x1="22280" y1="48452" x2="76943" y2="44444"/>
                        <a14:foregroundMark x1="4922" y1="5647" x2="81477" y2="5829"/>
                        <a14:foregroundMark x1="81477" y1="5829" x2="86528" y2="79053"/>
                        <a14:foregroundMark x1="93782" y1="8925" x2="95725" y2="84517"/>
                        <a14:foregroundMark x1="4663" y1="7468" x2="9456" y2="77231"/>
                        <a14:foregroundMark x1="11215" y1="88619" x2="89249" y2="90346"/>
                        <a14:foregroundMark x1="1166" y1="6375" x2="4136" y2="87035"/>
                        <a14:foregroundMark x1="11788" y1="37523" x2="40803" y2="27687"/>
                        <a14:foregroundMark x1="907" y1="2368" x2="74223" y2="4189"/>
                        <a14:foregroundMark x1="96503" y1="8197" x2="94301" y2="74317"/>
                        <a14:foregroundMark x1="22021" y1="92532" x2="88860" y2="43898"/>
                        <a14:foregroundMark x1="88860" y1="43898" x2="88990" y2="44080"/>
                        <a14:foregroundMark x1="24223" y1="71038" x2="77979" y2="7468"/>
                        <a14:foregroundMark x1="16710" y1="17486" x2="76166" y2="69945"/>
                        <a14:foregroundMark x1="14315" y1="95577" x2="87565" y2="98725"/>
                        <a14:foregroundMark x1="87565" y1="98725" x2="97798" y2="97996"/>
                        <a14:foregroundMark x1="7772" y1="90528" x2="11010" y2="94718"/>
                        <a14:foregroundMark x1="8420" y1="97632" x2="11140" y2="96539"/>
                        <a14:foregroundMark x1="7772" y1="90528" x2="7772" y2="99818"/>
                        <a14:backgroundMark x1="648" y1="95446" x2="4467" y2="95446"/>
                        <a14:backgroundMark x1="907" y1="95446" x2="4467" y2="95113"/>
                        <a14:backgroundMark x1="907" y1="91803" x2="1684" y2="98725"/>
                        <a14:backgroundMark x1="3497" y1="93989" x2="4467" y2="97626"/>
                        <a14:backgroundMark x1="518" y1="93443" x2="4467" y2="93072"/>
                        <a14:backgroundMark x1="648" y1="97450" x2="4467" y2="97092"/>
                        <a14:backgroundMark x1="259" y1="97268" x2="4467" y2="96645"/>
                        <a14:backgroundMark x1="777" y1="92350" x2="4467" y2="91910"/>
                        <a14:backgroundMark x1="648" y1="91075" x2="4467" y2="91075"/>
                        <a14:backgroundMark x1="907" y1="91075" x2="7652" y2="90668"/>
                        <a14:backgroundMark x1="777" y1="99271" x2="4467" y2="98911"/>
                        <a14:backgroundMark x1="259" y1="91621" x2="777" y2="97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7652" y="4151236"/>
            <a:ext cx="1996717" cy="1464855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17A065B1-1BD4-3C82-D4E2-143E402DED9D}"/>
              </a:ext>
            </a:extLst>
          </p:cNvPr>
          <p:cNvSpPr/>
          <p:nvPr/>
        </p:nvSpPr>
        <p:spPr>
          <a:xfrm>
            <a:off x="1729361" y="4127252"/>
            <a:ext cx="3384271" cy="22795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39C9AF52-9852-AF3D-4790-012B3DF32CB7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5138201" y="7728817"/>
            <a:ext cx="2220050" cy="447610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171ABF11-BBE6-8C00-8854-9A8607CB75E3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96051" y="8279782"/>
            <a:ext cx="1761114" cy="955529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740E2E9D-FB5B-C103-3008-5E236DA0EBCB}"/>
              </a:ext>
            </a:extLst>
          </p:cNvPr>
          <p:cNvSpPr txBox="1"/>
          <p:nvPr/>
        </p:nvSpPr>
        <p:spPr>
          <a:xfrm>
            <a:off x="5084700" y="4107398"/>
            <a:ext cx="2274283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/>
              <a:t>Boolean Semantics + Induction:</a:t>
            </a:r>
          </a:p>
          <a:p>
            <a:endParaRPr lang="en-GB" sz="700" dirty="0"/>
          </a:p>
          <a:p>
            <a:endParaRPr lang="en-GB" sz="200" dirty="0"/>
          </a:p>
          <a:p>
            <a:r>
              <a:rPr lang="en-GB" sz="700" b="1" dirty="0"/>
              <a:t>Small-Step</a:t>
            </a:r>
            <a:r>
              <a:rPr lang="en-GB" sz="700" dirty="0"/>
              <a:t>: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b="1" dirty="0"/>
          </a:p>
          <a:p>
            <a:endParaRPr lang="en-GB" sz="700" b="1" dirty="0"/>
          </a:p>
          <a:p>
            <a:endParaRPr lang="en-GB" sz="700" b="1" dirty="0"/>
          </a:p>
          <a:p>
            <a:r>
              <a:rPr lang="en-GB" sz="700" b="1" dirty="0"/>
              <a:t>Big-Step</a:t>
            </a:r>
            <a:r>
              <a:rPr lang="en-GB" sz="700" dirty="0"/>
              <a:t>: 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b="1" dirty="0"/>
              <a:t>To Prove + Inductive Principle</a:t>
            </a:r>
            <a:r>
              <a:rPr lang="en-GB" sz="700" dirty="0"/>
              <a:t>:</a:t>
            </a:r>
          </a:p>
          <a:p>
            <a:endParaRPr lang="en-GB" sz="700" b="1" dirty="0"/>
          </a:p>
          <a:p>
            <a:endParaRPr lang="en-GB" sz="700" b="1" dirty="0"/>
          </a:p>
          <a:p>
            <a:endParaRPr lang="en-GB" sz="700" b="1" dirty="0"/>
          </a:p>
          <a:p>
            <a:endParaRPr lang="en-GB" sz="700" b="1" dirty="0"/>
          </a:p>
          <a:p>
            <a:endParaRPr lang="en-GB" sz="700" b="1" dirty="0"/>
          </a:p>
          <a:p>
            <a:endParaRPr lang="en-GB" sz="700" b="1" dirty="0"/>
          </a:p>
          <a:p>
            <a:endParaRPr lang="en-GB" sz="700" b="1" dirty="0"/>
          </a:p>
          <a:p>
            <a:endParaRPr lang="en-GB" sz="700" b="1" dirty="0"/>
          </a:p>
          <a:p>
            <a:endParaRPr lang="en-GB" sz="700" b="1" dirty="0"/>
          </a:p>
          <a:p>
            <a:endParaRPr lang="en-GB" sz="700" b="1" dirty="0"/>
          </a:p>
          <a:p>
            <a:r>
              <a:rPr lang="en-GB" sz="700" dirty="0"/>
              <a:t>For </a:t>
            </a:r>
            <a:r>
              <a:rPr lang="en-GB" sz="700" i="1" dirty="0"/>
              <a:t>Exp</a:t>
            </a:r>
            <a:r>
              <a:rPr lang="en-GB" sz="700" dirty="0"/>
              <a:t> and </a:t>
            </a:r>
            <a:r>
              <a:rPr lang="en-GB" sz="700" i="1" dirty="0"/>
              <a:t>Bool</a:t>
            </a:r>
            <a:r>
              <a:rPr lang="en-GB" sz="700" dirty="0"/>
              <a:t>, we have proofs by induction on the structure of expressions/Booleans. For       it is more complex as the                direction cannot be proven using totality. Instead, complete/strong induction on the length of         is used.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45BEC91F-07CD-0979-E1E5-981A0ACD3C53}"/>
              </a:ext>
            </a:extLst>
          </p:cNvPr>
          <p:cNvPicPr>
            <a:picLocks noChangeAspect="1"/>
          </p:cNvPicPr>
          <p:nvPr/>
        </p:nvPicPr>
        <p:blipFill rotWithShape="1">
          <a:blip r:embed="rId63"/>
          <a:srcRect t="1" r="52465" b="-1"/>
          <a:stretch/>
        </p:blipFill>
        <p:spPr>
          <a:xfrm>
            <a:off x="5148601" y="4264282"/>
            <a:ext cx="1095891" cy="139068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EF468B82-7C5B-E10A-9C6B-121F5560E109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5356214" y="4511476"/>
            <a:ext cx="1663662" cy="721525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FDE7C5D5-E1C8-5888-E245-CFF7E28B8FCA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5251533" y="5354451"/>
            <a:ext cx="1864096" cy="61861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5262710E-1B5B-7A0A-9C4B-579D4F286451}"/>
              </a:ext>
            </a:extLst>
          </p:cNvPr>
          <p:cNvPicPr>
            <a:picLocks noChangeAspect="1"/>
          </p:cNvPicPr>
          <p:nvPr/>
        </p:nvPicPr>
        <p:blipFill rotWithShape="1">
          <a:blip r:embed="rId63"/>
          <a:srcRect l="57795" t="3312"/>
          <a:stretch/>
        </p:blipFill>
        <p:spPr>
          <a:xfrm>
            <a:off x="6328042" y="4268759"/>
            <a:ext cx="1003597" cy="138687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89F39223-6770-A1BC-3BEE-03DEFF135645}"/>
              </a:ext>
            </a:extLst>
          </p:cNvPr>
          <p:cNvSpPr/>
          <p:nvPr/>
        </p:nvSpPr>
        <p:spPr>
          <a:xfrm>
            <a:off x="5114829" y="4128287"/>
            <a:ext cx="2300384" cy="40886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FD179563-64FE-090B-091E-CB029F4FAA4E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5180135" y="6108109"/>
            <a:ext cx="1457480" cy="1015666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DEB3029-D2C9-1F70-019E-72696766F8E3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5624860" y="6216223"/>
            <a:ext cx="1722085" cy="1391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0073E9-F783-2A75-8F05-F4601CB300A3}"/>
              </a:ext>
            </a:extLst>
          </p:cNvPr>
          <p:cNvSpPr/>
          <p:nvPr/>
        </p:nvSpPr>
        <p:spPr>
          <a:xfrm>
            <a:off x="3429560" y="5639037"/>
            <a:ext cx="1685270" cy="7678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28777-E354-F643-8637-6719D42B7405}"/>
              </a:ext>
            </a:extLst>
          </p:cNvPr>
          <p:cNvSpPr/>
          <p:nvPr/>
        </p:nvSpPr>
        <p:spPr>
          <a:xfrm>
            <a:off x="3438974" y="6355382"/>
            <a:ext cx="1670227" cy="9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AB56C5-341B-62E6-A413-626C213607F4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6590606" y="7274447"/>
            <a:ext cx="114275" cy="1142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487599-3111-0563-AD6A-70CC5347E338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5734373" y="7386203"/>
            <a:ext cx="305422" cy="1142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5056C4-1408-C07E-AB56-8F9F0ACE08D9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5261106" y="7598805"/>
            <a:ext cx="162098" cy="1243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66BDE2-F3D7-4448-E22F-66B505B92D3E}"/>
              </a:ext>
            </a:extLst>
          </p:cNvPr>
          <p:cNvSpPr txBox="1"/>
          <p:nvPr/>
        </p:nvSpPr>
        <p:spPr>
          <a:xfrm>
            <a:off x="-22784" y="7097630"/>
            <a:ext cx="1006956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Transitive closures:</a:t>
            </a:r>
          </a:p>
          <a:p>
            <a:endParaRPr lang="en-GB" sz="700" dirty="0"/>
          </a:p>
          <a:p>
            <a:endParaRPr lang="en-GB" sz="1050" dirty="0"/>
          </a:p>
          <a:p>
            <a:endParaRPr lang="en-GB" sz="800" dirty="0"/>
          </a:p>
          <a:p>
            <a:endParaRPr lang="en-GB" sz="200" dirty="0"/>
          </a:p>
          <a:p>
            <a:endParaRPr lang="en-GB" sz="100" dirty="0"/>
          </a:p>
          <a:p>
            <a:r>
              <a:rPr lang="en-GB" sz="700" dirty="0"/>
              <a:t>Defined through rules:</a:t>
            </a:r>
          </a:p>
          <a:p>
            <a:endParaRPr lang="en-GB" sz="700" dirty="0"/>
          </a:p>
          <a:p>
            <a:endParaRPr lang="en-GB" sz="700" dirty="0"/>
          </a:p>
          <a:p>
            <a:endParaRPr lang="en-GB" sz="200" dirty="0"/>
          </a:p>
          <a:p>
            <a:endParaRPr lang="en-GB" sz="400" dirty="0"/>
          </a:p>
          <a:p>
            <a:endParaRPr lang="en-GB" sz="300" dirty="0"/>
          </a:p>
          <a:p>
            <a:endParaRPr lang="en-GB" sz="200" dirty="0"/>
          </a:p>
          <a:p>
            <a:r>
              <a:rPr lang="en-GB" sz="700" dirty="0"/>
              <a:t>Inductive principles: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5DD485-5B82-7263-521F-BC6E6D48B1C2}"/>
              </a:ext>
            </a:extLst>
          </p:cNvPr>
          <p:cNvSpPr/>
          <p:nvPr/>
        </p:nvSpPr>
        <p:spPr>
          <a:xfrm>
            <a:off x="-992" y="7118004"/>
            <a:ext cx="2148201" cy="21370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ED8C33E-582A-0A52-6244-12A7273CE23B}"/>
              </a:ext>
            </a:extLst>
          </p:cNvPr>
          <p:cNvCxnSpPr>
            <a:cxnSpLocks/>
          </p:cNvCxnSpPr>
          <p:nvPr/>
        </p:nvCxnSpPr>
        <p:spPr>
          <a:xfrm flipV="1">
            <a:off x="0" y="6409719"/>
            <a:ext cx="3432918" cy="2841227"/>
          </a:xfrm>
          <a:prstGeom prst="bentConnector3">
            <a:avLst>
              <a:gd name="adj1" fmla="val 62524"/>
            </a:avLst>
          </a:prstGeom>
          <a:ln w="12700">
            <a:solidFill>
              <a:srgbClr val="F52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6885570-81C9-1CAC-48F1-D05B3314B8A1}"/>
              </a:ext>
            </a:extLst>
          </p:cNvPr>
          <p:cNvCxnSpPr>
            <a:cxnSpLocks/>
          </p:cNvCxnSpPr>
          <p:nvPr/>
        </p:nvCxnSpPr>
        <p:spPr>
          <a:xfrm>
            <a:off x="3425902" y="5639816"/>
            <a:ext cx="4315131" cy="2577147"/>
          </a:xfrm>
          <a:prstGeom prst="bentConnector3">
            <a:avLst>
              <a:gd name="adj1" fmla="val 39066"/>
            </a:avLst>
          </a:prstGeom>
          <a:ln w="12700">
            <a:solidFill>
              <a:srgbClr val="F52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F08FF0D-E62E-F251-E371-4D2F62C6F256}"/>
              </a:ext>
            </a:extLst>
          </p:cNvPr>
          <p:cNvCxnSpPr/>
          <p:nvPr/>
        </p:nvCxnSpPr>
        <p:spPr>
          <a:xfrm>
            <a:off x="3429260" y="5639037"/>
            <a:ext cx="0" cy="767803"/>
          </a:xfrm>
          <a:prstGeom prst="line">
            <a:avLst/>
          </a:prstGeom>
          <a:ln w="12700">
            <a:solidFill>
              <a:srgbClr val="F52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C15359-CD43-34AF-6EAB-043885D95ECC}"/>
              </a:ext>
            </a:extLst>
          </p:cNvPr>
          <p:cNvSpPr txBox="1"/>
          <p:nvPr/>
        </p:nvSpPr>
        <p:spPr>
          <a:xfrm>
            <a:off x="3385324" y="5607624"/>
            <a:ext cx="179159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Lambda Calculus</a:t>
            </a:r>
            <a:r>
              <a:rPr lang="en-GB" sz="700" dirty="0"/>
              <a:t>:</a:t>
            </a:r>
          </a:p>
          <a:p>
            <a:r>
              <a:rPr lang="en-GB" sz="700" dirty="0"/>
              <a:t>M ::= x (variable)</a:t>
            </a:r>
          </a:p>
          <a:p>
            <a:r>
              <a:rPr lang="en-GB" sz="700" dirty="0">
                <a:solidFill>
                  <a:schemeClr val="bg1"/>
                </a:solidFill>
              </a:rPr>
              <a:t>M ::= </a:t>
            </a:r>
            <a:r>
              <a:rPr lang="el-GR" sz="700" dirty="0"/>
              <a:t>λ</a:t>
            </a:r>
            <a:r>
              <a:rPr lang="en-GB" sz="700" dirty="0"/>
              <a:t>x (abstraction)</a:t>
            </a:r>
          </a:p>
          <a:p>
            <a:r>
              <a:rPr lang="en-GB" sz="700" dirty="0">
                <a:solidFill>
                  <a:schemeClr val="bg1"/>
                </a:solidFill>
              </a:rPr>
              <a:t>M ::= </a:t>
            </a:r>
            <a:r>
              <a:rPr lang="en-GB" sz="700" dirty="0"/>
              <a:t>MM (application, ((M) M) M)</a:t>
            </a:r>
          </a:p>
          <a:p>
            <a:r>
              <a:rPr lang="en-GB" sz="700" b="1" dirty="0"/>
              <a:t>Bound Variables</a:t>
            </a:r>
            <a:r>
              <a:rPr lang="en-GB" sz="700" dirty="0"/>
              <a:t>:</a:t>
            </a:r>
          </a:p>
          <a:p>
            <a:r>
              <a:rPr lang="el-GR" sz="700" dirty="0"/>
              <a:t>λ</a:t>
            </a:r>
            <a:r>
              <a:rPr lang="en-GB" sz="700" dirty="0"/>
              <a:t>x . M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n-GB" sz="700" dirty="0">
                <a:sym typeface="Wingdings" panose="05000000000000000000" pitchFamily="2" charset="2"/>
              </a:rPr>
              <a:t> </a:t>
            </a:r>
            <a:r>
              <a:rPr lang="en-GB" sz="700" dirty="0"/>
              <a:t>x is bound within the scope of M</a:t>
            </a:r>
          </a:p>
          <a:p>
            <a:r>
              <a:rPr lang="en-GB" sz="700" b="1" dirty="0"/>
              <a:t>Free Variables</a:t>
            </a:r>
            <a:r>
              <a:rPr lang="en-GB" sz="700" dirty="0"/>
              <a:t>:</a:t>
            </a:r>
          </a:p>
          <a:p>
            <a:r>
              <a:rPr lang="el-GR" sz="700" dirty="0"/>
              <a:t>λ</a:t>
            </a:r>
            <a:r>
              <a:rPr lang="en-GB" sz="700" dirty="0"/>
              <a:t>x . M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n-GB" sz="700" dirty="0">
                <a:sym typeface="Wingdings" panose="05000000000000000000" pitchFamily="2" charset="2"/>
              </a:rPr>
              <a:t> </a:t>
            </a:r>
            <a:r>
              <a:rPr lang="en-GB" sz="700" dirty="0"/>
              <a:t>y is free (unbound)</a:t>
            </a:r>
          </a:p>
          <a:p>
            <a:r>
              <a:rPr lang="en-GB" sz="700" dirty="0" err="1"/>
              <a:t>FreeVars</a:t>
            </a:r>
            <a:r>
              <a:rPr lang="en-GB" sz="700" dirty="0"/>
              <a:t> (x) = {x}</a:t>
            </a:r>
          </a:p>
          <a:p>
            <a:r>
              <a:rPr lang="en-GB" sz="700" dirty="0" err="1"/>
              <a:t>FreeVars</a:t>
            </a:r>
            <a:r>
              <a:rPr lang="en-GB" sz="700" dirty="0"/>
              <a:t> (</a:t>
            </a:r>
            <a:r>
              <a:rPr lang="el-GR" sz="700" dirty="0"/>
              <a:t>λ</a:t>
            </a:r>
            <a:r>
              <a:rPr lang="en-GB" sz="700" dirty="0"/>
              <a:t>x . M) = </a:t>
            </a:r>
            <a:r>
              <a:rPr lang="en-GB" sz="700" dirty="0" err="1"/>
              <a:t>FreeVars</a:t>
            </a:r>
            <a:r>
              <a:rPr lang="en-GB" sz="700" dirty="0"/>
              <a:t>(M) \ {x}</a:t>
            </a:r>
          </a:p>
          <a:p>
            <a:r>
              <a:rPr lang="en-GB" sz="700" dirty="0" err="1"/>
              <a:t>FreeVars</a:t>
            </a:r>
            <a:r>
              <a:rPr lang="en-GB" sz="700" dirty="0"/>
              <a:t> (M N) = </a:t>
            </a:r>
            <a:r>
              <a:rPr lang="en-GB" sz="650" dirty="0" err="1"/>
              <a:t>FreeVars</a:t>
            </a:r>
            <a:r>
              <a:rPr lang="en-GB" sz="650" dirty="0"/>
              <a:t>(M) ∪ </a:t>
            </a:r>
            <a:r>
              <a:rPr lang="en-GB" sz="650" dirty="0" err="1"/>
              <a:t>FreeVars</a:t>
            </a:r>
            <a:r>
              <a:rPr lang="en-GB" sz="650" dirty="0"/>
              <a:t>(N)</a:t>
            </a:r>
          </a:p>
          <a:p>
            <a:r>
              <a:rPr lang="en-GB" sz="700" b="1" dirty="0"/>
              <a:t>Closed Term</a:t>
            </a:r>
            <a:r>
              <a:rPr lang="en-GB" sz="700" dirty="0"/>
              <a:t>:</a:t>
            </a:r>
          </a:p>
          <a:p>
            <a:r>
              <a:rPr lang="en-GB" sz="700" dirty="0"/>
              <a:t> </a:t>
            </a:r>
            <a:r>
              <a:rPr lang="el-GR" sz="700" dirty="0"/>
              <a:t>λ</a:t>
            </a:r>
            <a:r>
              <a:rPr lang="en-GB" sz="700" dirty="0"/>
              <a:t>x y z . x y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n-GB" sz="700" dirty="0">
                <a:sym typeface="Wingdings" panose="05000000000000000000" pitchFamily="2" charset="2"/>
              </a:rPr>
              <a:t> </a:t>
            </a:r>
            <a:r>
              <a:rPr lang="el-GR" sz="700" dirty="0"/>
              <a:t>λ</a:t>
            </a:r>
            <a:r>
              <a:rPr lang="en-GB" sz="700" dirty="0"/>
              <a:t>-term with no free vars</a:t>
            </a:r>
          </a:p>
          <a:p>
            <a:r>
              <a:rPr lang="en-GB" sz="700" b="1" dirty="0"/>
              <a:t>Binding Occurrences</a:t>
            </a:r>
            <a:r>
              <a:rPr lang="en-GB" sz="700" dirty="0"/>
              <a:t>:</a:t>
            </a:r>
          </a:p>
          <a:p>
            <a:r>
              <a:rPr lang="el-GR" sz="700" dirty="0"/>
              <a:t>λ</a:t>
            </a:r>
            <a:r>
              <a:rPr lang="en-GB" sz="700" dirty="0"/>
              <a:t>x y z . (…)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n-GB" sz="700" dirty="0">
                <a:sym typeface="Wingdings" panose="05000000000000000000" pitchFamily="2" charset="2"/>
              </a:rPr>
              <a:t> </a:t>
            </a:r>
            <a:r>
              <a:rPr lang="el-GR" sz="700" dirty="0"/>
              <a:t>λ</a:t>
            </a:r>
            <a:r>
              <a:rPr lang="en-GB" sz="700" dirty="0"/>
              <a:t>-term’s parameters (x, y, z)</a:t>
            </a:r>
          </a:p>
          <a:p>
            <a:r>
              <a:rPr lang="en-GB" sz="700" b="1" dirty="0"/>
              <a:t>Left Associativity</a:t>
            </a:r>
            <a:r>
              <a:rPr lang="en-GB" sz="700" dirty="0"/>
              <a:t>:</a:t>
            </a:r>
          </a:p>
          <a:p>
            <a:r>
              <a:rPr lang="pt-BR" sz="700" dirty="0"/>
              <a:t>A B C D ≡ (((A) (B)) (C)) (D)</a:t>
            </a:r>
          </a:p>
          <a:p>
            <a:r>
              <a:rPr lang="el-GR" sz="700" b="1" dirty="0"/>
              <a:t>α</a:t>
            </a:r>
            <a:r>
              <a:rPr lang="en-GB" sz="700" b="1" dirty="0"/>
              <a:t>-Equivalence</a:t>
            </a:r>
            <a:r>
              <a:rPr lang="en-GB" sz="700" dirty="0"/>
              <a:t>:</a:t>
            </a:r>
          </a:p>
          <a:p>
            <a:r>
              <a:rPr lang="pt-BR" sz="700" dirty="0"/>
              <a:t>M =</a:t>
            </a:r>
            <a:r>
              <a:rPr lang="el-GR" sz="700" baseline="-25000" dirty="0"/>
              <a:t>α</a:t>
            </a:r>
            <a:r>
              <a:rPr lang="el-GR" sz="700" dirty="0"/>
              <a:t> </a:t>
            </a:r>
            <a:r>
              <a:rPr lang="pt-BR" sz="700" dirty="0"/>
              <a:t>N iff N = M by renaming bound variables (free vs must have same name).</a:t>
            </a:r>
          </a:p>
          <a:p>
            <a:r>
              <a:rPr lang="pt-BR" sz="700" b="1" dirty="0"/>
              <a:t>Substitution</a:t>
            </a:r>
            <a:r>
              <a:rPr lang="pt-BR" sz="700" dirty="0"/>
              <a:t>:</a:t>
            </a:r>
          </a:p>
          <a:p>
            <a:r>
              <a:rPr lang="pt-BR" sz="700" dirty="0"/>
              <a:t>M[</a:t>
            </a:r>
            <a:r>
              <a:rPr lang="pt-BR" sz="700" i="1" dirty="0"/>
              <a:t>new</a:t>
            </a:r>
            <a:r>
              <a:rPr lang="pt-BR" sz="700" dirty="0"/>
              <a:t>/</a:t>
            </a:r>
            <a:r>
              <a:rPr lang="pt-BR" sz="700" i="1" dirty="0"/>
              <a:t>old</a:t>
            </a:r>
            <a:r>
              <a:rPr lang="pt-BR" sz="700" dirty="0"/>
              <a:t>] = replace free variable </a:t>
            </a:r>
            <a:r>
              <a:rPr lang="pt-BR" sz="700" i="1" dirty="0"/>
              <a:t>old</a:t>
            </a:r>
            <a:r>
              <a:rPr lang="pt-BR" sz="700" dirty="0"/>
              <a:t> with </a:t>
            </a:r>
            <a:r>
              <a:rPr lang="pt-BR" sz="700" i="1" dirty="0"/>
              <a:t>new</a:t>
            </a:r>
            <a:r>
              <a:rPr lang="pt-BR" sz="700" dirty="0"/>
              <a:t> in 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406DAE-0AA5-A4A8-3AA9-397C82DAFAAC}"/>
              </a:ext>
            </a:extLst>
          </p:cNvPr>
          <p:cNvSpPr txBox="1"/>
          <p:nvPr/>
        </p:nvSpPr>
        <p:spPr>
          <a:xfrm>
            <a:off x="3454710" y="8600145"/>
            <a:ext cx="397060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/>
              <a:t>Semantics</a:t>
            </a:r>
            <a:r>
              <a:rPr lang="pt-BR" sz="700" dirty="0"/>
              <a:t>:</a:t>
            </a:r>
          </a:p>
          <a:p>
            <a:r>
              <a:rPr lang="pt-BR" sz="700" b="1" dirty="0"/>
              <a:t>                                                                                                                                      </a:t>
            </a:r>
            <a:r>
              <a:rPr lang="pt-BR" sz="700" dirty="0"/>
              <a:t>A term of the form </a:t>
            </a:r>
            <a:r>
              <a:rPr lang="el-GR" sz="700" dirty="0"/>
              <a:t>λ</a:t>
            </a:r>
            <a:r>
              <a:rPr lang="pt-BR" sz="700" dirty="0"/>
              <a:t>x . N M </a:t>
            </a:r>
            <a:r>
              <a:rPr lang="pt-BR" sz="700" dirty="0">
                <a:solidFill>
                  <a:schemeClr val="bg1"/>
                </a:solidFill>
              </a:rPr>
              <a:t>bbbbbbbbbbbbbbbbbbbbbbbbbbbbbbbbbbbbbbbbbbbbbbbbbbbbbbbbbbbb</a:t>
            </a:r>
            <a:r>
              <a:rPr lang="pt-BR" sz="700" dirty="0"/>
              <a:t>is called a redex. A </a:t>
            </a:r>
            <a:r>
              <a:rPr lang="el-GR" sz="700" dirty="0"/>
              <a:t>λ</a:t>
            </a:r>
            <a:r>
              <a:rPr lang="en-GB" sz="700" dirty="0"/>
              <a:t>-term </a:t>
            </a:r>
            <a:r>
              <a:rPr lang="en-GB" sz="700" dirty="0" err="1">
                <a:solidFill>
                  <a:schemeClr val="bg1"/>
                </a:solidFill>
              </a:rPr>
              <a:t>bbbbbbbbbbbbbbbbbbbbbbbbbbbbbbbbbbbbbbbbbbbbbbbbbbbbbbbbbbbb</a:t>
            </a:r>
            <a:r>
              <a:rPr lang="en-GB" sz="700" dirty="0" err="1"/>
              <a:t>may</a:t>
            </a:r>
            <a:r>
              <a:rPr lang="en-GB" sz="700" dirty="0"/>
              <a:t> have several different bbbbbbbbbbbbbbbbbbbbbb</a:t>
            </a:r>
            <a:r>
              <a:rPr lang="en-GB" sz="700" dirty="0">
                <a:solidFill>
                  <a:schemeClr val="bg1"/>
                </a:solidFill>
              </a:rPr>
              <a:t>bbbbbbbbbbbbbbbbbbbbbbbbbbbbbbbbbbbbbb</a:t>
            </a:r>
            <a:r>
              <a:rPr lang="en-GB" sz="700" dirty="0"/>
              <a:t>reductions which form a </a:t>
            </a:r>
            <a:r>
              <a:rPr lang="en-GB" sz="700" dirty="0">
                <a:solidFill>
                  <a:schemeClr val="bg1"/>
                </a:solidFill>
              </a:rPr>
              <a:t>bbbbbbbbbbbbbbbbbbbbbbbbbbbbbbbbbbbbbbbbbbbbbbbbbbbbbbbbbbbb</a:t>
            </a:r>
            <a:r>
              <a:rPr lang="en-GB" sz="700" dirty="0"/>
              <a:t>derivation tree.</a:t>
            </a:r>
          </a:p>
          <a:p>
            <a:r>
              <a:rPr lang="en-GB" sz="700" b="1" dirty="0"/>
              <a:t>Multi-Step Reductions</a:t>
            </a:r>
            <a:r>
              <a:rPr lang="en-GB" sz="700" dirty="0"/>
              <a:t>: Steps can be combined using the transitive closure of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l-GR" sz="700" baseline="-25000" dirty="0">
                <a:sym typeface="Wingdings" panose="05000000000000000000" pitchFamily="2" charset="2"/>
              </a:rPr>
              <a:t>β</a:t>
            </a:r>
            <a:r>
              <a:rPr lang="en-GB" sz="700" dirty="0">
                <a:sym typeface="Wingdings" panose="05000000000000000000" pitchFamily="2" charset="2"/>
              </a:rPr>
              <a:t> under </a:t>
            </a:r>
            <a:r>
              <a:rPr lang="el-GR" sz="700" dirty="0">
                <a:sym typeface="Wingdings" panose="05000000000000000000" pitchFamily="2" charset="2"/>
              </a:rPr>
              <a:t>α</a:t>
            </a:r>
            <a:r>
              <a:rPr lang="en-GB" sz="700" dirty="0">
                <a:sym typeface="Wingdings" panose="05000000000000000000" pitchFamily="2" charset="2"/>
              </a:rPr>
              <a:t>-conversion:</a:t>
            </a:r>
          </a:p>
          <a:p>
            <a:r>
              <a:rPr lang="en-GB" sz="700" dirty="0"/>
              <a:t>Reflexivity of </a:t>
            </a:r>
            <a:r>
              <a:rPr lang="el-GR" sz="700" dirty="0">
                <a:sym typeface="Wingdings" panose="05000000000000000000" pitchFamily="2" charset="2"/>
              </a:rPr>
              <a:t>α</a:t>
            </a:r>
            <a:r>
              <a:rPr lang="en-GB" sz="700" dirty="0">
                <a:sym typeface="Wingdings" panose="05000000000000000000" pitchFamily="2" charset="2"/>
              </a:rPr>
              <a:t>-conversion:                     Transitivity:</a:t>
            </a:r>
          </a:p>
          <a:p>
            <a:endParaRPr lang="en-GB" sz="700" dirty="0">
              <a:sym typeface="Wingdings" panose="05000000000000000000" pitchFamily="2" charset="2"/>
            </a:endParaRPr>
          </a:p>
          <a:p>
            <a:r>
              <a:rPr lang="en-GB" sz="700" b="1" dirty="0">
                <a:sym typeface="Wingdings" panose="05000000000000000000" pitchFamily="2" charset="2"/>
              </a:rPr>
              <a:t>Confluence</a:t>
            </a:r>
            <a:r>
              <a:rPr lang="en-GB" sz="700" dirty="0">
                <a:sym typeface="Wingdings" panose="05000000000000000000" pitchFamily="2" charset="2"/>
              </a:rPr>
              <a:t>: All derivation paths in the tree that reach some NF reach the same NF:</a:t>
            </a:r>
          </a:p>
          <a:p>
            <a:r>
              <a:rPr lang="en-GB" sz="700" dirty="0">
                <a:sym typeface="Wingdings" panose="05000000000000000000" pitchFamily="2" charset="2"/>
              </a:rPr>
              <a:t>                       ∀M, M</a:t>
            </a:r>
            <a:r>
              <a:rPr lang="en-GB" sz="700" baseline="-25000" dirty="0">
                <a:sym typeface="Wingdings" panose="05000000000000000000" pitchFamily="2" charset="2"/>
              </a:rPr>
              <a:t>1</a:t>
            </a:r>
            <a:r>
              <a:rPr lang="en-GB" sz="700" dirty="0">
                <a:sym typeface="Wingdings" panose="05000000000000000000" pitchFamily="2" charset="2"/>
              </a:rPr>
              <a:t>, M</a:t>
            </a:r>
            <a:r>
              <a:rPr lang="en-GB" sz="700" baseline="-25000" dirty="0">
                <a:sym typeface="Wingdings" panose="05000000000000000000" pitchFamily="2" charset="2"/>
              </a:rPr>
              <a:t>2</a:t>
            </a:r>
            <a:r>
              <a:rPr lang="en-GB" sz="700" dirty="0">
                <a:sym typeface="Wingdings" panose="05000000000000000000" pitchFamily="2" charset="2"/>
              </a:rPr>
              <a:t>. [M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l-GR" sz="700" baseline="-25000" dirty="0">
                <a:sym typeface="Wingdings" panose="05000000000000000000" pitchFamily="2" charset="2"/>
              </a:rPr>
              <a:t>β</a:t>
            </a:r>
            <a:r>
              <a:rPr lang="en-GB" sz="700" baseline="30000" dirty="0">
                <a:sym typeface="Wingdings" panose="05000000000000000000" pitchFamily="2" charset="2"/>
              </a:rPr>
              <a:t>*</a:t>
            </a:r>
            <a:r>
              <a:rPr lang="en-GB" sz="700" dirty="0">
                <a:sym typeface="Wingdings" panose="05000000000000000000" pitchFamily="2" charset="2"/>
              </a:rPr>
              <a:t> M</a:t>
            </a:r>
            <a:r>
              <a:rPr lang="en-GB" sz="700" baseline="-25000" dirty="0">
                <a:sym typeface="Wingdings" panose="05000000000000000000" pitchFamily="2" charset="2"/>
              </a:rPr>
              <a:t>1</a:t>
            </a:r>
            <a:r>
              <a:rPr lang="en-GB" sz="700" dirty="0">
                <a:sym typeface="Wingdings" panose="05000000000000000000" pitchFamily="2" charset="2"/>
              </a:rPr>
              <a:t> ∧ M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l-GR" sz="700" baseline="-25000" dirty="0">
                <a:sym typeface="Wingdings" panose="05000000000000000000" pitchFamily="2" charset="2"/>
              </a:rPr>
              <a:t>β</a:t>
            </a:r>
            <a:r>
              <a:rPr lang="en-GB" sz="700" baseline="30000" dirty="0">
                <a:sym typeface="Wingdings" panose="05000000000000000000" pitchFamily="2" charset="2"/>
              </a:rPr>
              <a:t>*</a:t>
            </a:r>
            <a:r>
              <a:rPr lang="en-GB" sz="700" dirty="0">
                <a:sym typeface="Wingdings" panose="05000000000000000000" pitchFamily="2" charset="2"/>
              </a:rPr>
              <a:t> M</a:t>
            </a:r>
            <a:r>
              <a:rPr lang="en-GB" sz="700" baseline="-25000" dirty="0">
                <a:sym typeface="Wingdings" panose="05000000000000000000" pitchFamily="2" charset="2"/>
              </a:rPr>
              <a:t>2</a:t>
            </a:r>
            <a:r>
              <a:rPr lang="en-GB" sz="700" dirty="0">
                <a:sym typeface="Wingdings" panose="05000000000000000000" pitchFamily="2" charset="2"/>
              </a:rPr>
              <a:t> ⇒ ∃M′.[M</a:t>
            </a:r>
            <a:r>
              <a:rPr lang="en-GB" sz="700" baseline="-25000" dirty="0">
                <a:sym typeface="Wingdings" panose="05000000000000000000" pitchFamily="2" charset="2"/>
              </a:rPr>
              <a:t>1</a:t>
            </a:r>
            <a:r>
              <a:rPr lang="en-GB" sz="700" dirty="0">
                <a:sym typeface="Wingdings" panose="05000000000000000000" pitchFamily="2" charset="2"/>
              </a:rPr>
              <a:t>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l-GR" sz="700" baseline="-25000" dirty="0">
                <a:sym typeface="Wingdings" panose="05000000000000000000" pitchFamily="2" charset="2"/>
              </a:rPr>
              <a:t>β</a:t>
            </a:r>
            <a:r>
              <a:rPr lang="en-GB" sz="700" baseline="30000" dirty="0">
                <a:sym typeface="Wingdings" panose="05000000000000000000" pitchFamily="2" charset="2"/>
              </a:rPr>
              <a:t>*</a:t>
            </a:r>
            <a:r>
              <a:rPr lang="en-GB" sz="700" dirty="0">
                <a:sym typeface="Wingdings" panose="05000000000000000000" pitchFamily="2" charset="2"/>
              </a:rPr>
              <a:t> M′ ∧ M</a:t>
            </a:r>
            <a:r>
              <a:rPr lang="en-GB" sz="700" baseline="-25000" dirty="0">
                <a:sym typeface="Wingdings" panose="05000000000000000000" pitchFamily="2" charset="2"/>
              </a:rPr>
              <a:t>2</a:t>
            </a:r>
            <a:r>
              <a:rPr lang="en-GB" sz="700" dirty="0">
                <a:sym typeface="Wingdings" panose="05000000000000000000" pitchFamily="2" charset="2"/>
              </a:rPr>
              <a:t>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l-GR" sz="700" baseline="-25000" dirty="0">
                <a:sym typeface="Wingdings" panose="05000000000000000000" pitchFamily="2" charset="2"/>
              </a:rPr>
              <a:t>β</a:t>
            </a:r>
            <a:r>
              <a:rPr lang="en-GB" sz="700" baseline="30000" dirty="0">
                <a:sym typeface="Wingdings" panose="05000000000000000000" pitchFamily="2" charset="2"/>
              </a:rPr>
              <a:t>*</a:t>
            </a:r>
            <a:r>
              <a:rPr lang="en-GB" sz="700" dirty="0">
                <a:sym typeface="Wingdings" panose="05000000000000000000" pitchFamily="2" charset="2"/>
              </a:rPr>
              <a:t> M′]]</a:t>
            </a:r>
          </a:p>
          <a:p>
            <a:r>
              <a:rPr lang="el-GR" sz="700" b="1" dirty="0"/>
              <a:t>β</a:t>
            </a:r>
            <a:r>
              <a:rPr lang="en-GB" sz="700" b="1" dirty="0"/>
              <a:t> Normal Forms</a:t>
            </a:r>
            <a:r>
              <a:rPr lang="en-GB" sz="700" dirty="0"/>
              <a:t>: The</a:t>
            </a:r>
            <a:r>
              <a:rPr lang="pt-BR" sz="700" dirty="0"/>
              <a:t> </a:t>
            </a:r>
            <a:r>
              <a:rPr lang="el-GR" sz="700" dirty="0"/>
              <a:t>λ</a:t>
            </a:r>
            <a:r>
              <a:rPr lang="en-GB" sz="700" dirty="0"/>
              <a:t>-term contains no </a:t>
            </a:r>
            <a:r>
              <a:rPr lang="en-GB" sz="700" dirty="0" err="1"/>
              <a:t>redexes</a:t>
            </a:r>
            <a:r>
              <a:rPr lang="en-GB" sz="700" dirty="0"/>
              <a:t> (can’t be further reduced). If an NF exists it is unique.</a:t>
            </a:r>
          </a:p>
          <a:p>
            <a:r>
              <a:rPr lang="en-GB" sz="700" dirty="0"/>
              <a:t>                                                is in normal form(M) ≜ ∀N. M /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l-GR" sz="800" baseline="-25000" dirty="0">
                <a:sym typeface="Wingdings" panose="05000000000000000000" pitchFamily="2" charset="2"/>
              </a:rPr>
              <a:t>β</a:t>
            </a:r>
            <a:r>
              <a:rPr lang="en-GB" sz="700" dirty="0"/>
              <a:t> N </a:t>
            </a:r>
          </a:p>
          <a:p>
            <a:r>
              <a:rPr lang="en-GB" sz="700" dirty="0"/>
              <a:t>                                                has a normal form(M) ≜ ∃M′ . M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l-GR" sz="700" baseline="-25000" dirty="0">
                <a:sym typeface="Wingdings" panose="05000000000000000000" pitchFamily="2" charset="2"/>
              </a:rPr>
              <a:t>β</a:t>
            </a:r>
            <a:r>
              <a:rPr lang="en-GB" sz="700" baseline="30000" dirty="0">
                <a:sym typeface="Wingdings" panose="05000000000000000000" pitchFamily="2" charset="2"/>
              </a:rPr>
              <a:t>*</a:t>
            </a:r>
            <a:r>
              <a:rPr lang="en-GB" sz="700" dirty="0"/>
              <a:t> M′ ∧ is in normal form(M’)  </a:t>
            </a:r>
          </a:p>
          <a:p>
            <a:r>
              <a:rPr lang="el-GR" sz="700" b="1" dirty="0"/>
              <a:t>β</a:t>
            </a:r>
            <a:r>
              <a:rPr lang="en-GB" sz="700" b="1" dirty="0"/>
              <a:t>-equivalence</a:t>
            </a:r>
            <a:r>
              <a:rPr lang="en-GB" sz="700" dirty="0"/>
              <a:t>: M =</a:t>
            </a:r>
            <a:r>
              <a:rPr lang="el-GR" sz="700" baseline="-25000" dirty="0">
                <a:sym typeface="Wingdings" panose="05000000000000000000" pitchFamily="2" charset="2"/>
              </a:rPr>
              <a:t>β</a:t>
            </a:r>
            <a:r>
              <a:rPr lang="el-GR" sz="700" dirty="0"/>
              <a:t> </a:t>
            </a:r>
            <a:r>
              <a:rPr lang="en-GB" sz="700" dirty="0"/>
              <a:t>N ⇔ ∃T. [M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l-GR" sz="700" baseline="-25000" dirty="0">
                <a:sym typeface="Wingdings" panose="05000000000000000000" pitchFamily="2" charset="2"/>
              </a:rPr>
              <a:t>β</a:t>
            </a:r>
            <a:r>
              <a:rPr lang="en-GB" sz="700" baseline="30000" dirty="0">
                <a:sym typeface="Wingdings" panose="05000000000000000000" pitchFamily="2" charset="2"/>
              </a:rPr>
              <a:t>*</a:t>
            </a:r>
            <a:r>
              <a:rPr lang="el-GR" sz="700" dirty="0"/>
              <a:t> </a:t>
            </a:r>
            <a:r>
              <a:rPr lang="en-GB" sz="700" dirty="0"/>
              <a:t>T ∧ N </a:t>
            </a:r>
            <a:r>
              <a:rPr lang="en-GB" sz="600" dirty="0">
                <a:sym typeface="Wingdings" panose="05000000000000000000" pitchFamily="2" charset="2"/>
              </a:rPr>
              <a:t></a:t>
            </a:r>
            <a:r>
              <a:rPr lang="el-GR" sz="700" baseline="-25000" dirty="0">
                <a:sym typeface="Wingdings" panose="05000000000000000000" pitchFamily="2" charset="2"/>
              </a:rPr>
              <a:t>β</a:t>
            </a:r>
            <a:r>
              <a:rPr lang="en-GB" sz="700" baseline="30000" dirty="0">
                <a:sym typeface="Wingdings" panose="05000000000000000000" pitchFamily="2" charset="2"/>
              </a:rPr>
              <a:t>*</a:t>
            </a:r>
            <a:r>
              <a:rPr lang="el-GR" sz="700" dirty="0"/>
              <a:t> </a:t>
            </a:r>
            <a:r>
              <a:rPr lang="en-GB" sz="700" dirty="0"/>
              <a:t>T]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0159163-D2D0-0AE5-FF96-EB5B6F905C04}"/>
              </a:ext>
            </a:extLst>
          </p:cNvPr>
          <p:cNvPicPr>
            <a:picLocks noChangeAspect="1"/>
          </p:cNvPicPr>
          <p:nvPr/>
        </p:nvPicPr>
        <p:blipFill rotWithShape="1">
          <a:blip r:embed="rId71">
            <a:extLst>
              <a:ext uri="{BEBA8EAE-BF5A-486C-A8C5-ECC9F3942E4B}">
                <a14:imgProps xmlns:a14="http://schemas.microsoft.com/office/drawing/2010/main">
                  <a14:imgLayer r:embed="rId7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75" t="10920" r="3448" b="5485"/>
          <a:stretch/>
        </p:blipFill>
        <p:spPr>
          <a:xfrm>
            <a:off x="3544760" y="8820912"/>
            <a:ext cx="2699732" cy="43252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405C684-B9C0-4819-4137-3FAB8BB2F18A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4553447" y="9383718"/>
            <a:ext cx="376000" cy="23153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9CFA2F1-5AE2-FA3B-CC60-E3148C7BF772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5411666" y="9383870"/>
            <a:ext cx="774644" cy="2348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8E44BA9-9605-335D-9B3D-78A68693B6B2}"/>
              </a:ext>
            </a:extLst>
          </p:cNvPr>
          <p:cNvSpPr txBox="1"/>
          <p:nvPr/>
        </p:nvSpPr>
        <p:spPr>
          <a:xfrm>
            <a:off x="2122237" y="6397939"/>
            <a:ext cx="131927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Reduction Order</a:t>
            </a:r>
            <a:r>
              <a:rPr lang="en-GB" sz="700" dirty="0"/>
              <a:t>:</a:t>
            </a:r>
          </a:p>
          <a:p>
            <a:r>
              <a:rPr lang="en-GB" sz="700" i="1" dirty="0"/>
              <a:t>Normal</a:t>
            </a:r>
            <a:r>
              <a:rPr lang="en-GB" sz="700" dirty="0"/>
              <a:t>: leftmost outermost </a:t>
            </a:r>
            <a:r>
              <a:rPr lang="en-GB" sz="700" dirty="0" err="1"/>
              <a:t>redex</a:t>
            </a:r>
            <a:r>
              <a:rPr lang="en-GB" sz="700" dirty="0"/>
              <a:t> first, always goes to NF</a:t>
            </a:r>
          </a:p>
          <a:p>
            <a:r>
              <a:rPr lang="en-GB" sz="700" i="1" dirty="0"/>
              <a:t>Call By Name</a:t>
            </a:r>
            <a:r>
              <a:rPr lang="en-GB" sz="700" dirty="0"/>
              <a:t>: leftmost outermost first.</a:t>
            </a:r>
          </a:p>
          <a:p>
            <a:r>
              <a:rPr lang="en-GB" sz="700" i="1" dirty="0"/>
              <a:t>Call By Values</a:t>
            </a:r>
            <a:r>
              <a:rPr lang="en-GB" sz="700" dirty="0"/>
              <a:t>: leftmost innermost </a:t>
            </a:r>
            <a:r>
              <a:rPr lang="en-GB" sz="700" dirty="0" err="1"/>
              <a:t>redex</a:t>
            </a:r>
            <a:r>
              <a:rPr lang="en-GB" sz="700" dirty="0"/>
              <a:t> first.</a:t>
            </a:r>
            <a:endParaRPr lang="en-GB" sz="700" i="1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71BC735-2CF8-12D0-0F99-EDEE2D1F40AB}"/>
              </a:ext>
            </a:extLst>
          </p:cNvPr>
          <p:cNvPicPr>
            <a:picLocks noChangeAspect="1"/>
          </p:cNvPicPr>
          <p:nvPr/>
        </p:nvPicPr>
        <p:blipFill rotWithShape="1">
          <a:blip r:embed="rId75"/>
          <a:srcRect l="1638" t="7357" r="2545" b="15085"/>
          <a:stretch/>
        </p:blipFill>
        <p:spPr>
          <a:xfrm>
            <a:off x="1955262" y="7217395"/>
            <a:ext cx="1469879" cy="24568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B431D5D-D9A4-59C0-E8FA-2E45AE771A3D}"/>
              </a:ext>
            </a:extLst>
          </p:cNvPr>
          <p:cNvSpPr txBox="1"/>
          <p:nvPr/>
        </p:nvSpPr>
        <p:spPr>
          <a:xfrm>
            <a:off x="2108966" y="7405690"/>
            <a:ext cx="13527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b="1" dirty="0"/>
              <a:t>η-</a:t>
            </a:r>
            <a:r>
              <a:rPr lang="en-GB" sz="700" b="1" dirty="0"/>
              <a:t>equivalence</a:t>
            </a:r>
            <a:r>
              <a:rPr lang="en-GB" sz="700" dirty="0"/>
              <a:t>:</a:t>
            </a:r>
          </a:p>
          <a:p>
            <a:r>
              <a:rPr lang="en-GB" sz="700" dirty="0"/>
              <a:t>If the application of M to another λ-term is equivalent to M′ applied to the same λ-terms then M and M′ are equivalent.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CBCA7B9A-870A-E07D-4FB8-64313AA7FB84}"/>
              </a:ext>
            </a:extLst>
          </p:cNvPr>
          <p:cNvPicPr>
            <a:picLocks noChangeAspect="1"/>
          </p:cNvPicPr>
          <p:nvPr/>
        </p:nvPicPr>
        <p:blipFill rotWithShape="1">
          <a:blip r:embed="rId76">
            <a:extLst>
              <a:ext uri="{BEBA8EAE-BF5A-486C-A8C5-ECC9F3942E4B}">
                <a14:imgProps xmlns:a14="http://schemas.microsoft.com/office/drawing/2010/main">
                  <a14:imgLayer r:embed="rId77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59562"/>
          <a:stretch/>
        </p:blipFill>
        <p:spPr>
          <a:xfrm>
            <a:off x="2493254" y="7985641"/>
            <a:ext cx="598050" cy="24928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398EDBF-330F-DC40-96A6-28B34C2B5B58}"/>
              </a:ext>
            </a:extLst>
          </p:cNvPr>
          <p:cNvPicPr>
            <a:picLocks noChangeAspect="1"/>
          </p:cNvPicPr>
          <p:nvPr/>
        </p:nvPicPr>
        <p:blipFill rotWithShape="1">
          <a:blip r:embed="rId76">
            <a:extLst>
              <a:ext uri="{BEBA8EAE-BF5A-486C-A8C5-ECC9F3942E4B}">
                <a14:imgProps xmlns:a14="http://schemas.microsoft.com/office/drawing/2010/main">
                  <a14:imgLayer r:embed="rId77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45368"/>
          <a:stretch/>
        </p:blipFill>
        <p:spPr>
          <a:xfrm>
            <a:off x="2364593" y="8219106"/>
            <a:ext cx="824521" cy="25439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0B98B12-D281-0F45-0FAC-5B31F80FED79}"/>
              </a:ext>
            </a:extLst>
          </p:cNvPr>
          <p:cNvSpPr txBox="1"/>
          <p:nvPr/>
        </p:nvSpPr>
        <p:spPr>
          <a:xfrm>
            <a:off x="2108966" y="8382067"/>
            <a:ext cx="139686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b="1" dirty="0"/>
              <a:t>λ-</a:t>
            </a:r>
            <a:r>
              <a:rPr lang="en-GB" sz="700" b="1" dirty="0"/>
              <a:t>definable</a:t>
            </a:r>
            <a:r>
              <a:rPr lang="en-GB" sz="700" dirty="0"/>
              <a:t>:</a:t>
            </a:r>
          </a:p>
          <a:p>
            <a:r>
              <a:rPr lang="en-GB" sz="700" dirty="0"/>
              <a:t>Partial function </a:t>
            </a:r>
            <a:r>
              <a:rPr lang="en-GB" sz="700" b="1" dirty="0"/>
              <a:t>f : </a:t>
            </a:r>
            <a:r>
              <a:rPr lang="en-GB" sz="700" b="1" dirty="0" err="1"/>
              <a:t>N</a:t>
            </a:r>
            <a:r>
              <a:rPr lang="en-GB" sz="700" b="1" baseline="30000" dirty="0" err="1"/>
              <a:t>n</a:t>
            </a:r>
            <a:r>
              <a:rPr lang="en-GB" sz="700" b="1" dirty="0"/>
              <a:t> ⇀ N</a:t>
            </a:r>
            <a:r>
              <a:rPr lang="en-GB" sz="700" dirty="0"/>
              <a:t> is λ-definable </a:t>
            </a:r>
            <a:r>
              <a:rPr lang="en-GB" sz="700" dirty="0" err="1"/>
              <a:t>iff</a:t>
            </a:r>
            <a:r>
              <a:rPr lang="en-GB" sz="700" dirty="0"/>
              <a:t> there is a closed λ-term M where both hold:</a:t>
            </a:r>
          </a:p>
          <a:p>
            <a:r>
              <a:rPr lang="es-ES" sz="700" dirty="0"/>
              <a:t>f(x</a:t>
            </a:r>
            <a:r>
              <a:rPr lang="es-ES" sz="700" baseline="-25000" dirty="0"/>
              <a:t>1</a:t>
            </a:r>
            <a:r>
              <a:rPr lang="es-ES" sz="700" dirty="0"/>
              <a:t>, ..., </a:t>
            </a:r>
            <a:r>
              <a:rPr lang="es-ES" sz="700" dirty="0" err="1"/>
              <a:t>x</a:t>
            </a:r>
            <a:r>
              <a:rPr lang="es-ES" sz="700" baseline="-25000" dirty="0" err="1"/>
              <a:t>n</a:t>
            </a:r>
            <a:r>
              <a:rPr lang="es-ES" sz="700" dirty="0"/>
              <a:t>) = y ⇔ M x</a:t>
            </a:r>
            <a:r>
              <a:rPr lang="es-ES" sz="700" baseline="-25000" dirty="0"/>
              <a:t>1</a:t>
            </a:r>
            <a:r>
              <a:rPr lang="es-ES" sz="700" dirty="0"/>
              <a:t> ... </a:t>
            </a:r>
            <a:r>
              <a:rPr lang="es-ES" sz="700" dirty="0" err="1"/>
              <a:t>x</a:t>
            </a:r>
            <a:r>
              <a:rPr lang="es-ES" sz="700" baseline="-25000" dirty="0" err="1"/>
              <a:t>n</a:t>
            </a:r>
            <a:r>
              <a:rPr lang="es-ES" sz="700" dirty="0"/>
              <a:t> =</a:t>
            </a:r>
            <a:r>
              <a:rPr lang="el-GR" sz="700" baseline="-25000" dirty="0"/>
              <a:t>β</a:t>
            </a:r>
            <a:r>
              <a:rPr lang="es-ES" sz="700" dirty="0"/>
              <a:t> y</a:t>
            </a:r>
          </a:p>
          <a:p>
            <a:r>
              <a:rPr lang="en-GB" sz="700" dirty="0"/>
              <a:t>f(x</a:t>
            </a:r>
            <a:r>
              <a:rPr lang="en-GB" sz="700" baseline="-25000" dirty="0"/>
              <a:t>1</a:t>
            </a:r>
            <a:r>
              <a:rPr lang="en-GB" sz="700" dirty="0"/>
              <a:t>, ..., </a:t>
            </a:r>
            <a:r>
              <a:rPr lang="en-GB" sz="700" dirty="0" err="1"/>
              <a:t>x</a:t>
            </a:r>
            <a:r>
              <a:rPr lang="en-GB" sz="700" baseline="-25000" dirty="0" err="1"/>
              <a:t>n</a:t>
            </a:r>
            <a:r>
              <a:rPr lang="en-GB" sz="700" dirty="0"/>
              <a:t>)↑ ⇔ M x</a:t>
            </a:r>
            <a:r>
              <a:rPr lang="en-GB" sz="700" baseline="-25000" dirty="0"/>
              <a:t>1</a:t>
            </a:r>
            <a:r>
              <a:rPr lang="en-GB" sz="700" dirty="0"/>
              <a:t> ... </a:t>
            </a:r>
            <a:r>
              <a:rPr lang="en-GB" sz="700" dirty="0" err="1"/>
              <a:t>x</a:t>
            </a:r>
            <a:r>
              <a:rPr lang="en-GB" sz="700" baseline="-25000" dirty="0" err="1"/>
              <a:t>n</a:t>
            </a:r>
            <a:r>
              <a:rPr lang="en-GB" sz="700" dirty="0"/>
              <a:t> has no normal form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01E0E2E-226A-0A98-9821-6B6DD4E4A786}"/>
              </a:ext>
            </a:extLst>
          </p:cNvPr>
          <p:cNvSpPr txBox="1"/>
          <p:nvPr/>
        </p:nvSpPr>
        <p:spPr>
          <a:xfrm>
            <a:off x="-44462" y="9234281"/>
            <a:ext cx="17508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Combinators</a:t>
            </a:r>
            <a:r>
              <a:rPr lang="en-GB" sz="700" dirty="0"/>
              <a:t>: Closed </a:t>
            </a:r>
            <a:r>
              <a:rPr lang="el-GR" sz="700" dirty="0"/>
              <a:t>λ-</a:t>
            </a:r>
            <a:r>
              <a:rPr lang="en-GB" sz="700" dirty="0"/>
              <a:t>term (no free vars)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DB92595B-838C-BB26-5EC8-5CC71F2A11CE}"/>
              </a:ext>
            </a:extLst>
          </p:cNvPr>
          <p:cNvPicPr>
            <a:picLocks noChangeAspect="1"/>
          </p:cNvPicPr>
          <p:nvPr/>
        </p:nvPicPr>
        <p:blipFill rotWithShape="1">
          <a:blip r:embed="rId78">
            <a:extLst>
              <a:ext uri="{BEBA8EAE-BF5A-486C-A8C5-ECC9F3942E4B}">
                <a14:imgProps xmlns:a14="http://schemas.microsoft.com/office/drawing/2010/main">
                  <a14:imgLayer r:embed="rId7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4925" r="53827" b="11725"/>
          <a:stretch/>
        </p:blipFill>
        <p:spPr>
          <a:xfrm>
            <a:off x="54849" y="9379795"/>
            <a:ext cx="1291218" cy="81285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8907FF87-7E11-023A-6784-AC64C351CACE}"/>
              </a:ext>
            </a:extLst>
          </p:cNvPr>
          <p:cNvPicPr>
            <a:picLocks noChangeAspect="1"/>
          </p:cNvPicPr>
          <p:nvPr/>
        </p:nvPicPr>
        <p:blipFill rotWithShape="1">
          <a:blip r:embed="rId78">
            <a:extLst>
              <a:ext uri="{BEBA8EAE-BF5A-486C-A8C5-ECC9F3942E4B}">
                <a14:imgProps xmlns:a14="http://schemas.microsoft.com/office/drawing/2010/main">
                  <a14:imgLayer r:embed="rId7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7383" t="4194" r="21414" b="11724"/>
          <a:stretch/>
        </p:blipFill>
        <p:spPr>
          <a:xfrm>
            <a:off x="942622" y="9377742"/>
            <a:ext cx="872580" cy="81998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11CACB8-DB87-212C-F293-100D8610BEA0}"/>
              </a:ext>
            </a:extLst>
          </p:cNvPr>
          <p:cNvPicPr>
            <a:picLocks noChangeAspect="1"/>
          </p:cNvPicPr>
          <p:nvPr/>
        </p:nvPicPr>
        <p:blipFill rotWithShape="1">
          <a:blip r:embed="rId78">
            <a:extLst>
              <a:ext uri="{BEBA8EAE-BF5A-486C-A8C5-ECC9F3942E4B}">
                <a14:imgProps xmlns:a14="http://schemas.microsoft.com/office/drawing/2010/main">
                  <a14:imgLayer r:embed="rId7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86919" r="53827"/>
          <a:stretch/>
        </p:blipFill>
        <p:spPr>
          <a:xfrm>
            <a:off x="41765" y="10191874"/>
            <a:ext cx="1291218" cy="12756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79BF4642-F010-4EB3-60A2-CBC40CE39B98}"/>
              </a:ext>
            </a:extLst>
          </p:cNvPr>
          <p:cNvPicPr>
            <a:picLocks noChangeAspect="1"/>
          </p:cNvPicPr>
          <p:nvPr/>
        </p:nvPicPr>
        <p:blipFill rotWithShape="1">
          <a:blip r:embed="rId78">
            <a:extLst>
              <a:ext uri="{BEBA8EAE-BF5A-486C-A8C5-ECC9F3942E4B}">
                <a14:imgProps xmlns:a14="http://schemas.microsoft.com/office/drawing/2010/main">
                  <a14:imgLayer r:embed="rId7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3239" t="88025"/>
          <a:stretch/>
        </p:blipFill>
        <p:spPr>
          <a:xfrm>
            <a:off x="445353" y="10304976"/>
            <a:ext cx="1307640" cy="116784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995FFC3-51B1-CE92-FF06-D04658684714}"/>
              </a:ext>
            </a:extLst>
          </p:cNvPr>
          <p:cNvCxnSpPr>
            <a:cxnSpLocks/>
          </p:cNvCxnSpPr>
          <p:nvPr/>
        </p:nvCxnSpPr>
        <p:spPr>
          <a:xfrm>
            <a:off x="1809568" y="9257567"/>
            <a:ext cx="0" cy="140614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BA29F9-A727-B822-F9D1-5B5CC260871A}"/>
              </a:ext>
            </a:extLst>
          </p:cNvPr>
          <p:cNvSpPr txBox="1"/>
          <p:nvPr/>
        </p:nvSpPr>
        <p:spPr>
          <a:xfrm>
            <a:off x="2092324" y="9126125"/>
            <a:ext cx="10144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/>
              <a:t>Church Numerals</a:t>
            </a:r>
            <a:r>
              <a:rPr lang="en-GB" sz="700" dirty="0"/>
              <a:t>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F12CF21-C0CC-09BC-A3C4-3BCDDFA0DE23}"/>
              </a:ext>
            </a:extLst>
          </p:cNvPr>
          <p:cNvPicPr>
            <a:picLocks noChangeAspect="1"/>
          </p:cNvPicPr>
          <p:nvPr/>
        </p:nvPicPr>
        <p:blipFill rotWithShape="1">
          <a:blip r:embed="rId80"/>
          <a:srcRect l="585" t="6248" r="385" b="5222"/>
          <a:stretch/>
        </p:blipFill>
        <p:spPr>
          <a:xfrm>
            <a:off x="1817426" y="9269982"/>
            <a:ext cx="1607714" cy="14372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CACECE15-1026-7158-AD05-D4BCC052F2A6}"/>
              </a:ext>
            </a:extLst>
          </p:cNvPr>
          <p:cNvPicPr>
            <a:picLocks noChangeAspect="1"/>
          </p:cNvPicPr>
          <p:nvPr/>
        </p:nvPicPr>
        <p:blipFill rotWithShape="1">
          <a:blip r:embed="rId81"/>
          <a:srcRect l="630" t="8775" r="1051" b="49471"/>
          <a:stretch/>
        </p:blipFill>
        <p:spPr>
          <a:xfrm>
            <a:off x="1815203" y="9424176"/>
            <a:ext cx="1599592" cy="90508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A81AFFA0-B584-22F7-2051-29E89CF341BC}"/>
              </a:ext>
            </a:extLst>
          </p:cNvPr>
          <p:cNvPicPr>
            <a:picLocks noChangeAspect="1"/>
          </p:cNvPicPr>
          <p:nvPr/>
        </p:nvPicPr>
        <p:blipFill rotWithShape="1">
          <a:blip r:embed="rId82"/>
          <a:srcRect l="833" t="13151" r="341" b="5008"/>
          <a:stretch/>
        </p:blipFill>
        <p:spPr>
          <a:xfrm>
            <a:off x="1822498" y="9519310"/>
            <a:ext cx="1271004" cy="85498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9476614D-DA55-0313-5870-87FA04F57339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l="2073" t="19142"/>
          <a:stretch/>
        </p:blipFill>
        <p:spPr>
          <a:xfrm>
            <a:off x="1825727" y="9609192"/>
            <a:ext cx="896182" cy="90378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5C7A3220-D886-9E61-B432-C3DF5A02048C}"/>
              </a:ext>
            </a:extLst>
          </p:cNvPr>
          <p:cNvPicPr>
            <a:picLocks noChangeAspect="1"/>
          </p:cNvPicPr>
          <p:nvPr/>
        </p:nvPicPr>
        <p:blipFill rotWithShape="1">
          <a:blip r:embed="rId84"/>
          <a:srcRect t="1" r="61760" b="3144"/>
          <a:stretch/>
        </p:blipFill>
        <p:spPr>
          <a:xfrm>
            <a:off x="1823187" y="9787332"/>
            <a:ext cx="739035" cy="78523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E4E273D-B5AC-582A-5854-1467B555801D}"/>
              </a:ext>
            </a:extLst>
          </p:cNvPr>
          <p:cNvPicPr>
            <a:picLocks noChangeAspect="1"/>
          </p:cNvPicPr>
          <p:nvPr/>
        </p:nvPicPr>
        <p:blipFill rotWithShape="1">
          <a:blip r:embed="rId85"/>
          <a:srcRect l="843" r="442" b="4556"/>
          <a:stretch/>
        </p:blipFill>
        <p:spPr>
          <a:xfrm>
            <a:off x="1822499" y="9702960"/>
            <a:ext cx="1196060" cy="80336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08C3A6A0-5593-0A46-99E1-5463B0B99751}"/>
              </a:ext>
            </a:extLst>
          </p:cNvPr>
          <p:cNvPicPr>
            <a:picLocks noChangeAspect="1"/>
          </p:cNvPicPr>
          <p:nvPr/>
        </p:nvPicPr>
        <p:blipFill rotWithShape="1">
          <a:blip r:embed="rId86"/>
          <a:srcRect l="4185" t="19954" r="10410" b="49357"/>
          <a:stretch/>
        </p:blipFill>
        <p:spPr>
          <a:xfrm>
            <a:off x="1819652" y="10292799"/>
            <a:ext cx="1077801" cy="78523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18B4966-956B-9663-E173-C829EC977383}"/>
              </a:ext>
            </a:extLst>
          </p:cNvPr>
          <p:cNvPicPr>
            <a:picLocks noChangeAspect="1"/>
          </p:cNvPicPr>
          <p:nvPr/>
        </p:nvPicPr>
        <p:blipFill rotWithShape="1">
          <a:blip r:embed="rId84"/>
          <a:srcRect l="38617" t="-5459"/>
          <a:stretch/>
        </p:blipFill>
        <p:spPr>
          <a:xfrm>
            <a:off x="2229629" y="9865127"/>
            <a:ext cx="1186282" cy="85498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4F752381-9013-78CB-5B20-B19738B83B40}"/>
              </a:ext>
            </a:extLst>
          </p:cNvPr>
          <p:cNvPicPr>
            <a:picLocks noChangeAspect="1"/>
          </p:cNvPicPr>
          <p:nvPr/>
        </p:nvPicPr>
        <p:blipFill rotWithShape="1">
          <a:blip r:embed="rId87"/>
          <a:srcRect l="1778" t="6401" r="1127" b="81109"/>
          <a:stretch/>
        </p:blipFill>
        <p:spPr>
          <a:xfrm>
            <a:off x="1819732" y="9955546"/>
            <a:ext cx="1605408" cy="81947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ED99AF37-9414-421B-DEF7-4441954E2BB5}"/>
              </a:ext>
            </a:extLst>
          </p:cNvPr>
          <p:cNvPicPr>
            <a:picLocks noChangeAspect="1"/>
          </p:cNvPicPr>
          <p:nvPr/>
        </p:nvPicPr>
        <p:blipFill rotWithShape="1">
          <a:blip r:embed="rId88"/>
          <a:srcRect l="538" t="8731" r="1655" b="49026"/>
          <a:stretch/>
        </p:blipFill>
        <p:spPr>
          <a:xfrm>
            <a:off x="1819981" y="10211029"/>
            <a:ext cx="1605159" cy="75430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EDE3438D-93E4-C01D-6D48-D9F022837166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 rot="16200000">
            <a:off x="115036" y="4794272"/>
            <a:ext cx="2276546" cy="94858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A625D62-817E-36A1-B764-66315CA5E604}"/>
              </a:ext>
            </a:extLst>
          </p:cNvPr>
          <p:cNvCxnSpPr>
            <a:cxnSpLocks/>
          </p:cNvCxnSpPr>
          <p:nvPr/>
        </p:nvCxnSpPr>
        <p:spPr>
          <a:xfrm flipH="1">
            <a:off x="3432918" y="10258195"/>
            <a:ext cx="2736235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" name="Picture 197">
            <a:extLst>
              <a:ext uri="{FF2B5EF4-FFF2-40B4-BE49-F238E27FC236}">
                <a16:creationId xmlns:a16="http://schemas.microsoft.com/office/drawing/2014/main" id="{3A174DF7-3EDF-42B1-90FD-7521A3CDD316}"/>
              </a:ext>
            </a:extLst>
          </p:cNvPr>
          <p:cNvPicPr>
            <a:picLocks noChangeAspect="1"/>
          </p:cNvPicPr>
          <p:nvPr/>
        </p:nvPicPr>
        <p:blipFill rotWithShape="1">
          <a:blip r:embed="rId87"/>
          <a:srcRect l="10053" t="38706" r="26721" b="48286"/>
          <a:stretch/>
        </p:blipFill>
        <p:spPr>
          <a:xfrm>
            <a:off x="1821442" y="10042551"/>
            <a:ext cx="1045392" cy="85345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DB1A89B3-FBE4-9A40-16F1-4A9B53154059}"/>
              </a:ext>
            </a:extLst>
          </p:cNvPr>
          <p:cNvPicPr>
            <a:picLocks noChangeAspect="1"/>
          </p:cNvPicPr>
          <p:nvPr/>
        </p:nvPicPr>
        <p:blipFill rotWithShape="1">
          <a:blip r:embed="rId87"/>
          <a:srcRect l="6982" t="68659" r="26241" b="18333"/>
          <a:stretch/>
        </p:blipFill>
        <p:spPr>
          <a:xfrm>
            <a:off x="1818310" y="10122237"/>
            <a:ext cx="1104126" cy="85346"/>
          </a:xfrm>
          <a:prstGeom prst="rect">
            <a:avLst/>
          </a:prstGeom>
        </p:spPr>
      </p:pic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B0F411D-17EB-C6D1-BD4A-369E05EC7CA9}"/>
              </a:ext>
            </a:extLst>
          </p:cNvPr>
          <p:cNvCxnSpPr/>
          <p:nvPr/>
        </p:nvCxnSpPr>
        <p:spPr>
          <a:xfrm>
            <a:off x="1859823" y="1636434"/>
            <a:ext cx="0" cy="9836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972ED5-8064-BF22-B293-EC62A7125655}"/>
              </a:ext>
            </a:extLst>
          </p:cNvPr>
          <p:cNvCxnSpPr>
            <a:cxnSpLocks/>
          </p:cNvCxnSpPr>
          <p:nvPr/>
        </p:nvCxnSpPr>
        <p:spPr>
          <a:xfrm>
            <a:off x="1560098" y="2620969"/>
            <a:ext cx="0" cy="150308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3254D2-0BE1-A578-7CC6-2E73E19C060F}"/>
              </a:ext>
            </a:extLst>
          </p:cNvPr>
          <p:cNvSpPr txBox="1"/>
          <p:nvPr/>
        </p:nvSpPr>
        <p:spPr>
          <a:xfrm>
            <a:off x="-7911" y="1591837"/>
            <a:ext cx="1964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Specifying Turing Machines</a:t>
            </a:r>
            <a:r>
              <a:rPr lang="en-GB" sz="700" dirty="0"/>
              <a:t>: TM to increment a “backwards” binary number: </a:t>
            </a:r>
          </a:p>
          <a:p>
            <a:r>
              <a:rPr lang="en-GB" sz="700" dirty="0"/>
              <a:t>Define </a:t>
            </a:r>
            <a:r>
              <a:rPr lang="en-GB" sz="700" b="1" dirty="0"/>
              <a:t>M = (Q, Σ, s, δ)</a:t>
            </a:r>
            <a:r>
              <a:rPr lang="en-GB" sz="700" dirty="0"/>
              <a:t> </a:t>
            </a:r>
          </a:p>
          <a:p>
            <a:r>
              <a:rPr lang="en-GB" sz="700" dirty="0"/>
              <a:t>where </a:t>
            </a:r>
            <a:r>
              <a:rPr lang="en-GB" sz="700" b="1" dirty="0"/>
              <a:t>Σ = {␣, 0, 1}</a:t>
            </a:r>
            <a:r>
              <a:rPr lang="en-GB" sz="700" dirty="0"/>
              <a:t>,</a:t>
            </a:r>
            <a:r>
              <a:rPr lang="en-GB" sz="700" b="1" dirty="0"/>
              <a:t> </a:t>
            </a:r>
          </a:p>
          <a:p>
            <a:r>
              <a:rPr lang="en-GB" sz="700" b="1" dirty="0"/>
              <a:t>Q = {s, t}</a:t>
            </a:r>
            <a:r>
              <a:rPr lang="en-GB" sz="700" dirty="0"/>
              <a:t>, and </a:t>
            </a:r>
            <a:r>
              <a:rPr lang="en-GB" sz="700" b="1" dirty="0"/>
              <a:t>δ</a:t>
            </a:r>
            <a:r>
              <a:rPr lang="en-GB" sz="700" dirty="0"/>
              <a:t>:</a:t>
            </a:r>
          </a:p>
          <a:p>
            <a:r>
              <a:rPr lang="en-GB" sz="700" b="1" dirty="0"/>
              <a:t>Tracing their execution</a:t>
            </a:r>
            <a:r>
              <a:rPr lang="en-GB" sz="700" dirty="0"/>
              <a:t>: remember state is (state, symbols to left of head, symbols on right)</a:t>
            </a:r>
          </a:p>
          <a:p>
            <a:r>
              <a:rPr lang="en-GB" sz="700" dirty="0"/>
              <a:t>Match state with first symbol on right to get cell for new state. E.g. (s, </a:t>
            </a:r>
            <a:r>
              <a:rPr lang="el-GR" sz="700" dirty="0"/>
              <a:t>ε</a:t>
            </a:r>
            <a:r>
              <a:rPr lang="en-GB" sz="700" dirty="0"/>
              <a:t>, 1001) </a:t>
            </a:r>
            <a:r>
              <a:rPr lang="en-GB" sz="700" dirty="0">
                <a:sym typeface="Wingdings" panose="05000000000000000000" pitchFamily="2" charset="2"/>
              </a:rPr>
              <a:t></a:t>
            </a:r>
            <a:r>
              <a:rPr lang="en-GB" sz="700" baseline="-25000" dirty="0">
                <a:sym typeface="Wingdings" panose="05000000000000000000" pitchFamily="2" charset="2"/>
              </a:rPr>
              <a:t>M</a:t>
            </a:r>
            <a:r>
              <a:rPr lang="en-GB" sz="600" dirty="0">
                <a:sym typeface="Wingdings" panose="05000000000000000000" pitchFamily="2" charset="2"/>
              </a:rPr>
              <a:t> (s, 0, 001).</a:t>
            </a:r>
            <a:endParaRPr lang="en-GB" sz="7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AC0736-13F6-E0AF-36B4-EEA877A93C78}"/>
              </a:ext>
            </a:extLst>
          </p:cNvPr>
          <p:cNvPicPr>
            <a:picLocks noChangeAspect="1"/>
          </p:cNvPicPr>
          <p:nvPr/>
        </p:nvPicPr>
        <p:blipFill rotWithShape="1">
          <a:blip r:embed="rId90"/>
          <a:srcRect l="1880" t="8991" r="1891" b="13379"/>
          <a:stretch/>
        </p:blipFill>
        <p:spPr>
          <a:xfrm>
            <a:off x="904256" y="1877350"/>
            <a:ext cx="948586" cy="2765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81B67E3-94D4-6B7B-35B7-D047B7BAE34F}"/>
              </a:ext>
            </a:extLst>
          </p:cNvPr>
          <p:cNvSpPr/>
          <p:nvPr/>
        </p:nvSpPr>
        <p:spPr>
          <a:xfrm>
            <a:off x="2252" y="1632959"/>
            <a:ext cx="1858776" cy="989849"/>
          </a:xfrm>
          <a:prstGeom prst="rect">
            <a:avLst/>
          </a:prstGeom>
          <a:noFill/>
          <a:ln w="9525">
            <a:solidFill>
              <a:srgbClr val="F52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B2B023-990C-79B3-359E-9E23FAF219FA}"/>
              </a:ext>
            </a:extLst>
          </p:cNvPr>
          <p:cNvSpPr txBox="1"/>
          <p:nvPr/>
        </p:nvSpPr>
        <p:spPr>
          <a:xfrm>
            <a:off x="-7686" y="2585961"/>
            <a:ext cx="1641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Gadget: Pop L to X</a:t>
            </a:r>
            <a:r>
              <a:rPr lang="en-GB" sz="700" dirty="0"/>
              <a:t>. If L = 0, return X = 0 and go to “empty” else if L = &lt;&lt;x,   = n then return X = n, L = l , </a:t>
            </a:r>
            <a:r>
              <a:rPr lang="en-GB" sz="700" dirty="0" err="1"/>
              <a:t>goto</a:t>
            </a:r>
            <a:r>
              <a:rPr lang="en-GB" sz="700" dirty="0"/>
              <a:t> “done”.</a:t>
            </a:r>
            <a:endParaRPr lang="en-GB" sz="7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8E3A06-4C25-C214-ED38-6234295C8A70}"/>
              </a:ext>
            </a:extLst>
          </p:cNvPr>
          <p:cNvPicPr>
            <a:picLocks noChangeAspect="1"/>
          </p:cNvPicPr>
          <p:nvPr/>
        </p:nvPicPr>
        <p:blipFill rotWithShape="1">
          <a:blip r:embed="rId91"/>
          <a:srcRect l="7216" t="18915" r="11062" b="23202"/>
          <a:stretch/>
        </p:blipFill>
        <p:spPr>
          <a:xfrm>
            <a:off x="1127443" y="2749126"/>
            <a:ext cx="190298" cy="855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E4A026-30FD-EF33-F57B-F8F274671BF5}"/>
              </a:ext>
            </a:extLst>
          </p:cNvPr>
          <p:cNvPicPr>
            <a:picLocks noChangeAspect="1"/>
          </p:cNvPicPr>
          <p:nvPr/>
        </p:nvPicPr>
        <p:blipFill rotWithShape="1">
          <a:blip r:embed="rId91"/>
          <a:srcRect l="57854" t="18915" r="24388" b="23202"/>
          <a:stretch/>
        </p:blipFill>
        <p:spPr>
          <a:xfrm>
            <a:off x="858709" y="2856444"/>
            <a:ext cx="46144" cy="955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339B48-B3EC-AFAE-1433-2B374380BECA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94777" y="2956178"/>
            <a:ext cx="1454841" cy="86810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3683042-3461-86EA-D975-EBF2AD11EFB5}"/>
              </a:ext>
            </a:extLst>
          </p:cNvPr>
          <p:cNvSpPr/>
          <p:nvPr/>
        </p:nvSpPr>
        <p:spPr>
          <a:xfrm>
            <a:off x="-3375" y="2623845"/>
            <a:ext cx="1563554" cy="1217645"/>
          </a:xfrm>
          <a:prstGeom prst="rect">
            <a:avLst/>
          </a:prstGeom>
          <a:noFill/>
          <a:ln w="9525">
            <a:solidFill>
              <a:srgbClr val="F529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81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>
            <a:extLst>
              <a:ext uri="{FF2B5EF4-FFF2-40B4-BE49-F238E27FC236}">
                <a16:creationId xmlns:a16="http://schemas.microsoft.com/office/drawing/2014/main" id="{297DC931-ACFC-7CE7-D6E4-8DFD98FC00C4}"/>
              </a:ext>
            </a:extLst>
          </p:cNvPr>
          <p:cNvSpPr txBox="1"/>
          <p:nvPr/>
        </p:nvSpPr>
        <p:spPr>
          <a:xfrm>
            <a:off x="5034354" y="9287189"/>
            <a:ext cx="1375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Coding a List of Numbers</a:t>
            </a:r>
            <a:r>
              <a:rPr lang="en-GB" sz="700" dirty="0"/>
              <a:t>:</a:t>
            </a:r>
          </a:p>
          <a:p>
            <a:r>
              <a:rPr lang="en-GB" sz="700" dirty="0"/>
              <a:t>A tape over Σ = {␣, 0, 1} codes a list of numbers if it looks like:</a:t>
            </a:r>
          </a:p>
          <a:p>
            <a:endParaRPr lang="en-GB" sz="700" dirty="0"/>
          </a:p>
          <a:p>
            <a:endParaRPr lang="en-GB" sz="700" dirty="0"/>
          </a:p>
          <a:p>
            <a:r>
              <a:rPr lang="en-GB" sz="700" dirty="0"/>
              <a:t>Which corresponds to the list </a:t>
            </a:r>
            <a:r>
              <a:rPr lang="en-GB" sz="700" b="1" dirty="0"/>
              <a:t>[n</a:t>
            </a:r>
            <a:r>
              <a:rPr lang="en-GB" sz="700" b="1" baseline="-25000" dirty="0"/>
              <a:t>1</a:t>
            </a:r>
            <a:r>
              <a:rPr lang="en-GB" sz="700" b="1" dirty="0"/>
              <a:t>, n</a:t>
            </a:r>
            <a:r>
              <a:rPr lang="en-GB" sz="700" b="1" baseline="-25000" dirty="0"/>
              <a:t>2</a:t>
            </a:r>
            <a:r>
              <a:rPr lang="en-GB" sz="700" b="1" dirty="0"/>
              <a:t>, …, </a:t>
            </a:r>
            <a:r>
              <a:rPr lang="en-GB" sz="700" b="1" dirty="0" err="1"/>
              <a:t>n</a:t>
            </a:r>
            <a:r>
              <a:rPr lang="en-GB" sz="700" b="1" baseline="-25000" dirty="0" err="1"/>
              <a:t>k</a:t>
            </a:r>
            <a:r>
              <a:rPr lang="en-GB" sz="700" b="1" dirty="0"/>
              <a:t>]</a:t>
            </a:r>
            <a:endParaRPr lang="en-GB" sz="700" dirty="0"/>
          </a:p>
          <a:p>
            <a:r>
              <a:rPr lang="en-GB" sz="700" dirty="0"/>
              <a:t>Note the ␣s between the 1s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8B4C263-2811-3012-4827-E9674771E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5" t="2223" b="3236"/>
          <a:stretch/>
        </p:blipFill>
        <p:spPr>
          <a:xfrm>
            <a:off x="4218023" y="2933336"/>
            <a:ext cx="1301902" cy="402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00ACE-F3F2-C114-816F-4AD632AFE4CE}"/>
              </a:ext>
            </a:extLst>
          </p:cNvPr>
          <p:cNvSpPr txBox="1"/>
          <p:nvPr/>
        </p:nvSpPr>
        <p:spPr>
          <a:xfrm>
            <a:off x="-4707" y="-13141"/>
            <a:ext cx="236939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Register machines:</a:t>
            </a:r>
          </a:p>
          <a:p>
            <a:r>
              <a:rPr lang="en-GB" sz="700" dirty="0"/>
              <a:t>A RM is specified by:</a:t>
            </a:r>
          </a:p>
          <a:p>
            <a:r>
              <a:rPr lang="en-GB" sz="700" dirty="0"/>
              <a:t>- Finitely many registers </a:t>
            </a:r>
            <a:r>
              <a:rPr lang="en-GB" sz="700" b="1" dirty="0"/>
              <a:t>(R</a:t>
            </a:r>
            <a:r>
              <a:rPr lang="en-GB" sz="700" b="1" baseline="-25000" dirty="0"/>
              <a:t>0</a:t>
            </a:r>
            <a:r>
              <a:rPr lang="en-GB" sz="700" b="1" dirty="0"/>
              <a:t>, R</a:t>
            </a:r>
            <a:r>
              <a:rPr lang="en-GB" sz="700" b="1" baseline="-25000" dirty="0"/>
              <a:t>1</a:t>
            </a:r>
            <a:r>
              <a:rPr lang="en-GB" sz="700" b="1" dirty="0"/>
              <a:t>, … R</a:t>
            </a:r>
            <a:r>
              <a:rPr lang="en-GB" sz="700" b="1" baseline="-25000" dirty="0"/>
              <a:t>n</a:t>
            </a:r>
            <a:r>
              <a:rPr lang="en-GB" sz="700" b="1" dirty="0"/>
              <a:t>) </a:t>
            </a:r>
            <a:r>
              <a:rPr lang="en-GB" sz="700" dirty="0"/>
              <a:t>each capable of storing a natural number</a:t>
            </a:r>
          </a:p>
          <a:p>
            <a:r>
              <a:rPr lang="en-GB" sz="700" dirty="0"/>
              <a:t>- A program consisting of a finite list of instructions of the form </a:t>
            </a:r>
            <a:r>
              <a:rPr lang="en-GB" sz="700" b="1" dirty="0" err="1"/>
              <a:t>label:body</a:t>
            </a:r>
            <a:r>
              <a:rPr lang="en-GB" sz="700" b="1" dirty="0"/>
              <a:t> </a:t>
            </a:r>
            <a:r>
              <a:rPr lang="en-GB" sz="700" dirty="0"/>
              <a:t>where, for </a:t>
            </a:r>
            <a:r>
              <a:rPr lang="en-GB" sz="700" b="1" dirty="0" err="1"/>
              <a:t>i</a:t>
            </a:r>
            <a:r>
              <a:rPr lang="en-GB" sz="700" b="1" dirty="0"/>
              <a:t> = 0, 1, 2, …, </a:t>
            </a:r>
            <a:r>
              <a:rPr lang="en-GB" sz="700" dirty="0"/>
              <a:t>the </a:t>
            </a:r>
            <a:r>
              <a:rPr lang="en-GB" sz="700" b="1" dirty="0"/>
              <a:t>(</a:t>
            </a:r>
            <a:r>
              <a:rPr lang="en-GB" sz="700" b="1" dirty="0" err="1"/>
              <a:t>i</a:t>
            </a:r>
            <a:r>
              <a:rPr lang="en-GB" sz="700" b="1" dirty="0"/>
              <a:t> + 1)</a:t>
            </a:r>
            <a:r>
              <a:rPr lang="en-GB" sz="700" b="1" baseline="30000" dirty="0" err="1"/>
              <a:t>th</a:t>
            </a:r>
            <a:r>
              <a:rPr lang="en-GB" sz="700" b="1" dirty="0"/>
              <a:t> </a:t>
            </a:r>
            <a:r>
              <a:rPr lang="en-GB" sz="700" dirty="0"/>
              <a:t>instruction has label </a:t>
            </a:r>
            <a:r>
              <a:rPr lang="en-GB" sz="700" b="1" dirty="0"/>
              <a:t>L</a:t>
            </a:r>
            <a:r>
              <a:rPr lang="en-GB" sz="700" b="1" baseline="-25000" dirty="0"/>
              <a:t>i</a:t>
            </a:r>
            <a:r>
              <a:rPr lang="en-GB" sz="700" dirty="0"/>
              <a:t>. The instruction body takes the form: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2FAE1-3B66-7807-F279-686B135C9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7"/>
          <a:stretch/>
        </p:blipFill>
        <p:spPr>
          <a:xfrm>
            <a:off x="586649" y="792186"/>
            <a:ext cx="1727683" cy="473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F1E82-6317-6238-A8FA-3F83F47EA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346" b="5589"/>
          <a:stretch/>
        </p:blipFill>
        <p:spPr>
          <a:xfrm>
            <a:off x="2901204" y="1384153"/>
            <a:ext cx="554935" cy="920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58B9D5-616F-CC2A-9DD3-BE670735CEE3}"/>
              </a:ext>
            </a:extLst>
          </p:cNvPr>
          <p:cNvSpPr txBox="1"/>
          <p:nvPr/>
        </p:nvSpPr>
        <p:spPr>
          <a:xfrm>
            <a:off x="2318495" y="-9041"/>
            <a:ext cx="2577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Configurations:</a:t>
            </a:r>
          </a:p>
          <a:p>
            <a:r>
              <a:rPr lang="en-GB" sz="700" dirty="0"/>
              <a:t>A configuration has the form </a:t>
            </a:r>
            <a:r>
              <a:rPr lang="en-GB" sz="700" b="1" dirty="0"/>
              <a:t>c = (l, r</a:t>
            </a:r>
            <a:r>
              <a:rPr lang="en-GB" sz="700" b="1" baseline="-25000" dirty="0"/>
              <a:t>0</a:t>
            </a:r>
            <a:r>
              <a:rPr lang="en-GB" sz="700" b="1" dirty="0"/>
              <a:t>, …, </a:t>
            </a:r>
            <a:r>
              <a:rPr lang="en-GB" sz="700" b="1" dirty="0" err="1"/>
              <a:t>r</a:t>
            </a:r>
            <a:r>
              <a:rPr lang="en-GB" sz="700" b="1" baseline="-25000" dirty="0" err="1"/>
              <a:t>n</a:t>
            </a:r>
            <a:r>
              <a:rPr lang="en-GB" sz="700" b="1" dirty="0"/>
              <a:t>)</a:t>
            </a:r>
            <a:r>
              <a:rPr lang="en-GB" sz="700" dirty="0"/>
              <a:t>, where </a:t>
            </a:r>
            <a:r>
              <a:rPr lang="en-GB" sz="700" b="1" dirty="0"/>
              <a:t>l</a:t>
            </a:r>
            <a:r>
              <a:rPr lang="en-GB" sz="700" dirty="0"/>
              <a:t> = current label and </a:t>
            </a:r>
            <a:r>
              <a:rPr lang="en-GB" sz="700" b="1" dirty="0" err="1"/>
              <a:t>r</a:t>
            </a:r>
            <a:r>
              <a:rPr lang="en-GB" sz="700" b="1" baseline="-25000" dirty="0" err="1"/>
              <a:t>i</a:t>
            </a:r>
            <a:r>
              <a:rPr lang="en-GB" sz="700" b="1" dirty="0"/>
              <a:t> </a:t>
            </a:r>
            <a:r>
              <a:rPr lang="en-GB" sz="700" dirty="0"/>
              <a:t>= current contents of </a:t>
            </a:r>
            <a:r>
              <a:rPr lang="en-GB" sz="700" b="1" dirty="0"/>
              <a:t>R</a:t>
            </a:r>
            <a:r>
              <a:rPr lang="en-GB" sz="700" b="1" baseline="-25000" dirty="0"/>
              <a:t>i</a:t>
            </a:r>
            <a:r>
              <a:rPr lang="en-GB" sz="700" dirty="0"/>
              <a:t>. The initial configuration </a:t>
            </a:r>
          </a:p>
          <a:p>
            <a:r>
              <a:rPr lang="en-GB" sz="700" b="1" dirty="0"/>
              <a:t>c</a:t>
            </a:r>
            <a:r>
              <a:rPr lang="en-GB" sz="700" b="1" baseline="-25000" dirty="0"/>
              <a:t>0</a:t>
            </a:r>
            <a:r>
              <a:rPr lang="en-GB" sz="700" b="1" dirty="0"/>
              <a:t> = (0, r</a:t>
            </a:r>
            <a:r>
              <a:rPr lang="en-GB" sz="700" b="1" baseline="-25000" dirty="0"/>
              <a:t>0</a:t>
            </a:r>
            <a:r>
              <a:rPr lang="en-GB" sz="700" b="1" dirty="0"/>
              <a:t>, …, </a:t>
            </a:r>
            <a:r>
              <a:rPr lang="en-GB" sz="700" b="1" dirty="0" err="1"/>
              <a:t>r</a:t>
            </a:r>
            <a:r>
              <a:rPr lang="en-GB" sz="700" b="1" baseline="-25000" dirty="0" err="1"/>
              <a:t>n</a:t>
            </a:r>
            <a:r>
              <a:rPr lang="en-GB" sz="700" b="1" dirty="0"/>
              <a:t>) </a:t>
            </a:r>
            <a:r>
              <a:rPr lang="en-GB" sz="700" dirty="0"/>
              <a:t>starts at label 0 and contains the initial contents of each register.</a:t>
            </a:r>
          </a:p>
          <a:p>
            <a:r>
              <a:rPr lang="en-GB" sz="700" b="1" dirty="0"/>
              <a:t>R</a:t>
            </a:r>
            <a:r>
              <a:rPr lang="en-GB" sz="700" b="1" baseline="-25000" dirty="0"/>
              <a:t>i</a:t>
            </a:r>
            <a:r>
              <a:rPr lang="en-GB" sz="700" b="1" dirty="0"/>
              <a:t> = x [in configuration c] </a:t>
            </a:r>
            <a:r>
              <a:rPr lang="en-GB" sz="700" dirty="0"/>
              <a:t>means </a:t>
            </a:r>
            <a:r>
              <a:rPr lang="en-GB" sz="700" b="1" dirty="0"/>
              <a:t>c = (l, r</a:t>
            </a:r>
            <a:r>
              <a:rPr lang="en-GB" sz="700" b="1" baseline="-25000" dirty="0"/>
              <a:t>0</a:t>
            </a:r>
            <a:r>
              <a:rPr lang="en-GB" sz="700" b="1" dirty="0"/>
              <a:t>, …, </a:t>
            </a:r>
            <a:r>
              <a:rPr lang="en-GB" sz="700" b="1" dirty="0" err="1"/>
              <a:t>r</a:t>
            </a:r>
            <a:r>
              <a:rPr lang="en-GB" sz="700" b="1" baseline="-25000" dirty="0" err="1"/>
              <a:t>n</a:t>
            </a:r>
            <a:r>
              <a:rPr lang="en-GB" sz="700" b="1" dirty="0"/>
              <a:t>) </a:t>
            </a:r>
            <a:r>
              <a:rPr lang="en-GB" sz="700" dirty="0"/>
              <a:t>with </a:t>
            </a:r>
            <a:r>
              <a:rPr lang="en-GB" sz="700" b="1" dirty="0" err="1"/>
              <a:t>r</a:t>
            </a:r>
            <a:r>
              <a:rPr lang="en-GB" sz="700" b="1" baseline="-25000" dirty="0" err="1"/>
              <a:t>i</a:t>
            </a:r>
            <a:r>
              <a:rPr lang="en-GB" sz="700" b="1" dirty="0"/>
              <a:t> = x</a:t>
            </a:r>
            <a:r>
              <a:rPr lang="en-GB" sz="700" dirty="0"/>
              <a:t>.</a:t>
            </a:r>
          </a:p>
          <a:p>
            <a:endParaRPr lang="en-GB" sz="700" dirty="0"/>
          </a:p>
          <a:p>
            <a:r>
              <a:rPr lang="en-GB" sz="700" dirty="0"/>
              <a:t>Computation:</a:t>
            </a:r>
          </a:p>
          <a:p>
            <a:r>
              <a:rPr lang="en-GB" sz="700" dirty="0"/>
              <a:t>A computation of an RM is a (finite or infinite) sequence of configurations </a:t>
            </a:r>
            <a:r>
              <a:rPr lang="en-GB" sz="700" b="1" dirty="0"/>
              <a:t>c</a:t>
            </a:r>
            <a:r>
              <a:rPr lang="en-GB" sz="700" b="1" baseline="-25000" dirty="0"/>
              <a:t>0</a:t>
            </a:r>
            <a:r>
              <a:rPr lang="en-GB" sz="700" b="1" dirty="0"/>
              <a:t>, c</a:t>
            </a:r>
            <a:r>
              <a:rPr lang="en-GB" sz="700" b="1" baseline="-25000" dirty="0"/>
              <a:t>1</a:t>
            </a:r>
            <a:r>
              <a:rPr lang="en-GB" sz="700" b="1" dirty="0"/>
              <a:t>, …, </a:t>
            </a:r>
            <a:r>
              <a:rPr lang="en-GB" sz="700" b="1" dirty="0" err="1"/>
              <a:t>c</a:t>
            </a:r>
            <a:r>
              <a:rPr lang="en-GB" sz="700" b="1" baseline="-25000" dirty="0" err="1"/>
              <a:t>n</a:t>
            </a:r>
            <a:r>
              <a:rPr lang="en-GB" sz="700" dirty="0"/>
              <a:t> with each </a:t>
            </a:r>
            <a:r>
              <a:rPr lang="en-GB" sz="700" b="1" dirty="0"/>
              <a:t>c</a:t>
            </a:r>
            <a:r>
              <a:rPr lang="en-GB" sz="700" dirty="0"/>
              <a:t> </a:t>
            </a:r>
            <a:r>
              <a:rPr lang="en-GB" sz="700" b="1" dirty="0"/>
              <a:t>= (l, r</a:t>
            </a:r>
            <a:r>
              <a:rPr lang="en-GB" sz="700" b="1" baseline="-25000" dirty="0"/>
              <a:t>0</a:t>
            </a:r>
            <a:r>
              <a:rPr lang="en-GB" sz="700" b="1" dirty="0"/>
              <a:t>, …, </a:t>
            </a:r>
            <a:r>
              <a:rPr lang="en-GB" sz="700" b="1" dirty="0" err="1"/>
              <a:t>r</a:t>
            </a:r>
            <a:r>
              <a:rPr lang="en-GB" sz="700" b="1" baseline="-25000" dirty="0" err="1"/>
              <a:t>n</a:t>
            </a:r>
            <a:r>
              <a:rPr lang="en-GB" sz="700" b="1" dirty="0"/>
              <a:t>) </a:t>
            </a:r>
            <a:r>
              <a:rPr lang="en-GB" sz="700" dirty="0"/>
              <a:t>in the sequence determining the next configuration by carrying out the instruction </a:t>
            </a:r>
            <a:r>
              <a:rPr lang="en-GB" sz="700" b="1" dirty="0" err="1"/>
              <a:t>L</a:t>
            </a:r>
            <a:r>
              <a:rPr lang="en-GB" sz="700" b="1" baseline="-25000" dirty="0" err="1"/>
              <a:t>l</a:t>
            </a:r>
            <a:r>
              <a:rPr lang="en-GB" sz="700" dirty="0"/>
              <a:t> with registers containing </a:t>
            </a:r>
            <a:r>
              <a:rPr lang="en-GB" sz="700" b="1" dirty="0"/>
              <a:t>r</a:t>
            </a:r>
            <a:r>
              <a:rPr lang="en-GB" sz="700" b="1" baseline="-25000" dirty="0"/>
              <a:t>0</a:t>
            </a:r>
            <a:r>
              <a:rPr lang="en-GB" sz="700" b="1" dirty="0"/>
              <a:t>, …, </a:t>
            </a:r>
            <a:r>
              <a:rPr lang="en-GB" sz="700" b="1" dirty="0" err="1"/>
              <a:t>r</a:t>
            </a:r>
            <a:r>
              <a:rPr lang="en-GB" sz="700" b="1" baseline="-25000" dirty="0" err="1"/>
              <a:t>n</a:t>
            </a:r>
            <a:r>
              <a:rPr lang="en-GB" sz="7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EE688-FA3E-7AD6-838A-899B4D4A0E70}"/>
              </a:ext>
            </a:extLst>
          </p:cNvPr>
          <p:cNvSpPr txBox="1"/>
          <p:nvPr/>
        </p:nvSpPr>
        <p:spPr>
          <a:xfrm>
            <a:off x="-27942" y="1280532"/>
            <a:ext cx="1140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Graphical Representation: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38BA2C-FC5C-7960-176E-54ED96363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8" y="1437333"/>
            <a:ext cx="1344066" cy="8716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721D83-AA37-6FA8-1654-48B36C97E71B}"/>
              </a:ext>
            </a:extLst>
          </p:cNvPr>
          <p:cNvSpPr/>
          <p:nvPr/>
        </p:nvSpPr>
        <p:spPr>
          <a:xfrm>
            <a:off x="0" y="-1"/>
            <a:ext cx="2341884" cy="12907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64C575-BC3F-2E84-F32F-DA349AEAF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968"/>
          <a:stretch/>
        </p:blipFill>
        <p:spPr>
          <a:xfrm>
            <a:off x="59408" y="793022"/>
            <a:ext cx="527241" cy="473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AF0C72-6C7E-5712-33AC-A9E8E5680858}"/>
              </a:ext>
            </a:extLst>
          </p:cNvPr>
          <p:cNvSpPr/>
          <p:nvPr/>
        </p:nvSpPr>
        <p:spPr>
          <a:xfrm>
            <a:off x="544" y="1290802"/>
            <a:ext cx="1421348" cy="10294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75E16-A696-708B-902D-19BBEA30D3DA}"/>
              </a:ext>
            </a:extLst>
          </p:cNvPr>
          <p:cNvSpPr txBox="1"/>
          <p:nvPr/>
        </p:nvSpPr>
        <p:spPr>
          <a:xfrm>
            <a:off x="1395685" y="1271438"/>
            <a:ext cx="99481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/>
              <a:t>Halting:</a:t>
            </a:r>
          </a:p>
          <a:p>
            <a:r>
              <a:rPr lang="en-GB" sz="700" dirty="0"/>
              <a:t>Two ways to halt:</a:t>
            </a:r>
          </a:p>
          <a:p>
            <a:r>
              <a:rPr lang="en-GB" sz="700" dirty="0"/>
              <a:t>1. Jump to instruction </a:t>
            </a:r>
            <a:r>
              <a:rPr lang="en-GB" sz="700" b="1" dirty="0"/>
              <a:t>L</a:t>
            </a:r>
            <a:r>
              <a:rPr lang="en-GB" sz="700" b="1" baseline="-25000" dirty="0"/>
              <a:t>x</a:t>
            </a:r>
            <a:r>
              <a:rPr lang="en-GB" sz="700" dirty="0"/>
              <a:t> where </a:t>
            </a:r>
            <a:r>
              <a:rPr lang="en-GB" sz="700" b="1" dirty="0"/>
              <a:t>L</a:t>
            </a:r>
            <a:r>
              <a:rPr lang="en-GB" sz="700" b="1" baseline="-25000" dirty="0"/>
              <a:t>x</a:t>
            </a:r>
            <a:r>
              <a:rPr lang="en-GB" sz="700" b="1" dirty="0"/>
              <a:t> : HALT</a:t>
            </a:r>
            <a:endParaRPr lang="en-GB" sz="700" dirty="0"/>
          </a:p>
          <a:p>
            <a:r>
              <a:rPr lang="en-GB" sz="700" dirty="0"/>
              <a:t>2. Jump to an undefined instruction (“erroneous halt”)</a:t>
            </a:r>
          </a:p>
          <a:p>
            <a:r>
              <a:rPr lang="en-GB" sz="700" dirty="0"/>
              <a:t>Never halts: </a:t>
            </a:r>
          </a:p>
          <a:p>
            <a:r>
              <a:rPr lang="en-GB" sz="700" b="1" dirty="0"/>
              <a:t>L</a:t>
            </a:r>
            <a:r>
              <a:rPr lang="en-GB" sz="700" b="1" baseline="-25000" dirty="0"/>
              <a:t>0</a:t>
            </a:r>
            <a:r>
              <a:rPr lang="en-GB" sz="700" b="1" dirty="0"/>
              <a:t> : R</a:t>
            </a:r>
            <a:r>
              <a:rPr lang="en-GB" sz="700" b="1" baseline="-25000" dirty="0"/>
              <a:t>1</a:t>
            </a:r>
            <a:r>
              <a:rPr lang="en-GB" sz="700" b="1" baseline="30000" dirty="0"/>
              <a:t>+</a:t>
            </a:r>
            <a:r>
              <a:rPr lang="en-GB" sz="700" b="1" baseline="30000" dirty="0">
                <a:sym typeface="Wingdings" panose="05000000000000000000" pitchFamily="2" charset="2"/>
              </a:rPr>
              <a:t> </a:t>
            </a:r>
            <a:r>
              <a:rPr lang="en-GB" sz="700" dirty="0"/>
              <a:t>→</a:t>
            </a:r>
            <a:r>
              <a:rPr lang="en-GB" sz="700" b="1" dirty="0">
                <a:sym typeface="Wingdings" panose="05000000000000000000" pitchFamily="2" charset="2"/>
              </a:rPr>
              <a:t> L</a:t>
            </a:r>
            <a:r>
              <a:rPr lang="en-GB" sz="700" b="1" baseline="-25000" dirty="0">
                <a:sym typeface="Wingdings" panose="05000000000000000000" pitchFamily="2" charset="2"/>
              </a:rPr>
              <a:t>0</a:t>
            </a:r>
            <a:endParaRPr lang="en-GB" sz="700" b="1" dirty="0">
              <a:sym typeface="Wingdings" panose="05000000000000000000" pitchFamily="2" charset="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F61F44-20A0-E13A-93B7-19D0B6E08424}"/>
              </a:ext>
            </a:extLst>
          </p:cNvPr>
          <p:cNvSpPr/>
          <p:nvPr/>
        </p:nvSpPr>
        <p:spPr>
          <a:xfrm>
            <a:off x="1421070" y="1292217"/>
            <a:ext cx="920814" cy="10280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0C6BFA-4BC7-BA5A-A43D-02DE761330C0}"/>
              </a:ext>
            </a:extLst>
          </p:cNvPr>
          <p:cNvSpPr/>
          <p:nvPr/>
        </p:nvSpPr>
        <p:spPr>
          <a:xfrm>
            <a:off x="2341947" y="-1"/>
            <a:ext cx="2507734" cy="13718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A0AA99-C558-0385-1481-457C1C4AF1F2}"/>
              </a:ext>
            </a:extLst>
          </p:cNvPr>
          <p:cNvSpPr txBox="1"/>
          <p:nvPr/>
        </p:nvSpPr>
        <p:spPr>
          <a:xfrm>
            <a:off x="2298372" y="1350111"/>
            <a:ext cx="76466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/>
              <a:t>Example computation from initial configuration (0, 0, 1, 2):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8BD189D-7A7C-30E4-085B-A8DCFC72A8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503" t="5149"/>
          <a:stretch/>
        </p:blipFill>
        <p:spPr>
          <a:xfrm>
            <a:off x="3456139" y="1400834"/>
            <a:ext cx="614628" cy="8869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4C2419B-9A2C-C5AE-3323-C2BDB43BDF44}"/>
              </a:ext>
            </a:extLst>
          </p:cNvPr>
          <p:cNvSpPr/>
          <p:nvPr/>
        </p:nvSpPr>
        <p:spPr>
          <a:xfrm>
            <a:off x="2342400" y="1372354"/>
            <a:ext cx="1728367" cy="9479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3F17F-1B1D-B343-E7D6-F304DF565A38}"/>
              </a:ext>
            </a:extLst>
          </p:cNvPr>
          <p:cNvSpPr txBox="1"/>
          <p:nvPr/>
        </p:nvSpPr>
        <p:spPr>
          <a:xfrm>
            <a:off x="4834541" y="-11329"/>
            <a:ext cx="2580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Partial Functions:</a:t>
            </a:r>
          </a:p>
          <a:p>
            <a:r>
              <a:rPr lang="en-GB" sz="700" dirty="0"/>
              <a:t>Register machine computation is deterministic – in any non-halting configuration, the next configuration is uniquely determined by the program. The relation between initial and final register contents defined by a register machine program is a partial function.</a:t>
            </a:r>
          </a:p>
          <a:p>
            <a:endParaRPr lang="en-GB" sz="700" dirty="0"/>
          </a:p>
          <a:p>
            <a:r>
              <a:rPr lang="en-GB" sz="700" dirty="0"/>
              <a:t>Properties: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EC63176-9FBA-7A42-DD45-C1EA64D687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719" y="891050"/>
            <a:ext cx="1403445" cy="1349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7C4504-EA24-3623-AF76-33345DC8A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3583" y="1026719"/>
            <a:ext cx="1556296" cy="68391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896C0FC-95BC-AA5D-6832-6F60661BB137}"/>
              </a:ext>
            </a:extLst>
          </p:cNvPr>
          <p:cNvSpPr txBox="1"/>
          <p:nvPr/>
        </p:nvSpPr>
        <p:spPr>
          <a:xfrm>
            <a:off x="4870761" y="1106173"/>
            <a:ext cx="100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A partial function from a set X to a set Y is total if it satisfies </a:t>
            </a:r>
            <a:r>
              <a:rPr lang="en-GB" sz="700" dirty="0" err="1">
                <a:solidFill>
                  <a:schemeClr val="bg1"/>
                </a:solidFill>
              </a:rPr>
              <a:t>ddddj</a:t>
            </a:r>
            <a:r>
              <a:rPr lang="en-GB" sz="700" dirty="0" err="1"/>
              <a:t>for</a:t>
            </a:r>
            <a:r>
              <a:rPr lang="en-GB" sz="700" dirty="0"/>
              <a:t> all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F39621-A70B-62C2-CB50-18AEB34E5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2461" y="1485367"/>
            <a:ext cx="210776" cy="10304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02D9125-A790-6ECB-769E-D2E7C35EC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5640" y="1490441"/>
            <a:ext cx="210777" cy="727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D34985E-0DAD-5A27-8662-5D1CA464F795}"/>
              </a:ext>
            </a:extLst>
          </p:cNvPr>
          <p:cNvSpPr txBox="1"/>
          <p:nvPr/>
        </p:nvSpPr>
        <p:spPr>
          <a:xfrm>
            <a:off x="4070767" y="1688906"/>
            <a:ext cx="33444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The partial function                   is (register machine) computable if there is a register machine </a:t>
            </a:r>
            <a:r>
              <a:rPr lang="en-GB" sz="700" b="1" dirty="0"/>
              <a:t>M</a:t>
            </a:r>
            <a:r>
              <a:rPr lang="en-GB" sz="700" dirty="0"/>
              <a:t> with at least </a:t>
            </a:r>
            <a:r>
              <a:rPr lang="en-GB" sz="700" b="1" dirty="0"/>
              <a:t>n + 1 </a:t>
            </a:r>
            <a:r>
              <a:rPr lang="en-GB" sz="700" dirty="0"/>
              <a:t>registers </a:t>
            </a:r>
            <a:r>
              <a:rPr lang="en-GB" sz="700" b="1" dirty="0"/>
              <a:t>R</a:t>
            </a:r>
            <a:r>
              <a:rPr lang="en-GB" sz="700" b="1" baseline="-25000" dirty="0"/>
              <a:t>0</a:t>
            </a:r>
            <a:r>
              <a:rPr lang="en-GB" sz="700" b="1" dirty="0"/>
              <a:t>, R</a:t>
            </a:r>
            <a:r>
              <a:rPr lang="en-GB" sz="700" b="1" baseline="-25000" dirty="0"/>
              <a:t>1</a:t>
            </a:r>
            <a:r>
              <a:rPr lang="en-GB" sz="700" b="1" dirty="0"/>
              <a:t>, …, R</a:t>
            </a:r>
            <a:r>
              <a:rPr lang="en-GB" sz="700" b="1" baseline="-25000" dirty="0"/>
              <a:t>n</a:t>
            </a:r>
            <a:r>
              <a:rPr lang="en-GB" sz="700" b="1" dirty="0"/>
              <a:t> </a:t>
            </a:r>
            <a:r>
              <a:rPr lang="en-GB" sz="700" dirty="0"/>
              <a:t>(and maybe more) such that for all </a:t>
            </a:r>
            <a:r>
              <a:rPr lang="en-GB" sz="700" dirty="0" err="1">
                <a:solidFill>
                  <a:schemeClr val="bg1"/>
                </a:solidFill>
              </a:rPr>
              <a:t>dddd</a:t>
            </a:r>
            <a:r>
              <a:rPr lang="en-GB" sz="700" dirty="0"/>
              <a:t> and all                             , the computation of </a:t>
            </a:r>
            <a:r>
              <a:rPr lang="en-GB" sz="700" b="1" dirty="0"/>
              <a:t>M</a:t>
            </a:r>
            <a:r>
              <a:rPr lang="en-GB" sz="700" dirty="0"/>
              <a:t> starting with </a:t>
            </a:r>
          </a:p>
          <a:p>
            <a:r>
              <a:rPr lang="en-GB" sz="700" b="1" dirty="0"/>
              <a:t>R</a:t>
            </a:r>
            <a:r>
              <a:rPr lang="en-GB" sz="700" b="1" baseline="-25000" dirty="0"/>
              <a:t>0</a:t>
            </a:r>
            <a:r>
              <a:rPr lang="en-GB" sz="700" b="1" dirty="0"/>
              <a:t> = 0, R</a:t>
            </a:r>
            <a:r>
              <a:rPr lang="en-GB" sz="700" b="1" baseline="-25000" dirty="0"/>
              <a:t>1</a:t>
            </a:r>
            <a:r>
              <a:rPr lang="en-GB" sz="700" b="1" dirty="0"/>
              <a:t> = x</a:t>
            </a:r>
            <a:r>
              <a:rPr lang="en-GB" sz="700" b="1" baseline="-25000" dirty="0"/>
              <a:t>1</a:t>
            </a:r>
            <a:r>
              <a:rPr lang="en-GB" sz="700" b="1" dirty="0"/>
              <a:t>, …, R</a:t>
            </a:r>
            <a:r>
              <a:rPr lang="en-GB" sz="700" b="1" baseline="-25000" dirty="0"/>
              <a:t>n</a:t>
            </a:r>
            <a:r>
              <a:rPr lang="en-GB" sz="700" b="1" dirty="0"/>
              <a:t> = </a:t>
            </a:r>
            <a:r>
              <a:rPr lang="en-GB" sz="700" b="1" dirty="0" err="1"/>
              <a:t>x</a:t>
            </a:r>
            <a:r>
              <a:rPr lang="en-GB" sz="700" b="1" baseline="-25000" dirty="0" err="1"/>
              <a:t>n</a:t>
            </a:r>
            <a:r>
              <a:rPr lang="en-GB" sz="700" b="1" dirty="0"/>
              <a:t> </a:t>
            </a:r>
          </a:p>
          <a:p>
            <a:r>
              <a:rPr lang="en-GB" sz="700" dirty="0"/>
              <a:t>and all registers set to 0, halts with </a:t>
            </a:r>
            <a:r>
              <a:rPr lang="en-GB" sz="700" b="1" dirty="0"/>
              <a:t>R</a:t>
            </a:r>
            <a:r>
              <a:rPr lang="en-GB" sz="700" b="1" baseline="-25000" dirty="0"/>
              <a:t>0</a:t>
            </a:r>
            <a:r>
              <a:rPr lang="en-GB" sz="700" b="1" dirty="0"/>
              <a:t> = y</a:t>
            </a:r>
            <a:r>
              <a:rPr lang="en-GB" sz="700" dirty="0"/>
              <a:t> </a:t>
            </a:r>
            <a:r>
              <a:rPr lang="en-GB" sz="700" dirty="0" err="1"/>
              <a:t>iff</a:t>
            </a:r>
            <a:r>
              <a:rPr lang="en-GB" sz="700" dirty="0"/>
              <a:t> </a:t>
            </a:r>
            <a:r>
              <a:rPr lang="en-GB" sz="700" b="1" dirty="0"/>
              <a:t>f(x</a:t>
            </a:r>
            <a:r>
              <a:rPr lang="en-GB" sz="700" b="1" baseline="-25000" dirty="0"/>
              <a:t>1</a:t>
            </a:r>
            <a:r>
              <a:rPr lang="en-GB" sz="700" b="1" dirty="0"/>
              <a:t>, …, </a:t>
            </a:r>
            <a:r>
              <a:rPr lang="en-GB" sz="700" b="1" dirty="0" err="1"/>
              <a:t>x</a:t>
            </a:r>
            <a:r>
              <a:rPr lang="en-GB" sz="700" b="1" baseline="-25000" dirty="0" err="1"/>
              <a:t>n</a:t>
            </a:r>
            <a:r>
              <a:rPr lang="en-GB" sz="700" b="1" dirty="0"/>
              <a:t>) = y</a:t>
            </a:r>
            <a:r>
              <a:rPr lang="en-GB" sz="700" dirty="0"/>
              <a:t>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BFF45F-CC0A-1CEB-85F9-9AAFB83718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5018" y="1734134"/>
            <a:ext cx="359889" cy="8397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5CB3499-C677-FFB9-60C6-9FEADA8EC4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3552" y="1934596"/>
            <a:ext cx="577890" cy="914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ABF805-7A46-F26F-62CC-5AFBA2AD867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" t="8930" r="2337" b="10460"/>
          <a:stretch/>
        </p:blipFill>
        <p:spPr>
          <a:xfrm>
            <a:off x="4150372" y="1949191"/>
            <a:ext cx="205176" cy="9181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A02AD49-4525-5790-41F1-F4B34BA65015}"/>
              </a:ext>
            </a:extLst>
          </p:cNvPr>
          <p:cNvSpPr txBox="1"/>
          <p:nvPr/>
        </p:nvSpPr>
        <p:spPr>
          <a:xfrm>
            <a:off x="-8967" y="2304906"/>
            <a:ext cx="175692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ym typeface="Wingdings" panose="05000000000000000000" pitchFamily="2" charset="2"/>
              </a:rPr>
              <a:t>Numerical Coding of Pairs:</a:t>
            </a:r>
          </a:p>
          <a:p>
            <a:endParaRPr lang="en-GB" sz="700" dirty="0">
              <a:sym typeface="Wingdings" panose="05000000000000000000" pitchFamily="2" charset="2"/>
            </a:endParaRPr>
          </a:p>
          <a:p>
            <a:endParaRPr lang="en-GB" sz="700" dirty="0">
              <a:sym typeface="Wingdings" panose="05000000000000000000" pitchFamily="2" charset="2"/>
            </a:endParaRPr>
          </a:p>
          <a:p>
            <a:endParaRPr lang="en-GB" sz="700" dirty="0">
              <a:sym typeface="Wingdings" panose="05000000000000000000" pitchFamily="2" charset="2"/>
            </a:endParaRPr>
          </a:p>
          <a:p>
            <a:endParaRPr lang="en-GB" sz="700" dirty="0">
              <a:sym typeface="Wingdings" panose="05000000000000000000" pitchFamily="2" charset="2"/>
            </a:endParaRPr>
          </a:p>
          <a:p>
            <a:endParaRPr lang="en-GB" sz="700" dirty="0">
              <a:sym typeface="Wingdings" panose="05000000000000000000" pitchFamily="2" charset="2"/>
            </a:endParaRPr>
          </a:p>
          <a:p>
            <a:endParaRPr lang="en-GB" sz="700" dirty="0">
              <a:sym typeface="Wingdings" panose="05000000000000000000" pitchFamily="2" charset="2"/>
            </a:endParaRPr>
          </a:p>
          <a:p>
            <a:endParaRPr lang="en-GB" sz="700" dirty="0">
              <a:sym typeface="Wingdings" panose="05000000000000000000" pitchFamily="2" charset="2"/>
            </a:endParaRPr>
          </a:p>
          <a:p>
            <a:r>
              <a:rPr lang="en-GB" sz="700" b="1" dirty="0">
                <a:sym typeface="Wingdings" panose="05000000000000000000" pitchFamily="2" charset="2"/>
              </a:rPr>
              <a:t>Example Decoding Instructions</a:t>
            </a:r>
            <a:r>
              <a:rPr lang="en-GB" sz="700" dirty="0">
                <a:sym typeface="Wingdings" panose="05000000000000000000" pitchFamily="2" charset="2"/>
              </a:rPr>
              <a:t>:</a:t>
            </a:r>
            <a:endParaRPr lang="en-GB" sz="700" b="1" dirty="0">
              <a:sym typeface="Wingdings" panose="05000000000000000000" pitchFamily="2" charset="2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2D391E9-4FDB-88DB-5F07-9AD70E21EE4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75" t="2629" r="1795" b="7660"/>
          <a:stretch/>
        </p:blipFill>
        <p:spPr>
          <a:xfrm>
            <a:off x="75333" y="2476908"/>
            <a:ext cx="1643973" cy="302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686B774-45F1-D701-BCD1-43C2487D52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31" y="2781632"/>
            <a:ext cx="1630131" cy="39537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2FFA499-2A31-445C-E337-9425B080C515}"/>
              </a:ext>
            </a:extLst>
          </p:cNvPr>
          <p:cNvSpPr/>
          <p:nvPr/>
        </p:nvSpPr>
        <p:spPr>
          <a:xfrm>
            <a:off x="0" y="2320291"/>
            <a:ext cx="1753157" cy="20591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84E8F9F-B63E-144D-FA76-6809818A4D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78596" y="2450324"/>
            <a:ext cx="2019974" cy="54115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F24D4FC-A887-1EB3-F289-95B759B56938}"/>
              </a:ext>
            </a:extLst>
          </p:cNvPr>
          <p:cNvSpPr txBox="1"/>
          <p:nvPr/>
        </p:nvSpPr>
        <p:spPr>
          <a:xfrm>
            <a:off x="1705463" y="2296440"/>
            <a:ext cx="17367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ym typeface="Wingdings" panose="05000000000000000000" pitchFamily="2" charset="2"/>
              </a:rPr>
              <a:t>Numerical Coding of Lists: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10D5978-5759-A34C-7DC0-1AFB28B37B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88497" y="2976795"/>
            <a:ext cx="1510963" cy="1112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06F5304-3FA8-F379-B960-59562D6E77B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88496" y="3088015"/>
            <a:ext cx="1510963" cy="112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1BB0CA-85FE-EA24-117D-327FE843730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89363" y="3203852"/>
            <a:ext cx="1971107" cy="106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8E22C7-A4E0-5777-3796-7CF271BEC486}"/>
              </a:ext>
            </a:extLst>
          </p:cNvPr>
          <p:cNvSpPr/>
          <p:nvPr/>
        </p:nvSpPr>
        <p:spPr>
          <a:xfrm>
            <a:off x="1752744" y="2320637"/>
            <a:ext cx="2092998" cy="237739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6DFCE0-A8DD-7E5B-8A79-91DA12854E9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5938" y="1552833"/>
            <a:ext cx="584117" cy="1029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52FC80-8FD0-45A0-6FF9-E22B2A49508C}"/>
              </a:ext>
            </a:extLst>
          </p:cNvPr>
          <p:cNvSpPr txBox="1"/>
          <p:nvPr/>
        </p:nvSpPr>
        <p:spPr>
          <a:xfrm>
            <a:off x="4057048" y="1370502"/>
            <a:ext cx="8435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Example function: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2542E8-3EA5-CB12-66FB-03B36C80EB83}"/>
              </a:ext>
            </a:extLst>
          </p:cNvPr>
          <p:cNvCxnSpPr/>
          <p:nvPr/>
        </p:nvCxnSpPr>
        <p:spPr>
          <a:xfrm>
            <a:off x="4075554" y="2320637"/>
            <a:ext cx="334444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019498-F0A7-CE22-53A5-6E473DF6F840}"/>
              </a:ext>
            </a:extLst>
          </p:cNvPr>
          <p:cNvSpPr txBox="1"/>
          <p:nvPr/>
        </p:nvSpPr>
        <p:spPr>
          <a:xfrm>
            <a:off x="3816584" y="2283473"/>
            <a:ext cx="1920337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ym typeface="Wingdings" panose="05000000000000000000" pitchFamily="2" charset="2"/>
              </a:rPr>
              <a:t>Numerical Coding of Programs:</a:t>
            </a:r>
          </a:p>
          <a:p>
            <a:r>
              <a:rPr lang="en-GB" sz="700" dirty="0">
                <a:sym typeface="Wingdings" panose="05000000000000000000" pitchFamily="2" charset="2"/>
              </a:rPr>
              <a:t>If </a:t>
            </a:r>
            <a:r>
              <a:rPr lang="en-GB" sz="700" b="1" dirty="0">
                <a:sym typeface="Wingdings" panose="05000000000000000000" pitchFamily="2" charset="2"/>
              </a:rPr>
              <a:t>P</a:t>
            </a:r>
            <a:r>
              <a:rPr lang="en-GB" sz="700" dirty="0">
                <a:sym typeface="Wingdings" panose="05000000000000000000" pitchFamily="2" charset="2"/>
              </a:rPr>
              <a:t> is the RM program </a:t>
            </a:r>
          </a:p>
          <a:p>
            <a:r>
              <a:rPr lang="en-GB" sz="700" b="1" dirty="0">
                <a:sym typeface="Wingdings" panose="05000000000000000000" pitchFamily="2" charset="2"/>
              </a:rPr>
              <a:t>L</a:t>
            </a:r>
            <a:r>
              <a:rPr lang="en-GB" sz="700" b="1" baseline="-25000" dirty="0">
                <a:sym typeface="Wingdings" panose="05000000000000000000" pitchFamily="2" charset="2"/>
              </a:rPr>
              <a:t>0</a:t>
            </a:r>
            <a:r>
              <a:rPr lang="en-GB" sz="700" b="1" dirty="0">
                <a:sym typeface="Wingdings" panose="05000000000000000000" pitchFamily="2" charset="2"/>
              </a:rPr>
              <a:t> : body</a:t>
            </a:r>
            <a:r>
              <a:rPr lang="en-GB" sz="700" b="1" baseline="-25000" dirty="0">
                <a:sym typeface="Wingdings" panose="05000000000000000000" pitchFamily="2" charset="2"/>
              </a:rPr>
              <a:t>0</a:t>
            </a:r>
            <a:r>
              <a:rPr lang="en-GB" sz="700" b="1" dirty="0">
                <a:sym typeface="Wingdings" panose="05000000000000000000" pitchFamily="2" charset="2"/>
              </a:rPr>
              <a:t>, L</a:t>
            </a:r>
            <a:r>
              <a:rPr lang="en-GB" sz="700" b="1" baseline="-25000" dirty="0">
                <a:sym typeface="Wingdings" panose="05000000000000000000" pitchFamily="2" charset="2"/>
              </a:rPr>
              <a:t>1</a:t>
            </a:r>
            <a:r>
              <a:rPr lang="en-GB" sz="700" b="1" dirty="0">
                <a:sym typeface="Wingdings" panose="05000000000000000000" pitchFamily="2" charset="2"/>
              </a:rPr>
              <a:t> : body</a:t>
            </a:r>
            <a:r>
              <a:rPr lang="en-GB" sz="700" b="1" baseline="-25000" dirty="0">
                <a:sym typeface="Wingdings" panose="05000000000000000000" pitchFamily="2" charset="2"/>
              </a:rPr>
              <a:t>1</a:t>
            </a:r>
            <a:r>
              <a:rPr lang="en-GB" sz="700" b="1" dirty="0">
                <a:sym typeface="Wingdings" panose="05000000000000000000" pitchFamily="2" charset="2"/>
              </a:rPr>
              <a:t>, …, L</a:t>
            </a:r>
            <a:r>
              <a:rPr lang="en-GB" sz="700" b="1" baseline="-25000" dirty="0">
                <a:sym typeface="Wingdings" panose="05000000000000000000" pitchFamily="2" charset="2"/>
              </a:rPr>
              <a:t>n</a:t>
            </a:r>
            <a:r>
              <a:rPr lang="en-GB" sz="700" b="1" dirty="0">
                <a:sym typeface="Wingdings" panose="05000000000000000000" pitchFamily="2" charset="2"/>
              </a:rPr>
              <a:t> : </a:t>
            </a:r>
            <a:r>
              <a:rPr lang="en-GB" sz="700" b="1" dirty="0" err="1">
                <a:sym typeface="Wingdings" panose="05000000000000000000" pitchFamily="2" charset="2"/>
              </a:rPr>
              <a:t>body</a:t>
            </a:r>
            <a:r>
              <a:rPr lang="en-GB" sz="700" b="1" baseline="-25000" dirty="0" err="1">
                <a:sym typeface="Wingdings" panose="05000000000000000000" pitchFamily="2" charset="2"/>
              </a:rPr>
              <a:t>n</a:t>
            </a:r>
            <a:r>
              <a:rPr lang="en-GB" sz="700" dirty="0">
                <a:sym typeface="Wingdings" panose="05000000000000000000" pitchFamily="2" charset="2"/>
              </a:rPr>
              <a:t>:</a:t>
            </a:r>
          </a:p>
          <a:p>
            <a:endParaRPr lang="en-GB" sz="700" dirty="0">
              <a:sym typeface="Wingdings" panose="05000000000000000000" pitchFamily="2" charset="2"/>
            </a:endParaRPr>
          </a:p>
          <a:p>
            <a:endParaRPr lang="en-GB" sz="100" dirty="0">
              <a:sym typeface="Wingdings" panose="05000000000000000000" pitchFamily="2" charset="2"/>
            </a:endParaRPr>
          </a:p>
          <a:p>
            <a:endParaRPr lang="en-GB" sz="200" dirty="0">
              <a:sym typeface="Wingdings" panose="05000000000000000000" pitchFamily="2" charset="2"/>
            </a:endParaRPr>
          </a:p>
          <a:p>
            <a:r>
              <a:rPr lang="en-GB" sz="700" dirty="0">
                <a:sym typeface="Wingdings" panose="05000000000000000000" pitchFamily="2" charset="2"/>
              </a:rPr>
              <a:t>where the numerical code of the body is: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0E30D1-A57D-ED39-6857-90381F303A8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90170" y="2667988"/>
            <a:ext cx="1287395" cy="1356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9714A64-ADFC-E70F-948B-1C1108B0017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8044" r="47664" b="-1"/>
          <a:stretch/>
        </p:blipFill>
        <p:spPr>
          <a:xfrm>
            <a:off x="3907720" y="3084398"/>
            <a:ext cx="290665" cy="12609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BC80024-B446-B0DE-724E-B860CEE2F44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21993" y="2458166"/>
            <a:ext cx="1935099" cy="65585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D4B2F0C-F646-00E6-12D5-EF1BC05E19F4}"/>
              </a:ext>
            </a:extLst>
          </p:cNvPr>
          <p:cNvSpPr txBox="1"/>
          <p:nvPr/>
        </p:nvSpPr>
        <p:spPr>
          <a:xfrm>
            <a:off x="5333570" y="2300898"/>
            <a:ext cx="8883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Example encoding</a:t>
            </a:r>
            <a:r>
              <a:rPr lang="en-GB" sz="700" dirty="0"/>
              <a:t>: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E071997-1955-CF47-5159-495C24BA657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92413" y="3502589"/>
            <a:ext cx="1871892" cy="81753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9847742-95A2-1D65-1DEE-43A93A5084CA}"/>
              </a:ext>
            </a:extLst>
          </p:cNvPr>
          <p:cNvSpPr txBox="1"/>
          <p:nvPr/>
        </p:nvSpPr>
        <p:spPr>
          <a:xfrm>
            <a:off x="3822372" y="3335205"/>
            <a:ext cx="9348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Decoding programs</a:t>
            </a:r>
            <a:r>
              <a:rPr lang="en-GB" sz="700" dirty="0"/>
              <a:t>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5E0EEB-4A96-DAB9-55ED-6323C3905F51}"/>
              </a:ext>
            </a:extLst>
          </p:cNvPr>
          <p:cNvSpPr txBox="1"/>
          <p:nvPr/>
        </p:nvSpPr>
        <p:spPr>
          <a:xfrm>
            <a:off x="3835846" y="4278651"/>
            <a:ext cx="17043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The decoded program </a:t>
            </a:r>
            <a:r>
              <a:rPr lang="en-GB" sz="700" b="1" dirty="0"/>
              <a:t>e</a:t>
            </a:r>
            <a:r>
              <a:rPr lang="en-GB" sz="700" dirty="0"/>
              <a:t> is unique, where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49680CC-3C04-5376-0A0F-4107A1E8CB8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592" b="2047"/>
          <a:stretch/>
        </p:blipFill>
        <p:spPr>
          <a:xfrm>
            <a:off x="3934841" y="4462559"/>
            <a:ext cx="1888742" cy="47424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D1A4337-7675-A97B-A150-370AE5C0A595}"/>
              </a:ext>
            </a:extLst>
          </p:cNvPr>
          <p:cNvSpPr/>
          <p:nvPr/>
        </p:nvSpPr>
        <p:spPr>
          <a:xfrm>
            <a:off x="4347957" y="4471766"/>
            <a:ext cx="526002" cy="4742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2AB748-E7ED-FC7F-99DC-086B544AB408}"/>
              </a:ext>
            </a:extLst>
          </p:cNvPr>
          <p:cNvSpPr/>
          <p:nvPr/>
        </p:nvSpPr>
        <p:spPr>
          <a:xfrm>
            <a:off x="3892413" y="4856874"/>
            <a:ext cx="164635" cy="11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78FB5D-5542-9EB8-35AA-7E8A1AE27A3E}"/>
              </a:ext>
            </a:extLst>
          </p:cNvPr>
          <p:cNvSpPr txBox="1"/>
          <p:nvPr/>
        </p:nvSpPr>
        <p:spPr>
          <a:xfrm>
            <a:off x="5789912" y="3105984"/>
            <a:ext cx="8883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Example decoding</a:t>
            </a:r>
            <a:r>
              <a:rPr lang="en-GB" sz="700" dirty="0"/>
              <a:t>: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4DE5847-7645-2142-D020-4A5337C0B71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77521" y="3266107"/>
            <a:ext cx="1456411" cy="1742391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812F4B9C-25C8-B814-E085-41ED4024C02E}"/>
              </a:ext>
            </a:extLst>
          </p:cNvPr>
          <p:cNvSpPr/>
          <p:nvPr/>
        </p:nvSpPr>
        <p:spPr>
          <a:xfrm>
            <a:off x="3846370" y="2322353"/>
            <a:ext cx="3568843" cy="26984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0DE55F-A9AD-B50B-3B81-26CCB6247ADD}"/>
              </a:ext>
            </a:extLst>
          </p:cNvPr>
          <p:cNvSpPr/>
          <p:nvPr/>
        </p:nvSpPr>
        <p:spPr>
          <a:xfrm>
            <a:off x="6156618" y="3241428"/>
            <a:ext cx="7748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0420B75-F8D5-0EB9-D366-78F3317F3D5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54647" y="4878927"/>
            <a:ext cx="551919" cy="11899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E5BC9E1-D8C4-B2E5-763A-F14FA1B81100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3870"/>
          <a:stretch/>
        </p:blipFill>
        <p:spPr>
          <a:xfrm>
            <a:off x="75330" y="3306269"/>
            <a:ext cx="853195" cy="104102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F0E2EA2-0464-F359-59E4-DC008B559B1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4568" y="3453959"/>
            <a:ext cx="747033" cy="75442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7EEF809-2211-7859-D7F7-FB1C1951C667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b="74404"/>
          <a:stretch/>
        </p:blipFill>
        <p:spPr>
          <a:xfrm>
            <a:off x="1788496" y="3319081"/>
            <a:ext cx="2022636" cy="12225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1317325-BEAA-99F0-733A-98A0C00A550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779253" y="3689822"/>
            <a:ext cx="2051071" cy="98066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7EF9C30A-6321-4A4C-D73D-DB9185DB6EC0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45378"/>
          <a:stretch/>
        </p:blipFill>
        <p:spPr>
          <a:xfrm>
            <a:off x="1779910" y="3422494"/>
            <a:ext cx="2022636" cy="2608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78E39A0-2A23-20E2-B93A-C4A218FEA44D}"/>
              </a:ext>
            </a:extLst>
          </p:cNvPr>
          <p:cNvSpPr txBox="1"/>
          <p:nvPr/>
        </p:nvSpPr>
        <p:spPr>
          <a:xfrm>
            <a:off x="-8967" y="4361949"/>
            <a:ext cx="17974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/>
              <a:t>Gadgets:</a:t>
            </a:r>
          </a:p>
          <a:p>
            <a:r>
              <a:rPr lang="en-GB" sz="700" dirty="0"/>
              <a:t>A gadget is a partial register-machine graph. It has one entry wire, and one or more exit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F241D-43E4-E729-D7D9-8A56F9DCECBB}"/>
              </a:ext>
            </a:extLst>
          </p:cNvPr>
          <p:cNvSpPr txBox="1"/>
          <p:nvPr/>
        </p:nvSpPr>
        <p:spPr>
          <a:xfrm>
            <a:off x="-8967" y="4696184"/>
            <a:ext cx="385617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/>
              <a:t>wires. The gadget operates on input and output registers specified in the gadget’s name. The gadget </a:t>
            </a:r>
          </a:p>
          <a:p>
            <a:r>
              <a:rPr lang="en-GB" sz="700" dirty="0"/>
              <a:t>may use scratch registers for temporary storage. The gadget assumes the scratch registers are initially set to 0, and must ensure that they are set back to 0 when the gadget exits.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77DC5-BFAD-D07C-5C03-B104215F0D27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27730" t="16585" r="23072"/>
          <a:stretch/>
        </p:blipFill>
        <p:spPr>
          <a:xfrm>
            <a:off x="81180" y="5209851"/>
            <a:ext cx="847345" cy="9490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18013F1-0163-5298-6ABF-A706D5C89701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3742" t="10658" r="23115" b="3746"/>
          <a:stretch/>
        </p:blipFill>
        <p:spPr>
          <a:xfrm>
            <a:off x="983506" y="5199409"/>
            <a:ext cx="860792" cy="88520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C3B8539-5240-D922-42C8-50FC35B0E17D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895337" y="5057247"/>
            <a:ext cx="1959774" cy="12135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114470F-E0C5-B274-990F-CDFCD5B4979E}"/>
              </a:ext>
            </a:extLst>
          </p:cNvPr>
          <p:cNvSpPr txBox="1"/>
          <p:nvPr/>
        </p:nvSpPr>
        <p:spPr>
          <a:xfrm>
            <a:off x="75329" y="5037348"/>
            <a:ext cx="853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/>
              <a:t>R</a:t>
            </a:r>
            <a:r>
              <a:rPr lang="en-GB" sz="700" b="1" baseline="-25000" dirty="0"/>
              <a:t>1</a:t>
            </a:r>
            <a:r>
              <a:rPr lang="en-GB" sz="700" b="1" dirty="0"/>
              <a:t> + R</a:t>
            </a:r>
            <a:r>
              <a:rPr lang="en-GB" sz="700" b="1" baseline="-25000" dirty="0"/>
              <a:t>2</a:t>
            </a:r>
            <a:endParaRPr lang="en-GB" sz="7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026ED8-68C5-7944-B523-85AA237C88E3}"/>
              </a:ext>
            </a:extLst>
          </p:cNvPr>
          <p:cNvSpPr txBox="1"/>
          <p:nvPr/>
        </p:nvSpPr>
        <p:spPr>
          <a:xfrm>
            <a:off x="983506" y="5029021"/>
            <a:ext cx="9118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/>
              <a:t>R</a:t>
            </a:r>
            <a:r>
              <a:rPr lang="en-GB" sz="700" b="1" baseline="-25000" dirty="0"/>
              <a:t>0</a:t>
            </a:r>
            <a:r>
              <a:rPr lang="en-GB" sz="700" b="1" dirty="0"/>
              <a:t> =  R</a:t>
            </a:r>
            <a:r>
              <a:rPr lang="en-GB" sz="700" b="1" baseline="-25000" dirty="0"/>
              <a:t>1</a:t>
            </a:r>
            <a:r>
              <a:rPr lang="en-GB" sz="700" b="1" dirty="0"/>
              <a:t> * R</a:t>
            </a:r>
            <a:r>
              <a:rPr lang="en-GB" sz="700" b="1" baseline="-25000" dirty="0"/>
              <a:t>2</a:t>
            </a:r>
            <a:endParaRPr lang="en-GB" sz="700" b="1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DB4A92A-63EA-706F-29A1-276EDE67E1BC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14333" t="10658" r="80549" b="3746"/>
          <a:stretch/>
        </p:blipFill>
        <p:spPr>
          <a:xfrm>
            <a:off x="951358" y="5200426"/>
            <a:ext cx="82906" cy="88418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54F4B51-9489-2501-DBCB-1C4121152D33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14333" t="10658" r="80549" b="3746"/>
          <a:stretch/>
        </p:blipFill>
        <p:spPr>
          <a:xfrm flipH="1">
            <a:off x="1812762" y="5199677"/>
            <a:ext cx="82905" cy="88520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A5917E9-50E1-B212-2723-4FE70FE64D47}"/>
              </a:ext>
            </a:extLst>
          </p:cNvPr>
          <p:cNvSpPr txBox="1"/>
          <p:nvPr/>
        </p:nvSpPr>
        <p:spPr>
          <a:xfrm>
            <a:off x="466198" y="5603384"/>
            <a:ext cx="4844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" dirty="0"/>
              <a:t>Restores R</a:t>
            </a:r>
            <a:r>
              <a:rPr lang="en-GB" sz="500" baseline="-25000" dirty="0"/>
              <a:t>1</a:t>
            </a:r>
            <a:endParaRPr lang="en-GB" sz="5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9F1F23-EF61-9FD8-8156-295F41968A11}"/>
              </a:ext>
            </a:extLst>
          </p:cNvPr>
          <p:cNvSpPr txBox="1"/>
          <p:nvPr/>
        </p:nvSpPr>
        <p:spPr>
          <a:xfrm>
            <a:off x="1763483" y="5038203"/>
            <a:ext cx="12548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/>
              <a:t>Reasoning about Invariants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FEE101-92C4-92CA-7CB0-5106414F47BB}"/>
              </a:ext>
            </a:extLst>
          </p:cNvPr>
          <p:cNvCxnSpPr/>
          <p:nvPr/>
        </p:nvCxnSpPr>
        <p:spPr>
          <a:xfrm>
            <a:off x="3845742" y="4887903"/>
            <a:ext cx="0" cy="13632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9F763D-BEB6-21BE-07A3-29793AC30CFF}"/>
              </a:ext>
            </a:extLst>
          </p:cNvPr>
          <p:cNvCxnSpPr>
            <a:cxnSpLocks/>
          </p:cNvCxnSpPr>
          <p:nvPr/>
        </p:nvCxnSpPr>
        <p:spPr>
          <a:xfrm>
            <a:off x="-24853" y="6251151"/>
            <a:ext cx="387368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4138673-6617-48FB-11F3-139A677E439E}"/>
              </a:ext>
            </a:extLst>
          </p:cNvPr>
          <p:cNvSpPr txBox="1"/>
          <p:nvPr/>
        </p:nvSpPr>
        <p:spPr>
          <a:xfrm>
            <a:off x="3822372" y="5009839"/>
            <a:ext cx="34646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Universal Register Machine:</a:t>
            </a:r>
          </a:p>
          <a:p>
            <a:r>
              <a:rPr lang="en-GB" sz="700" dirty="0"/>
              <a:t>A register machine which simulates another register machine. It takes arguments </a:t>
            </a:r>
            <a:r>
              <a:rPr lang="en-GB" sz="700" b="1" dirty="0"/>
              <a:t>R</a:t>
            </a:r>
            <a:r>
              <a:rPr lang="en-GB" sz="700" b="1" baseline="-25000" dirty="0"/>
              <a:t>0</a:t>
            </a:r>
            <a:r>
              <a:rPr lang="en-GB" sz="700" b="1" dirty="0"/>
              <a:t> = 0, R</a:t>
            </a:r>
            <a:r>
              <a:rPr lang="en-GB" sz="700" b="1" baseline="-25000" dirty="0"/>
              <a:t>1</a:t>
            </a:r>
            <a:r>
              <a:rPr lang="en-GB" sz="700" b="1" dirty="0"/>
              <a:t> = encoded program no. R</a:t>
            </a:r>
            <a:r>
              <a:rPr lang="en-GB" sz="700" b="1" baseline="-25000" dirty="0"/>
              <a:t>2</a:t>
            </a:r>
            <a:r>
              <a:rPr lang="en-GB" sz="700" b="1" dirty="0"/>
              <a:t> = encoded arg. list, R</a:t>
            </a:r>
            <a:r>
              <a:rPr lang="en-GB" sz="700" b="1" baseline="-25000" dirty="0"/>
              <a:t>3…n</a:t>
            </a:r>
            <a:r>
              <a:rPr lang="en-GB" sz="700" b="1" dirty="0"/>
              <a:t> = 0</a:t>
            </a:r>
            <a:r>
              <a:rPr lang="en-GB" sz="700" dirty="0"/>
              <a:t>.</a:t>
            </a:r>
          </a:p>
          <a:p>
            <a:r>
              <a:rPr lang="en-GB" sz="700" dirty="0"/>
              <a:t>Register usage: </a:t>
            </a:r>
            <a:r>
              <a:rPr lang="en-GB" sz="700" b="1" dirty="0"/>
              <a:t>R</a:t>
            </a:r>
            <a:r>
              <a:rPr lang="en-GB" sz="700" b="1" baseline="-25000" dirty="0"/>
              <a:t>1</a:t>
            </a:r>
            <a:r>
              <a:rPr lang="en-GB" sz="700" b="1" dirty="0"/>
              <a:t> </a:t>
            </a:r>
            <a:r>
              <a:rPr lang="en-GB" sz="700" dirty="0"/>
              <a:t>= </a:t>
            </a:r>
            <a:r>
              <a:rPr lang="en-GB" sz="700" b="1" dirty="0"/>
              <a:t>P</a:t>
            </a:r>
            <a:r>
              <a:rPr lang="en-GB" sz="700" dirty="0"/>
              <a:t>rog, </a:t>
            </a:r>
            <a:r>
              <a:rPr lang="en-GB" sz="700" b="1" dirty="0"/>
              <a:t>R</a:t>
            </a:r>
            <a:r>
              <a:rPr lang="en-GB" sz="700" b="1" baseline="-25000" dirty="0"/>
              <a:t>2</a:t>
            </a:r>
            <a:r>
              <a:rPr lang="en-GB" sz="700" dirty="0"/>
              <a:t> = </a:t>
            </a:r>
            <a:r>
              <a:rPr lang="en-GB" sz="700" b="1" dirty="0"/>
              <a:t>A</a:t>
            </a:r>
            <a:r>
              <a:rPr lang="en-GB" sz="700" dirty="0"/>
              <a:t>rgs, </a:t>
            </a:r>
            <a:r>
              <a:rPr lang="en-GB" sz="700" b="1" dirty="0"/>
              <a:t>R</a:t>
            </a:r>
            <a:r>
              <a:rPr lang="en-GB" sz="700" b="1" baseline="-25000" dirty="0"/>
              <a:t>3</a:t>
            </a:r>
            <a:r>
              <a:rPr lang="en-GB" sz="700" dirty="0"/>
              <a:t> = </a:t>
            </a:r>
            <a:r>
              <a:rPr lang="en-GB" sz="700" b="1" dirty="0"/>
              <a:t>PC</a:t>
            </a:r>
            <a:r>
              <a:rPr lang="en-GB" sz="700" dirty="0"/>
              <a:t>, </a:t>
            </a:r>
            <a:r>
              <a:rPr lang="en-GB" sz="700" b="1" dirty="0"/>
              <a:t>R</a:t>
            </a:r>
            <a:r>
              <a:rPr lang="en-GB" sz="700" b="1" baseline="-25000" dirty="0"/>
              <a:t>4</a:t>
            </a:r>
            <a:r>
              <a:rPr lang="en-GB" sz="700" dirty="0"/>
              <a:t> = </a:t>
            </a:r>
            <a:r>
              <a:rPr lang="en-GB" sz="700" b="1" dirty="0"/>
              <a:t>N</a:t>
            </a:r>
            <a:r>
              <a:rPr lang="en-GB" sz="700" dirty="0"/>
              <a:t>ext label/current </a:t>
            </a:r>
            <a:r>
              <a:rPr lang="en-GB" sz="700" dirty="0" err="1"/>
              <a:t>instr</a:t>
            </a:r>
            <a:r>
              <a:rPr lang="en-GB" sz="700" dirty="0"/>
              <a:t>, </a:t>
            </a:r>
            <a:r>
              <a:rPr lang="en-GB" sz="700" b="1" dirty="0"/>
              <a:t>R</a:t>
            </a:r>
            <a:r>
              <a:rPr lang="en-GB" sz="700" b="1" baseline="-25000" dirty="0"/>
              <a:t>5</a:t>
            </a:r>
            <a:r>
              <a:rPr lang="en-GB" sz="700" dirty="0"/>
              <a:t> = </a:t>
            </a:r>
            <a:r>
              <a:rPr lang="en-GB" sz="700" b="1" dirty="0"/>
              <a:t>C</a:t>
            </a:r>
            <a:r>
              <a:rPr lang="en-GB" sz="700" dirty="0"/>
              <a:t>urrent </a:t>
            </a:r>
            <a:r>
              <a:rPr lang="en-GB" sz="700" dirty="0" err="1"/>
              <a:t>instr</a:t>
            </a:r>
            <a:r>
              <a:rPr lang="en-GB" sz="700" dirty="0"/>
              <a:t>, </a:t>
            </a:r>
            <a:r>
              <a:rPr lang="en-GB" sz="700" b="1" dirty="0"/>
              <a:t>R</a:t>
            </a:r>
            <a:r>
              <a:rPr lang="en-GB" sz="700" b="1" baseline="-25000" dirty="0"/>
              <a:t>6</a:t>
            </a:r>
            <a:r>
              <a:rPr lang="en-GB" sz="700" dirty="0"/>
              <a:t> = </a:t>
            </a:r>
            <a:r>
              <a:rPr lang="en-GB" sz="700" b="1" dirty="0"/>
              <a:t>R</a:t>
            </a:r>
            <a:r>
              <a:rPr lang="en-GB" sz="700" dirty="0"/>
              <a:t>eg </a:t>
            </a:r>
            <a:r>
              <a:rPr lang="en-GB" sz="700" dirty="0" err="1"/>
              <a:t>val</a:t>
            </a:r>
            <a:r>
              <a:rPr lang="en-GB" sz="700" dirty="0"/>
              <a:t> for current </a:t>
            </a:r>
            <a:r>
              <a:rPr lang="en-GB" sz="700" dirty="0" err="1"/>
              <a:t>instr</a:t>
            </a:r>
            <a:r>
              <a:rPr lang="en-GB" sz="700" dirty="0"/>
              <a:t>, </a:t>
            </a:r>
            <a:r>
              <a:rPr lang="en-GB" sz="700" b="1" dirty="0"/>
              <a:t>R</a:t>
            </a:r>
            <a:r>
              <a:rPr lang="en-GB" sz="700" b="1" baseline="-25000" dirty="0"/>
              <a:t>7</a:t>
            </a:r>
            <a:r>
              <a:rPr lang="en-GB" sz="700" b="1" dirty="0"/>
              <a:t> </a:t>
            </a:r>
            <a:r>
              <a:rPr lang="en-GB" sz="700" dirty="0"/>
              <a:t>+ </a:t>
            </a:r>
            <a:r>
              <a:rPr lang="en-GB" sz="700" b="1" dirty="0"/>
              <a:t>R</a:t>
            </a:r>
            <a:r>
              <a:rPr lang="en-GB" sz="700" b="1" baseline="-25000" dirty="0"/>
              <a:t>8</a:t>
            </a:r>
            <a:r>
              <a:rPr lang="en-GB" sz="700" dirty="0"/>
              <a:t> = Auxiliary regs (</a:t>
            </a:r>
            <a:r>
              <a:rPr lang="en-GB" sz="700" b="1" dirty="0"/>
              <a:t>S</a:t>
            </a:r>
            <a:r>
              <a:rPr lang="en-GB" sz="700" dirty="0"/>
              <a:t> + </a:t>
            </a:r>
            <a:r>
              <a:rPr lang="en-GB" sz="700" b="1" dirty="0"/>
              <a:t>T</a:t>
            </a:r>
            <a:r>
              <a:rPr lang="en-GB" sz="700" dirty="0"/>
              <a:t>), </a:t>
            </a:r>
            <a:r>
              <a:rPr lang="en-GB" sz="700" b="1" dirty="0"/>
              <a:t>R</a:t>
            </a:r>
            <a:r>
              <a:rPr lang="en-GB" sz="700" b="1" baseline="-25000" dirty="0"/>
              <a:t>9…n</a:t>
            </a:r>
            <a:r>
              <a:rPr lang="en-GB" sz="700" dirty="0"/>
              <a:t> = Scratch regs.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C72B636B-8A9B-0416-C4B3-A1998DA3E30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126" t="1351" r="3565" b="3951"/>
          <a:stretch/>
        </p:blipFill>
        <p:spPr>
          <a:xfrm>
            <a:off x="5218514" y="5579535"/>
            <a:ext cx="2138578" cy="139335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EBF8938-F32C-8876-DA57-5991C5A65952}"/>
              </a:ext>
            </a:extLst>
          </p:cNvPr>
          <p:cNvSpPr txBox="1"/>
          <p:nvPr/>
        </p:nvSpPr>
        <p:spPr>
          <a:xfrm>
            <a:off x="3838742" y="5724054"/>
            <a:ext cx="14948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/>
              <a:t>Steps in URM</a:t>
            </a:r>
            <a:r>
              <a:rPr lang="en-GB" sz="700" dirty="0"/>
              <a:t>:</a:t>
            </a:r>
          </a:p>
          <a:p>
            <a:r>
              <a:rPr lang="en-GB" sz="700" dirty="0"/>
              <a:t>1. Copy </a:t>
            </a:r>
            <a:r>
              <a:rPr lang="en-GB" sz="700" b="1" dirty="0" err="1"/>
              <a:t>PC</a:t>
            </a:r>
            <a:r>
              <a:rPr lang="en-GB" sz="700" baseline="30000" dirty="0" err="1"/>
              <a:t>th</a:t>
            </a:r>
            <a:r>
              <a:rPr lang="en-GB" sz="700" dirty="0"/>
              <a:t> item of list in </a:t>
            </a:r>
            <a:r>
              <a:rPr lang="en-GB" sz="700" b="1" dirty="0"/>
              <a:t>P</a:t>
            </a:r>
            <a:r>
              <a:rPr lang="en-GB" sz="700" dirty="0"/>
              <a:t> to </a:t>
            </a:r>
            <a:r>
              <a:rPr lang="en-GB" sz="700" b="1" dirty="0"/>
              <a:t>N</a:t>
            </a:r>
            <a:r>
              <a:rPr lang="en-GB" sz="700" dirty="0"/>
              <a:t> (halting if </a:t>
            </a:r>
            <a:r>
              <a:rPr lang="en-GB" sz="700" b="1" dirty="0"/>
              <a:t>PC</a:t>
            </a:r>
            <a:r>
              <a:rPr lang="en-GB" sz="700" dirty="0"/>
              <a:t> &gt; length of list)</a:t>
            </a:r>
          </a:p>
          <a:p>
            <a:r>
              <a:rPr lang="en-GB" sz="700" dirty="0"/>
              <a:t>2. If </a:t>
            </a:r>
            <a:r>
              <a:rPr lang="en-GB" sz="700" b="1" dirty="0"/>
              <a:t>N</a:t>
            </a:r>
            <a:r>
              <a:rPr lang="en-GB" sz="700" dirty="0"/>
              <a:t> = 0 then halt, else decode </a:t>
            </a:r>
            <a:r>
              <a:rPr lang="en-GB" sz="700" b="1" dirty="0"/>
              <a:t>N</a:t>
            </a:r>
            <a:r>
              <a:rPr lang="en-GB" sz="700" dirty="0"/>
              <a:t> </a:t>
            </a:r>
            <a:r>
              <a:rPr lang="en-GB" sz="700" dirty="0" err="1">
                <a:solidFill>
                  <a:schemeClr val="bg1"/>
                </a:solidFill>
              </a:rPr>
              <a:t>bb</a:t>
            </a:r>
            <a:r>
              <a:rPr lang="en-GB" sz="700" dirty="0" err="1"/>
              <a:t>as</a:t>
            </a:r>
            <a:r>
              <a:rPr lang="en-GB" sz="700" dirty="0"/>
              <a:t>            (</a:t>
            </a:r>
            <a:r>
              <a:rPr lang="en-GB" sz="700" b="1" dirty="0"/>
              <a:t>C</a:t>
            </a:r>
            <a:r>
              <a:rPr lang="en-GB" sz="700" dirty="0"/>
              <a:t> = y, </a:t>
            </a:r>
            <a:r>
              <a:rPr lang="en-GB" sz="700" b="1" dirty="0"/>
              <a:t>N</a:t>
            </a:r>
            <a:r>
              <a:rPr lang="en-GB" sz="700" dirty="0"/>
              <a:t> = z)</a:t>
            </a:r>
          </a:p>
          <a:p>
            <a:r>
              <a:rPr lang="en-GB" sz="700" dirty="0"/>
              <a:t>3. Copy </a:t>
            </a:r>
            <a:r>
              <a:rPr lang="en-GB" sz="700" dirty="0" err="1"/>
              <a:t>i</a:t>
            </a:r>
            <a:r>
              <a:rPr lang="en-GB" sz="700" baseline="30000" dirty="0" err="1"/>
              <a:t>th</a:t>
            </a:r>
            <a:r>
              <a:rPr lang="en-GB" sz="700" dirty="0"/>
              <a:t> item of list in </a:t>
            </a:r>
            <a:r>
              <a:rPr lang="en-GB" sz="700" b="1" dirty="0"/>
              <a:t>A</a:t>
            </a:r>
            <a:r>
              <a:rPr lang="en-GB" sz="700" dirty="0"/>
              <a:t> to </a:t>
            </a:r>
            <a:r>
              <a:rPr lang="en-GB" sz="700" b="1" dirty="0"/>
              <a:t>R</a:t>
            </a:r>
          </a:p>
          <a:p>
            <a:r>
              <a:rPr lang="en-GB" sz="700" dirty="0"/>
              <a:t>4. Execute current instruction on </a:t>
            </a:r>
            <a:r>
              <a:rPr lang="en-GB" sz="700" b="1" dirty="0"/>
              <a:t>R</a:t>
            </a:r>
            <a:r>
              <a:rPr lang="en-GB" sz="700" dirty="0"/>
              <a:t>;  </a:t>
            </a:r>
            <a:r>
              <a:rPr lang="en-GB" sz="700" dirty="0" err="1">
                <a:solidFill>
                  <a:schemeClr val="bg1"/>
                </a:solidFill>
              </a:rPr>
              <a:t>bb</a:t>
            </a:r>
            <a:r>
              <a:rPr lang="en-GB" sz="700" dirty="0" err="1"/>
              <a:t>update</a:t>
            </a:r>
            <a:r>
              <a:rPr lang="en-GB" sz="700" dirty="0"/>
              <a:t> </a:t>
            </a:r>
            <a:r>
              <a:rPr lang="en-GB" sz="700" b="1" dirty="0"/>
              <a:t>PC</a:t>
            </a:r>
            <a:r>
              <a:rPr lang="en-GB" sz="700" dirty="0"/>
              <a:t> to next label; 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bb</a:t>
            </a:r>
            <a:r>
              <a:rPr lang="en-GB" sz="700" dirty="0" err="1"/>
              <a:t>restore</a:t>
            </a:r>
            <a:r>
              <a:rPr lang="en-GB" sz="700" dirty="0"/>
              <a:t> register values to </a:t>
            </a:r>
            <a:r>
              <a:rPr lang="en-GB" sz="700" b="1" dirty="0"/>
              <a:t>A</a:t>
            </a:r>
            <a:r>
              <a:rPr lang="en-GB" sz="700" dirty="0"/>
              <a:t>; </a:t>
            </a:r>
            <a:r>
              <a:rPr lang="en-GB" sz="700" dirty="0" err="1">
                <a:solidFill>
                  <a:schemeClr val="bg1"/>
                </a:solidFill>
              </a:rPr>
              <a:t>bb</a:t>
            </a:r>
            <a:r>
              <a:rPr lang="en-GB" sz="700" dirty="0" err="1"/>
              <a:t>repeat</a:t>
            </a:r>
            <a:endParaRPr lang="en-GB" sz="700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3FB4054-7210-0B09-D518-96858B279D9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120314" y="6189555"/>
            <a:ext cx="205909" cy="117662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614C88D-1EE9-A388-3BAE-57679C4F9CC6}"/>
              </a:ext>
            </a:extLst>
          </p:cNvPr>
          <p:cNvSpPr/>
          <p:nvPr/>
        </p:nvSpPr>
        <p:spPr>
          <a:xfrm>
            <a:off x="3845151" y="5019994"/>
            <a:ext cx="3568843" cy="19693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4441D4-C39C-BEB2-984E-829B815D5DBB}"/>
              </a:ext>
            </a:extLst>
          </p:cNvPr>
          <p:cNvSpPr txBox="1"/>
          <p:nvPr/>
        </p:nvSpPr>
        <p:spPr>
          <a:xfrm>
            <a:off x="-208" y="6237250"/>
            <a:ext cx="36120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Halting Problem for Register Machines:</a:t>
            </a:r>
          </a:p>
          <a:p>
            <a:r>
              <a:rPr lang="en-GB" sz="700" dirty="0"/>
              <a:t>A register machine </a:t>
            </a:r>
            <a:r>
              <a:rPr lang="en-GB" sz="700" b="1" dirty="0"/>
              <a:t>H</a:t>
            </a:r>
            <a:r>
              <a:rPr lang="en-GB" sz="700" dirty="0"/>
              <a:t> decides the halting problem if for all </a:t>
            </a:r>
            <a:r>
              <a:rPr lang="en-GB" sz="700" b="1" dirty="0"/>
              <a:t>e, a</a:t>
            </a:r>
            <a:r>
              <a:rPr lang="en-GB" sz="700" b="1" baseline="-25000" dirty="0"/>
              <a:t>1</a:t>
            </a:r>
            <a:r>
              <a:rPr lang="en-GB" sz="700" b="1" dirty="0"/>
              <a:t>, …, a</a:t>
            </a:r>
            <a:r>
              <a:rPr lang="en-GB" sz="700" b="1" baseline="-25000" dirty="0"/>
              <a:t>n</a:t>
            </a:r>
            <a:r>
              <a:rPr lang="en-GB" sz="700" b="1" dirty="0"/>
              <a:t>  N</a:t>
            </a:r>
            <a:r>
              <a:rPr lang="en-GB" sz="700" dirty="0"/>
              <a:t>: </a:t>
            </a:r>
          </a:p>
          <a:p>
            <a:r>
              <a:rPr lang="en-GB" sz="700" b="1" dirty="0">
                <a:solidFill>
                  <a:schemeClr val="bg1"/>
                </a:solidFill>
              </a:rPr>
              <a:t>bbb</a:t>
            </a:r>
            <a:r>
              <a:rPr lang="en-GB" sz="700" b="1" dirty="0"/>
              <a:t>R</a:t>
            </a:r>
            <a:r>
              <a:rPr lang="en-GB" sz="700" b="1" baseline="-25000" dirty="0"/>
              <a:t>0</a:t>
            </a:r>
            <a:r>
              <a:rPr lang="en-GB" sz="700" b="1" dirty="0"/>
              <a:t> </a:t>
            </a:r>
            <a:r>
              <a:rPr lang="en-GB" sz="700" dirty="0"/>
              <a:t>= 0, </a:t>
            </a:r>
            <a:r>
              <a:rPr lang="en-GB" sz="700" b="1" dirty="0"/>
              <a:t>R</a:t>
            </a:r>
            <a:r>
              <a:rPr lang="en-GB" sz="700" b="1" baseline="-25000" dirty="0"/>
              <a:t>1</a:t>
            </a:r>
            <a:r>
              <a:rPr lang="en-GB" sz="700" dirty="0"/>
              <a:t> = </a:t>
            </a:r>
            <a:r>
              <a:rPr lang="en-GB" sz="700" b="1" dirty="0"/>
              <a:t>e</a:t>
            </a:r>
            <a:r>
              <a:rPr lang="en-GB" sz="700" dirty="0"/>
              <a:t>, </a:t>
            </a:r>
            <a:r>
              <a:rPr lang="en-GB" sz="700" b="1" dirty="0"/>
              <a:t>R</a:t>
            </a:r>
            <a:r>
              <a:rPr lang="en-GB" sz="700" b="1" baseline="-25000" dirty="0"/>
              <a:t>2</a:t>
            </a:r>
            <a:r>
              <a:rPr lang="en-GB" sz="700" dirty="0"/>
              <a:t> =                        , </a:t>
            </a:r>
            <a:r>
              <a:rPr lang="en-GB" sz="700" b="1" dirty="0"/>
              <a:t>R</a:t>
            </a:r>
            <a:r>
              <a:rPr lang="en-GB" sz="700" b="1" baseline="-25000" dirty="0"/>
              <a:t>3…n</a:t>
            </a:r>
            <a:r>
              <a:rPr lang="en-GB" sz="700" dirty="0"/>
              <a:t> = 0</a:t>
            </a:r>
          </a:p>
          <a:p>
            <a:r>
              <a:rPr lang="en-GB" sz="700" dirty="0"/>
              <a:t>And where </a:t>
            </a:r>
            <a:r>
              <a:rPr lang="en-GB" sz="700" b="1" dirty="0"/>
              <a:t>H</a:t>
            </a:r>
            <a:r>
              <a:rPr lang="en-GB" sz="700" dirty="0"/>
              <a:t> halts with the state as follows:</a:t>
            </a:r>
          </a:p>
          <a:p>
            <a:r>
              <a:rPr lang="en-GB" sz="700" dirty="0"/>
              <a:t>          1   Register machine encoded as </a:t>
            </a:r>
            <a:r>
              <a:rPr lang="en-GB" sz="700" b="1" dirty="0"/>
              <a:t>e</a:t>
            </a:r>
            <a:r>
              <a:rPr lang="en-GB" sz="700" dirty="0"/>
              <a:t> halts when started with </a:t>
            </a:r>
            <a:r>
              <a:rPr lang="pt-BR" sz="700" b="1" dirty="0"/>
              <a:t>R</a:t>
            </a:r>
            <a:r>
              <a:rPr lang="pt-BR" sz="700" b="1" baseline="-25000" dirty="0"/>
              <a:t>0</a:t>
            </a:r>
            <a:r>
              <a:rPr lang="pt-BR" sz="700" dirty="0"/>
              <a:t> = 0, </a:t>
            </a:r>
            <a:r>
              <a:rPr lang="pt-BR" sz="700" b="1" dirty="0"/>
              <a:t>R</a:t>
            </a:r>
            <a:r>
              <a:rPr lang="pt-BR" sz="700" b="1" baseline="-25000" dirty="0"/>
              <a:t>1</a:t>
            </a:r>
            <a:r>
              <a:rPr lang="pt-BR" sz="700" dirty="0"/>
              <a:t> = </a:t>
            </a:r>
            <a:r>
              <a:rPr lang="pt-BR" sz="700" b="1" dirty="0"/>
              <a:t>a</a:t>
            </a:r>
            <a:r>
              <a:rPr lang="pt-BR" sz="700" b="1" baseline="-25000" dirty="0"/>
              <a:t>1</a:t>
            </a:r>
            <a:r>
              <a:rPr lang="pt-BR" sz="700" dirty="0"/>
              <a:t>, . . . , </a:t>
            </a:r>
            <a:r>
              <a:rPr lang="pt-BR" sz="700" b="1" dirty="0"/>
              <a:t>R</a:t>
            </a:r>
            <a:r>
              <a:rPr lang="pt-BR" sz="700" b="1" baseline="-25000" dirty="0"/>
              <a:t>n</a:t>
            </a:r>
            <a:r>
              <a:rPr lang="pt-BR" sz="700" dirty="0"/>
              <a:t> = </a:t>
            </a:r>
            <a:r>
              <a:rPr lang="pt-BR" sz="700" b="1" dirty="0"/>
              <a:t>a</a:t>
            </a:r>
            <a:r>
              <a:rPr lang="pt-BR" sz="700" b="1" baseline="-25000" dirty="0"/>
              <a:t>n</a:t>
            </a:r>
            <a:endParaRPr lang="en-GB" sz="700" dirty="0"/>
          </a:p>
          <a:p>
            <a:r>
              <a:rPr lang="en-GB" sz="700" b="1" dirty="0"/>
              <a:t>R</a:t>
            </a:r>
            <a:r>
              <a:rPr lang="en-GB" sz="700" b="1" baseline="-25000" dirty="0"/>
              <a:t>0</a:t>
            </a:r>
            <a:r>
              <a:rPr lang="en-GB" sz="700" dirty="0"/>
              <a:t> </a:t>
            </a:r>
            <a:endParaRPr lang="en-GB" sz="700" b="1" dirty="0"/>
          </a:p>
          <a:p>
            <a:r>
              <a:rPr lang="en-GB" sz="700" dirty="0"/>
              <a:t>          0   Otherwise</a:t>
            </a:r>
          </a:p>
          <a:p>
            <a:r>
              <a:rPr lang="en-GB" sz="700" dirty="0"/>
              <a:t>We can prove that there is no such machine </a:t>
            </a:r>
            <a:r>
              <a:rPr lang="en-GB" sz="700" b="1" dirty="0"/>
              <a:t>H</a:t>
            </a:r>
            <a:r>
              <a:rPr lang="en-GB" sz="700" dirty="0"/>
              <a:t> through a contradiction.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AAFE56-C378-A4DC-6BE8-120EC7F866B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4921" y="6500218"/>
            <a:ext cx="473044" cy="10534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61B2997-BBEC-E185-04D6-7B7B69EEBA0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88425" y="6703120"/>
            <a:ext cx="79013" cy="34291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288AF4E-8592-5F95-30C9-9976F95E30E0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7340" y="7133936"/>
            <a:ext cx="2813864" cy="139467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900B7BD-9DD7-20F8-ECE3-633031100D9F}"/>
              </a:ext>
            </a:extLst>
          </p:cNvPr>
          <p:cNvSpPr txBox="1"/>
          <p:nvPr/>
        </p:nvSpPr>
        <p:spPr>
          <a:xfrm>
            <a:off x="2867575" y="7337376"/>
            <a:ext cx="10328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/>
              <a:t>C(C) halts </a:t>
            </a:r>
            <a:r>
              <a:rPr lang="en-GB" sz="700" dirty="0">
                <a:sym typeface="Wingdings" panose="05000000000000000000" pitchFamily="2" charset="2"/>
              </a:rPr>
              <a:t></a:t>
            </a:r>
            <a:r>
              <a:rPr lang="en-GB" sz="700" dirty="0"/>
              <a:t> C with </a:t>
            </a:r>
            <a:r>
              <a:rPr lang="en-GB" sz="700" b="1" dirty="0"/>
              <a:t>R</a:t>
            </a:r>
            <a:r>
              <a:rPr lang="en-GB" sz="700" b="1" baseline="-25000" dirty="0"/>
              <a:t>1</a:t>
            </a:r>
            <a:r>
              <a:rPr lang="en-GB" sz="700" dirty="0"/>
              <a:t> = ⌜C⌝ as an argument does </a:t>
            </a:r>
            <a:r>
              <a:rPr lang="en-GB" sz="700" b="1" dirty="0"/>
              <a:t>not halt</a:t>
            </a:r>
          </a:p>
          <a:p>
            <a:r>
              <a:rPr lang="en-GB" sz="700" b="1" dirty="0"/>
              <a:t>C(C) does not halt </a:t>
            </a:r>
            <a:r>
              <a:rPr lang="en-GB" sz="700" dirty="0">
                <a:sym typeface="Wingdings" panose="05000000000000000000" pitchFamily="2" charset="2"/>
              </a:rPr>
              <a:t></a:t>
            </a:r>
            <a:r>
              <a:rPr lang="en-GB" sz="700" dirty="0"/>
              <a:t> Then C with </a:t>
            </a:r>
            <a:r>
              <a:rPr lang="en-GB" sz="700" b="1" dirty="0"/>
              <a:t>R</a:t>
            </a:r>
            <a:r>
              <a:rPr lang="en-GB" sz="700" b="1" baseline="-25000" dirty="0"/>
              <a:t>1</a:t>
            </a:r>
            <a:r>
              <a:rPr lang="en-GB" sz="700" dirty="0"/>
              <a:t> = </a:t>
            </a:r>
            <a:r>
              <a:rPr lang="en-GB" sz="700" spc="-150" dirty="0"/>
              <a:t>⌜C⌝</a:t>
            </a:r>
            <a:r>
              <a:rPr lang="en-GB" sz="700" dirty="0"/>
              <a:t>   as an argument </a:t>
            </a:r>
            <a:r>
              <a:rPr lang="en-GB" sz="700" b="1" dirty="0"/>
              <a:t>halts</a:t>
            </a:r>
            <a:endParaRPr lang="en-GB" sz="700" dirty="0"/>
          </a:p>
          <a:p>
            <a:endParaRPr lang="en-GB" sz="700" b="1" dirty="0"/>
          </a:p>
          <a:p>
            <a:r>
              <a:rPr lang="en-GB" sz="700" b="1" dirty="0"/>
              <a:t>Both </a:t>
            </a:r>
            <a:r>
              <a:rPr lang="en-GB" sz="700" b="1" dirty="0">
                <a:solidFill>
                  <a:srgbClr val="FF0000"/>
                </a:solidFill>
              </a:rPr>
              <a:t>contradictions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03FE28-9C48-DBD2-0272-EF38547687CB}"/>
              </a:ext>
            </a:extLst>
          </p:cNvPr>
          <p:cNvSpPr txBox="1"/>
          <p:nvPr/>
        </p:nvSpPr>
        <p:spPr>
          <a:xfrm>
            <a:off x="16933" y="8375427"/>
            <a:ext cx="382237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Enumerating Computable Functions</a:t>
            </a:r>
            <a:r>
              <a:rPr lang="en-GB" sz="700" dirty="0"/>
              <a:t>:</a:t>
            </a:r>
          </a:p>
          <a:p>
            <a:r>
              <a:rPr lang="en-GB" sz="700" dirty="0"/>
              <a:t>For each </a:t>
            </a:r>
            <a:r>
              <a:rPr lang="en-GB" sz="700" b="1" dirty="0"/>
              <a:t>e</a:t>
            </a:r>
            <a:r>
              <a:rPr lang="en-GB" sz="700" dirty="0"/>
              <a:t> ∈ </a:t>
            </a:r>
            <a:r>
              <a:rPr lang="en-GB" sz="700" b="1" dirty="0"/>
              <a:t>N</a:t>
            </a:r>
            <a:r>
              <a:rPr lang="en-GB" sz="700" dirty="0"/>
              <a:t>, let </a:t>
            </a:r>
            <a:r>
              <a:rPr lang="el-GR" sz="700" b="1" dirty="0"/>
              <a:t>ϕ</a:t>
            </a:r>
            <a:r>
              <a:rPr lang="en-GB" sz="700" b="1" baseline="-25000" dirty="0"/>
              <a:t>e</a:t>
            </a:r>
            <a:r>
              <a:rPr lang="en-GB" sz="700" b="1" dirty="0"/>
              <a:t> ∈ N ⇀ N </a:t>
            </a:r>
            <a:r>
              <a:rPr lang="en-GB" sz="700" dirty="0"/>
              <a:t>be the unary partial function computed by the RM with program </a:t>
            </a:r>
            <a:r>
              <a:rPr lang="en-GB" sz="700" b="1" dirty="0"/>
              <a:t>prog(e)</a:t>
            </a:r>
            <a:r>
              <a:rPr lang="en-GB" sz="700" dirty="0"/>
              <a:t>. So, for all </a:t>
            </a:r>
            <a:r>
              <a:rPr lang="en-GB" sz="700" b="1" dirty="0"/>
              <a:t>x</a:t>
            </a:r>
            <a:r>
              <a:rPr lang="en-GB" sz="700" dirty="0"/>
              <a:t>, </a:t>
            </a:r>
            <a:r>
              <a:rPr lang="en-GB" sz="700" b="1" dirty="0"/>
              <a:t>y</a:t>
            </a:r>
            <a:r>
              <a:rPr lang="en-GB" sz="700" dirty="0"/>
              <a:t> ∈ </a:t>
            </a:r>
            <a:r>
              <a:rPr lang="en-GB" sz="700" b="1" dirty="0"/>
              <a:t>N</a:t>
            </a:r>
            <a:r>
              <a:rPr lang="en-GB" sz="700" dirty="0"/>
              <a:t>, </a:t>
            </a:r>
            <a:r>
              <a:rPr lang="el-GR" sz="700" b="1" dirty="0"/>
              <a:t>ϕ</a:t>
            </a:r>
            <a:r>
              <a:rPr lang="en-GB" sz="700" b="1" baseline="-25000" dirty="0"/>
              <a:t>e</a:t>
            </a:r>
            <a:r>
              <a:rPr lang="en-GB" sz="700" b="1" dirty="0"/>
              <a:t>(x) = y </a:t>
            </a:r>
            <a:r>
              <a:rPr lang="en-GB" sz="700" dirty="0"/>
              <a:t>holds </a:t>
            </a:r>
            <a:r>
              <a:rPr lang="en-GB" sz="700" dirty="0" err="1"/>
              <a:t>iff</a:t>
            </a:r>
            <a:r>
              <a:rPr lang="en-GB" sz="700" dirty="0"/>
              <a:t> the computation of </a:t>
            </a:r>
            <a:r>
              <a:rPr lang="en-GB" sz="700" b="1" dirty="0"/>
              <a:t>prog(e)</a:t>
            </a:r>
            <a:r>
              <a:rPr lang="en-GB" sz="700" dirty="0"/>
              <a:t> started with </a:t>
            </a:r>
            <a:r>
              <a:rPr lang="en-GB" sz="700" b="1" dirty="0"/>
              <a:t>R</a:t>
            </a:r>
            <a:r>
              <a:rPr lang="en-GB" sz="700" b="1" baseline="-25000" dirty="0"/>
              <a:t>0</a:t>
            </a:r>
            <a:r>
              <a:rPr lang="en-GB" sz="700" dirty="0"/>
              <a:t> = 0, </a:t>
            </a:r>
            <a:r>
              <a:rPr lang="en-GB" sz="700" b="1" dirty="0"/>
              <a:t>R</a:t>
            </a:r>
            <a:r>
              <a:rPr lang="en-GB" sz="700" b="1" baseline="-25000" dirty="0"/>
              <a:t>1</a:t>
            </a:r>
            <a:r>
              <a:rPr lang="en-GB" sz="700" dirty="0"/>
              <a:t> = </a:t>
            </a:r>
            <a:r>
              <a:rPr lang="en-GB" sz="700" b="1" dirty="0"/>
              <a:t>x</a:t>
            </a:r>
            <a:r>
              <a:rPr lang="en-GB" sz="700" dirty="0"/>
              <a:t>, and all other registers 0, and eventually halts with </a:t>
            </a:r>
            <a:r>
              <a:rPr lang="en-GB" sz="700" b="1" dirty="0"/>
              <a:t>R</a:t>
            </a:r>
            <a:r>
              <a:rPr lang="en-GB" sz="700" b="1" baseline="-25000" dirty="0"/>
              <a:t>0</a:t>
            </a:r>
            <a:r>
              <a:rPr lang="en-GB" sz="700" dirty="0"/>
              <a:t> = y. Thus </a:t>
            </a:r>
            <a:r>
              <a:rPr lang="en-GB" sz="700" b="1" dirty="0"/>
              <a:t>e      </a:t>
            </a:r>
            <a:r>
              <a:rPr lang="el-GR" sz="700" b="1" dirty="0"/>
              <a:t>ϕ</a:t>
            </a:r>
            <a:r>
              <a:rPr lang="en-GB" sz="700" b="1" baseline="-25000" dirty="0"/>
              <a:t>e</a:t>
            </a:r>
            <a:r>
              <a:rPr lang="en-GB" sz="700" b="1" dirty="0"/>
              <a:t> </a:t>
            </a:r>
            <a:r>
              <a:rPr lang="en-GB" sz="700" dirty="0"/>
              <a:t>defines an onto function from </a:t>
            </a:r>
            <a:r>
              <a:rPr lang="en-GB" sz="700" b="1" dirty="0"/>
              <a:t>N</a:t>
            </a:r>
            <a:r>
              <a:rPr lang="en-GB" sz="700" dirty="0"/>
              <a:t> to the collection of all computable partial functions from </a:t>
            </a:r>
            <a:r>
              <a:rPr lang="en-GB" sz="700" b="1" dirty="0"/>
              <a:t>N</a:t>
            </a:r>
            <a:r>
              <a:rPr lang="en-GB" sz="700" dirty="0"/>
              <a:t> to </a:t>
            </a:r>
            <a:r>
              <a:rPr lang="en-GB" sz="700" b="1" dirty="0"/>
              <a:t>N</a:t>
            </a:r>
            <a:r>
              <a:rPr lang="en-GB" sz="700" dirty="0"/>
              <a:t>. </a:t>
            </a:r>
          </a:p>
          <a:p>
            <a:r>
              <a:rPr lang="en-GB" sz="700" b="1" dirty="0" err="1"/>
              <a:t>Uncomputable</a:t>
            </a:r>
            <a:r>
              <a:rPr lang="en-GB" sz="700" b="1" dirty="0"/>
              <a:t> Functions</a:t>
            </a:r>
            <a:r>
              <a:rPr lang="en-GB" sz="700" dirty="0"/>
              <a:t>:</a:t>
            </a:r>
          </a:p>
          <a:p>
            <a:r>
              <a:rPr lang="en-GB" sz="700" dirty="0"/>
              <a:t>Let </a:t>
            </a:r>
            <a:r>
              <a:rPr lang="en-GB" sz="700" b="1" dirty="0"/>
              <a:t>f ∈ N⇀N </a:t>
            </a:r>
            <a:r>
              <a:rPr lang="en-GB" sz="700" dirty="0"/>
              <a:t>be the partial function </a:t>
            </a:r>
            <a:r>
              <a:rPr lang="en-GB" sz="700" b="1" dirty="0"/>
              <a:t>{(x, 0) | </a:t>
            </a:r>
            <a:r>
              <a:rPr lang="en-GB" sz="700" b="1" dirty="0" err="1"/>
              <a:t>ϕ</a:t>
            </a:r>
            <a:r>
              <a:rPr lang="en-GB" sz="700" b="1" baseline="-25000" dirty="0" err="1"/>
              <a:t>x</a:t>
            </a:r>
            <a:r>
              <a:rPr lang="en-GB" sz="700" b="1" dirty="0"/>
              <a:t>(x)↑}</a:t>
            </a:r>
            <a:r>
              <a:rPr lang="en-GB" sz="700" dirty="0"/>
              <a:t>. Thus:</a:t>
            </a:r>
          </a:p>
          <a:p>
            <a:r>
              <a:rPr lang="en-GB" sz="700" dirty="0"/>
              <a:t>            0                  if </a:t>
            </a:r>
            <a:r>
              <a:rPr lang="el-GR" sz="700" dirty="0"/>
              <a:t> ϕ</a:t>
            </a:r>
            <a:r>
              <a:rPr lang="en-GB" sz="700" baseline="-25000" dirty="0"/>
              <a:t>x</a:t>
            </a:r>
            <a:r>
              <a:rPr lang="en-GB" sz="700" dirty="0"/>
              <a:t>(x)↑           </a:t>
            </a:r>
            <a:r>
              <a:rPr lang="en-GB" sz="700" b="1" dirty="0"/>
              <a:t>f</a:t>
            </a:r>
            <a:r>
              <a:rPr lang="en-GB" sz="700" dirty="0"/>
              <a:t> is </a:t>
            </a:r>
            <a:r>
              <a:rPr lang="en-GB" sz="700" b="1" dirty="0"/>
              <a:t>not computable</a:t>
            </a:r>
            <a:r>
              <a:rPr lang="en-GB" sz="700" dirty="0"/>
              <a:t>, because if it were then </a:t>
            </a:r>
            <a:r>
              <a:rPr lang="pt-BR" sz="700" b="1" dirty="0"/>
              <a:t>f = ϕ</a:t>
            </a:r>
            <a:r>
              <a:rPr lang="pt-BR" sz="700" b="1" baseline="-25000" dirty="0"/>
              <a:t>e</a:t>
            </a:r>
            <a:r>
              <a:rPr lang="pt-BR" sz="700" b="1" dirty="0"/>
              <a:t> </a:t>
            </a:r>
            <a:r>
              <a:rPr lang="pt-BR" sz="700" dirty="0"/>
              <a:t>for some </a:t>
            </a:r>
            <a:r>
              <a:rPr lang="pt-BR" sz="700" b="1" dirty="0"/>
              <a:t>e ∈ N</a:t>
            </a:r>
            <a:endParaRPr lang="en-GB" sz="700" b="1" dirty="0"/>
          </a:p>
          <a:p>
            <a:r>
              <a:rPr lang="en-GB" sz="700" b="1" dirty="0"/>
              <a:t>f(x)                                               </a:t>
            </a:r>
            <a:r>
              <a:rPr lang="en-GB" sz="700" dirty="0"/>
              <a:t>       hence if </a:t>
            </a:r>
            <a:r>
              <a:rPr lang="en-GB" sz="700" dirty="0" err="1"/>
              <a:t>ϕ</a:t>
            </a:r>
            <a:r>
              <a:rPr lang="en-GB" sz="700" baseline="-25000" dirty="0" err="1"/>
              <a:t>e</a:t>
            </a:r>
            <a:r>
              <a:rPr lang="en-GB" sz="700" dirty="0"/>
              <a:t>(e)↑, then f(e) = 0 so </a:t>
            </a:r>
            <a:r>
              <a:rPr lang="en-GB" sz="700" dirty="0" err="1"/>
              <a:t>ϕ</a:t>
            </a:r>
            <a:r>
              <a:rPr lang="en-GB" sz="700" baseline="-25000" dirty="0" err="1"/>
              <a:t>e</a:t>
            </a:r>
            <a:r>
              <a:rPr lang="en-GB" sz="700" dirty="0"/>
              <a:t>(e) = 0, i.e. </a:t>
            </a:r>
            <a:r>
              <a:rPr lang="en-GB" sz="700" dirty="0" err="1"/>
              <a:t>ϕ</a:t>
            </a:r>
            <a:r>
              <a:rPr lang="en-GB" sz="700" baseline="-25000" dirty="0" err="1"/>
              <a:t>e</a:t>
            </a:r>
            <a:r>
              <a:rPr lang="en-GB" sz="700" dirty="0"/>
              <a:t>(e)↓</a:t>
            </a:r>
            <a:endParaRPr lang="en-GB" sz="700" b="1" dirty="0"/>
          </a:p>
          <a:p>
            <a:r>
              <a:rPr lang="en-GB" sz="700" dirty="0"/>
              <a:t>            undefined  if </a:t>
            </a:r>
            <a:r>
              <a:rPr lang="el-GR" sz="700" dirty="0"/>
              <a:t> ϕ</a:t>
            </a:r>
            <a:r>
              <a:rPr lang="en-GB" sz="700" baseline="-25000" dirty="0"/>
              <a:t>x</a:t>
            </a:r>
            <a:r>
              <a:rPr lang="en-GB" sz="700" dirty="0"/>
              <a:t>(x)↓                       if </a:t>
            </a:r>
            <a:r>
              <a:rPr lang="en-GB" sz="700" dirty="0" err="1"/>
              <a:t>ϕ</a:t>
            </a:r>
            <a:r>
              <a:rPr lang="en-GB" sz="700" baseline="-25000" dirty="0" err="1"/>
              <a:t>e</a:t>
            </a:r>
            <a:r>
              <a:rPr lang="en-GB" sz="700" dirty="0"/>
              <a:t>(e)↓, then f(e)↑ so </a:t>
            </a:r>
            <a:r>
              <a:rPr lang="en-GB" sz="700" dirty="0" err="1"/>
              <a:t>ϕ</a:t>
            </a:r>
            <a:r>
              <a:rPr lang="en-GB" sz="700" baseline="-25000" dirty="0" err="1"/>
              <a:t>e</a:t>
            </a:r>
            <a:r>
              <a:rPr lang="en-GB" sz="700" dirty="0"/>
              <a:t>(e)↑  </a:t>
            </a:r>
            <a:r>
              <a:rPr lang="en-GB" sz="700" b="1" dirty="0">
                <a:solidFill>
                  <a:srgbClr val="FF0000"/>
                </a:solidFill>
              </a:rPr>
              <a:t>Contradiction!</a:t>
            </a:r>
            <a:endParaRPr lang="en-GB" sz="700" dirty="0"/>
          </a:p>
          <a:p>
            <a:r>
              <a:rPr lang="en-GB" sz="700" b="1" dirty="0"/>
              <a:t>Undecidable Sets of Numbers</a:t>
            </a:r>
            <a:r>
              <a:rPr lang="en-GB" sz="700" dirty="0"/>
              <a:t>:</a:t>
            </a:r>
          </a:p>
          <a:p>
            <a:r>
              <a:rPr lang="en-GB" sz="700" dirty="0"/>
              <a:t>Given a subset </a:t>
            </a:r>
            <a:r>
              <a:rPr lang="en-GB" sz="700" b="1" dirty="0"/>
              <a:t>S ⊆ N</a:t>
            </a:r>
            <a:r>
              <a:rPr lang="en-GB" sz="700" dirty="0"/>
              <a:t>, its characteristic function </a:t>
            </a:r>
            <a:r>
              <a:rPr lang="en-GB" sz="700" b="1" dirty="0" err="1"/>
              <a:t>χ</a:t>
            </a:r>
            <a:r>
              <a:rPr lang="en-GB" sz="700" b="1" baseline="-25000" dirty="0" err="1"/>
              <a:t>S</a:t>
            </a:r>
            <a:r>
              <a:rPr lang="en-GB" sz="700" b="1" dirty="0"/>
              <a:t> ∈ N </a:t>
            </a:r>
            <a:r>
              <a:rPr lang="en-GB" sz="700" b="1" dirty="0">
                <a:sym typeface="Wingdings" panose="05000000000000000000" pitchFamily="2" charset="2"/>
              </a:rPr>
              <a:t> </a:t>
            </a:r>
            <a:r>
              <a:rPr lang="en-GB" sz="700" b="1" dirty="0"/>
              <a:t>N </a:t>
            </a:r>
            <a:r>
              <a:rPr lang="en-GB" sz="700" dirty="0"/>
              <a:t>is</a:t>
            </a:r>
          </a:p>
          <a:p>
            <a:r>
              <a:rPr lang="en-GB" sz="700" dirty="0"/>
              <a:t>                  1 if x ∈ S</a:t>
            </a:r>
            <a:endParaRPr lang="en-GB" sz="700" b="1" dirty="0"/>
          </a:p>
          <a:p>
            <a:r>
              <a:rPr lang="en-GB" sz="700" b="1" dirty="0" err="1"/>
              <a:t>χ</a:t>
            </a:r>
            <a:r>
              <a:rPr lang="en-GB" sz="700" b="1" baseline="-25000" dirty="0" err="1"/>
              <a:t>S</a:t>
            </a:r>
            <a:r>
              <a:rPr lang="en-GB" sz="700" b="1" dirty="0"/>
              <a:t>(x) </a:t>
            </a:r>
            <a:r>
              <a:rPr lang="en-GB" sz="700" dirty="0"/>
              <a:t>≜                            </a:t>
            </a:r>
            <a:r>
              <a:rPr lang="en-GB" sz="700" b="1" dirty="0"/>
              <a:t>S ⊆ N </a:t>
            </a:r>
            <a:r>
              <a:rPr lang="en-GB" sz="700" dirty="0"/>
              <a:t>is RM decidable if </a:t>
            </a:r>
            <a:r>
              <a:rPr lang="en-GB" sz="700" b="1" dirty="0" err="1"/>
              <a:t>χ</a:t>
            </a:r>
            <a:r>
              <a:rPr lang="en-GB" sz="700" b="1" baseline="-25000" dirty="0" err="1"/>
              <a:t>S</a:t>
            </a:r>
            <a:r>
              <a:rPr lang="en-GB" sz="700" dirty="0"/>
              <a:t> is RM computable. </a:t>
            </a:r>
          </a:p>
          <a:p>
            <a:r>
              <a:rPr lang="en-GB" sz="700" dirty="0"/>
              <a:t>                  0 if x ∉ S</a:t>
            </a:r>
          </a:p>
          <a:p>
            <a:r>
              <a:rPr lang="en-GB" sz="700" b="1" dirty="0"/>
              <a:t>S</a:t>
            </a:r>
            <a:r>
              <a:rPr lang="en-GB" sz="700" b="1" baseline="-25000" dirty="0"/>
              <a:t>0</a:t>
            </a:r>
            <a:r>
              <a:rPr lang="en-GB" sz="700" b="1" dirty="0"/>
              <a:t> ≜</a:t>
            </a:r>
            <a:r>
              <a:rPr lang="en-GB" sz="700" dirty="0"/>
              <a:t> </a:t>
            </a:r>
            <a:r>
              <a:rPr lang="en-GB" sz="700" b="1" dirty="0"/>
              <a:t>{e | </a:t>
            </a:r>
            <a:r>
              <a:rPr lang="el-GR" sz="700" b="1" dirty="0"/>
              <a:t>ϕ</a:t>
            </a:r>
            <a:r>
              <a:rPr lang="en-GB" sz="700" b="1" baseline="-25000" dirty="0"/>
              <a:t>e</a:t>
            </a:r>
            <a:r>
              <a:rPr lang="en-GB" sz="700" b="1" dirty="0"/>
              <a:t>(0)↓}</a:t>
            </a:r>
            <a:r>
              <a:rPr lang="en-GB" sz="700" dirty="0"/>
              <a:t> is undecidable, because if such an RM exists to solve it, the Halting Problem would be solved. Hence this is a contradiction so the set is undecidable.</a:t>
            </a:r>
          </a:p>
          <a:p>
            <a:r>
              <a:rPr lang="en-GB" sz="700" b="1" dirty="0"/>
              <a:t>S</a:t>
            </a:r>
            <a:r>
              <a:rPr lang="en-GB" sz="700" b="1" baseline="-25000" dirty="0"/>
              <a:t>1</a:t>
            </a:r>
            <a:r>
              <a:rPr lang="en-GB" sz="700" b="1" dirty="0"/>
              <a:t> ≜</a:t>
            </a:r>
            <a:r>
              <a:rPr lang="en-GB" sz="700" dirty="0"/>
              <a:t> </a:t>
            </a:r>
            <a:r>
              <a:rPr lang="en-GB" sz="700" b="1" dirty="0"/>
              <a:t>{e | </a:t>
            </a:r>
            <a:r>
              <a:rPr lang="el-GR" sz="700" b="1" dirty="0"/>
              <a:t>ϕ</a:t>
            </a:r>
            <a:r>
              <a:rPr lang="en-GB" sz="700" b="1" baseline="-25000" dirty="0"/>
              <a:t>e</a:t>
            </a:r>
            <a:r>
              <a:rPr lang="en-GB" sz="700" b="1" dirty="0"/>
              <a:t>(0) total function}</a:t>
            </a:r>
            <a:r>
              <a:rPr lang="en-GB" sz="700" dirty="0"/>
              <a:t> is undecidable, because if an RM existed to compute </a:t>
            </a:r>
            <a:r>
              <a:rPr lang="en-GB" sz="700" b="1" dirty="0"/>
              <a:t>χ</a:t>
            </a:r>
            <a:r>
              <a:rPr lang="en-GB" sz="700" b="1" baseline="-25000" dirty="0"/>
              <a:t>S1</a:t>
            </a:r>
            <a:r>
              <a:rPr lang="en-GB" sz="700" dirty="0"/>
              <a:t> we can create another RM checking membership of </a:t>
            </a:r>
            <a:r>
              <a:rPr lang="en-GB" sz="700" b="1" dirty="0"/>
              <a:t>S</a:t>
            </a:r>
            <a:r>
              <a:rPr lang="en-GB" sz="700" b="1" baseline="-25000" dirty="0"/>
              <a:t>0</a:t>
            </a:r>
            <a:r>
              <a:rPr lang="en-GB" sz="700" dirty="0"/>
              <a:t> hence undecidable.</a:t>
            </a:r>
            <a:endParaRPr lang="en-GB" sz="700" b="1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571B1D82-EF10-9E1E-BBCE-8019B59D673D}"/>
              </a:ext>
            </a:extLst>
          </p:cNvPr>
          <p:cNvPicPr>
            <a:picLocks noChangeAspect="1"/>
          </p:cNvPicPr>
          <p:nvPr/>
        </p:nvPicPr>
        <p:blipFill>
          <a:blip r:embed="rId39">
            <a:grayscl/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7323" y="8796162"/>
            <a:ext cx="97557" cy="6949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B6FBAF8-5995-83AA-F49A-372CEFFB2D5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43997" y="9183081"/>
            <a:ext cx="79013" cy="34291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6F474ED-B0E2-5419-9CA2-6E03AF76ECF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66085" y="9717995"/>
            <a:ext cx="79013" cy="342915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30E53C91-48F0-0645-C571-F3DF5A7DF19D}"/>
              </a:ext>
            </a:extLst>
          </p:cNvPr>
          <p:cNvSpPr/>
          <p:nvPr/>
        </p:nvSpPr>
        <p:spPr>
          <a:xfrm>
            <a:off x="0" y="6251379"/>
            <a:ext cx="3846403" cy="429597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AA2D29-B287-67EE-49BC-C55150956028}"/>
              </a:ext>
            </a:extLst>
          </p:cNvPr>
          <p:cNvSpPr txBox="1"/>
          <p:nvPr/>
        </p:nvSpPr>
        <p:spPr>
          <a:xfrm>
            <a:off x="3793495" y="6957989"/>
            <a:ext cx="8130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Turing Machines: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6AD10FBA-29A3-1342-60CD-540730933E0B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12654" t="51234" r="10542" b="28303"/>
          <a:stretch/>
        </p:blipFill>
        <p:spPr>
          <a:xfrm>
            <a:off x="5096763" y="9658082"/>
            <a:ext cx="1235057" cy="20633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6FD89D0-D2F0-3F15-4756-69F6AB43B7E9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19" t="7258" r="508" b="3385"/>
          <a:stretch/>
        </p:blipFill>
        <p:spPr>
          <a:xfrm>
            <a:off x="3892412" y="7120315"/>
            <a:ext cx="3464679" cy="4732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1BF9770-6CB7-F29D-D0F4-9B9B80AC0BF6}"/>
              </a:ext>
            </a:extLst>
          </p:cNvPr>
          <p:cNvPicPr>
            <a:picLocks noChangeAspect="1"/>
          </p:cNvPicPr>
          <p:nvPr/>
        </p:nvPicPr>
        <p:blipFill rotWithShape="1">
          <a:blip r:embed="rId43">
            <a:grayscl/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4498" t="19022" r="4363" b="17197"/>
          <a:stretch/>
        </p:blipFill>
        <p:spPr>
          <a:xfrm>
            <a:off x="6419703" y="7028413"/>
            <a:ext cx="654701" cy="178333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07E7C5A6-D636-9BFF-EF03-4A5230A8B9D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885234" y="7731161"/>
            <a:ext cx="1006486" cy="52604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E9330CE-F0C0-F799-5AB3-0A03AA0D5D9B}"/>
              </a:ext>
            </a:extLst>
          </p:cNvPr>
          <p:cNvSpPr txBox="1"/>
          <p:nvPr/>
        </p:nvSpPr>
        <p:spPr>
          <a:xfrm>
            <a:off x="3777279" y="7579640"/>
            <a:ext cx="12570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Transition Function as Table</a:t>
            </a:r>
            <a:r>
              <a:rPr lang="en-GB" sz="700" dirty="0"/>
              <a:t>: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7C6442B-5D19-E99D-B160-2D1E80E73C47}"/>
              </a:ext>
            </a:extLst>
          </p:cNvPr>
          <p:cNvSpPr txBox="1"/>
          <p:nvPr/>
        </p:nvSpPr>
        <p:spPr>
          <a:xfrm>
            <a:off x="3787988" y="8220927"/>
            <a:ext cx="12378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No entry = undefined = HALT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6D93AA08-BECF-B474-EAC5-BC3F2EE0E44D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t="582" r="1712" b="1716"/>
          <a:stretch/>
        </p:blipFill>
        <p:spPr>
          <a:xfrm>
            <a:off x="3856382" y="8475215"/>
            <a:ext cx="1226581" cy="729019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2D9A4F9C-7AFB-6CE4-B1A0-09236ED8D206}"/>
              </a:ext>
            </a:extLst>
          </p:cNvPr>
          <p:cNvSpPr txBox="1"/>
          <p:nvPr/>
        </p:nvSpPr>
        <p:spPr>
          <a:xfrm>
            <a:off x="3913108" y="8327408"/>
            <a:ext cx="9957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TF as Mealy Machine</a:t>
            </a:r>
            <a:r>
              <a:rPr lang="en-GB" sz="700" dirty="0"/>
              <a:t>: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FC4F00-DDAB-F8AF-B0F4-398B7E2E49B4}"/>
              </a:ext>
            </a:extLst>
          </p:cNvPr>
          <p:cNvSpPr txBox="1"/>
          <p:nvPr/>
        </p:nvSpPr>
        <p:spPr>
          <a:xfrm>
            <a:off x="3809064" y="9175904"/>
            <a:ext cx="140287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Configuration:</a:t>
            </a:r>
          </a:p>
          <a:p>
            <a:r>
              <a:rPr lang="en-GB" sz="700" b="1" dirty="0"/>
              <a:t>(q, w, u) </a:t>
            </a:r>
            <a:r>
              <a:rPr lang="en-GB" sz="700" dirty="0"/>
              <a:t>where </a:t>
            </a:r>
          </a:p>
          <a:p>
            <a:r>
              <a:rPr lang="en-GB" sz="700" b="1" dirty="0"/>
              <a:t>q</a:t>
            </a:r>
            <a:r>
              <a:rPr lang="en-GB" sz="700" dirty="0"/>
              <a:t> = current state (</a:t>
            </a:r>
            <a:r>
              <a:rPr lang="en-GB" sz="700" b="1" dirty="0"/>
              <a:t>q ∈ Q</a:t>
            </a:r>
            <a:r>
              <a:rPr lang="en-GB" sz="700" dirty="0"/>
              <a:t>), </a:t>
            </a:r>
          </a:p>
          <a:p>
            <a:r>
              <a:rPr lang="en-GB" sz="700" b="1" dirty="0"/>
              <a:t>w</a:t>
            </a:r>
            <a:r>
              <a:rPr lang="en-GB" sz="700" dirty="0"/>
              <a:t> = finite string of symbols left </a:t>
            </a:r>
          </a:p>
          <a:p>
            <a:r>
              <a:rPr lang="en-GB" sz="700" dirty="0"/>
              <a:t>of head, </a:t>
            </a:r>
            <a:r>
              <a:rPr lang="en-GB" sz="700" b="1" dirty="0"/>
              <a:t>u</a:t>
            </a:r>
            <a:r>
              <a:rPr lang="en-GB" sz="700" dirty="0"/>
              <a:t> = right, and </a:t>
            </a:r>
            <a:r>
              <a:rPr lang="en-GB" sz="700" b="1" dirty="0"/>
              <a:t>w, u ∈ ∑*</a:t>
            </a:r>
          </a:p>
          <a:p>
            <a:r>
              <a:rPr lang="en-GB" sz="700" b="1" dirty="0"/>
              <a:t>Start State</a:t>
            </a:r>
            <a:r>
              <a:rPr lang="en-GB" sz="700" dirty="0"/>
              <a:t>:</a:t>
            </a:r>
          </a:p>
          <a:p>
            <a:r>
              <a:rPr lang="en-GB" sz="700" b="1" dirty="0"/>
              <a:t>(s, ɛ̝, u) </a:t>
            </a:r>
            <a:r>
              <a:rPr lang="en-GB" sz="700" dirty="0"/>
              <a:t>initial state, no symbols to the left, input to right</a:t>
            </a:r>
            <a:endParaRPr lang="en-GB" sz="700" b="1" dirty="0"/>
          </a:p>
          <a:p>
            <a:r>
              <a:rPr lang="en-GB" sz="700" b="1" dirty="0"/>
              <a:t>Normal Form</a:t>
            </a:r>
            <a:r>
              <a:rPr lang="en-GB" sz="700" dirty="0"/>
              <a:t>:</a:t>
            </a:r>
          </a:p>
          <a:p>
            <a:r>
              <a:rPr lang="en-GB" sz="700" b="1" dirty="0"/>
              <a:t>(q, w, u) </a:t>
            </a:r>
            <a:r>
              <a:rPr lang="en-GB" sz="700" dirty="0"/>
              <a:t> where </a:t>
            </a:r>
            <a:r>
              <a:rPr lang="el-GR" sz="700" b="1" dirty="0"/>
              <a:t>δ</a:t>
            </a:r>
            <a:r>
              <a:rPr lang="en-GB" sz="700" b="1" dirty="0"/>
              <a:t>(q, a)↑</a:t>
            </a:r>
            <a:r>
              <a:rPr lang="en-GB" sz="700" dirty="0"/>
              <a:t> is undefined for </a:t>
            </a:r>
            <a:r>
              <a:rPr lang="en-GB" sz="700" b="1" dirty="0"/>
              <a:t>first(u) = (a, u’)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A55DAF0-4104-E78D-BA61-BED89AC4730B}"/>
              </a:ext>
            </a:extLst>
          </p:cNvPr>
          <p:cNvSpPr txBox="1"/>
          <p:nvPr/>
        </p:nvSpPr>
        <p:spPr>
          <a:xfrm>
            <a:off x="4898278" y="7591398"/>
            <a:ext cx="123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Transition</a:t>
            </a:r>
            <a:r>
              <a:rPr lang="en-GB" sz="700" dirty="0"/>
              <a:t>:</a:t>
            </a:r>
          </a:p>
          <a:p>
            <a:r>
              <a:rPr lang="en-GB" sz="700" b="1" dirty="0"/>
              <a:t>(q, w, u) </a:t>
            </a:r>
            <a:r>
              <a:rPr lang="en-GB" sz="600" b="1" dirty="0">
                <a:sym typeface="Wingdings" panose="05000000000000000000" pitchFamily="2" charset="2"/>
              </a:rPr>
              <a:t></a:t>
            </a:r>
            <a:r>
              <a:rPr lang="en-GB" sz="700" b="1" baseline="-25000" dirty="0">
                <a:sym typeface="Wingdings" panose="05000000000000000000" pitchFamily="2" charset="2"/>
              </a:rPr>
              <a:t>M</a:t>
            </a:r>
            <a:r>
              <a:rPr lang="en-GB" sz="700" b="1" dirty="0">
                <a:sym typeface="Wingdings" panose="05000000000000000000" pitchFamily="2" charset="2"/>
              </a:rPr>
              <a:t> (q’, w’, u’)</a:t>
            </a:r>
            <a:endParaRPr lang="en-GB" sz="700" b="1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AC29AC97-D41C-36A1-AC8B-43DAFADFC7C2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16289" t="49412" r="15902" b="31255"/>
          <a:stretch/>
        </p:blipFill>
        <p:spPr>
          <a:xfrm>
            <a:off x="4960511" y="8212718"/>
            <a:ext cx="1318518" cy="22615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451311F-DEF5-70A1-511F-838FFDFDA0B0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16584" t="19083" r="15608" b="52794"/>
          <a:stretch/>
        </p:blipFill>
        <p:spPr>
          <a:xfrm>
            <a:off x="4950411" y="7859765"/>
            <a:ext cx="1396367" cy="348403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89684-7696-5CB3-FDC4-8A02A45CFDA9}"/>
              </a:ext>
            </a:extLst>
          </p:cNvPr>
          <p:cNvSpPr/>
          <p:nvPr/>
        </p:nvSpPr>
        <p:spPr>
          <a:xfrm>
            <a:off x="3845697" y="7629025"/>
            <a:ext cx="1096005" cy="7549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806CE29-B6D1-384E-23E3-DB3FBEDAD0B8}"/>
              </a:ext>
            </a:extLst>
          </p:cNvPr>
          <p:cNvSpPr/>
          <p:nvPr/>
        </p:nvSpPr>
        <p:spPr>
          <a:xfrm>
            <a:off x="3845151" y="8383188"/>
            <a:ext cx="1246701" cy="82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C34C404-F09D-D8D6-E447-472E2E263AC0}"/>
              </a:ext>
            </a:extLst>
          </p:cNvPr>
          <p:cNvSpPr/>
          <p:nvPr/>
        </p:nvSpPr>
        <p:spPr>
          <a:xfrm>
            <a:off x="3842670" y="9204278"/>
            <a:ext cx="1248910" cy="12091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E36FBC8-19A8-3EAC-4445-8F86A0037F79}"/>
              </a:ext>
            </a:extLst>
          </p:cNvPr>
          <p:cNvSpPr/>
          <p:nvPr/>
        </p:nvSpPr>
        <p:spPr>
          <a:xfrm>
            <a:off x="4941702" y="7629475"/>
            <a:ext cx="1400980" cy="82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6FED52F-6986-D76D-5B5B-6E7115D1F2F0}"/>
              </a:ext>
            </a:extLst>
          </p:cNvPr>
          <p:cNvSpPr/>
          <p:nvPr/>
        </p:nvSpPr>
        <p:spPr>
          <a:xfrm>
            <a:off x="4947223" y="8358392"/>
            <a:ext cx="192258" cy="90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855DD66-C967-F342-8817-7A682CDB7E25}"/>
              </a:ext>
            </a:extLst>
          </p:cNvPr>
          <p:cNvSpPr txBox="1"/>
          <p:nvPr/>
        </p:nvSpPr>
        <p:spPr>
          <a:xfrm>
            <a:off x="5039373" y="8417654"/>
            <a:ext cx="14028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First and Last</a:t>
            </a:r>
            <a:r>
              <a:rPr lang="en-GB" sz="700" dirty="0"/>
              <a:t>: </a:t>
            </a:r>
            <a:r>
              <a:rPr lang="en-GB" sz="700" b="1" dirty="0"/>
              <a:t>∑* </a:t>
            </a:r>
            <a:r>
              <a:rPr lang="en-GB" sz="600" b="1" dirty="0">
                <a:sym typeface="Wingdings" panose="05000000000000000000" pitchFamily="2" charset="2"/>
              </a:rPr>
              <a:t></a:t>
            </a:r>
            <a:r>
              <a:rPr lang="en-GB" sz="700" b="1" dirty="0">
                <a:sym typeface="Wingdings" panose="05000000000000000000" pitchFamily="2" charset="2"/>
              </a:rPr>
              <a:t> </a:t>
            </a:r>
            <a:r>
              <a:rPr lang="en-GB" sz="700" b="1" dirty="0"/>
              <a:t>∑ x ∑*</a:t>
            </a:r>
            <a:endParaRPr lang="en-GB" sz="700" dirty="0"/>
          </a:p>
          <a:p>
            <a:r>
              <a:rPr lang="en-GB" sz="700" dirty="0"/>
              <a:t>These split off the first/last symbols of a string (splitting off ␣ if the string is empty)</a:t>
            </a:r>
          </a:p>
          <a:p>
            <a:endParaRPr lang="en-GB" sz="700" dirty="0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38521D12-AEC4-7030-4B6F-A6EC3483A82E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2835" t="4764" r="4646" b="3377"/>
          <a:stretch/>
        </p:blipFill>
        <p:spPr>
          <a:xfrm>
            <a:off x="5144714" y="8895387"/>
            <a:ext cx="1157897" cy="416254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206403C8-4C61-299C-EE1F-FD2E86254F9B}"/>
              </a:ext>
            </a:extLst>
          </p:cNvPr>
          <p:cNvSpPr/>
          <p:nvPr/>
        </p:nvSpPr>
        <p:spPr>
          <a:xfrm>
            <a:off x="5091703" y="8450240"/>
            <a:ext cx="1251133" cy="8801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DCF163F-08BB-DF1C-1CFA-C4A938993B73}"/>
              </a:ext>
            </a:extLst>
          </p:cNvPr>
          <p:cNvSpPr txBox="1"/>
          <p:nvPr/>
        </p:nvSpPr>
        <p:spPr>
          <a:xfrm>
            <a:off x="6307025" y="7604686"/>
            <a:ext cx="110696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TM = RM</a:t>
            </a:r>
            <a:r>
              <a:rPr lang="en-GB" sz="700" dirty="0"/>
              <a:t>:</a:t>
            </a:r>
          </a:p>
          <a:p>
            <a:r>
              <a:rPr lang="en-GB" sz="700" b="1" dirty="0"/>
              <a:t>Theorem</a:t>
            </a:r>
            <a:r>
              <a:rPr lang="en-GB" sz="700" dirty="0"/>
              <a:t>: The computation of a TM </a:t>
            </a:r>
            <a:r>
              <a:rPr lang="en-GB" sz="700" b="1" dirty="0"/>
              <a:t>M</a:t>
            </a:r>
            <a:r>
              <a:rPr lang="en-GB" sz="700" dirty="0"/>
              <a:t> can be </a:t>
            </a:r>
            <a:r>
              <a:rPr lang="en-GB" sz="700" dirty="0" err="1"/>
              <a:t>impl</a:t>
            </a:r>
            <a:r>
              <a:rPr lang="en-GB" sz="700" dirty="0"/>
              <a:t> by an RM.</a:t>
            </a:r>
          </a:p>
          <a:p>
            <a:r>
              <a:rPr lang="en-GB" sz="700" b="1" dirty="0"/>
              <a:t>Proof</a:t>
            </a:r>
            <a:r>
              <a:rPr lang="en-GB" sz="700" dirty="0"/>
              <a:t>: </a:t>
            </a:r>
            <a:r>
              <a:rPr lang="en-GB" sz="700" b="1" dirty="0"/>
              <a:t>1. </a:t>
            </a:r>
            <a:r>
              <a:rPr lang="en-GB" sz="700" dirty="0"/>
              <a:t>Fix a numerical encoding of </a:t>
            </a:r>
            <a:r>
              <a:rPr lang="en-GB" sz="700" b="1" dirty="0"/>
              <a:t>M</a:t>
            </a:r>
            <a:r>
              <a:rPr lang="en-GB" sz="700" dirty="0"/>
              <a:t>’s states, symbols, contents, and configs. </a:t>
            </a:r>
            <a:r>
              <a:rPr lang="en-GB" sz="700" b="1" dirty="0"/>
              <a:t>2.</a:t>
            </a:r>
            <a:r>
              <a:rPr lang="en-GB" sz="700" dirty="0"/>
              <a:t> </a:t>
            </a:r>
            <a:r>
              <a:rPr lang="en-GB" sz="700" dirty="0" err="1"/>
              <a:t>Impl</a:t>
            </a:r>
            <a:r>
              <a:rPr lang="en-GB" sz="700" dirty="0"/>
              <a:t> </a:t>
            </a:r>
            <a:r>
              <a:rPr lang="en-GB" sz="700" b="1" dirty="0"/>
              <a:t>M</a:t>
            </a:r>
            <a:r>
              <a:rPr lang="en-GB" sz="700" dirty="0"/>
              <a:t>’s transition functions (finite table) using RM </a:t>
            </a:r>
            <a:r>
              <a:rPr lang="en-GB" sz="700" dirty="0" err="1"/>
              <a:t>instrs</a:t>
            </a:r>
            <a:r>
              <a:rPr lang="en-GB" sz="700" dirty="0"/>
              <a:t> on codes. </a:t>
            </a:r>
            <a:r>
              <a:rPr lang="en-GB" sz="700" b="1" dirty="0"/>
              <a:t>3.</a:t>
            </a:r>
            <a:r>
              <a:rPr lang="en-GB" sz="700" dirty="0"/>
              <a:t> </a:t>
            </a:r>
            <a:r>
              <a:rPr lang="en-GB" sz="700" dirty="0" err="1"/>
              <a:t>Impl</a:t>
            </a:r>
            <a:r>
              <a:rPr lang="en-GB" sz="700" dirty="0"/>
              <a:t> a RM program to repeatedly carry out </a:t>
            </a:r>
            <a:r>
              <a:rPr lang="en-GB" sz="600" b="1" dirty="0">
                <a:sym typeface="Wingdings" panose="05000000000000000000" pitchFamily="2" charset="2"/>
              </a:rPr>
              <a:t></a:t>
            </a:r>
            <a:r>
              <a:rPr lang="en-GB" sz="700" b="1" baseline="-25000" dirty="0">
                <a:sym typeface="Wingdings" panose="05000000000000000000" pitchFamily="2" charset="2"/>
              </a:rPr>
              <a:t>M</a:t>
            </a:r>
            <a:r>
              <a:rPr lang="en-GB" sz="700" dirty="0">
                <a:sym typeface="Wingdings" panose="05000000000000000000" pitchFamily="2" charset="2"/>
              </a:rPr>
              <a:t>.</a:t>
            </a:r>
            <a:endParaRPr lang="en-GB" sz="7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CF5808D-CC40-03F2-D543-0AD50B1ED420}"/>
              </a:ext>
            </a:extLst>
          </p:cNvPr>
          <p:cNvSpPr/>
          <p:nvPr/>
        </p:nvSpPr>
        <p:spPr>
          <a:xfrm>
            <a:off x="6344071" y="7629024"/>
            <a:ext cx="1072730" cy="14387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CE91A41-FAC0-4A66-BAFE-8661F7812685}"/>
              </a:ext>
            </a:extLst>
          </p:cNvPr>
          <p:cNvSpPr txBox="1"/>
          <p:nvPr/>
        </p:nvSpPr>
        <p:spPr>
          <a:xfrm>
            <a:off x="6295165" y="9037349"/>
            <a:ext cx="1118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Turing Computability</a:t>
            </a:r>
            <a:r>
              <a:rPr lang="en-GB" sz="700" dirty="0"/>
              <a:t>:</a:t>
            </a:r>
          </a:p>
          <a:p>
            <a:r>
              <a:rPr lang="en-GB" sz="700" b="1" dirty="0"/>
              <a:t>f ∈ </a:t>
            </a:r>
            <a:r>
              <a:rPr lang="en-GB" sz="700" b="1" dirty="0" err="1"/>
              <a:t>N</a:t>
            </a:r>
            <a:r>
              <a:rPr lang="en-GB" sz="700" b="1" baseline="30000" dirty="0" err="1"/>
              <a:t>n</a:t>
            </a:r>
            <a:r>
              <a:rPr lang="en-GB" sz="700" b="1" dirty="0"/>
              <a:t> ⇀ N </a:t>
            </a:r>
            <a:r>
              <a:rPr lang="en-GB" sz="700" dirty="0"/>
              <a:t>is TC </a:t>
            </a:r>
            <a:r>
              <a:rPr lang="en-GB" sz="700" dirty="0" err="1"/>
              <a:t>iff</a:t>
            </a:r>
            <a:r>
              <a:rPr lang="en-GB" sz="700" dirty="0"/>
              <a:t> there is TM </a:t>
            </a:r>
            <a:r>
              <a:rPr lang="en-GB" sz="700" b="1" dirty="0"/>
              <a:t>M</a:t>
            </a:r>
            <a:r>
              <a:rPr lang="en-GB" sz="700" dirty="0"/>
              <a:t> </a:t>
            </a:r>
            <a:r>
              <a:rPr lang="en-GB" sz="700" dirty="0" err="1"/>
              <a:t>s.t.</a:t>
            </a:r>
            <a:r>
              <a:rPr lang="en-GB" sz="700" dirty="0"/>
              <a:t>: </a:t>
            </a:r>
          </a:p>
          <a:p>
            <a:r>
              <a:rPr lang="en-GB" sz="700" dirty="0"/>
              <a:t>Starting </a:t>
            </a:r>
            <a:r>
              <a:rPr lang="en-GB" sz="700" b="1" dirty="0"/>
              <a:t>M</a:t>
            </a:r>
            <a:r>
              <a:rPr lang="en-GB" sz="700" dirty="0"/>
              <a:t> from </a:t>
            </a:r>
            <a:r>
              <a:rPr lang="en-GB" sz="700" dirty="0" err="1"/>
              <a:t>init</a:t>
            </a:r>
            <a:r>
              <a:rPr lang="en-GB" sz="700" dirty="0"/>
              <a:t> state with head on leftmost 0 of tape coding </a:t>
            </a:r>
          </a:p>
          <a:p>
            <a:r>
              <a:rPr lang="en-GB" sz="700" b="1" dirty="0"/>
              <a:t>[x1, ..., </a:t>
            </a:r>
            <a:r>
              <a:rPr lang="en-GB" sz="700" b="1" dirty="0" err="1"/>
              <a:t>xn</a:t>
            </a:r>
            <a:r>
              <a:rPr lang="en-GB" sz="700" b="1" dirty="0"/>
              <a:t>]</a:t>
            </a:r>
            <a:r>
              <a:rPr lang="en-GB" sz="700" dirty="0"/>
              <a:t>,</a:t>
            </a:r>
            <a:r>
              <a:rPr lang="en-GB" sz="700" b="1" dirty="0"/>
              <a:t> M</a:t>
            </a:r>
            <a:r>
              <a:rPr lang="en-GB" sz="700" dirty="0"/>
              <a:t> halts </a:t>
            </a:r>
            <a:r>
              <a:rPr lang="en-GB" sz="700" dirty="0" err="1"/>
              <a:t>iff</a:t>
            </a:r>
            <a:r>
              <a:rPr lang="en-GB" sz="700" dirty="0"/>
              <a:t> </a:t>
            </a:r>
            <a:r>
              <a:rPr lang="en-GB" sz="700" b="1" dirty="0"/>
              <a:t>f(x1, . . . , </a:t>
            </a:r>
            <a:r>
              <a:rPr lang="en-GB" sz="700" b="1" dirty="0" err="1"/>
              <a:t>xn</a:t>
            </a:r>
            <a:r>
              <a:rPr lang="en-GB" sz="700" b="1" dirty="0"/>
              <a:t>)↓</a:t>
            </a:r>
            <a:r>
              <a:rPr lang="en-GB" sz="700" dirty="0"/>
              <a:t>, and the final tape codes a list (length ≥ 1) with first </a:t>
            </a:r>
            <a:r>
              <a:rPr lang="en-GB" sz="700" dirty="0" err="1"/>
              <a:t>elem</a:t>
            </a:r>
            <a:r>
              <a:rPr lang="en-GB" sz="700" dirty="0"/>
              <a:t> </a:t>
            </a:r>
            <a:r>
              <a:rPr lang="en-GB" sz="700" b="1" dirty="0"/>
              <a:t>y</a:t>
            </a:r>
            <a:r>
              <a:rPr lang="en-GB" sz="700" dirty="0"/>
              <a:t> where </a:t>
            </a:r>
          </a:p>
          <a:p>
            <a:r>
              <a:rPr lang="en-GB" sz="700" b="1" dirty="0"/>
              <a:t>f(x1, . . . , </a:t>
            </a:r>
            <a:r>
              <a:rPr lang="en-GB" sz="700" b="1" dirty="0" err="1"/>
              <a:t>xn</a:t>
            </a:r>
            <a:r>
              <a:rPr lang="en-GB" sz="700" b="1" dirty="0"/>
              <a:t>) = y</a:t>
            </a:r>
            <a:r>
              <a:rPr lang="en-GB" sz="700" dirty="0"/>
              <a:t>. 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FD7C25-88FB-4726-649E-ED383F499C02}"/>
              </a:ext>
            </a:extLst>
          </p:cNvPr>
          <p:cNvSpPr/>
          <p:nvPr/>
        </p:nvSpPr>
        <p:spPr>
          <a:xfrm>
            <a:off x="6344787" y="9064590"/>
            <a:ext cx="1069207" cy="13644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E93F9CE-E294-C975-0B3B-ADE2A62C45E0}"/>
              </a:ext>
            </a:extLst>
          </p:cNvPr>
          <p:cNvSpPr/>
          <p:nvPr/>
        </p:nvSpPr>
        <p:spPr>
          <a:xfrm>
            <a:off x="5091581" y="9330092"/>
            <a:ext cx="1250400" cy="88013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4D150B9-8A89-B14B-B8EF-84EEE57EA3D9}"/>
              </a:ext>
            </a:extLst>
          </p:cNvPr>
          <p:cNvSpPr/>
          <p:nvPr/>
        </p:nvSpPr>
        <p:spPr>
          <a:xfrm>
            <a:off x="3844386" y="6986032"/>
            <a:ext cx="3575614" cy="3561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EFD12-CCF8-B448-8B88-4163079AADDD}"/>
              </a:ext>
            </a:extLst>
          </p:cNvPr>
          <p:cNvSpPr txBox="1"/>
          <p:nvPr/>
        </p:nvSpPr>
        <p:spPr>
          <a:xfrm>
            <a:off x="1874715" y="5167278"/>
            <a:ext cx="480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/>
              <a:t>Gadget: Push X to 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B9EF865-8757-9532-6E58-FFA901E41F7B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7216" t="18915" r="11062" b="23202"/>
          <a:stretch/>
        </p:blipFill>
        <p:spPr>
          <a:xfrm>
            <a:off x="3606246" y="5553031"/>
            <a:ext cx="190298" cy="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7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1765</TotalTime>
  <Words>2881</Words>
  <Application>Microsoft Office PowerPoint</Application>
  <PresentationFormat>Custom</PresentationFormat>
  <Paragraphs>292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Naashiya</dc:creator>
  <cp:lastModifiedBy>Ali, Naashiya</cp:lastModifiedBy>
  <cp:revision>327</cp:revision>
  <cp:lastPrinted>2023-03-31T20:42:30Z</cp:lastPrinted>
  <dcterms:created xsi:type="dcterms:W3CDTF">2023-03-29T11:59:44Z</dcterms:created>
  <dcterms:modified xsi:type="dcterms:W3CDTF">2023-05-13T15:23:22Z</dcterms:modified>
</cp:coreProperties>
</file>