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7415213" cy="105473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474747"/>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225" autoAdjust="0"/>
    <p:restoredTop sz="94660"/>
  </p:normalViewPr>
  <p:slideViewPr>
    <p:cSldViewPr snapToGrid="0">
      <p:cViewPr>
        <p:scale>
          <a:sx n="400" d="100"/>
          <a:sy n="400" d="100"/>
        </p:scale>
        <p:origin x="-3260" y="-11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6141" y="1726153"/>
            <a:ext cx="6302931" cy="3672040"/>
          </a:xfrm>
        </p:spPr>
        <p:txBody>
          <a:bodyPr anchor="b"/>
          <a:lstStyle>
            <a:lvl1pPr algn="ctr">
              <a:defRPr sz="4865"/>
            </a:lvl1pPr>
          </a:lstStyle>
          <a:p>
            <a:r>
              <a:rPr lang="en-US"/>
              <a:t>Click to edit Master title style</a:t>
            </a:r>
            <a:endParaRPr lang="en-US" dirty="0"/>
          </a:p>
        </p:txBody>
      </p:sp>
      <p:sp>
        <p:nvSpPr>
          <p:cNvPr id="3" name="Subtitle 2"/>
          <p:cNvSpPr>
            <a:spLocks noGrp="1"/>
          </p:cNvSpPr>
          <p:nvPr>
            <p:ph type="subTitle" idx="1"/>
          </p:nvPr>
        </p:nvSpPr>
        <p:spPr>
          <a:xfrm>
            <a:off x="926902" y="5539801"/>
            <a:ext cx="5561410" cy="2546501"/>
          </a:xfrm>
        </p:spPr>
        <p:txBody>
          <a:bodyPr/>
          <a:lstStyle>
            <a:lvl1pPr marL="0" indent="0" algn="ctr">
              <a:buNone/>
              <a:defRPr sz="1946"/>
            </a:lvl1pPr>
            <a:lvl2pPr marL="370743" indent="0" algn="ctr">
              <a:buNone/>
              <a:defRPr sz="1622"/>
            </a:lvl2pPr>
            <a:lvl3pPr marL="741487" indent="0" algn="ctr">
              <a:buNone/>
              <a:defRPr sz="1460"/>
            </a:lvl3pPr>
            <a:lvl4pPr marL="1112230" indent="0" algn="ctr">
              <a:buNone/>
              <a:defRPr sz="1297"/>
            </a:lvl4pPr>
            <a:lvl5pPr marL="1482974" indent="0" algn="ctr">
              <a:buNone/>
              <a:defRPr sz="1297"/>
            </a:lvl5pPr>
            <a:lvl6pPr marL="1853717" indent="0" algn="ctr">
              <a:buNone/>
              <a:defRPr sz="1297"/>
            </a:lvl6pPr>
            <a:lvl7pPr marL="2224461" indent="0" algn="ctr">
              <a:buNone/>
              <a:defRPr sz="1297"/>
            </a:lvl7pPr>
            <a:lvl8pPr marL="2595204" indent="0" algn="ctr">
              <a:buNone/>
              <a:defRPr sz="1297"/>
            </a:lvl8pPr>
            <a:lvl9pPr marL="2965948" indent="0" algn="ctr">
              <a:buNone/>
              <a:defRPr sz="1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7D2437-BE0B-4F92-B49F-7D9DDCF66A5C}" type="datetimeFigureOut">
              <a:rPr lang="en-GB" smtClean="0"/>
              <a:t>23/04/2023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E24450-AD19-4F1A-BADB-5AC46E99D5F0}" type="slidenum">
              <a:rPr lang="en-GB" smtClean="0"/>
              <a:t>‹#›</a:t>
            </a:fld>
            <a:endParaRPr lang="en-GB"/>
          </a:p>
        </p:txBody>
      </p:sp>
    </p:spTree>
    <p:extLst>
      <p:ext uri="{BB962C8B-B14F-4D97-AF65-F5344CB8AC3E}">
        <p14:creationId xmlns:p14="http://schemas.microsoft.com/office/powerpoint/2010/main" val="3083800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D2437-BE0B-4F92-B49F-7D9DDCF66A5C}" type="datetimeFigureOut">
              <a:rPr lang="en-GB" smtClean="0"/>
              <a:t>23/04/2023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E24450-AD19-4F1A-BADB-5AC46E99D5F0}" type="slidenum">
              <a:rPr lang="en-GB" smtClean="0"/>
              <a:t>‹#›</a:t>
            </a:fld>
            <a:endParaRPr lang="en-GB"/>
          </a:p>
        </p:txBody>
      </p:sp>
    </p:spTree>
    <p:extLst>
      <p:ext uri="{BB962C8B-B14F-4D97-AF65-F5344CB8AC3E}">
        <p14:creationId xmlns:p14="http://schemas.microsoft.com/office/powerpoint/2010/main" val="3537442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6512" y="561549"/>
            <a:ext cx="1598905" cy="893839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9796" y="561549"/>
            <a:ext cx="4704026" cy="893839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D2437-BE0B-4F92-B49F-7D9DDCF66A5C}" type="datetimeFigureOut">
              <a:rPr lang="en-GB" smtClean="0"/>
              <a:t>23/04/2023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E24450-AD19-4F1A-BADB-5AC46E99D5F0}" type="slidenum">
              <a:rPr lang="en-GB" smtClean="0"/>
              <a:t>‹#›</a:t>
            </a:fld>
            <a:endParaRPr lang="en-GB"/>
          </a:p>
        </p:txBody>
      </p:sp>
    </p:spTree>
    <p:extLst>
      <p:ext uri="{BB962C8B-B14F-4D97-AF65-F5344CB8AC3E}">
        <p14:creationId xmlns:p14="http://schemas.microsoft.com/office/powerpoint/2010/main" val="2431126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D2437-BE0B-4F92-B49F-7D9DDCF66A5C}" type="datetimeFigureOut">
              <a:rPr lang="en-GB" smtClean="0"/>
              <a:t>23/04/2023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E24450-AD19-4F1A-BADB-5AC46E99D5F0}" type="slidenum">
              <a:rPr lang="en-GB" smtClean="0"/>
              <a:t>‹#›</a:t>
            </a:fld>
            <a:endParaRPr lang="en-GB"/>
          </a:p>
        </p:txBody>
      </p:sp>
    </p:spTree>
    <p:extLst>
      <p:ext uri="{BB962C8B-B14F-4D97-AF65-F5344CB8AC3E}">
        <p14:creationId xmlns:p14="http://schemas.microsoft.com/office/powerpoint/2010/main" val="263131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5934" y="2629516"/>
            <a:ext cx="6395621" cy="4387404"/>
          </a:xfrm>
        </p:spPr>
        <p:txBody>
          <a:bodyPr anchor="b"/>
          <a:lstStyle>
            <a:lvl1pPr>
              <a:defRPr sz="4865"/>
            </a:lvl1pPr>
          </a:lstStyle>
          <a:p>
            <a:r>
              <a:rPr lang="en-US"/>
              <a:t>Click to edit Master title style</a:t>
            </a:r>
            <a:endParaRPr lang="en-US" dirty="0"/>
          </a:p>
        </p:txBody>
      </p:sp>
      <p:sp>
        <p:nvSpPr>
          <p:cNvPr id="3" name="Text Placeholder 2"/>
          <p:cNvSpPr>
            <a:spLocks noGrp="1"/>
          </p:cNvSpPr>
          <p:nvPr>
            <p:ph type="body" idx="1"/>
          </p:nvPr>
        </p:nvSpPr>
        <p:spPr>
          <a:xfrm>
            <a:off x="505934" y="7058426"/>
            <a:ext cx="6395621" cy="2307232"/>
          </a:xfrm>
        </p:spPr>
        <p:txBody>
          <a:bodyPr/>
          <a:lstStyle>
            <a:lvl1pPr marL="0" indent="0">
              <a:buNone/>
              <a:defRPr sz="1946">
                <a:solidFill>
                  <a:schemeClr val="tx1"/>
                </a:solidFill>
              </a:defRPr>
            </a:lvl1pPr>
            <a:lvl2pPr marL="370743" indent="0">
              <a:buNone/>
              <a:defRPr sz="1622">
                <a:solidFill>
                  <a:schemeClr val="tx1">
                    <a:tint val="75000"/>
                  </a:schemeClr>
                </a:solidFill>
              </a:defRPr>
            </a:lvl2pPr>
            <a:lvl3pPr marL="741487" indent="0">
              <a:buNone/>
              <a:defRPr sz="1460">
                <a:solidFill>
                  <a:schemeClr val="tx1">
                    <a:tint val="75000"/>
                  </a:schemeClr>
                </a:solidFill>
              </a:defRPr>
            </a:lvl3pPr>
            <a:lvl4pPr marL="1112230" indent="0">
              <a:buNone/>
              <a:defRPr sz="1297">
                <a:solidFill>
                  <a:schemeClr val="tx1">
                    <a:tint val="75000"/>
                  </a:schemeClr>
                </a:solidFill>
              </a:defRPr>
            </a:lvl4pPr>
            <a:lvl5pPr marL="1482974" indent="0">
              <a:buNone/>
              <a:defRPr sz="1297">
                <a:solidFill>
                  <a:schemeClr val="tx1">
                    <a:tint val="75000"/>
                  </a:schemeClr>
                </a:solidFill>
              </a:defRPr>
            </a:lvl5pPr>
            <a:lvl6pPr marL="1853717" indent="0">
              <a:buNone/>
              <a:defRPr sz="1297">
                <a:solidFill>
                  <a:schemeClr val="tx1">
                    <a:tint val="75000"/>
                  </a:schemeClr>
                </a:solidFill>
              </a:defRPr>
            </a:lvl6pPr>
            <a:lvl7pPr marL="2224461" indent="0">
              <a:buNone/>
              <a:defRPr sz="1297">
                <a:solidFill>
                  <a:schemeClr val="tx1">
                    <a:tint val="75000"/>
                  </a:schemeClr>
                </a:solidFill>
              </a:defRPr>
            </a:lvl7pPr>
            <a:lvl8pPr marL="2595204" indent="0">
              <a:buNone/>
              <a:defRPr sz="1297">
                <a:solidFill>
                  <a:schemeClr val="tx1">
                    <a:tint val="75000"/>
                  </a:schemeClr>
                </a:solidFill>
              </a:defRPr>
            </a:lvl8pPr>
            <a:lvl9pPr marL="2965948" indent="0">
              <a:buNone/>
              <a:defRPr sz="1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D2437-BE0B-4F92-B49F-7D9DDCF66A5C}" type="datetimeFigureOut">
              <a:rPr lang="en-GB" smtClean="0"/>
              <a:t>23/04/2023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E24450-AD19-4F1A-BADB-5AC46E99D5F0}" type="slidenum">
              <a:rPr lang="en-GB" smtClean="0"/>
              <a:t>‹#›</a:t>
            </a:fld>
            <a:endParaRPr lang="en-GB"/>
          </a:p>
        </p:txBody>
      </p:sp>
    </p:spTree>
    <p:extLst>
      <p:ext uri="{BB962C8B-B14F-4D97-AF65-F5344CB8AC3E}">
        <p14:creationId xmlns:p14="http://schemas.microsoft.com/office/powerpoint/2010/main" val="3049137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9796" y="2807743"/>
            <a:ext cx="3151466" cy="66921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53951" y="2807743"/>
            <a:ext cx="3151466" cy="66921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7D2437-BE0B-4F92-B49F-7D9DDCF66A5C}" type="datetimeFigureOut">
              <a:rPr lang="en-GB" smtClean="0"/>
              <a:t>23/04/2023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E24450-AD19-4F1A-BADB-5AC46E99D5F0}" type="slidenum">
              <a:rPr lang="en-GB" smtClean="0"/>
              <a:t>‹#›</a:t>
            </a:fld>
            <a:endParaRPr lang="en-GB"/>
          </a:p>
        </p:txBody>
      </p:sp>
    </p:spTree>
    <p:extLst>
      <p:ext uri="{BB962C8B-B14F-4D97-AF65-F5344CB8AC3E}">
        <p14:creationId xmlns:p14="http://schemas.microsoft.com/office/powerpoint/2010/main" val="2954801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0762" y="561551"/>
            <a:ext cx="6395621" cy="2038667"/>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0763" y="2585566"/>
            <a:ext cx="3136982" cy="1267146"/>
          </a:xfrm>
        </p:spPr>
        <p:txBody>
          <a:bodyPr anchor="b"/>
          <a:lstStyle>
            <a:lvl1pPr marL="0" indent="0">
              <a:buNone/>
              <a:defRPr sz="1946" b="1"/>
            </a:lvl1pPr>
            <a:lvl2pPr marL="370743" indent="0">
              <a:buNone/>
              <a:defRPr sz="1622" b="1"/>
            </a:lvl2pPr>
            <a:lvl3pPr marL="741487" indent="0">
              <a:buNone/>
              <a:defRPr sz="1460" b="1"/>
            </a:lvl3pPr>
            <a:lvl4pPr marL="1112230" indent="0">
              <a:buNone/>
              <a:defRPr sz="1297" b="1"/>
            </a:lvl4pPr>
            <a:lvl5pPr marL="1482974" indent="0">
              <a:buNone/>
              <a:defRPr sz="1297" b="1"/>
            </a:lvl5pPr>
            <a:lvl6pPr marL="1853717" indent="0">
              <a:buNone/>
              <a:defRPr sz="1297" b="1"/>
            </a:lvl6pPr>
            <a:lvl7pPr marL="2224461" indent="0">
              <a:buNone/>
              <a:defRPr sz="1297" b="1"/>
            </a:lvl7pPr>
            <a:lvl8pPr marL="2595204" indent="0">
              <a:buNone/>
              <a:defRPr sz="1297" b="1"/>
            </a:lvl8pPr>
            <a:lvl9pPr marL="2965948" indent="0">
              <a:buNone/>
              <a:defRPr sz="1297" b="1"/>
            </a:lvl9pPr>
          </a:lstStyle>
          <a:p>
            <a:pPr lvl="0"/>
            <a:r>
              <a:rPr lang="en-US"/>
              <a:t>Click to edit Master text styles</a:t>
            </a:r>
          </a:p>
        </p:txBody>
      </p:sp>
      <p:sp>
        <p:nvSpPr>
          <p:cNvPr id="4" name="Content Placeholder 3"/>
          <p:cNvSpPr>
            <a:spLocks noGrp="1"/>
          </p:cNvSpPr>
          <p:nvPr>
            <p:ph sz="half" idx="2"/>
          </p:nvPr>
        </p:nvSpPr>
        <p:spPr>
          <a:xfrm>
            <a:off x="510763" y="3852713"/>
            <a:ext cx="3136982" cy="566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53952" y="2585566"/>
            <a:ext cx="3152431" cy="1267146"/>
          </a:xfrm>
        </p:spPr>
        <p:txBody>
          <a:bodyPr anchor="b"/>
          <a:lstStyle>
            <a:lvl1pPr marL="0" indent="0">
              <a:buNone/>
              <a:defRPr sz="1946" b="1"/>
            </a:lvl1pPr>
            <a:lvl2pPr marL="370743" indent="0">
              <a:buNone/>
              <a:defRPr sz="1622" b="1"/>
            </a:lvl2pPr>
            <a:lvl3pPr marL="741487" indent="0">
              <a:buNone/>
              <a:defRPr sz="1460" b="1"/>
            </a:lvl3pPr>
            <a:lvl4pPr marL="1112230" indent="0">
              <a:buNone/>
              <a:defRPr sz="1297" b="1"/>
            </a:lvl4pPr>
            <a:lvl5pPr marL="1482974" indent="0">
              <a:buNone/>
              <a:defRPr sz="1297" b="1"/>
            </a:lvl5pPr>
            <a:lvl6pPr marL="1853717" indent="0">
              <a:buNone/>
              <a:defRPr sz="1297" b="1"/>
            </a:lvl6pPr>
            <a:lvl7pPr marL="2224461" indent="0">
              <a:buNone/>
              <a:defRPr sz="1297" b="1"/>
            </a:lvl7pPr>
            <a:lvl8pPr marL="2595204" indent="0">
              <a:buNone/>
              <a:defRPr sz="1297" b="1"/>
            </a:lvl8pPr>
            <a:lvl9pPr marL="2965948" indent="0">
              <a:buNone/>
              <a:defRPr sz="1297" b="1"/>
            </a:lvl9pPr>
          </a:lstStyle>
          <a:p>
            <a:pPr lvl="0"/>
            <a:r>
              <a:rPr lang="en-US"/>
              <a:t>Click to edit Master text styles</a:t>
            </a:r>
          </a:p>
        </p:txBody>
      </p:sp>
      <p:sp>
        <p:nvSpPr>
          <p:cNvPr id="6" name="Content Placeholder 5"/>
          <p:cNvSpPr>
            <a:spLocks noGrp="1"/>
          </p:cNvSpPr>
          <p:nvPr>
            <p:ph sz="quarter" idx="4"/>
          </p:nvPr>
        </p:nvSpPr>
        <p:spPr>
          <a:xfrm>
            <a:off x="3753952" y="3852713"/>
            <a:ext cx="3152431" cy="566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7D2437-BE0B-4F92-B49F-7D9DDCF66A5C}" type="datetimeFigureOut">
              <a:rPr lang="en-GB" smtClean="0"/>
              <a:t>23/04/2023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1E24450-AD19-4F1A-BADB-5AC46E99D5F0}" type="slidenum">
              <a:rPr lang="en-GB" smtClean="0"/>
              <a:t>‹#›</a:t>
            </a:fld>
            <a:endParaRPr lang="en-GB"/>
          </a:p>
        </p:txBody>
      </p:sp>
    </p:spTree>
    <p:extLst>
      <p:ext uri="{BB962C8B-B14F-4D97-AF65-F5344CB8AC3E}">
        <p14:creationId xmlns:p14="http://schemas.microsoft.com/office/powerpoint/2010/main" val="2239210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7D2437-BE0B-4F92-B49F-7D9DDCF66A5C}" type="datetimeFigureOut">
              <a:rPr lang="en-GB" smtClean="0"/>
              <a:t>23/04/2023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1E24450-AD19-4F1A-BADB-5AC46E99D5F0}" type="slidenum">
              <a:rPr lang="en-GB" smtClean="0"/>
              <a:t>‹#›</a:t>
            </a:fld>
            <a:endParaRPr lang="en-GB"/>
          </a:p>
        </p:txBody>
      </p:sp>
    </p:spTree>
    <p:extLst>
      <p:ext uri="{BB962C8B-B14F-4D97-AF65-F5344CB8AC3E}">
        <p14:creationId xmlns:p14="http://schemas.microsoft.com/office/powerpoint/2010/main" val="793631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D2437-BE0B-4F92-B49F-7D9DDCF66A5C}" type="datetimeFigureOut">
              <a:rPr lang="en-GB" smtClean="0"/>
              <a:t>23/04/2023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1E24450-AD19-4F1A-BADB-5AC46E99D5F0}" type="slidenum">
              <a:rPr lang="en-GB" smtClean="0"/>
              <a:t>‹#›</a:t>
            </a:fld>
            <a:endParaRPr lang="en-GB"/>
          </a:p>
        </p:txBody>
      </p:sp>
    </p:spTree>
    <p:extLst>
      <p:ext uri="{BB962C8B-B14F-4D97-AF65-F5344CB8AC3E}">
        <p14:creationId xmlns:p14="http://schemas.microsoft.com/office/powerpoint/2010/main" val="233975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0762" y="703157"/>
            <a:ext cx="2391599" cy="2461048"/>
          </a:xfrm>
        </p:spPr>
        <p:txBody>
          <a:bodyPr anchor="b"/>
          <a:lstStyle>
            <a:lvl1pPr>
              <a:defRPr sz="2595"/>
            </a:lvl1pPr>
          </a:lstStyle>
          <a:p>
            <a:r>
              <a:rPr lang="en-US"/>
              <a:t>Click to edit Master title style</a:t>
            </a:r>
            <a:endParaRPr lang="en-US" dirty="0"/>
          </a:p>
        </p:txBody>
      </p:sp>
      <p:sp>
        <p:nvSpPr>
          <p:cNvPr id="3" name="Content Placeholder 2"/>
          <p:cNvSpPr>
            <a:spLocks noGrp="1"/>
          </p:cNvSpPr>
          <p:nvPr>
            <p:ph idx="1"/>
          </p:nvPr>
        </p:nvSpPr>
        <p:spPr>
          <a:xfrm>
            <a:off x="3152431" y="1518625"/>
            <a:ext cx="3753952" cy="7495455"/>
          </a:xfrm>
        </p:spPr>
        <p:txBody>
          <a:bodyPr/>
          <a:lstStyle>
            <a:lvl1pPr>
              <a:defRPr sz="2595"/>
            </a:lvl1pPr>
            <a:lvl2pPr>
              <a:defRPr sz="2271"/>
            </a:lvl2pPr>
            <a:lvl3pPr>
              <a:defRPr sz="1946"/>
            </a:lvl3pPr>
            <a:lvl4pPr>
              <a:defRPr sz="1622"/>
            </a:lvl4pPr>
            <a:lvl5pPr>
              <a:defRPr sz="1622"/>
            </a:lvl5pPr>
            <a:lvl6pPr>
              <a:defRPr sz="1622"/>
            </a:lvl6pPr>
            <a:lvl7pPr>
              <a:defRPr sz="1622"/>
            </a:lvl7pPr>
            <a:lvl8pPr>
              <a:defRPr sz="1622"/>
            </a:lvl8pPr>
            <a:lvl9pPr>
              <a:defRPr sz="1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762" y="3164205"/>
            <a:ext cx="2391599" cy="5862081"/>
          </a:xfrm>
        </p:spPr>
        <p:txBody>
          <a:bodyPr/>
          <a:lstStyle>
            <a:lvl1pPr marL="0" indent="0">
              <a:buNone/>
              <a:defRPr sz="1297"/>
            </a:lvl1pPr>
            <a:lvl2pPr marL="370743" indent="0">
              <a:buNone/>
              <a:defRPr sz="1135"/>
            </a:lvl2pPr>
            <a:lvl3pPr marL="741487" indent="0">
              <a:buNone/>
              <a:defRPr sz="973"/>
            </a:lvl3pPr>
            <a:lvl4pPr marL="1112230" indent="0">
              <a:buNone/>
              <a:defRPr sz="811"/>
            </a:lvl4pPr>
            <a:lvl5pPr marL="1482974" indent="0">
              <a:buNone/>
              <a:defRPr sz="811"/>
            </a:lvl5pPr>
            <a:lvl6pPr marL="1853717" indent="0">
              <a:buNone/>
              <a:defRPr sz="811"/>
            </a:lvl6pPr>
            <a:lvl7pPr marL="2224461" indent="0">
              <a:buNone/>
              <a:defRPr sz="811"/>
            </a:lvl7pPr>
            <a:lvl8pPr marL="2595204" indent="0">
              <a:buNone/>
              <a:defRPr sz="811"/>
            </a:lvl8pPr>
            <a:lvl9pPr marL="2965948" indent="0">
              <a:buNone/>
              <a:defRPr sz="811"/>
            </a:lvl9pPr>
          </a:lstStyle>
          <a:p>
            <a:pPr lvl="0"/>
            <a:r>
              <a:rPr lang="en-US"/>
              <a:t>Click to edit Master text styles</a:t>
            </a:r>
          </a:p>
        </p:txBody>
      </p:sp>
      <p:sp>
        <p:nvSpPr>
          <p:cNvPr id="5" name="Date Placeholder 4"/>
          <p:cNvSpPr>
            <a:spLocks noGrp="1"/>
          </p:cNvSpPr>
          <p:nvPr>
            <p:ph type="dt" sz="half" idx="10"/>
          </p:nvPr>
        </p:nvSpPr>
        <p:spPr/>
        <p:txBody>
          <a:bodyPr/>
          <a:lstStyle/>
          <a:p>
            <a:fld id="{6C7D2437-BE0B-4F92-B49F-7D9DDCF66A5C}" type="datetimeFigureOut">
              <a:rPr lang="en-GB" smtClean="0"/>
              <a:t>23/04/2023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E24450-AD19-4F1A-BADB-5AC46E99D5F0}" type="slidenum">
              <a:rPr lang="en-GB" smtClean="0"/>
              <a:t>‹#›</a:t>
            </a:fld>
            <a:endParaRPr lang="en-GB"/>
          </a:p>
        </p:txBody>
      </p:sp>
    </p:spTree>
    <p:extLst>
      <p:ext uri="{BB962C8B-B14F-4D97-AF65-F5344CB8AC3E}">
        <p14:creationId xmlns:p14="http://schemas.microsoft.com/office/powerpoint/2010/main" val="196336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0762" y="703157"/>
            <a:ext cx="2391599" cy="2461048"/>
          </a:xfrm>
        </p:spPr>
        <p:txBody>
          <a:bodyPr anchor="b"/>
          <a:lstStyle>
            <a:lvl1pPr>
              <a:defRPr sz="2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3152431" y="1518625"/>
            <a:ext cx="3753952" cy="7495455"/>
          </a:xfrm>
        </p:spPr>
        <p:txBody>
          <a:bodyPr anchor="t"/>
          <a:lstStyle>
            <a:lvl1pPr marL="0" indent="0">
              <a:buNone/>
              <a:defRPr sz="2595"/>
            </a:lvl1pPr>
            <a:lvl2pPr marL="370743" indent="0">
              <a:buNone/>
              <a:defRPr sz="2271"/>
            </a:lvl2pPr>
            <a:lvl3pPr marL="741487" indent="0">
              <a:buNone/>
              <a:defRPr sz="1946"/>
            </a:lvl3pPr>
            <a:lvl4pPr marL="1112230" indent="0">
              <a:buNone/>
              <a:defRPr sz="1622"/>
            </a:lvl4pPr>
            <a:lvl5pPr marL="1482974" indent="0">
              <a:buNone/>
              <a:defRPr sz="1622"/>
            </a:lvl5pPr>
            <a:lvl6pPr marL="1853717" indent="0">
              <a:buNone/>
              <a:defRPr sz="1622"/>
            </a:lvl6pPr>
            <a:lvl7pPr marL="2224461" indent="0">
              <a:buNone/>
              <a:defRPr sz="1622"/>
            </a:lvl7pPr>
            <a:lvl8pPr marL="2595204" indent="0">
              <a:buNone/>
              <a:defRPr sz="1622"/>
            </a:lvl8pPr>
            <a:lvl9pPr marL="2965948" indent="0">
              <a:buNone/>
              <a:defRPr sz="1622"/>
            </a:lvl9pPr>
          </a:lstStyle>
          <a:p>
            <a:r>
              <a:rPr lang="en-US"/>
              <a:t>Click icon to add picture</a:t>
            </a:r>
            <a:endParaRPr lang="en-US" dirty="0"/>
          </a:p>
        </p:txBody>
      </p:sp>
      <p:sp>
        <p:nvSpPr>
          <p:cNvPr id="4" name="Text Placeholder 3"/>
          <p:cNvSpPr>
            <a:spLocks noGrp="1"/>
          </p:cNvSpPr>
          <p:nvPr>
            <p:ph type="body" sz="half" idx="2"/>
          </p:nvPr>
        </p:nvSpPr>
        <p:spPr>
          <a:xfrm>
            <a:off x="510762" y="3164205"/>
            <a:ext cx="2391599" cy="5862081"/>
          </a:xfrm>
        </p:spPr>
        <p:txBody>
          <a:bodyPr/>
          <a:lstStyle>
            <a:lvl1pPr marL="0" indent="0">
              <a:buNone/>
              <a:defRPr sz="1297"/>
            </a:lvl1pPr>
            <a:lvl2pPr marL="370743" indent="0">
              <a:buNone/>
              <a:defRPr sz="1135"/>
            </a:lvl2pPr>
            <a:lvl3pPr marL="741487" indent="0">
              <a:buNone/>
              <a:defRPr sz="973"/>
            </a:lvl3pPr>
            <a:lvl4pPr marL="1112230" indent="0">
              <a:buNone/>
              <a:defRPr sz="811"/>
            </a:lvl4pPr>
            <a:lvl5pPr marL="1482974" indent="0">
              <a:buNone/>
              <a:defRPr sz="811"/>
            </a:lvl5pPr>
            <a:lvl6pPr marL="1853717" indent="0">
              <a:buNone/>
              <a:defRPr sz="811"/>
            </a:lvl6pPr>
            <a:lvl7pPr marL="2224461" indent="0">
              <a:buNone/>
              <a:defRPr sz="811"/>
            </a:lvl7pPr>
            <a:lvl8pPr marL="2595204" indent="0">
              <a:buNone/>
              <a:defRPr sz="811"/>
            </a:lvl8pPr>
            <a:lvl9pPr marL="2965948" indent="0">
              <a:buNone/>
              <a:defRPr sz="811"/>
            </a:lvl9pPr>
          </a:lstStyle>
          <a:p>
            <a:pPr lvl="0"/>
            <a:r>
              <a:rPr lang="en-US"/>
              <a:t>Click to edit Master text styles</a:t>
            </a:r>
          </a:p>
        </p:txBody>
      </p:sp>
      <p:sp>
        <p:nvSpPr>
          <p:cNvPr id="5" name="Date Placeholder 4"/>
          <p:cNvSpPr>
            <a:spLocks noGrp="1"/>
          </p:cNvSpPr>
          <p:nvPr>
            <p:ph type="dt" sz="half" idx="10"/>
          </p:nvPr>
        </p:nvSpPr>
        <p:spPr/>
        <p:txBody>
          <a:bodyPr/>
          <a:lstStyle/>
          <a:p>
            <a:fld id="{6C7D2437-BE0B-4F92-B49F-7D9DDCF66A5C}" type="datetimeFigureOut">
              <a:rPr lang="en-GB" smtClean="0"/>
              <a:t>23/04/2023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E24450-AD19-4F1A-BADB-5AC46E99D5F0}" type="slidenum">
              <a:rPr lang="en-GB" smtClean="0"/>
              <a:t>‹#›</a:t>
            </a:fld>
            <a:endParaRPr lang="en-GB"/>
          </a:p>
        </p:txBody>
      </p:sp>
    </p:spTree>
    <p:extLst>
      <p:ext uri="{BB962C8B-B14F-4D97-AF65-F5344CB8AC3E}">
        <p14:creationId xmlns:p14="http://schemas.microsoft.com/office/powerpoint/2010/main" val="2142636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9796" y="561551"/>
            <a:ext cx="6395621" cy="203866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9796" y="2807743"/>
            <a:ext cx="6395621" cy="66921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9796" y="9775833"/>
            <a:ext cx="1668423" cy="561549"/>
          </a:xfrm>
          <a:prstGeom prst="rect">
            <a:avLst/>
          </a:prstGeom>
        </p:spPr>
        <p:txBody>
          <a:bodyPr vert="horz" lIns="91440" tIns="45720" rIns="91440" bIns="45720" rtlCol="0" anchor="ctr"/>
          <a:lstStyle>
            <a:lvl1pPr algn="l">
              <a:defRPr sz="973">
                <a:solidFill>
                  <a:schemeClr val="tx1">
                    <a:tint val="75000"/>
                  </a:schemeClr>
                </a:solidFill>
              </a:defRPr>
            </a:lvl1pPr>
          </a:lstStyle>
          <a:p>
            <a:fld id="{6C7D2437-BE0B-4F92-B49F-7D9DDCF66A5C}" type="datetimeFigureOut">
              <a:rPr lang="en-GB" smtClean="0"/>
              <a:t>23/04/2023</a:t>
            </a:fld>
            <a:endParaRPr lang="en-GB"/>
          </a:p>
        </p:txBody>
      </p:sp>
      <p:sp>
        <p:nvSpPr>
          <p:cNvPr id="5" name="Footer Placeholder 4"/>
          <p:cNvSpPr>
            <a:spLocks noGrp="1"/>
          </p:cNvSpPr>
          <p:nvPr>
            <p:ph type="ftr" sz="quarter" idx="3"/>
          </p:nvPr>
        </p:nvSpPr>
        <p:spPr>
          <a:xfrm>
            <a:off x="2456290" y="9775833"/>
            <a:ext cx="2502634" cy="561549"/>
          </a:xfrm>
          <a:prstGeom prst="rect">
            <a:avLst/>
          </a:prstGeom>
        </p:spPr>
        <p:txBody>
          <a:bodyPr vert="horz" lIns="91440" tIns="45720" rIns="91440" bIns="45720" rtlCol="0" anchor="ctr"/>
          <a:lstStyle>
            <a:lvl1pPr algn="ctr">
              <a:defRPr sz="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236994" y="9775833"/>
            <a:ext cx="1668423" cy="561549"/>
          </a:xfrm>
          <a:prstGeom prst="rect">
            <a:avLst/>
          </a:prstGeom>
        </p:spPr>
        <p:txBody>
          <a:bodyPr vert="horz" lIns="91440" tIns="45720" rIns="91440" bIns="45720" rtlCol="0" anchor="ctr"/>
          <a:lstStyle>
            <a:lvl1pPr algn="r">
              <a:defRPr sz="973">
                <a:solidFill>
                  <a:schemeClr val="tx1">
                    <a:tint val="75000"/>
                  </a:schemeClr>
                </a:solidFill>
              </a:defRPr>
            </a:lvl1pPr>
          </a:lstStyle>
          <a:p>
            <a:fld id="{E1E24450-AD19-4F1A-BADB-5AC46E99D5F0}" type="slidenum">
              <a:rPr lang="en-GB" smtClean="0"/>
              <a:t>‹#›</a:t>
            </a:fld>
            <a:endParaRPr lang="en-GB"/>
          </a:p>
        </p:txBody>
      </p:sp>
    </p:spTree>
    <p:extLst>
      <p:ext uri="{BB962C8B-B14F-4D97-AF65-F5344CB8AC3E}">
        <p14:creationId xmlns:p14="http://schemas.microsoft.com/office/powerpoint/2010/main" val="2549837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41487" rtl="0" eaLnBrk="1" latinLnBrk="0" hangingPunct="1">
        <a:lnSpc>
          <a:spcPct val="90000"/>
        </a:lnSpc>
        <a:spcBef>
          <a:spcPct val="0"/>
        </a:spcBef>
        <a:buNone/>
        <a:defRPr sz="3568" kern="1200">
          <a:solidFill>
            <a:schemeClr val="tx1"/>
          </a:solidFill>
          <a:latin typeface="+mj-lt"/>
          <a:ea typeface="+mj-ea"/>
          <a:cs typeface="+mj-cs"/>
        </a:defRPr>
      </a:lvl1pPr>
    </p:titleStyle>
    <p:bodyStyle>
      <a:lvl1pPr marL="185372" indent="-185372" algn="l" defTabSz="741487" rtl="0" eaLnBrk="1" latinLnBrk="0" hangingPunct="1">
        <a:lnSpc>
          <a:spcPct val="90000"/>
        </a:lnSpc>
        <a:spcBef>
          <a:spcPts val="811"/>
        </a:spcBef>
        <a:buFont typeface="Arial" panose="020B0604020202020204" pitchFamily="34" charset="0"/>
        <a:buChar char="•"/>
        <a:defRPr sz="2271" kern="1200">
          <a:solidFill>
            <a:schemeClr val="tx1"/>
          </a:solidFill>
          <a:latin typeface="+mn-lt"/>
          <a:ea typeface="+mn-ea"/>
          <a:cs typeface="+mn-cs"/>
        </a:defRPr>
      </a:lvl1pPr>
      <a:lvl2pPr marL="556115" indent="-185372" algn="l" defTabSz="741487" rtl="0" eaLnBrk="1" latinLnBrk="0" hangingPunct="1">
        <a:lnSpc>
          <a:spcPct val="90000"/>
        </a:lnSpc>
        <a:spcBef>
          <a:spcPts val="405"/>
        </a:spcBef>
        <a:buFont typeface="Arial" panose="020B0604020202020204" pitchFamily="34" charset="0"/>
        <a:buChar char="•"/>
        <a:defRPr sz="1946" kern="1200">
          <a:solidFill>
            <a:schemeClr val="tx1"/>
          </a:solidFill>
          <a:latin typeface="+mn-lt"/>
          <a:ea typeface="+mn-ea"/>
          <a:cs typeface="+mn-cs"/>
        </a:defRPr>
      </a:lvl2pPr>
      <a:lvl3pPr marL="926859" indent="-185372" algn="l" defTabSz="741487" rtl="0" eaLnBrk="1" latinLnBrk="0" hangingPunct="1">
        <a:lnSpc>
          <a:spcPct val="90000"/>
        </a:lnSpc>
        <a:spcBef>
          <a:spcPts val="405"/>
        </a:spcBef>
        <a:buFont typeface="Arial" panose="020B0604020202020204" pitchFamily="34" charset="0"/>
        <a:buChar char="•"/>
        <a:defRPr sz="1622" kern="1200">
          <a:solidFill>
            <a:schemeClr val="tx1"/>
          </a:solidFill>
          <a:latin typeface="+mn-lt"/>
          <a:ea typeface="+mn-ea"/>
          <a:cs typeface="+mn-cs"/>
        </a:defRPr>
      </a:lvl3pPr>
      <a:lvl4pPr marL="1297602" indent="-185372" algn="l" defTabSz="741487"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4pPr>
      <a:lvl5pPr marL="1668346" indent="-185372" algn="l" defTabSz="741487"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5pPr>
      <a:lvl6pPr marL="2039089" indent="-185372" algn="l" defTabSz="741487"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6pPr>
      <a:lvl7pPr marL="2409833" indent="-185372" algn="l" defTabSz="741487"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7pPr>
      <a:lvl8pPr marL="2780576" indent="-185372" algn="l" defTabSz="741487"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8pPr>
      <a:lvl9pPr marL="3151320" indent="-185372" algn="l" defTabSz="741487"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9pPr>
    </p:bodyStyle>
    <p:otherStyle>
      <a:defPPr>
        <a:defRPr lang="en-US"/>
      </a:defPPr>
      <a:lvl1pPr marL="0" algn="l" defTabSz="741487" rtl="0" eaLnBrk="1" latinLnBrk="0" hangingPunct="1">
        <a:defRPr sz="1460" kern="1200">
          <a:solidFill>
            <a:schemeClr val="tx1"/>
          </a:solidFill>
          <a:latin typeface="+mn-lt"/>
          <a:ea typeface="+mn-ea"/>
          <a:cs typeface="+mn-cs"/>
        </a:defRPr>
      </a:lvl1pPr>
      <a:lvl2pPr marL="370743" algn="l" defTabSz="741487" rtl="0" eaLnBrk="1" latinLnBrk="0" hangingPunct="1">
        <a:defRPr sz="1460" kern="1200">
          <a:solidFill>
            <a:schemeClr val="tx1"/>
          </a:solidFill>
          <a:latin typeface="+mn-lt"/>
          <a:ea typeface="+mn-ea"/>
          <a:cs typeface="+mn-cs"/>
        </a:defRPr>
      </a:lvl2pPr>
      <a:lvl3pPr marL="741487" algn="l" defTabSz="741487" rtl="0" eaLnBrk="1" latinLnBrk="0" hangingPunct="1">
        <a:defRPr sz="1460" kern="1200">
          <a:solidFill>
            <a:schemeClr val="tx1"/>
          </a:solidFill>
          <a:latin typeface="+mn-lt"/>
          <a:ea typeface="+mn-ea"/>
          <a:cs typeface="+mn-cs"/>
        </a:defRPr>
      </a:lvl3pPr>
      <a:lvl4pPr marL="1112230" algn="l" defTabSz="741487" rtl="0" eaLnBrk="1" latinLnBrk="0" hangingPunct="1">
        <a:defRPr sz="1460" kern="1200">
          <a:solidFill>
            <a:schemeClr val="tx1"/>
          </a:solidFill>
          <a:latin typeface="+mn-lt"/>
          <a:ea typeface="+mn-ea"/>
          <a:cs typeface="+mn-cs"/>
        </a:defRPr>
      </a:lvl4pPr>
      <a:lvl5pPr marL="1482974" algn="l" defTabSz="741487" rtl="0" eaLnBrk="1" latinLnBrk="0" hangingPunct="1">
        <a:defRPr sz="1460" kern="1200">
          <a:solidFill>
            <a:schemeClr val="tx1"/>
          </a:solidFill>
          <a:latin typeface="+mn-lt"/>
          <a:ea typeface="+mn-ea"/>
          <a:cs typeface="+mn-cs"/>
        </a:defRPr>
      </a:lvl5pPr>
      <a:lvl6pPr marL="1853717" algn="l" defTabSz="741487" rtl="0" eaLnBrk="1" latinLnBrk="0" hangingPunct="1">
        <a:defRPr sz="1460" kern="1200">
          <a:solidFill>
            <a:schemeClr val="tx1"/>
          </a:solidFill>
          <a:latin typeface="+mn-lt"/>
          <a:ea typeface="+mn-ea"/>
          <a:cs typeface="+mn-cs"/>
        </a:defRPr>
      </a:lvl6pPr>
      <a:lvl7pPr marL="2224461" algn="l" defTabSz="741487" rtl="0" eaLnBrk="1" latinLnBrk="0" hangingPunct="1">
        <a:defRPr sz="1460" kern="1200">
          <a:solidFill>
            <a:schemeClr val="tx1"/>
          </a:solidFill>
          <a:latin typeface="+mn-lt"/>
          <a:ea typeface="+mn-ea"/>
          <a:cs typeface="+mn-cs"/>
        </a:defRPr>
      </a:lvl7pPr>
      <a:lvl8pPr marL="2595204" algn="l" defTabSz="741487" rtl="0" eaLnBrk="1" latinLnBrk="0" hangingPunct="1">
        <a:defRPr sz="1460" kern="1200">
          <a:solidFill>
            <a:schemeClr val="tx1"/>
          </a:solidFill>
          <a:latin typeface="+mn-lt"/>
          <a:ea typeface="+mn-ea"/>
          <a:cs typeface="+mn-cs"/>
        </a:defRPr>
      </a:lvl8pPr>
      <a:lvl9pPr marL="2965948" algn="l" defTabSz="741487" rtl="0" eaLnBrk="1" latinLnBrk="0" hangingPunct="1">
        <a:defRPr sz="14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microsoft.com/office/2007/relationships/hdphoto" Target="../media/hdphoto6.wdp"/><Relationship Id="rId3" Type="http://schemas.openxmlformats.org/officeDocument/2006/relationships/image" Target="../media/image2.png"/><Relationship Id="rId21" Type="http://schemas.openxmlformats.org/officeDocument/2006/relationships/image" Target="../media/image13.png"/><Relationship Id="rId7" Type="http://schemas.openxmlformats.org/officeDocument/2006/relationships/image" Target="../media/image6.png"/><Relationship Id="rId12" Type="http://schemas.microsoft.com/office/2007/relationships/hdphoto" Target="../media/hdphoto3.wdp"/><Relationship Id="rId17" Type="http://schemas.openxmlformats.org/officeDocument/2006/relationships/image" Target="../media/image11.png"/><Relationship Id="rId2" Type="http://schemas.openxmlformats.org/officeDocument/2006/relationships/image" Target="../media/image1.png"/><Relationship Id="rId16" Type="http://schemas.microsoft.com/office/2007/relationships/hdphoto" Target="../media/hdphoto5.wdp"/><Relationship Id="rId20" Type="http://schemas.microsoft.com/office/2007/relationships/hdphoto" Target="../media/hdphoto7.wdp"/><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image" Target="../media/image4.png"/><Relationship Id="rId15" Type="http://schemas.openxmlformats.org/officeDocument/2006/relationships/image" Target="../media/image10.png"/><Relationship Id="rId10" Type="http://schemas.microsoft.com/office/2007/relationships/hdphoto" Target="../media/hdphoto2.wdp"/><Relationship Id="rId19"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7.png"/><Relationship Id="rId14" Type="http://schemas.microsoft.com/office/2007/relationships/hdphoto" Target="../media/hdphoto4.wdp"/></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microsoft.com/office/2007/relationships/hdphoto" Target="../media/hdphoto8.wdp"/><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1B3B7413-D428-0268-CC53-A3E95ADEBE19}"/>
              </a:ext>
            </a:extLst>
          </p:cNvPr>
          <p:cNvPicPr>
            <a:picLocks noChangeAspect="1"/>
          </p:cNvPicPr>
          <p:nvPr/>
        </p:nvPicPr>
        <p:blipFill rotWithShape="1">
          <a:blip r:embed="rId2"/>
          <a:srcRect l="2081" r="1429" b="37185"/>
          <a:stretch/>
        </p:blipFill>
        <p:spPr>
          <a:xfrm>
            <a:off x="5838658" y="7998860"/>
            <a:ext cx="1485109" cy="784287"/>
          </a:xfrm>
          <a:prstGeom prst="rect">
            <a:avLst/>
          </a:prstGeom>
        </p:spPr>
      </p:pic>
      <p:pic>
        <p:nvPicPr>
          <p:cNvPr id="16" name="Picture 15">
            <a:extLst>
              <a:ext uri="{FF2B5EF4-FFF2-40B4-BE49-F238E27FC236}">
                <a16:creationId xmlns:a16="http://schemas.microsoft.com/office/drawing/2014/main" id="{6171CD9D-A2C5-485A-2957-5536B600D972}"/>
              </a:ext>
            </a:extLst>
          </p:cNvPr>
          <p:cNvPicPr>
            <a:picLocks noChangeAspect="1"/>
          </p:cNvPicPr>
          <p:nvPr/>
        </p:nvPicPr>
        <p:blipFill>
          <a:blip r:embed="rId3"/>
          <a:stretch>
            <a:fillRect/>
          </a:stretch>
        </p:blipFill>
        <p:spPr>
          <a:xfrm>
            <a:off x="5047888" y="7380989"/>
            <a:ext cx="1584303" cy="275740"/>
          </a:xfrm>
          <a:prstGeom prst="rect">
            <a:avLst/>
          </a:prstGeom>
        </p:spPr>
      </p:pic>
      <p:pic>
        <p:nvPicPr>
          <p:cNvPr id="57" name="Picture 56">
            <a:extLst>
              <a:ext uri="{FF2B5EF4-FFF2-40B4-BE49-F238E27FC236}">
                <a16:creationId xmlns:a16="http://schemas.microsoft.com/office/drawing/2014/main" id="{740E4210-F573-F05C-EC01-6451BBF4C343}"/>
              </a:ext>
            </a:extLst>
          </p:cNvPr>
          <p:cNvPicPr>
            <a:picLocks noChangeAspect="1"/>
          </p:cNvPicPr>
          <p:nvPr/>
        </p:nvPicPr>
        <p:blipFill rotWithShape="1">
          <a:blip r:embed="rId4"/>
          <a:srcRect l="780" t="4324" r="1271" b="2948"/>
          <a:stretch/>
        </p:blipFill>
        <p:spPr>
          <a:xfrm>
            <a:off x="5677353" y="845098"/>
            <a:ext cx="1646420" cy="657945"/>
          </a:xfrm>
          <a:prstGeom prst="rect">
            <a:avLst/>
          </a:prstGeom>
        </p:spPr>
      </p:pic>
      <p:sp>
        <p:nvSpPr>
          <p:cNvPr id="4" name="Rectangle 3">
            <a:extLst>
              <a:ext uri="{FF2B5EF4-FFF2-40B4-BE49-F238E27FC236}">
                <a16:creationId xmlns:a16="http://schemas.microsoft.com/office/drawing/2014/main" id="{8B5D5610-381E-6A6A-C9EC-273AD5455196}"/>
              </a:ext>
            </a:extLst>
          </p:cNvPr>
          <p:cNvSpPr/>
          <p:nvPr/>
        </p:nvSpPr>
        <p:spPr>
          <a:xfrm>
            <a:off x="1" y="1657"/>
            <a:ext cx="395513" cy="31467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14" tIns="45656" rIns="91314" bIns="45656"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sz="1400" dirty="0">
                <a:solidFill>
                  <a:schemeClr val="tx1"/>
                </a:solidFill>
              </a:rPr>
              <a:t>NC</a:t>
            </a:r>
          </a:p>
        </p:txBody>
      </p:sp>
      <p:sp>
        <p:nvSpPr>
          <p:cNvPr id="5" name="TextBox 4">
            <a:extLst>
              <a:ext uri="{FF2B5EF4-FFF2-40B4-BE49-F238E27FC236}">
                <a16:creationId xmlns:a16="http://schemas.microsoft.com/office/drawing/2014/main" id="{4FE9107A-8A80-982A-82DA-289D9B2B4DAD}"/>
              </a:ext>
            </a:extLst>
          </p:cNvPr>
          <p:cNvSpPr txBox="1"/>
          <p:nvPr/>
        </p:nvSpPr>
        <p:spPr>
          <a:xfrm>
            <a:off x="335423" y="4037"/>
            <a:ext cx="2626437" cy="357021"/>
          </a:xfrm>
          <a:prstGeom prst="rect">
            <a:avLst/>
          </a:prstGeom>
          <a:noFill/>
        </p:spPr>
        <p:txBody>
          <a:bodyPr wrap="square" rtlCol="0">
            <a:spAutoFit/>
          </a:bodyPr>
          <a:lstStyle/>
          <a:p>
            <a:r>
              <a:rPr lang="en-GB" sz="430" b="1" dirty="0"/>
              <a:t>Internet Evolution</a:t>
            </a:r>
            <a:r>
              <a:rPr lang="en-GB" sz="430" dirty="0"/>
              <a:t>: Sept 1969 = 1 node. Oct: first message sent on ARPANET sys (22:30 29</a:t>
            </a:r>
            <a:r>
              <a:rPr lang="en-GB" sz="430" baseline="30000" dirty="0"/>
              <a:t>th</a:t>
            </a:r>
            <a:r>
              <a:rPr lang="en-GB" sz="430" dirty="0"/>
              <a:t>). UCLA host </a:t>
            </a:r>
            <a:r>
              <a:rPr lang="en-GB" sz="430" dirty="0">
                <a:sym typeface="Wingdings" panose="05000000000000000000" pitchFamily="2" charset="2"/>
              </a:rPr>
              <a:t> SRI (Stanford). Word “login” – ‘l’ and ‘o’ sent before crash, but all worked after reboot an hr later. Dec: 4 nodes. 1971: more unis in US connected. 1976: Queen sends email. 1980: more unis in US (+ London) connected. 1986: Wide expansion. 1999-2016: </a:t>
            </a:r>
            <a:r>
              <a:rPr lang="en-GB" sz="430" dirty="0" err="1">
                <a:sym typeface="Wingdings" panose="05000000000000000000" pitchFamily="2" charset="2"/>
              </a:rPr>
              <a:t>Num</a:t>
            </a:r>
            <a:r>
              <a:rPr lang="en-GB" sz="430" dirty="0">
                <a:sym typeface="Wingdings" panose="05000000000000000000" pitchFamily="2" charset="2"/>
              </a:rPr>
              <a:t> </a:t>
            </a:r>
            <a:r>
              <a:rPr lang="en-GB" sz="430" dirty="0" err="1">
                <a:sym typeface="Wingdings" panose="05000000000000000000" pitchFamily="2" charset="2"/>
              </a:rPr>
              <a:t>Hosts+Websites</a:t>
            </a:r>
            <a:r>
              <a:rPr lang="en-GB" sz="430" dirty="0">
                <a:sym typeface="Wingdings" panose="05000000000000000000" pitchFamily="2" charset="2"/>
              </a:rPr>
              <a:t> exponentially increased. 2017: 1.8B hostnames.</a:t>
            </a:r>
            <a:endParaRPr lang="en-GB" sz="430" dirty="0"/>
          </a:p>
        </p:txBody>
      </p:sp>
      <p:sp>
        <p:nvSpPr>
          <p:cNvPr id="6" name="TextBox 5">
            <a:extLst>
              <a:ext uri="{FF2B5EF4-FFF2-40B4-BE49-F238E27FC236}">
                <a16:creationId xmlns:a16="http://schemas.microsoft.com/office/drawing/2014/main" id="{68E1F348-D299-F636-18D1-A57365A9A08C}"/>
              </a:ext>
            </a:extLst>
          </p:cNvPr>
          <p:cNvSpPr txBox="1"/>
          <p:nvPr/>
        </p:nvSpPr>
        <p:spPr>
          <a:xfrm>
            <a:off x="0" y="287357"/>
            <a:ext cx="1216550" cy="621709"/>
          </a:xfrm>
          <a:prstGeom prst="rect">
            <a:avLst/>
          </a:prstGeom>
          <a:noFill/>
        </p:spPr>
        <p:txBody>
          <a:bodyPr wrap="square" rtlCol="0">
            <a:spAutoFit/>
          </a:bodyPr>
          <a:lstStyle/>
          <a:p>
            <a:r>
              <a:rPr lang="en-GB" sz="430" b="1" dirty="0"/>
              <a:t>Networking</a:t>
            </a:r>
            <a:r>
              <a:rPr lang="en-GB" sz="430" dirty="0"/>
              <a:t>: Pcs of interconnecting comp systems via telecommunication methods to share </a:t>
            </a:r>
            <a:r>
              <a:rPr lang="en-GB" sz="430" dirty="0" err="1"/>
              <a:t>data+resources</a:t>
            </a:r>
            <a:r>
              <a:rPr lang="en-GB" sz="430" dirty="0"/>
              <a:t>. Comp Networks becoming pervasive (almost everywhere). Most mainstream software sys are distributed sys (e.g. cloud computing – Amazon AWS EC2 – and smartphone apps). Performance often depends on network usage.</a:t>
            </a:r>
          </a:p>
        </p:txBody>
      </p:sp>
      <p:sp>
        <p:nvSpPr>
          <p:cNvPr id="7" name="Rectangle 6">
            <a:extLst>
              <a:ext uri="{FF2B5EF4-FFF2-40B4-BE49-F238E27FC236}">
                <a16:creationId xmlns:a16="http://schemas.microsoft.com/office/drawing/2014/main" id="{87A73D69-CAE6-D559-47F9-5BB3A439FFD9}"/>
              </a:ext>
            </a:extLst>
          </p:cNvPr>
          <p:cNvSpPr/>
          <p:nvPr/>
        </p:nvSpPr>
        <p:spPr>
          <a:xfrm>
            <a:off x="0" y="316794"/>
            <a:ext cx="1133061" cy="5537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0"/>
          </a:p>
        </p:txBody>
      </p:sp>
      <p:sp>
        <p:nvSpPr>
          <p:cNvPr id="8" name="Rectangle 7">
            <a:extLst>
              <a:ext uri="{FF2B5EF4-FFF2-40B4-BE49-F238E27FC236}">
                <a16:creationId xmlns:a16="http://schemas.microsoft.com/office/drawing/2014/main" id="{7AF50485-6795-DDC5-4EC8-C7B9743187C5}"/>
              </a:ext>
            </a:extLst>
          </p:cNvPr>
          <p:cNvSpPr/>
          <p:nvPr/>
        </p:nvSpPr>
        <p:spPr>
          <a:xfrm>
            <a:off x="395214" y="0"/>
            <a:ext cx="2490226" cy="31538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0"/>
          </a:p>
        </p:txBody>
      </p:sp>
      <p:sp>
        <p:nvSpPr>
          <p:cNvPr id="9" name="TextBox 8">
            <a:extLst>
              <a:ext uri="{FF2B5EF4-FFF2-40B4-BE49-F238E27FC236}">
                <a16:creationId xmlns:a16="http://schemas.microsoft.com/office/drawing/2014/main" id="{AAD093EB-59DD-7363-DFE6-BC039377E7E8}"/>
              </a:ext>
            </a:extLst>
          </p:cNvPr>
          <p:cNvSpPr txBox="1"/>
          <p:nvPr/>
        </p:nvSpPr>
        <p:spPr>
          <a:xfrm>
            <a:off x="1063924" y="275064"/>
            <a:ext cx="1309161" cy="621709"/>
          </a:xfrm>
          <a:prstGeom prst="rect">
            <a:avLst/>
          </a:prstGeom>
          <a:noFill/>
        </p:spPr>
        <p:txBody>
          <a:bodyPr wrap="square" rtlCol="0">
            <a:spAutoFit/>
          </a:bodyPr>
          <a:lstStyle/>
          <a:p>
            <a:r>
              <a:rPr lang="en-GB" sz="430" b="1" dirty="0"/>
              <a:t>Vocations</a:t>
            </a:r>
            <a:r>
              <a:rPr lang="en-GB" sz="430" dirty="0"/>
              <a:t>: </a:t>
            </a:r>
            <a:r>
              <a:rPr lang="en-GB" sz="430" i="1" dirty="0"/>
              <a:t>Network Engineer/Architect</a:t>
            </a:r>
            <a:r>
              <a:rPr lang="en-GB" sz="430" dirty="0"/>
              <a:t>: Design, </a:t>
            </a:r>
          </a:p>
          <a:p>
            <a:r>
              <a:rPr lang="en-GB" sz="430" dirty="0"/>
              <a:t>build and maintain networks, </a:t>
            </a:r>
            <a:r>
              <a:rPr lang="en-GB" sz="430" i="1" dirty="0"/>
              <a:t>Server Application Developer</a:t>
            </a:r>
            <a:r>
              <a:rPr lang="en-GB" sz="430" dirty="0"/>
              <a:t>: Server Backend and communication for cloud applications, </a:t>
            </a:r>
            <a:r>
              <a:rPr lang="en-GB" sz="430" i="1" dirty="0"/>
              <a:t>Network Software Engineer</a:t>
            </a:r>
            <a:r>
              <a:rPr lang="en-GB" sz="430" dirty="0"/>
              <a:t>: Networks + Software Engineering, </a:t>
            </a:r>
            <a:r>
              <a:rPr lang="en-GB" sz="430" i="1" dirty="0"/>
              <a:t>Data </a:t>
            </a:r>
            <a:r>
              <a:rPr lang="en-GB" sz="430" i="1" dirty="0" err="1"/>
              <a:t>Center</a:t>
            </a:r>
            <a:r>
              <a:rPr lang="en-GB" sz="430" i="1" dirty="0"/>
              <a:t> / Cloud Platform Admin</a:t>
            </a:r>
            <a:r>
              <a:rPr lang="en-GB" sz="430" dirty="0"/>
              <a:t>:</a:t>
            </a:r>
            <a:r>
              <a:rPr lang="en-GB" sz="430" i="1" dirty="0"/>
              <a:t> </a:t>
            </a:r>
            <a:r>
              <a:rPr lang="en-GB" sz="430" dirty="0"/>
              <a:t>Networks + Cloud Comp, </a:t>
            </a:r>
            <a:r>
              <a:rPr lang="en-GB" sz="430" i="1" dirty="0"/>
              <a:t>Network Security Engineer</a:t>
            </a:r>
            <a:r>
              <a:rPr lang="en-GB" sz="430" dirty="0"/>
              <a:t>:</a:t>
            </a:r>
            <a:r>
              <a:rPr lang="en-GB" sz="430" i="1" dirty="0"/>
              <a:t> </a:t>
            </a:r>
            <a:r>
              <a:rPr lang="en-GB" sz="430" dirty="0"/>
              <a:t>Networks + Computer Security, </a:t>
            </a:r>
            <a:r>
              <a:rPr lang="en-GB" sz="430" i="1" dirty="0"/>
              <a:t>Consultant</a:t>
            </a:r>
            <a:r>
              <a:rPr lang="en-GB" sz="430" dirty="0"/>
              <a:t>: Networks + Anything.</a:t>
            </a:r>
          </a:p>
        </p:txBody>
      </p:sp>
      <p:sp>
        <p:nvSpPr>
          <p:cNvPr id="10" name="Rectangle 9">
            <a:extLst>
              <a:ext uri="{FF2B5EF4-FFF2-40B4-BE49-F238E27FC236}">
                <a16:creationId xmlns:a16="http://schemas.microsoft.com/office/drawing/2014/main" id="{41141B12-AF63-C259-B552-681B8B5AD3CC}"/>
              </a:ext>
            </a:extLst>
          </p:cNvPr>
          <p:cNvSpPr/>
          <p:nvPr/>
        </p:nvSpPr>
        <p:spPr>
          <a:xfrm>
            <a:off x="1133786" y="316635"/>
            <a:ext cx="1164914" cy="55388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0"/>
          </a:p>
        </p:txBody>
      </p:sp>
      <p:pic>
        <p:nvPicPr>
          <p:cNvPr id="11" name="Picture 10">
            <a:extLst>
              <a:ext uri="{FF2B5EF4-FFF2-40B4-BE49-F238E27FC236}">
                <a16:creationId xmlns:a16="http://schemas.microsoft.com/office/drawing/2014/main" id="{8112CF21-AE83-0232-BF21-81052288BA15}"/>
              </a:ext>
            </a:extLst>
          </p:cNvPr>
          <p:cNvPicPr>
            <a:picLocks noChangeAspect="1"/>
          </p:cNvPicPr>
          <p:nvPr/>
        </p:nvPicPr>
        <p:blipFill>
          <a:blip r:embed="rId5"/>
          <a:stretch>
            <a:fillRect/>
          </a:stretch>
        </p:blipFill>
        <p:spPr>
          <a:xfrm>
            <a:off x="2306916" y="315881"/>
            <a:ext cx="658221" cy="455301"/>
          </a:xfrm>
          <a:prstGeom prst="rect">
            <a:avLst/>
          </a:prstGeom>
        </p:spPr>
      </p:pic>
      <p:sp>
        <p:nvSpPr>
          <p:cNvPr id="12" name="TextBox 11">
            <a:extLst>
              <a:ext uri="{FF2B5EF4-FFF2-40B4-BE49-F238E27FC236}">
                <a16:creationId xmlns:a16="http://schemas.microsoft.com/office/drawing/2014/main" id="{F4B0FFC5-2C76-DE56-5664-0509AE1279D8}"/>
              </a:ext>
            </a:extLst>
          </p:cNvPr>
          <p:cNvSpPr txBox="1"/>
          <p:nvPr/>
        </p:nvSpPr>
        <p:spPr>
          <a:xfrm>
            <a:off x="2822673" y="5563"/>
            <a:ext cx="693757" cy="357021"/>
          </a:xfrm>
          <a:prstGeom prst="rect">
            <a:avLst/>
          </a:prstGeom>
          <a:noFill/>
        </p:spPr>
        <p:txBody>
          <a:bodyPr wrap="square" rtlCol="0">
            <a:spAutoFit/>
          </a:bodyPr>
          <a:lstStyle/>
          <a:p>
            <a:r>
              <a:rPr lang="en-GB" sz="430" b="1" dirty="0"/>
              <a:t>Hybrid 5-Layer Model</a:t>
            </a:r>
            <a:r>
              <a:rPr lang="en-GB" sz="430" dirty="0"/>
              <a:t>: </a:t>
            </a:r>
            <a:r>
              <a:rPr lang="en-GB" sz="430" b="1" dirty="0"/>
              <a:t>4-Layer</a:t>
            </a:r>
            <a:r>
              <a:rPr lang="en-GB" sz="430" dirty="0"/>
              <a:t>: App, Trans, Internet, Network Access. </a:t>
            </a:r>
            <a:r>
              <a:rPr lang="en-GB" sz="430" b="1" dirty="0"/>
              <a:t>7-Layer</a:t>
            </a:r>
            <a:r>
              <a:rPr lang="en-GB" sz="430" dirty="0"/>
              <a:t>: App, </a:t>
            </a:r>
          </a:p>
        </p:txBody>
      </p:sp>
      <p:sp>
        <p:nvSpPr>
          <p:cNvPr id="14" name="TextBox 13">
            <a:extLst>
              <a:ext uri="{FF2B5EF4-FFF2-40B4-BE49-F238E27FC236}">
                <a16:creationId xmlns:a16="http://schemas.microsoft.com/office/drawing/2014/main" id="{EBA4738B-D05A-9726-AFCF-E2E4425CC679}"/>
              </a:ext>
            </a:extLst>
          </p:cNvPr>
          <p:cNvSpPr txBox="1"/>
          <p:nvPr/>
        </p:nvSpPr>
        <p:spPr>
          <a:xfrm>
            <a:off x="2889913" y="267180"/>
            <a:ext cx="658221" cy="555537"/>
          </a:xfrm>
          <a:prstGeom prst="rect">
            <a:avLst/>
          </a:prstGeom>
          <a:noFill/>
        </p:spPr>
        <p:txBody>
          <a:bodyPr wrap="square" rtlCol="0">
            <a:spAutoFit/>
          </a:bodyPr>
          <a:lstStyle/>
          <a:p>
            <a:r>
              <a:rPr lang="en-GB" sz="430" dirty="0"/>
              <a:t>Presentation, Session, Trans, Network, Data Link, Phys. Layer k puts all data in k-1 packet (may add header/trailer). Layer</a:t>
            </a:r>
          </a:p>
        </p:txBody>
      </p:sp>
      <p:sp>
        <p:nvSpPr>
          <p:cNvPr id="17" name="TextBox 16">
            <a:extLst>
              <a:ext uri="{FF2B5EF4-FFF2-40B4-BE49-F238E27FC236}">
                <a16:creationId xmlns:a16="http://schemas.microsoft.com/office/drawing/2014/main" id="{FCB0C431-57D5-B3B6-7F77-EDC7E5CA36E7}"/>
              </a:ext>
            </a:extLst>
          </p:cNvPr>
          <p:cNvSpPr txBox="1"/>
          <p:nvPr/>
        </p:nvSpPr>
        <p:spPr>
          <a:xfrm>
            <a:off x="2241407" y="731210"/>
            <a:ext cx="1306727" cy="224677"/>
          </a:xfrm>
          <a:prstGeom prst="rect">
            <a:avLst/>
          </a:prstGeom>
          <a:noFill/>
        </p:spPr>
        <p:txBody>
          <a:bodyPr wrap="square">
            <a:spAutoFit/>
          </a:bodyPr>
          <a:lstStyle/>
          <a:p>
            <a:r>
              <a:rPr lang="en-GB" sz="430" dirty="0"/>
              <a:t>k data can be frag across multiple k-1 packets. Up /down layers add/rem H/Ts.</a:t>
            </a:r>
          </a:p>
        </p:txBody>
      </p:sp>
      <p:cxnSp>
        <p:nvCxnSpPr>
          <p:cNvPr id="19" name="Straight Connector 18">
            <a:extLst>
              <a:ext uri="{FF2B5EF4-FFF2-40B4-BE49-F238E27FC236}">
                <a16:creationId xmlns:a16="http://schemas.microsoft.com/office/drawing/2014/main" id="{57D8785F-0DFF-10D6-1A90-9A5864563717}"/>
              </a:ext>
            </a:extLst>
          </p:cNvPr>
          <p:cNvCxnSpPr/>
          <p:nvPr/>
        </p:nvCxnSpPr>
        <p:spPr>
          <a:xfrm>
            <a:off x="2298700" y="697546"/>
            <a:ext cx="0" cy="224677"/>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59F61A75-156E-8067-3EB6-8C2E75AECCDA}"/>
              </a:ext>
            </a:extLst>
          </p:cNvPr>
          <p:cNvCxnSpPr>
            <a:cxnSpLocks/>
          </p:cNvCxnSpPr>
          <p:nvPr/>
        </p:nvCxnSpPr>
        <p:spPr>
          <a:xfrm>
            <a:off x="3473233" y="-75578"/>
            <a:ext cx="0" cy="998585"/>
          </a:xfrm>
          <a:prstGeom prst="line">
            <a:avLst/>
          </a:prstGeom>
          <a:ln w="9525"/>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FFBD18C-BB20-1B33-CD1C-EE2D441B8066}"/>
              </a:ext>
            </a:extLst>
          </p:cNvPr>
          <p:cNvCxnSpPr>
            <a:cxnSpLocks/>
          </p:cNvCxnSpPr>
          <p:nvPr/>
        </p:nvCxnSpPr>
        <p:spPr>
          <a:xfrm flipH="1" flipV="1">
            <a:off x="2295006" y="922948"/>
            <a:ext cx="1178227" cy="413"/>
          </a:xfrm>
          <a:prstGeom prst="line">
            <a:avLst/>
          </a:prstGeom>
          <a:ln w="9525"/>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F4A12261-AFAF-9C14-5291-BE14206CAF46}"/>
              </a:ext>
            </a:extLst>
          </p:cNvPr>
          <p:cNvSpPr txBox="1"/>
          <p:nvPr/>
        </p:nvSpPr>
        <p:spPr>
          <a:xfrm>
            <a:off x="3424029" y="7034"/>
            <a:ext cx="1888559" cy="952568"/>
          </a:xfrm>
          <a:prstGeom prst="rect">
            <a:avLst/>
          </a:prstGeom>
          <a:noFill/>
        </p:spPr>
        <p:txBody>
          <a:bodyPr wrap="square" rtlCol="0">
            <a:spAutoFit/>
          </a:bodyPr>
          <a:lstStyle/>
          <a:p>
            <a:r>
              <a:rPr lang="en-GB" sz="430" b="1" dirty="0"/>
              <a:t>Networking Stack</a:t>
            </a:r>
            <a:r>
              <a:rPr lang="en-GB" sz="430" dirty="0"/>
              <a:t>: </a:t>
            </a:r>
            <a:r>
              <a:rPr lang="en-GB" sz="430" b="1" dirty="0">
                <a:solidFill>
                  <a:schemeClr val="accent1"/>
                </a:solidFill>
              </a:rPr>
              <a:t>Application Layer</a:t>
            </a:r>
            <a:r>
              <a:rPr lang="en-GB" sz="430" dirty="0"/>
              <a:t>: apps send/</a:t>
            </a:r>
            <a:r>
              <a:rPr lang="en-GB" sz="430" dirty="0" err="1"/>
              <a:t>recv</a:t>
            </a:r>
            <a:r>
              <a:rPr lang="en-GB" sz="430" dirty="0"/>
              <a:t> data in format they specify. </a:t>
            </a:r>
            <a:r>
              <a:rPr lang="en-GB" sz="430" dirty="0" err="1"/>
              <a:t>Impl</a:t>
            </a:r>
            <a:r>
              <a:rPr lang="en-GB" sz="430" dirty="0"/>
              <a:t> details of OS, packet types, network setups and hardware models abstracted away. Apps use proto-cols - def struct of data (</a:t>
            </a:r>
            <a:r>
              <a:rPr lang="en-GB" sz="430" dirty="0" err="1"/>
              <a:t>reqs</a:t>
            </a:r>
            <a:r>
              <a:rPr lang="en-GB" sz="430" dirty="0"/>
              <a:t>/</a:t>
            </a:r>
            <a:r>
              <a:rPr lang="en-GB" sz="430" dirty="0" err="1"/>
              <a:t>resps</a:t>
            </a:r>
            <a:r>
              <a:rPr lang="en-GB" sz="430" dirty="0"/>
              <a:t>), as well as port </a:t>
            </a:r>
            <a:r>
              <a:rPr lang="en-GB" sz="430" dirty="0" err="1"/>
              <a:t>nums</a:t>
            </a:r>
            <a:r>
              <a:rPr lang="en-GB" sz="430" dirty="0"/>
              <a:t> and other conventions. </a:t>
            </a:r>
            <a:r>
              <a:rPr lang="en-GB" sz="430" b="1" dirty="0"/>
              <a:t>World Wide Web</a:t>
            </a:r>
            <a:r>
              <a:rPr lang="en-GB" sz="430" dirty="0"/>
              <a:t>: part of internet dev by Tim Berners-Lee (</a:t>
            </a:r>
            <a:r>
              <a:rPr lang="en-GB" sz="430" dirty="0" err="1"/>
              <a:t>working@CERN</a:t>
            </a:r>
            <a:r>
              <a:rPr lang="en-GB" sz="430" dirty="0"/>
              <a:t>). Uses HTTP (</a:t>
            </a:r>
            <a:r>
              <a:rPr lang="en-GB" sz="430" dirty="0" err="1"/>
              <a:t>HyperText</a:t>
            </a:r>
            <a:r>
              <a:rPr lang="en-GB" sz="430" dirty="0"/>
              <a:t> Transfer Protocol). Early </a:t>
            </a:r>
            <a:r>
              <a:rPr lang="en-GB" sz="430" dirty="0" err="1"/>
              <a:t>vers</a:t>
            </a:r>
            <a:r>
              <a:rPr lang="en-GB" sz="430" dirty="0"/>
              <a:t> use plaintext (</a:t>
            </a:r>
            <a:r>
              <a:rPr lang="en-GB" sz="430" dirty="0" err="1"/>
              <a:t>newer+more</a:t>
            </a:r>
            <a:r>
              <a:rPr lang="en-GB" sz="430" dirty="0"/>
              <a:t> adv no longer always use). Level of abstraction on which we consider protocols /agreements/ transfer of app data. Browser: GET/HTTP/1.1 Host: www. … .com, Server: HTTP/1.1 200 (OK) &lt;!Doctype html&gt; … . </a:t>
            </a:r>
            <a:r>
              <a:rPr lang="en-GB" sz="430" b="1" dirty="0">
                <a:solidFill>
                  <a:srgbClr val="00B050"/>
                </a:solidFill>
              </a:rPr>
              <a:t>Transport Layer</a:t>
            </a:r>
            <a:r>
              <a:rPr lang="en-GB" sz="430" dirty="0"/>
              <a:t>: Establishes basic data channels, taking data to be sent/</a:t>
            </a:r>
            <a:r>
              <a:rPr lang="en-GB" sz="430" dirty="0" err="1"/>
              <a:t>recv</a:t>
            </a:r>
            <a:r>
              <a:rPr lang="en-GB" sz="430" dirty="0"/>
              <a:t> + conv to/from data packets. Can be: </a:t>
            </a:r>
            <a:r>
              <a:rPr lang="en-GB" sz="430" b="1" dirty="0"/>
              <a:t>Connection-Oriented TCP</a:t>
            </a:r>
            <a:r>
              <a:rPr lang="en-GB" sz="430" dirty="0"/>
              <a:t>: Transmission Control Protocol. </a:t>
            </a:r>
            <a:r>
              <a:rPr lang="en-GB" sz="430" dirty="0" err="1"/>
              <a:t>Pckts</a:t>
            </a:r>
            <a:r>
              <a:rPr lang="en-GB" sz="430" dirty="0"/>
              <a:t> not </a:t>
            </a:r>
            <a:r>
              <a:rPr lang="en-GB" sz="430" dirty="0" err="1"/>
              <a:t>ACK’d</a:t>
            </a:r>
            <a:r>
              <a:rPr lang="en-GB" sz="430" dirty="0"/>
              <a:t> resent. </a:t>
            </a:r>
            <a:r>
              <a:rPr lang="en-GB" sz="430" b="1" dirty="0"/>
              <a:t>Connectionless UDP</a:t>
            </a:r>
            <a:r>
              <a:rPr lang="en-GB" sz="430" dirty="0"/>
              <a:t>: User Datagram Protocol. No checking, </a:t>
            </a:r>
            <a:r>
              <a:rPr lang="en-GB" sz="430" dirty="0" err="1"/>
              <a:t>pckts</a:t>
            </a:r>
            <a:r>
              <a:rPr lang="en-GB" sz="430" dirty="0"/>
              <a:t> sent once, more performant.</a:t>
            </a:r>
          </a:p>
        </p:txBody>
      </p:sp>
      <p:sp>
        <p:nvSpPr>
          <p:cNvPr id="42" name="TextBox 41">
            <a:extLst>
              <a:ext uri="{FF2B5EF4-FFF2-40B4-BE49-F238E27FC236}">
                <a16:creationId xmlns:a16="http://schemas.microsoft.com/office/drawing/2014/main" id="{A062B4DD-1FE5-42C9-9C08-9FF61399E24E}"/>
              </a:ext>
            </a:extLst>
          </p:cNvPr>
          <p:cNvSpPr txBox="1"/>
          <p:nvPr/>
        </p:nvSpPr>
        <p:spPr>
          <a:xfrm>
            <a:off x="5152931" y="4955"/>
            <a:ext cx="2262281" cy="886397"/>
          </a:xfrm>
          <a:prstGeom prst="rect">
            <a:avLst/>
          </a:prstGeom>
          <a:noFill/>
        </p:spPr>
        <p:txBody>
          <a:bodyPr wrap="square" rtlCol="0">
            <a:spAutoFit/>
          </a:bodyPr>
          <a:lstStyle/>
          <a:p>
            <a:r>
              <a:rPr lang="en-GB" sz="430" b="1" dirty="0">
                <a:solidFill>
                  <a:srgbClr val="FF3399"/>
                </a:solidFill>
              </a:rPr>
              <a:t>Network Layer</a:t>
            </a:r>
            <a:r>
              <a:rPr lang="en-GB" sz="430" dirty="0"/>
              <a:t>: internet protocol used to add IP </a:t>
            </a:r>
            <a:r>
              <a:rPr lang="en-GB" sz="430" dirty="0" err="1"/>
              <a:t>addrs</a:t>
            </a:r>
            <a:r>
              <a:rPr lang="en-GB" sz="430" dirty="0"/>
              <a:t> + other info to </a:t>
            </a:r>
            <a:r>
              <a:rPr lang="en-GB" sz="430" dirty="0" err="1"/>
              <a:t>pckts</a:t>
            </a:r>
            <a:r>
              <a:rPr lang="en-GB" sz="430" dirty="0"/>
              <a:t>, then route through mesh network of hosts to reach </a:t>
            </a:r>
            <a:r>
              <a:rPr lang="en-GB" sz="430" dirty="0" err="1"/>
              <a:t>dst</a:t>
            </a:r>
            <a:r>
              <a:rPr lang="en-GB" sz="430" dirty="0"/>
              <a:t>. Path taken </a:t>
            </a:r>
            <a:r>
              <a:rPr lang="en-GB" sz="430" dirty="0" err="1"/>
              <a:t>freq</a:t>
            </a:r>
            <a:r>
              <a:rPr lang="en-GB" sz="430" dirty="0"/>
              <a:t> changes and is per-packet. </a:t>
            </a:r>
            <a:r>
              <a:rPr lang="en-GB" sz="430" b="1" dirty="0">
                <a:solidFill>
                  <a:schemeClr val="accent4">
                    <a:lumMod val="75000"/>
                  </a:schemeClr>
                </a:solidFill>
              </a:rPr>
              <a:t>Data Link Layer</a:t>
            </a:r>
            <a:r>
              <a:rPr lang="en-GB" sz="430" dirty="0"/>
              <a:t>: NIC (Network Interface Controller) hardware controlling comms over standards to allow </a:t>
            </a:r>
            <a:r>
              <a:rPr lang="en-GB" sz="430" dirty="0" err="1"/>
              <a:t>phys</a:t>
            </a:r>
            <a:r>
              <a:rPr lang="en-GB" sz="430" dirty="0"/>
              <a:t> comm of data to transfer data (packets) between devices. </a:t>
            </a:r>
            <a:r>
              <a:rPr lang="en-GB" sz="430" i="1" dirty="0"/>
              <a:t>Wired</a:t>
            </a:r>
            <a:r>
              <a:rPr lang="en-GB" sz="430" dirty="0"/>
              <a:t>: ethernet, </a:t>
            </a:r>
            <a:r>
              <a:rPr lang="en-GB" sz="430" dirty="0" err="1"/>
              <a:t>fiber</a:t>
            </a:r>
            <a:r>
              <a:rPr lang="en-GB" sz="430" dirty="0"/>
              <a:t> optic network card.</a:t>
            </a:r>
            <a:r>
              <a:rPr lang="en-GB" sz="430" b="1" i="1" dirty="0"/>
              <a:t> </a:t>
            </a:r>
            <a:r>
              <a:rPr lang="en-GB" sz="430" i="1" dirty="0"/>
              <a:t>Wireless</a:t>
            </a:r>
            <a:r>
              <a:rPr lang="en-GB" sz="430" dirty="0"/>
              <a:t>: </a:t>
            </a:r>
            <a:r>
              <a:rPr lang="en-GB" sz="430" dirty="0" err="1"/>
              <a:t>WiFi</a:t>
            </a:r>
            <a:r>
              <a:rPr lang="en-GB" sz="430" dirty="0"/>
              <a:t> access points, 4G USB dongle. Reducing, detecting + rectifying bit trans layers. Adding parity bits, checksum (e.g. Cyclic Redundancy Check). Specifying how computers share common channel (MAC – Media Access Control – </a:t>
            </a:r>
            <a:r>
              <a:rPr lang="en-GB" sz="430" dirty="0" err="1"/>
              <a:t>addrs</a:t>
            </a:r>
            <a:r>
              <a:rPr lang="en-GB" sz="430" dirty="0"/>
              <a:t>). Specifying how network connects (e.g. Ethernet, FDDI – Fibre Distributed Data Interface), and token rings (holds 1 </a:t>
            </a:r>
            <a:r>
              <a:rPr lang="en-GB" sz="430" dirty="0" err="1"/>
              <a:t>token+listens</a:t>
            </a:r>
            <a:r>
              <a:rPr lang="en-GB" sz="430" dirty="0"/>
              <a:t> at a time). </a:t>
            </a:r>
            <a:r>
              <a:rPr lang="en-GB" sz="430" b="1" dirty="0">
                <a:solidFill>
                  <a:schemeClr val="accent2">
                    <a:lumMod val="75000"/>
                  </a:schemeClr>
                </a:solidFill>
              </a:rPr>
              <a:t>Physical Layer </a:t>
            </a:r>
            <a:r>
              <a:rPr lang="en-GB" sz="430" dirty="0"/>
              <a:t>(comm media): actual hardware transferring data – fibre optic cable, twisted-pair copper cable, coaxial cable, wireless links (</a:t>
            </a:r>
            <a:r>
              <a:rPr lang="en-GB" sz="430" dirty="0" err="1"/>
              <a:t>wifi</a:t>
            </a:r>
            <a:r>
              <a:rPr lang="en-GB" sz="430" dirty="0"/>
              <a:t>: 802.11, Bluetooth). Short wire connecting comps, transmission of raw bits: set 0 = +4V, 1 = -3V, change </a:t>
            </a:r>
            <a:r>
              <a:rPr lang="en-GB" sz="430" dirty="0" err="1"/>
              <a:t>freq</a:t>
            </a:r>
            <a:r>
              <a:rPr lang="en-GB" sz="430" dirty="0"/>
              <a:t> of 20kHz (20,000 times per sec).</a:t>
            </a:r>
          </a:p>
        </p:txBody>
      </p:sp>
      <p:sp>
        <p:nvSpPr>
          <p:cNvPr id="56" name="TextBox 55">
            <a:extLst>
              <a:ext uri="{FF2B5EF4-FFF2-40B4-BE49-F238E27FC236}">
                <a16:creationId xmlns:a16="http://schemas.microsoft.com/office/drawing/2014/main" id="{7FC07CF6-258F-865B-F94E-C1BFAC41825E}"/>
              </a:ext>
            </a:extLst>
          </p:cNvPr>
          <p:cNvSpPr txBox="1"/>
          <p:nvPr/>
        </p:nvSpPr>
        <p:spPr>
          <a:xfrm>
            <a:off x="5033919" y="805862"/>
            <a:ext cx="790042" cy="754053"/>
          </a:xfrm>
          <a:prstGeom prst="rect">
            <a:avLst/>
          </a:prstGeom>
          <a:noFill/>
        </p:spPr>
        <p:txBody>
          <a:bodyPr wrap="square" rtlCol="0">
            <a:spAutoFit/>
          </a:bodyPr>
          <a:lstStyle/>
          <a:p>
            <a:r>
              <a:rPr lang="en-GB" sz="430" b="1" dirty="0"/>
              <a:t>Internet Structure</a:t>
            </a:r>
            <a:r>
              <a:rPr lang="en-GB" sz="430" dirty="0"/>
              <a:t>: </a:t>
            </a:r>
            <a:r>
              <a:rPr lang="en-GB" sz="430" b="1" dirty="0"/>
              <a:t>Host/End Sys</a:t>
            </a:r>
            <a:r>
              <a:rPr lang="en-GB" sz="430" dirty="0"/>
              <a:t>: Comp sys - </a:t>
            </a:r>
            <a:r>
              <a:rPr lang="en-GB" sz="430" dirty="0" err="1"/>
              <a:t>src</a:t>
            </a:r>
            <a:r>
              <a:rPr lang="en-GB" sz="430" dirty="0"/>
              <a:t>/</a:t>
            </a:r>
            <a:r>
              <a:rPr lang="en-GB" sz="430" dirty="0" err="1"/>
              <a:t>dst</a:t>
            </a:r>
            <a:r>
              <a:rPr lang="en-GB" sz="430" dirty="0"/>
              <a:t> of comms. E.g. smartphone (send/</a:t>
            </a:r>
            <a:r>
              <a:rPr lang="en-GB" sz="430" dirty="0" err="1"/>
              <a:t>recv</a:t>
            </a:r>
            <a:r>
              <a:rPr lang="en-GB" sz="430" dirty="0"/>
              <a:t> to browse internet), home security sys (send/</a:t>
            </a:r>
            <a:r>
              <a:rPr lang="en-GB" sz="430" dirty="0" err="1"/>
              <a:t>recv</a:t>
            </a:r>
            <a:r>
              <a:rPr lang="en-GB" sz="430" dirty="0"/>
              <a:t> security footage), web server, laptop, car, TV, toilet seat. Balance ease-of-access with security, big</a:t>
            </a:r>
          </a:p>
        </p:txBody>
      </p:sp>
      <p:sp>
        <p:nvSpPr>
          <p:cNvPr id="62" name="TextBox 61">
            <a:extLst>
              <a:ext uri="{FF2B5EF4-FFF2-40B4-BE49-F238E27FC236}">
                <a16:creationId xmlns:a16="http://schemas.microsoft.com/office/drawing/2014/main" id="{CD5CC4A0-2863-DF8B-ADD4-0B607EC6EEB5}"/>
              </a:ext>
            </a:extLst>
          </p:cNvPr>
          <p:cNvSpPr txBox="1"/>
          <p:nvPr/>
        </p:nvSpPr>
        <p:spPr>
          <a:xfrm>
            <a:off x="5033919" y="1458831"/>
            <a:ext cx="2381293" cy="423193"/>
          </a:xfrm>
          <a:prstGeom prst="rect">
            <a:avLst/>
          </a:prstGeom>
          <a:noFill/>
        </p:spPr>
        <p:txBody>
          <a:bodyPr wrap="square">
            <a:spAutoFit/>
          </a:bodyPr>
          <a:lstStyle/>
          <a:p>
            <a:r>
              <a:rPr lang="en-GB" sz="430" dirty="0"/>
              <a:t>data with privacy. </a:t>
            </a:r>
            <a:r>
              <a:rPr lang="en-GB" sz="430" b="1" dirty="0"/>
              <a:t>Basic Terms</a:t>
            </a:r>
            <a:r>
              <a:rPr lang="en-GB" sz="430" dirty="0"/>
              <a:t>: </a:t>
            </a:r>
            <a:r>
              <a:rPr lang="en-GB" sz="430" b="1" dirty="0"/>
              <a:t>Packet Switch</a:t>
            </a:r>
            <a:r>
              <a:rPr lang="en-GB" sz="430" dirty="0"/>
              <a:t>: </a:t>
            </a:r>
            <a:r>
              <a:rPr lang="en-GB" sz="430" dirty="0">
                <a:solidFill>
                  <a:schemeClr val="accent4">
                    <a:lumMod val="75000"/>
                  </a:schemeClr>
                </a:solidFill>
              </a:rPr>
              <a:t>data link layer switch/router routes data through network</a:t>
            </a:r>
            <a:r>
              <a:rPr lang="en-GB" sz="430" dirty="0"/>
              <a:t>. </a:t>
            </a:r>
            <a:r>
              <a:rPr lang="en-GB" sz="430" b="1" dirty="0"/>
              <a:t>Comm Link</a:t>
            </a:r>
            <a:r>
              <a:rPr lang="en-GB" sz="430" dirty="0"/>
              <a:t>: connection between packet switches &amp;/or end </a:t>
            </a:r>
            <a:r>
              <a:rPr lang="en-GB" sz="430" dirty="0" err="1"/>
              <a:t>syss</a:t>
            </a:r>
            <a:r>
              <a:rPr lang="en-GB" sz="430" dirty="0"/>
              <a:t> (hosts) e.g. </a:t>
            </a:r>
            <a:r>
              <a:rPr lang="en-GB" sz="430" dirty="0" err="1"/>
              <a:t>fiber</a:t>
            </a:r>
            <a:r>
              <a:rPr lang="en-GB" sz="430" dirty="0"/>
              <a:t>-optic cable, twisted-pair copper wire, coaxial cable, wireless local area links, satellite channel. </a:t>
            </a:r>
            <a:r>
              <a:rPr lang="en-GB" sz="430" b="1" dirty="0"/>
              <a:t>Route</a:t>
            </a:r>
            <a:r>
              <a:rPr lang="en-GB" sz="430" dirty="0"/>
              <a:t>: </a:t>
            </a:r>
            <a:r>
              <a:rPr lang="en-GB" sz="430" dirty="0" err="1"/>
              <a:t>Seq</a:t>
            </a:r>
            <a:r>
              <a:rPr lang="en-GB" sz="430" dirty="0"/>
              <a:t> of switches a packet traverses to go </a:t>
            </a:r>
            <a:r>
              <a:rPr lang="en-GB" sz="430" dirty="0" err="1"/>
              <a:t>src</a:t>
            </a:r>
            <a:r>
              <a:rPr lang="en-GB" sz="430" dirty="0" err="1">
                <a:sym typeface="Wingdings" panose="05000000000000000000" pitchFamily="2" charset="2"/>
              </a:rPr>
              <a:t>dst</a:t>
            </a:r>
            <a:r>
              <a:rPr lang="en-GB" sz="430" dirty="0">
                <a:sym typeface="Wingdings" panose="05000000000000000000" pitchFamily="2" charset="2"/>
              </a:rPr>
              <a:t>. </a:t>
            </a:r>
            <a:r>
              <a:rPr lang="en-GB" sz="430" b="1" dirty="0">
                <a:sym typeface="Wingdings" panose="05000000000000000000" pitchFamily="2" charset="2"/>
              </a:rPr>
              <a:t>Protocol</a:t>
            </a:r>
            <a:r>
              <a:rPr lang="en-GB" sz="430" dirty="0">
                <a:sym typeface="Wingdings" panose="05000000000000000000" pitchFamily="2" charset="2"/>
              </a:rPr>
              <a:t>: standard concerning control and format of sending/</a:t>
            </a:r>
            <a:r>
              <a:rPr lang="en-GB" sz="430" dirty="0" err="1">
                <a:sym typeface="Wingdings" panose="05000000000000000000" pitchFamily="2" charset="2"/>
              </a:rPr>
              <a:t>recv</a:t>
            </a:r>
            <a:r>
              <a:rPr lang="en-GB" sz="430" dirty="0">
                <a:sym typeface="Wingdings" panose="05000000000000000000" pitchFamily="2" charset="2"/>
              </a:rPr>
              <a:t> data to/from end </a:t>
            </a:r>
            <a:r>
              <a:rPr lang="en-GB" sz="430" dirty="0" err="1">
                <a:sym typeface="Wingdings" panose="05000000000000000000" pitchFamily="2" charset="2"/>
              </a:rPr>
              <a:t>syss</a:t>
            </a:r>
            <a:r>
              <a:rPr lang="en-GB" sz="430" dirty="0">
                <a:sym typeface="Wingdings" panose="05000000000000000000" pitchFamily="2" charset="2"/>
              </a:rPr>
              <a:t>.</a:t>
            </a:r>
            <a:endParaRPr lang="en-GB" sz="430" dirty="0"/>
          </a:p>
        </p:txBody>
      </p:sp>
      <p:sp>
        <p:nvSpPr>
          <p:cNvPr id="63" name="Rectangle 62">
            <a:extLst>
              <a:ext uri="{FF2B5EF4-FFF2-40B4-BE49-F238E27FC236}">
                <a16:creationId xmlns:a16="http://schemas.microsoft.com/office/drawing/2014/main" id="{FA1F0865-2B1C-524B-2DB7-0B12B4CA2375}"/>
              </a:ext>
            </a:extLst>
          </p:cNvPr>
          <p:cNvSpPr/>
          <p:nvPr/>
        </p:nvSpPr>
        <p:spPr>
          <a:xfrm>
            <a:off x="5100762" y="845579"/>
            <a:ext cx="2314450" cy="99784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0"/>
          </a:p>
        </p:txBody>
      </p:sp>
      <p:sp>
        <p:nvSpPr>
          <p:cNvPr id="64" name="TextBox 63">
            <a:extLst>
              <a:ext uri="{FF2B5EF4-FFF2-40B4-BE49-F238E27FC236}">
                <a16:creationId xmlns:a16="http://schemas.microsoft.com/office/drawing/2014/main" id="{23DB87CE-D253-5BC5-F20E-C6F27DF51989}"/>
              </a:ext>
            </a:extLst>
          </p:cNvPr>
          <p:cNvSpPr txBox="1"/>
          <p:nvPr/>
        </p:nvSpPr>
        <p:spPr>
          <a:xfrm>
            <a:off x="2858777" y="876273"/>
            <a:ext cx="2314450" cy="952568"/>
          </a:xfrm>
          <a:prstGeom prst="rect">
            <a:avLst/>
          </a:prstGeom>
          <a:noFill/>
        </p:spPr>
        <p:txBody>
          <a:bodyPr wrap="square" rtlCol="0">
            <a:spAutoFit/>
          </a:bodyPr>
          <a:lstStyle/>
          <a:p>
            <a:r>
              <a:rPr lang="en-GB" sz="430" b="1" dirty="0"/>
              <a:t>Protocol</a:t>
            </a:r>
            <a:r>
              <a:rPr lang="en-GB" sz="430" dirty="0"/>
              <a:t>: End </a:t>
            </a:r>
            <a:r>
              <a:rPr lang="en-GB" sz="430" dirty="0" err="1"/>
              <a:t>syss</a:t>
            </a:r>
            <a:r>
              <a:rPr lang="en-GB" sz="430" dirty="0"/>
              <a:t> + </a:t>
            </a:r>
            <a:r>
              <a:rPr lang="en-GB" sz="430" dirty="0" err="1"/>
              <a:t>pckt</a:t>
            </a:r>
            <a:r>
              <a:rPr lang="en-GB" sz="430" dirty="0"/>
              <a:t> switches run protocols. Established set of rules that determine how data is transmitted between diff devices (e.g. describe layout and meaning of packets and order they should be sent). Phases: </a:t>
            </a:r>
            <a:r>
              <a:rPr lang="en-GB" sz="430" b="1" dirty="0"/>
              <a:t>Handshake</a:t>
            </a:r>
            <a:r>
              <a:rPr lang="en-GB" sz="430" dirty="0"/>
              <a:t>: establish IDs, and context to begin comms. </a:t>
            </a:r>
            <a:r>
              <a:rPr lang="en-GB" sz="430" b="1" dirty="0"/>
              <a:t>Convo</a:t>
            </a:r>
            <a:r>
              <a:rPr lang="en-GB" sz="430" dirty="0"/>
              <a:t>: comms, exchanging data in </a:t>
            </a:r>
            <a:r>
              <a:rPr lang="en-GB" sz="430" dirty="0" err="1"/>
              <a:t>format+way</a:t>
            </a:r>
            <a:r>
              <a:rPr lang="en-GB" sz="430" dirty="0"/>
              <a:t> specified by protocol. </a:t>
            </a:r>
            <a:r>
              <a:rPr lang="en-GB" sz="430" b="1" dirty="0"/>
              <a:t>Closing</a:t>
            </a:r>
            <a:r>
              <a:rPr lang="en-GB" sz="430" dirty="0"/>
              <a:t>: terminates convo, performing necessary </a:t>
            </a:r>
            <a:r>
              <a:rPr lang="en-GB" sz="430" dirty="0" err="1"/>
              <a:t>cleanup</a:t>
            </a:r>
            <a:r>
              <a:rPr lang="en-GB" sz="430" dirty="0"/>
              <a:t>/</a:t>
            </a:r>
            <a:r>
              <a:rPr lang="en-GB" sz="430" dirty="0" err="1"/>
              <a:t>notif</a:t>
            </a:r>
            <a:r>
              <a:rPr lang="en-GB" sz="430" dirty="0"/>
              <a:t> to other. Executable specification, unambiguous, complete (cover all </a:t>
            </a:r>
            <a:r>
              <a:rPr lang="en-GB" sz="430" dirty="0" err="1"/>
              <a:t>poss</a:t>
            </a:r>
            <a:r>
              <a:rPr lang="en-GB" sz="430" dirty="0"/>
              <a:t> </a:t>
            </a:r>
            <a:r>
              <a:rPr lang="en-GB" sz="430" dirty="0" err="1"/>
              <a:t>sitchs+msgs</a:t>
            </a:r>
            <a:r>
              <a:rPr lang="en-GB" sz="430" dirty="0"/>
              <a:t>), define all necessary </a:t>
            </a:r>
            <a:r>
              <a:rPr lang="en-GB" sz="430" dirty="0" err="1"/>
              <a:t>msg</a:t>
            </a:r>
            <a:r>
              <a:rPr lang="en-GB" sz="430" dirty="0"/>
              <a:t> formats. Same service can be realised by diff protocols. </a:t>
            </a:r>
            <a:r>
              <a:rPr lang="en-GB" sz="430" b="1" dirty="0"/>
              <a:t>Designing Protocols</a:t>
            </a:r>
            <a:r>
              <a:rPr lang="en-GB" sz="430" dirty="0"/>
              <a:t>: must consider </a:t>
            </a:r>
            <a:r>
              <a:rPr lang="en-GB" sz="430" i="1" dirty="0"/>
              <a:t>addressing</a:t>
            </a:r>
            <a:r>
              <a:rPr lang="en-GB" sz="430" dirty="0"/>
              <a:t> (how to denote intended recipient), </a:t>
            </a:r>
            <a:r>
              <a:rPr lang="en-GB" sz="430" i="1" dirty="0"/>
              <a:t>error control</a:t>
            </a:r>
            <a:r>
              <a:rPr lang="en-GB" sz="430" dirty="0"/>
              <a:t> (detection + </a:t>
            </a:r>
            <a:r>
              <a:rPr lang="en-GB" sz="430" dirty="0" err="1"/>
              <a:t>poss</a:t>
            </a:r>
            <a:r>
              <a:rPr lang="en-GB" sz="430" dirty="0"/>
              <a:t> correction of inevitable transmission errs), </a:t>
            </a:r>
            <a:r>
              <a:rPr lang="en-GB" sz="430" i="1" dirty="0"/>
              <a:t>flow control</a:t>
            </a:r>
            <a:r>
              <a:rPr lang="en-GB" sz="430" dirty="0"/>
              <a:t> (prevent fast sender swamping slow receiver), </a:t>
            </a:r>
            <a:r>
              <a:rPr lang="en-GB" sz="430" i="1" dirty="0"/>
              <a:t>(de-)multi-</a:t>
            </a:r>
            <a:r>
              <a:rPr lang="en-GB" sz="430" i="1" dirty="0" err="1"/>
              <a:t>plexing</a:t>
            </a:r>
            <a:r>
              <a:rPr lang="en-GB" sz="430" dirty="0"/>
              <a:t> (supporting parallel comms), </a:t>
            </a:r>
            <a:r>
              <a:rPr lang="en-GB" sz="430" i="1" dirty="0"/>
              <a:t>routing</a:t>
            </a:r>
            <a:r>
              <a:rPr lang="en-GB" sz="430" dirty="0"/>
              <a:t> (route packets to </a:t>
            </a:r>
            <a:r>
              <a:rPr lang="en-GB" sz="430" dirty="0" err="1"/>
              <a:t>dst</a:t>
            </a:r>
            <a:r>
              <a:rPr lang="en-GB" sz="430" dirty="0"/>
              <a:t> via best route w/ low processing/space overhead. Most network layers have both types of protocols: </a:t>
            </a:r>
            <a:r>
              <a:rPr lang="en-GB" sz="430" b="1" dirty="0"/>
              <a:t>Connection-oriented </a:t>
            </a:r>
            <a:r>
              <a:rPr lang="en-GB" sz="430" dirty="0"/>
              <a:t>(set up conn with client, transmit data over channel e.g. circuit switch, TCP on IP), </a:t>
            </a:r>
            <a:r>
              <a:rPr lang="en-GB" sz="430" b="1" dirty="0"/>
              <a:t>Conn-less</a:t>
            </a:r>
            <a:r>
              <a:rPr lang="en-GB" sz="430" dirty="0"/>
              <a:t> (send data to </a:t>
            </a:r>
            <a:r>
              <a:rPr lang="en-GB" sz="430" dirty="0" err="1"/>
              <a:t>dst</a:t>
            </a:r>
            <a:r>
              <a:rPr lang="en-GB" sz="430" dirty="0"/>
              <a:t> </a:t>
            </a:r>
            <a:r>
              <a:rPr lang="en-GB" sz="430" dirty="0" err="1"/>
              <a:t>addr</a:t>
            </a:r>
            <a:r>
              <a:rPr lang="en-GB" sz="430" dirty="0"/>
              <a:t>, no formal connection created – postal mode – e.g. packet switching, UDP on IP).</a:t>
            </a:r>
          </a:p>
        </p:txBody>
      </p:sp>
      <p:sp>
        <p:nvSpPr>
          <p:cNvPr id="65" name="Rectangle 64">
            <a:extLst>
              <a:ext uri="{FF2B5EF4-FFF2-40B4-BE49-F238E27FC236}">
                <a16:creationId xmlns:a16="http://schemas.microsoft.com/office/drawing/2014/main" id="{B6D5A49A-D3EF-443B-A216-949EF19201BE}"/>
              </a:ext>
            </a:extLst>
          </p:cNvPr>
          <p:cNvSpPr/>
          <p:nvPr/>
        </p:nvSpPr>
        <p:spPr>
          <a:xfrm>
            <a:off x="2934214" y="922223"/>
            <a:ext cx="2167708" cy="85448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0"/>
          </a:p>
        </p:txBody>
      </p:sp>
      <p:sp>
        <p:nvSpPr>
          <p:cNvPr id="72" name="TextBox 71">
            <a:extLst>
              <a:ext uri="{FF2B5EF4-FFF2-40B4-BE49-F238E27FC236}">
                <a16:creationId xmlns:a16="http://schemas.microsoft.com/office/drawing/2014/main" id="{B0C970C6-107E-11DA-7B16-AEA8C35D6D2A}"/>
              </a:ext>
            </a:extLst>
          </p:cNvPr>
          <p:cNvSpPr txBox="1"/>
          <p:nvPr/>
        </p:nvSpPr>
        <p:spPr>
          <a:xfrm>
            <a:off x="2876489" y="1741967"/>
            <a:ext cx="4537829" cy="224677"/>
          </a:xfrm>
          <a:prstGeom prst="rect">
            <a:avLst/>
          </a:prstGeom>
          <a:noFill/>
        </p:spPr>
        <p:txBody>
          <a:bodyPr wrap="square" rtlCol="0">
            <a:spAutoFit/>
          </a:bodyPr>
          <a:lstStyle/>
          <a:p>
            <a:r>
              <a:rPr lang="en-GB" sz="430" b="1" dirty="0">
                <a:solidFill>
                  <a:srgbClr val="0070C0"/>
                </a:solidFill>
              </a:rPr>
              <a:t>Packet Switching</a:t>
            </a:r>
            <a:r>
              <a:rPr lang="en-GB" sz="430" dirty="0"/>
              <a:t>: </a:t>
            </a:r>
            <a:r>
              <a:rPr lang="en-GB" sz="430" dirty="0" err="1"/>
              <a:t>Pkt</a:t>
            </a:r>
            <a:r>
              <a:rPr lang="en-GB" sz="430" dirty="0"/>
              <a:t> = formatted unit of data. Data split into </a:t>
            </a:r>
            <a:r>
              <a:rPr lang="en-GB" sz="430" dirty="0" err="1"/>
              <a:t>pckts</a:t>
            </a:r>
            <a:r>
              <a:rPr lang="en-GB" sz="430" dirty="0"/>
              <a:t> which are </a:t>
            </a:r>
            <a:r>
              <a:rPr lang="en-GB" sz="430" dirty="0" err="1"/>
              <a:t>indep</a:t>
            </a:r>
            <a:r>
              <a:rPr lang="en-GB" sz="430" dirty="0"/>
              <a:t> routed </a:t>
            </a:r>
          </a:p>
          <a:p>
            <a:r>
              <a:rPr lang="en-GB" sz="430" dirty="0"/>
              <a:t>through network. </a:t>
            </a:r>
            <a:r>
              <a:rPr lang="en-GB" sz="430" dirty="0" err="1"/>
              <a:t>Switches+routers</a:t>
            </a:r>
            <a:r>
              <a:rPr lang="en-GB" sz="430" dirty="0"/>
              <a:t> use packet </a:t>
            </a:r>
            <a:r>
              <a:rPr lang="en-GB" sz="430" dirty="0" err="1"/>
              <a:t>info+network</a:t>
            </a:r>
            <a:r>
              <a:rPr lang="en-GB" sz="430" dirty="0"/>
              <a:t> status to determine which next router/end sys to </a:t>
            </a:r>
            <a:r>
              <a:rPr lang="en-GB" sz="430" dirty="0" err="1"/>
              <a:t>fwd</a:t>
            </a:r>
            <a:r>
              <a:rPr lang="en-GB" sz="430" dirty="0"/>
              <a:t> packet on to. If any links in network become slow/disconnected, packets</a:t>
            </a:r>
            <a:endParaRPr lang="en-GB" sz="430" b="1" dirty="0"/>
          </a:p>
        </p:txBody>
      </p:sp>
      <p:sp>
        <p:nvSpPr>
          <p:cNvPr id="74" name="TextBox 73">
            <a:extLst>
              <a:ext uri="{FF2B5EF4-FFF2-40B4-BE49-F238E27FC236}">
                <a16:creationId xmlns:a16="http://schemas.microsoft.com/office/drawing/2014/main" id="{E4F6A6D6-4AB0-423C-1358-835605D12B3C}"/>
              </a:ext>
            </a:extLst>
          </p:cNvPr>
          <p:cNvSpPr txBox="1"/>
          <p:nvPr/>
        </p:nvSpPr>
        <p:spPr>
          <a:xfrm>
            <a:off x="-1138" y="836210"/>
            <a:ext cx="1245200" cy="555537"/>
          </a:xfrm>
          <a:prstGeom prst="rect">
            <a:avLst/>
          </a:prstGeom>
          <a:noFill/>
        </p:spPr>
        <p:txBody>
          <a:bodyPr wrap="square" rtlCol="0">
            <a:spAutoFit/>
          </a:bodyPr>
          <a:lstStyle/>
          <a:p>
            <a:r>
              <a:rPr lang="en-GB" sz="430" b="1" dirty="0">
                <a:solidFill>
                  <a:schemeClr val="accent1"/>
                </a:solidFill>
              </a:rPr>
              <a:t>Application Layer Protocols</a:t>
            </a:r>
            <a:r>
              <a:rPr lang="en-GB" sz="430" dirty="0"/>
              <a:t>: </a:t>
            </a:r>
            <a:r>
              <a:rPr lang="en-GB" sz="430" i="1" dirty="0"/>
              <a:t>Trad</a:t>
            </a:r>
            <a:r>
              <a:rPr lang="en-GB" sz="430" dirty="0"/>
              <a:t>: name services (DNS), Email (SMTP), FTP, Telnet, SSH, HTTP(S). </a:t>
            </a:r>
            <a:r>
              <a:rPr lang="en-GB" sz="430" i="1" dirty="0"/>
              <a:t>Modern</a:t>
            </a:r>
            <a:r>
              <a:rPr lang="en-GB" sz="430" dirty="0"/>
              <a:t>: middleware to support distributed systems (Java RMI, Apache Thrift, Google Protocol Buffers – sending serialized data). </a:t>
            </a:r>
            <a:r>
              <a:rPr lang="en-GB" sz="430" i="1" dirty="0"/>
              <a:t>High-Level</a:t>
            </a:r>
            <a:r>
              <a:rPr lang="en-GB" sz="430" dirty="0"/>
              <a:t>: e-commerce, banking (visa) etc. </a:t>
            </a:r>
            <a:r>
              <a:rPr lang="en-GB" sz="430" i="1" dirty="0"/>
              <a:t>P2P</a:t>
            </a:r>
            <a:r>
              <a:rPr lang="en-GB" sz="430" dirty="0"/>
              <a:t>: BitTorrent, Skype (old protocol).</a:t>
            </a:r>
          </a:p>
        </p:txBody>
      </p:sp>
      <p:sp>
        <p:nvSpPr>
          <p:cNvPr id="75" name="TextBox 74">
            <a:extLst>
              <a:ext uri="{FF2B5EF4-FFF2-40B4-BE49-F238E27FC236}">
                <a16:creationId xmlns:a16="http://schemas.microsoft.com/office/drawing/2014/main" id="{EC9D3EFB-7896-ABED-F4B3-05F51E5E316C}"/>
              </a:ext>
            </a:extLst>
          </p:cNvPr>
          <p:cNvSpPr txBox="1"/>
          <p:nvPr/>
        </p:nvSpPr>
        <p:spPr>
          <a:xfrm>
            <a:off x="1057400" y="1235809"/>
            <a:ext cx="1946427" cy="423193"/>
          </a:xfrm>
          <a:prstGeom prst="rect">
            <a:avLst/>
          </a:prstGeom>
          <a:noFill/>
        </p:spPr>
        <p:txBody>
          <a:bodyPr wrap="square" rtlCol="0">
            <a:spAutoFit/>
          </a:bodyPr>
          <a:lstStyle/>
          <a:p>
            <a:r>
              <a:rPr lang="en-GB" sz="430" b="1" dirty="0">
                <a:solidFill>
                  <a:srgbClr val="00B050"/>
                </a:solidFill>
              </a:rPr>
              <a:t>Transport Layer</a:t>
            </a:r>
            <a:r>
              <a:rPr lang="en-GB" sz="430" dirty="0"/>
              <a:t>: Offers connection-oriented and connectionless protocols. Often provides network interface through sockets (e.g. UNIX sockets). Provides support for secure connections. Support for datagrams (unreliable but fast per-message basis sending – connectionless e.g. UDP). Provides flow control mechanisms to prevent fast senders overwhelming slow receivers.</a:t>
            </a:r>
          </a:p>
        </p:txBody>
      </p:sp>
      <p:sp>
        <p:nvSpPr>
          <p:cNvPr id="76" name="TextBox 75">
            <a:extLst>
              <a:ext uri="{FF2B5EF4-FFF2-40B4-BE49-F238E27FC236}">
                <a16:creationId xmlns:a16="http://schemas.microsoft.com/office/drawing/2014/main" id="{436BE275-9DD5-B2D9-9E13-6B9FDC97BFCF}"/>
              </a:ext>
            </a:extLst>
          </p:cNvPr>
          <p:cNvSpPr txBox="1"/>
          <p:nvPr/>
        </p:nvSpPr>
        <p:spPr>
          <a:xfrm>
            <a:off x="1052983" y="837122"/>
            <a:ext cx="1950844" cy="489365"/>
          </a:xfrm>
          <a:prstGeom prst="rect">
            <a:avLst/>
          </a:prstGeom>
          <a:noFill/>
        </p:spPr>
        <p:txBody>
          <a:bodyPr wrap="square" rtlCol="0">
            <a:spAutoFit/>
          </a:bodyPr>
          <a:lstStyle/>
          <a:p>
            <a:r>
              <a:rPr lang="en-GB" sz="430" b="1" dirty="0">
                <a:solidFill>
                  <a:srgbClr val="FF3399"/>
                </a:solidFill>
              </a:rPr>
              <a:t>Network Layer</a:t>
            </a:r>
            <a:r>
              <a:rPr lang="en-GB" sz="430" dirty="0"/>
              <a:t>: Describes how routing /congestion</a:t>
            </a:r>
          </a:p>
          <a:p>
            <a:r>
              <a:rPr lang="en-GB" sz="430" dirty="0"/>
              <a:t> is done. Determines best route. Deals with router unreliability (e.g. connection goes down). Supports multi/ broadcasting. Dealing with packet dropping (e.g. when router overloaded). Detection/avoidance of hotspots. </a:t>
            </a:r>
            <a:r>
              <a:rPr lang="en-GB" sz="430" i="1" dirty="0"/>
              <a:t>Multicasting</a:t>
            </a:r>
            <a:r>
              <a:rPr lang="en-GB" sz="430" dirty="0"/>
              <a:t>: sending info to many recipients from one source (red network traffic e.g. CCTV sending single vid stream to backups).</a:t>
            </a:r>
          </a:p>
        </p:txBody>
      </p:sp>
      <p:cxnSp>
        <p:nvCxnSpPr>
          <p:cNvPr id="78" name="Connector: Elbow 77">
            <a:extLst>
              <a:ext uri="{FF2B5EF4-FFF2-40B4-BE49-F238E27FC236}">
                <a16:creationId xmlns:a16="http://schemas.microsoft.com/office/drawing/2014/main" id="{8C7289AE-576B-9361-AD3A-F023B2425C63}"/>
              </a:ext>
            </a:extLst>
          </p:cNvPr>
          <p:cNvCxnSpPr>
            <a:cxnSpLocks/>
          </p:cNvCxnSpPr>
          <p:nvPr/>
        </p:nvCxnSpPr>
        <p:spPr>
          <a:xfrm>
            <a:off x="0" y="1355054"/>
            <a:ext cx="2934214" cy="269965"/>
          </a:xfrm>
          <a:prstGeom prst="bentConnector3">
            <a:avLst>
              <a:gd name="adj1" fmla="val 37891"/>
            </a:avLst>
          </a:prstGeom>
          <a:ln w="9525"/>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0E90FA9E-3259-C5B8-B687-41FE4B384624}"/>
              </a:ext>
            </a:extLst>
          </p:cNvPr>
          <p:cNvSpPr txBox="1"/>
          <p:nvPr/>
        </p:nvSpPr>
        <p:spPr>
          <a:xfrm>
            <a:off x="446" y="1322113"/>
            <a:ext cx="1157943" cy="224677"/>
          </a:xfrm>
          <a:prstGeom prst="rect">
            <a:avLst/>
          </a:prstGeom>
          <a:noFill/>
        </p:spPr>
        <p:txBody>
          <a:bodyPr wrap="square" rtlCol="0">
            <a:spAutoFit/>
          </a:bodyPr>
          <a:lstStyle/>
          <a:p>
            <a:r>
              <a:rPr lang="en-GB" sz="430" b="1" dirty="0"/>
              <a:t>Units</a:t>
            </a:r>
            <a:r>
              <a:rPr lang="en-GB" sz="430" dirty="0"/>
              <a:t>: </a:t>
            </a:r>
            <a:r>
              <a:rPr lang="en-GB" sz="430" dirty="0" err="1"/>
              <a:t>Kb</a:t>
            </a:r>
            <a:r>
              <a:rPr lang="en-GB" sz="430" dirty="0"/>
              <a:t> = 1000</a:t>
            </a:r>
            <a:r>
              <a:rPr lang="en-GB" sz="500" baseline="30000" dirty="0"/>
              <a:t>1</a:t>
            </a:r>
            <a:r>
              <a:rPr lang="en-GB" sz="430" dirty="0"/>
              <a:t> bits, KB = 1000</a:t>
            </a:r>
            <a:r>
              <a:rPr lang="en-GB" sz="500" baseline="30000" dirty="0"/>
              <a:t>1</a:t>
            </a:r>
            <a:r>
              <a:rPr lang="en-GB" sz="430" dirty="0"/>
              <a:t> bytes, KiB (KB) = 1024</a:t>
            </a:r>
            <a:r>
              <a:rPr lang="en-GB" sz="500" baseline="30000" dirty="0"/>
              <a:t>1</a:t>
            </a:r>
            <a:r>
              <a:rPr lang="en-GB" sz="430" dirty="0"/>
              <a:t> bytes. M = </a:t>
            </a:r>
            <a:r>
              <a:rPr lang="en-GB" sz="500" baseline="30000" dirty="0"/>
              <a:t>2</a:t>
            </a:r>
            <a:r>
              <a:rPr lang="en-GB" sz="430" dirty="0"/>
              <a:t>, G = </a:t>
            </a:r>
            <a:r>
              <a:rPr lang="en-GB" sz="500" baseline="30000" dirty="0"/>
              <a:t>3</a:t>
            </a:r>
            <a:r>
              <a:rPr lang="en-GB" sz="430" dirty="0"/>
              <a:t>. T = </a:t>
            </a:r>
            <a:r>
              <a:rPr lang="en-GB" sz="500" baseline="30000" dirty="0"/>
              <a:t>4</a:t>
            </a:r>
            <a:r>
              <a:rPr lang="en-GB" sz="430" dirty="0"/>
              <a:t>.</a:t>
            </a:r>
          </a:p>
        </p:txBody>
      </p:sp>
      <p:sp>
        <p:nvSpPr>
          <p:cNvPr id="84" name="Rectangle 83">
            <a:extLst>
              <a:ext uri="{FF2B5EF4-FFF2-40B4-BE49-F238E27FC236}">
                <a16:creationId xmlns:a16="http://schemas.microsoft.com/office/drawing/2014/main" id="{70943936-4DA3-DD01-B19B-1451564D8E1F}"/>
              </a:ext>
            </a:extLst>
          </p:cNvPr>
          <p:cNvSpPr/>
          <p:nvPr/>
        </p:nvSpPr>
        <p:spPr>
          <a:xfrm>
            <a:off x="-1" y="1353803"/>
            <a:ext cx="1112725" cy="15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0"/>
          </a:p>
        </p:txBody>
      </p:sp>
      <p:sp>
        <p:nvSpPr>
          <p:cNvPr id="85" name="TextBox 84">
            <a:extLst>
              <a:ext uri="{FF2B5EF4-FFF2-40B4-BE49-F238E27FC236}">
                <a16:creationId xmlns:a16="http://schemas.microsoft.com/office/drawing/2014/main" id="{9EC1D4C9-FFB9-C801-5A4B-26207B7EE5EF}"/>
              </a:ext>
            </a:extLst>
          </p:cNvPr>
          <p:cNvSpPr txBox="1"/>
          <p:nvPr/>
        </p:nvSpPr>
        <p:spPr>
          <a:xfrm>
            <a:off x="1031240" y="1590423"/>
            <a:ext cx="1970508" cy="632481"/>
          </a:xfrm>
          <a:prstGeom prst="rect">
            <a:avLst/>
          </a:prstGeom>
          <a:noFill/>
        </p:spPr>
        <p:txBody>
          <a:bodyPr wrap="square" rtlCol="0">
            <a:spAutoFit/>
          </a:bodyPr>
          <a:lstStyle/>
          <a:p>
            <a:r>
              <a:rPr lang="en-GB" sz="430" b="1" dirty="0"/>
              <a:t>Processing Delay</a:t>
            </a:r>
            <a:r>
              <a:rPr lang="en-GB" sz="430" dirty="0"/>
              <a:t> </a:t>
            </a:r>
            <a:r>
              <a:rPr lang="en-GB" sz="430" b="1" dirty="0" err="1"/>
              <a:t>d</a:t>
            </a:r>
            <a:r>
              <a:rPr lang="en-GB" sz="500" b="1" baseline="-25000" dirty="0" err="1"/>
              <a:t>proc</a:t>
            </a:r>
            <a:r>
              <a:rPr lang="en-GB" sz="430" dirty="0"/>
              <a:t>: checking for bit errs, determine output link, negligible (&lt;msec). </a:t>
            </a:r>
            <a:r>
              <a:rPr lang="en-GB" sz="430" b="1" dirty="0"/>
              <a:t>Queueing Delay</a:t>
            </a:r>
            <a:r>
              <a:rPr lang="en-GB" sz="430" dirty="0"/>
              <a:t> </a:t>
            </a:r>
            <a:r>
              <a:rPr lang="en-GB" sz="430" b="1" dirty="0" err="1"/>
              <a:t>d</a:t>
            </a:r>
            <a:r>
              <a:rPr lang="en-GB" sz="500" b="1" baseline="-25000" dirty="0" err="1"/>
              <a:t>queue</a:t>
            </a:r>
            <a:r>
              <a:rPr lang="en-GB" sz="430" dirty="0"/>
              <a:t>: time waiting at output link for transmission. If link congested, </a:t>
            </a:r>
            <a:r>
              <a:rPr lang="en-GB" sz="430" dirty="0" err="1"/>
              <a:t>pckt</a:t>
            </a:r>
            <a:r>
              <a:rPr lang="en-GB" sz="430" dirty="0"/>
              <a:t> might be queued for long time before being sent. If queue too long, may be dropped. </a:t>
            </a:r>
            <a:r>
              <a:rPr lang="en-GB" sz="430" b="1" dirty="0"/>
              <a:t>R</a:t>
            </a:r>
            <a:r>
              <a:rPr lang="en-GB" sz="430" dirty="0"/>
              <a:t> = link bandwidth (bps), </a:t>
            </a:r>
            <a:r>
              <a:rPr lang="en-GB" sz="430" b="1" dirty="0"/>
              <a:t>L</a:t>
            </a:r>
            <a:r>
              <a:rPr lang="en-GB" sz="430" dirty="0"/>
              <a:t> = packet </a:t>
            </a:r>
            <a:r>
              <a:rPr lang="en-GB" sz="430" dirty="0" err="1"/>
              <a:t>len</a:t>
            </a:r>
            <a:r>
              <a:rPr lang="en-GB" sz="430" dirty="0"/>
              <a:t> (bits), </a:t>
            </a:r>
            <a:r>
              <a:rPr lang="en-GB" sz="430" b="1" dirty="0"/>
              <a:t>a</a:t>
            </a:r>
            <a:r>
              <a:rPr lang="en-GB" sz="430" dirty="0"/>
              <a:t> = </a:t>
            </a:r>
            <a:r>
              <a:rPr lang="en-GB" sz="430" dirty="0" err="1"/>
              <a:t>avg</a:t>
            </a:r>
            <a:r>
              <a:rPr lang="en-GB" sz="430" dirty="0"/>
              <a:t> packet arrival rate, </a:t>
            </a:r>
            <a:r>
              <a:rPr lang="en-GB" sz="430" b="1" dirty="0">
                <a:solidFill>
                  <a:srgbClr val="FF0000"/>
                </a:solidFill>
              </a:rPr>
              <a:t>La/R</a:t>
            </a:r>
            <a:r>
              <a:rPr lang="en-GB" sz="430" dirty="0">
                <a:solidFill>
                  <a:srgbClr val="FF0000"/>
                </a:solidFill>
              </a:rPr>
              <a:t> = traffic intensity</a:t>
            </a:r>
            <a:r>
              <a:rPr lang="en-GB" sz="430" dirty="0"/>
              <a:t>:</a:t>
            </a:r>
          </a:p>
          <a:p>
            <a:r>
              <a:rPr lang="en-GB" sz="430" dirty="0" err="1">
                <a:solidFill>
                  <a:schemeClr val="bg1"/>
                </a:solidFill>
              </a:rPr>
              <a:t>Bbbbbbbb</a:t>
            </a:r>
            <a:r>
              <a:rPr lang="en-GB" sz="430" dirty="0" err="1"/>
              <a:t>small</a:t>
            </a:r>
            <a:r>
              <a:rPr lang="en-GB" sz="430" dirty="0"/>
              <a:t>    La/R ≈ 0</a:t>
            </a:r>
          </a:p>
          <a:p>
            <a:r>
              <a:rPr lang="en-GB" sz="430" dirty="0"/>
              <a:t>Delay = </a:t>
            </a:r>
            <a:r>
              <a:rPr lang="en-GB" sz="430" dirty="0" err="1">
                <a:solidFill>
                  <a:schemeClr val="bg1"/>
                </a:solidFill>
              </a:rPr>
              <a:t>bb</a:t>
            </a:r>
            <a:r>
              <a:rPr lang="en-GB" sz="430" dirty="0" err="1"/>
              <a:t>large</a:t>
            </a:r>
            <a:r>
              <a:rPr lang="en-GB" sz="430" dirty="0"/>
              <a:t>    La/R </a:t>
            </a:r>
            <a:r>
              <a:rPr lang="en-GB" sz="430" dirty="0">
                <a:sym typeface="Wingdings" panose="05000000000000000000" pitchFamily="2" charset="2"/>
              </a:rPr>
              <a:t> 1</a:t>
            </a:r>
            <a:endParaRPr lang="en-GB" sz="430" dirty="0"/>
          </a:p>
          <a:p>
            <a:r>
              <a:rPr lang="en-GB" sz="430" dirty="0" err="1">
                <a:solidFill>
                  <a:schemeClr val="bg1"/>
                </a:solidFill>
              </a:rPr>
              <a:t>Bbbbbbbb</a:t>
            </a:r>
            <a:r>
              <a:rPr lang="en-GB" sz="500" dirty="0"/>
              <a:t>∞</a:t>
            </a:r>
            <a:r>
              <a:rPr lang="en-GB" sz="430" dirty="0"/>
              <a:t>         La/R &gt; 1</a:t>
            </a:r>
          </a:p>
        </p:txBody>
      </p:sp>
      <p:pic>
        <p:nvPicPr>
          <p:cNvPr id="86" name="Picture 85">
            <a:extLst>
              <a:ext uri="{FF2B5EF4-FFF2-40B4-BE49-F238E27FC236}">
                <a16:creationId xmlns:a16="http://schemas.microsoft.com/office/drawing/2014/main" id="{F40B4876-DF39-AA47-79AA-28725807E09B}"/>
              </a:ext>
            </a:extLst>
          </p:cNvPr>
          <p:cNvPicPr>
            <a:picLocks noChangeAspect="1"/>
          </p:cNvPicPr>
          <p:nvPr/>
        </p:nvPicPr>
        <p:blipFill>
          <a:blip r:embed="rId6"/>
          <a:stretch>
            <a:fillRect/>
          </a:stretch>
        </p:blipFill>
        <p:spPr>
          <a:xfrm>
            <a:off x="1297627" y="1955848"/>
            <a:ext cx="45719" cy="216945"/>
          </a:xfrm>
          <a:prstGeom prst="rect">
            <a:avLst/>
          </a:prstGeom>
        </p:spPr>
      </p:pic>
      <p:sp>
        <p:nvSpPr>
          <p:cNvPr id="87" name="TextBox 86">
            <a:extLst>
              <a:ext uri="{FF2B5EF4-FFF2-40B4-BE49-F238E27FC236}">
                <a16:creationId xmlns:a16="http://schemas.microsoft.com/office/drawing/2014/main" id="{120A61F7-B1AC-2A54-C686-4F6D2385C80A}"/>
              </a:ext>
            </a:extLst>
          </p:cNvPr>
          <p:cNvSpPr txBox="1"/>
          <p:nvPr/>
        </p:nvSpPr>
        <p:spPr>
          <a:xfrm>
            <a:off x="1658376" y="1917409"/>
            <a:ext cx="1154332" cy="290849"/>
          </a:xfrm>
          <a:prstGeom prst="rect">
            <a:avLst/>
          </a:prstGeom>
          <a:noFill/>
        </p:spPr>
        <p:txBody>
          <a:bodyPr wrap="square" rtlCol="0">
            <a:spAutoFit/>
          </a:bodyPr>
          <a:lstStyle/>
          <a:p>
            <a:r>
              <a:rPr lang="en-GB" sz="430" dirty="0"/>
              <a:t>If more work is arriving than can be processed, the delay becomes infinite (packets likely dropped).</a:t>
            </a:r>
          </a:p>
        </p:txBody>
      </p:sp>
      <p:sp>
        <p:nvSpPr>
          <p:cNvPr id="90" name="Rectangle 89">
            <a:extLst>
              <a:ext uri="{FF2B5EF4-FFF2-40B4-BE49-F238E27FC236}">
                <a16:creationId xmlns:a16="http://schemas.microsoft.com/office/drawing/2014/main" id="{7AB8286C-D0FA-F6DD-119F-A0776937BFFA}"/>
              </a:ext>
            </a:extLst>
          </p:cNvPr>
          <p:cNvSpPr/>
          <p:nvPr/>
        </p:nvSpPr>
        <p:spPr>
          <a:xfrm>
            <a:off x="888866" y="1522994"/>
            <a:ext cx="160434" cy="153359"/>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0" dirty="0">
              <a:solidFill>
                <a:schemeClr val="tx1"/>
              </a:solidFill>
            </a:endParaRPr>
          </a:p>
        </p:txBody>
      </p:sp>
      <p:sp>
        <p:nvSpPr>
          <p:cNvPr id="91" name="TextBox 90">
            <a:extLst>
              <a:ext uri="{FF2B5EF4-FFF2-40B4-BE49-F238E27FC236}">
                <a16:creationId xmlns:a16="http://schemas.microsoft.com/office/drawing/2014/main" id="{23A19D74-AE1B-0257-332A-A22214C9AFD7}"/>
              </a:ext>
            </a:extLst>
          </p:cNvPr>
          <p:cNvSpPr txBox="1"/>
          <p:nvPr/>
        </p:nvSpPr>
        <p:spPr>
          <a:xfrm>
            <a:off x="823167" y="1488641"/>
            <a:ext cx="288585" cy="224677"/>
          </a:xfrm>
          <a:prstGeom prst="rect">
            <a:avLst/>
          </a:prstGeom>
          <a:noFill/>
        </p:spPr>
        <p:txBody>
          <a:bodyPr wrap="square">
            <a:spAutoFit/>
          </a:bodyPr>
          <a:lstStyle/>
          <a:p>
            <a:pPr algn="ctr"/>
            <a:r>
              <a:rPr lang="en-GB" sz="430" dirty="0" err="1">
                <a:solidFill>
                  <a:schemeClr val="tx1"/>
                </a:solidFill>
              </a:rPr>
              <a:t>Dst</a:t>
            </a:r>
            <a:endParaRPr lang="en-GB" sz="430" dirty="0"/>
          </a:p>
          <a:p>
            <a:pPr algn="ctr"/>
            <a:r>
              <a:rPr lang="en-GB" sz="430" dirty="0">
                <a:solidFill>
                  <a:schemeClr val="tx1"/>
                </a:solidFill>
              </a:rPr>
              <a:t>Host</a:t>
            </a:r>
          </a:p>
        </p:txBody>
      </p:sp>
      <p:sp>
        <p:nvSpPr>
          <p:cNvPr id="92" name="TextBox 91">
            <a:extLst>
              <a:ext uri="{FF2B5EF4-FFF2-40B4-BE49-F238E27FC236}">
                <a16:creationId xmlns:a16="http://schemas.microsoft.com/office/drawing/2014/main" id="{0845461C-D47E-9488-63F8-BB2007BD3A6B}"/>
              </a:ext>
            </a:extLst>
          </p:cNvPr>
          <p:cNvSpPr txBox="1"/>
          <p:nvPr/>
        </p:nvSpPr>
        <p:spPr>
          <a:xfrm>
            <a:off x="198760" y="1575234"/>
            <a:ext cx="324771" cy="169277"/>
          </a:xfrm>
          <a:prstGeom prst="rect">
            <a:avLst/>
          </a:prstGeom>
          <a:noFill/>
        </p:spPr>
        <p:txBody>
          <a:bodyPr wrap="square" rtlCol="0">
            <a:spAutoFit/>
          </a:bodyPr>
          <a:lstStyle/>
          <a:p>
            <a:r>
              <a:rPr lang="en-GB" sz="430" dirty="0">
                <a:solidFill>
                  <a:schemeClr val="accent1">
                    <a:lumMod val="75000"/>
                  </a:schemeClr>
                </a:solidFill>
              </a:rPr>
              <a:t>d</a:t>
            </a:r>
            <a:r>
              <a:rPr lang="en-GB" sz="500" baseline="-25000" dirty="0">
                <a:solidFill>
                  <a:schemeClr val="accent1">
                    <a:lumMod val="75000"/>
                  </a:schemeClr>
                </a:solidFill>
              </a:rPr>
              <a:t>1</a:t>
            </a:r>
            <a:r>
              <a:rPr lang="en-GB" sz="430" dirty="0">
                <a:solidFill>
                  <a:schemeClr val="accent1">
                    <a:lumMod val="75000"/>
                  </a:schemeClr>
                </a:solidFill>
              </a:rPr>
              <a:t>, R</a:t>
            </a:r>
            <a:r>
              <a:rPr lang="en-GB" sz="500" baseline="-25000" dirty="0">
                <a:solidFill>
                  <a:schemeClr val="accent1">
                    <a:lumMod val="75000"/>
                  </a:schemeClr>
                </a:solidFill>
              </a:rPr>
              <a:t>1</a:t>
            </a:r>
            <a:endParaRPr lang="en-GB" sz="430" dirty="0">
              <a:solidFill>
                <a:schemeClr val="accent1">
                  <a:lumMod val="75000"/>
                </a:schemeClr>
              </a:solidFill>
            </a:endParaRPr>
          </a:p>
        </p:txBody>
      </p:sp>
      <p:sp>
        <p:nvSpPr>
          <p:cNvPr id="93" name="TextBox 92">
            <a:extLst>
              <a:ext uri="{FF2B5EF4-FFF2-40B4-BE49-F238E27FC236}">
                <a16:creationId xmlns:a16="http://schemas.microsoft.com/office/drawing/2014/main" id="{FC00F98F-4591-A1EA-BBBE-C9C4293A580B}"/>
              </a:ext>
            </a:extLst>
          </p:cNvPr>
          <p:cNvSpPr txBox="1"/>
          <p:nvPr/>
        </p:nvSpPr>
        <p:spPr>
          <a:xfrm>
            <a:off x="636044" y="1568377"/>
            <a:ext cx="360165" cy="169277"/>
          </a:xfrm>
          <a:prstGeom prst="rect">
            <a:avLst/>
          </a:prstGeom>
          <a:noFill/>
        </p:spPr>
        <p:txBody>
          <a:bodyPr wrap="square" rtlCol="0">
            <a:spAutoFit/>
          </a:bodyPr>
          <a:lstStyle/>
          <a:p>
            <a:r>
              <a:rPr lang="en-GB" sz="430" dirty="0">
                <a:solidFill>
                  <a:schemeClr val="accent1">
                    <a:lumMod val="75000"/>
                  </a:schemeClr>
                </a:solidFill>
              </a:rPr>
              <a:t>d</a:t>
            </a:r>
            <a:r>
              <a:rPr lang="en-GB" sz="500" baseline="-25000" dirty="0">
                <a:solidFill>
                  <a:schemeClr val="accent1">
                    <a:lumMod val="75000"/>
                  </a:schemeClr>
                </a:solidFill>
              </a:rPr>
              <a:t>2</a:t>
            </a:r>
            <a:r>
              <a:rPr lang="en-GB" sz="430" dirty="0">
                <a:solidFill>
                  <a:schemeClr val="accent1">
                    <a:lumMod val="75000"/>
                  </a:schemeClr>
                </a:solidFill>
              </a:rPr>
              <a:t>, R</a:t>
            </a:r>
            <a:r>
              <a:rPr lang="en-GB" sz="500" baseline="-25000" dirty="0">
                <a:solidFill>
                  <a:schemeClr val="accent1">
                    <a:lumMod val="75000"/>
                  </a:schemeClr>
                </a:solidFill>
              </a:rPr>
              <a:t>2</a:t>
            </a:r>
            <a:endParaRPr lang="en-GB" sz="430" dirty="0">
              <a:solidFill>
                <a:schemeClr val="accent1">
                  <a:lumMod val="75000"/>
                </a:schemeClr>
              </a:solidFill>
            </a:endParaRPr>
          </a:p>
        </p:txBody>
      </p:sp>
      <p:sp>
        <p:nvSpPr>
          <p:cNvPr id="94" name="TextBox 93">
            <a:extLst>
              <a:ext uri="{FF2B5EF4-FFF2-40B4-BE49-F238E27FC236}">
                <a16:creationId xmlns:a16="http://schemas.microsoft.com/office/drawing/2014/main" id="{E3A5C96B-EAB8-5B4F-B81B-07BE5303D44B}"/>
              </a:ext>
            </a:extLst>
          </p:cNvPr>
          <p:cNvSpPr txBox="1"/>
          <p:nvPr/>
        </p:nvSpPr>
        <p:spPr>
          <a:xfrm>
            <a:off x="466518" y="1631482"/>
            <a:ext cx="256425" cy="169277"/>
          </a:xfrm>
          <a:prstGeom prst="rect">
            <a:avLst/>
          </a:prstGeom>
          <a:noFill/>
        </p:spPr>
        <p:txBody>
          <a:bodyPr wrap="square" rtlCol="0">
            <a:spAutoFit/>
          </a:bodyPr>
          <a:lstStyle/>
          <a:p>
            <a:r>
              <a:rPr lang="en-GB" sz="430" dirty="0">
                <a:solidFill>
                  <a:schemeClr val="accent1">
                    <a:lumMod val="75000"/>
                  </a:schemeClr>
                </a:solidFill>
              </a:rPr>
              <a:t>d</a:t>
            </a:r>
            <a:r>
              <a:rPr lang="en-GB" sz="500" baseline="-25000" dirty="0">
                <a:solidFill>
                  <a:schemeClr val="accent1">
                    <a:lumMod val="75000"/>
                  </a:schemeClr>
                </a:solidFill>
              </a:rPr>
              <a:t>x</a:t>
            </a:r>
            <a:endParaRPr lang="en-GB" sz="430" dirty="0">
              <a:solidFill>
                <a:schemeClr val="accent1">
                  <a:lumMod val="75000"/>
                </a:schemeClr>
              </a:solidFill>
            </a:endParaRPr>
          </a:p>
        </p:txBody>
      </p:sp>
      <p:sp>
        <p:nvSpPr>
          <p:cNvPr id="96" name="Rectangle 95">
            <a:extLst>
              <a:ext uri="{FF2B5EF4-FFF2-40B4-BE49-F238E27FC236}">
                <a16:creationId xmlns:a16="http://schemas.microsoft.com/office/drawing/2014/main" id="{E282E83D-CA1D-DBF4-EA17-9EF3B1956612}"/>
              </a:ext>
            </a:extLst>
          </p:cNvPr>
          <p:cNvSpPr/>
          <p:nvPr/>
        </p:nvSpPr>
        <p:spPr>
          <a:xfrm>
            <a:off x="700208" y="1579688"/>
            <a:ext cx="192550" cy="465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0"/>
          </a:p>
        </p:txBody>
      </p:sp>
      <p:sp>
        <p:nvSpPr>
          <p:cNvPr id="97" name="Oval 96">
            <a:extLst>
              <a:ext uri="{FF2B5EF4-FFF2-40B4-BE49-F238E27FC236}">
                <a16:creationId xmlns:a16="http://schemas.microsoft.com/office/drawing/2014/main" id="{CA83C806-A8B2-9A20-0F3F-A97B7399F211}"/>
              </a:ext>
            </a:extLst>
          </p:cNvPr>
          <p:cNvSpPr/>
          <p:nvPr/>
        </p:nvSpPr>
        <p:spPr>
          <a:xfrm>
            <a:off x="439802" y="1519908"/>
            <a:ext cx="267939" cy="164734"/>
          </a:xfrm>
          <a:prstGeom prst="ellipse">
            <a:avLst/>
          </a:prstGeom>
          <a:solidFill>
            <a:srgbClr val="00B0F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0"/>
          </a:p>
        </p:txBody>
      </p:sp>
      <p:sp>
        <p:nvSpPr>
          <p:cNvPr id="98" name="TextBox 97">
            <a:extLst>
              <a:ext uri="{FF2B5EF4-FFF2-40B4-BE49-F238E27FC236}">
                <a16:creationId xmlns:a16="http://schemas.microsoft.com/office/drawing/2014/main" id="{2A39C2FF-6536-D8C5-C061-4CE30E237CDD}"/>
              </a:ext>
            </a:extLst>
          </p:cNvPr>
          <p:cNvSpPr txBox="1"/>
          <p:nvPr/>
        </p:nvSpPr>
        <p:spPr>
          <a:xfrm>
            <a:off x="380727" y="1521872"/>
            <a:ext cx="389158" cy="158505"/>
          </a:xfrm>
          <a:prstGeom prst="rect">
            <a:avLst/>
          </a:prstGeom>
          <a:noFill/>
        </p:spPr>
        <p:txBody>
          <a:bodyPr wrap="square">
            <a:spAutoFit/>
          </a:bodyPr>
          <a:lstStyle/>
          <a:p>
            <a:pPr algn="ctr"/>
            <a:r>
              <a:rPr lang="en-GB" sz="430" dirty="0">
                <a:solidFill>
                  <a:schemeClr val="tx1"/>
                </a:solidFill>
              </a:rPr>
              <a:t>Router</a:t>
            </a:r>
          </a:p>
        </p:txBody>
      </p:sp>
      <p:sp>
        <p:nvSpPr>
          <p:cNvPr id="99" name="TextBox 98">
            <a:extLst>
              <a:ext uri="{FF2B5EF4-FFF2-40B4-BE49-F238E27FC236}">
                <a16:creationId xmlns:a16="http://schemas.microsoft.com/office/drawing/2014/main" id="{C2371953-9224-02F4-7E8C-AD89F46EBEEF}"/>
              </a:ext>
            </a:extLst>
          </p:cNvPr>
          <p:cNvSpPr txBox="1"/>
          <p:nvPr/>
        </p:nvSpPr>
        <p:spPr>
          <a:xfrm>
            <a:off x="-3176" y="1697243"/>
            <a:ext cx="1216550" cy="367793"/>
          </a:xfrm>
          <a:prstGeom prst="rect">
            <a:avLst/>
          </a:prstGeom>
          <a:noFill/>
        </p:spPr>
        <p:txBody>
          <a:bodyPr wrap="square" rtlCol="0">
            <a:spAutoFit/>
          </a:bodyPr>
          <a:lstStyle/>
          <a:p>
            <a:r>
              <a:rPr lang="en-GB" sz="430" b="1" dirty="0"/>
              <a:t>d</a:t>
            </a:r>
            <a:r>
              <a:rPr lang="en-GB" sz="500" b="1" baseline="-25000" dirty="0"/>
              <a:t>1, 2</a:t>
            </a:r>
            <a:r>
              <a:rPr lang="en-GB" sz="500" dirty="0"/>
              <a:t> </a:t>
            </a:r>
            <a:r>
              <a:rPr lang="en-GB" sz="430" dirty="0"/>
              <a:t>= prop delay, </a:t>
            </a:r>
            <a:r>
              <a:rPr lang="en-GB" sz="430" b="1" dirty="0"/>
              <a:t>R</a:t>
            </a:r>
            <a:r>
              <a:rPr lang="en-GB" sz="500" b="1" baseline="-25000" dirty="0"/>
              <a:t>1, 2</a:t>
            </a:r>
            <a:r>
              <a:rPr lang="en-GB" sz="500" dirty="0"/>
              <a:t> </a:t>
            </a:r>
            <a:r>
              <a:rPr lang="en-GB" sz="430" dirty="0"/>
              <a:t>= link b/w, </a:t>
            </a:r>
            <a:r>
              <a:rPr lang="en-GB" sz="430" b="1" dirty="0"/>
              <a:t>L</a:t>
            </a:r>
            <a:r>
              <a:rPr lang="en-GB" sz="430" dirty="0"/>
              <a:t> = </a:t>
            </a:r>
            <a:r>
              <a:rPr lang="en-GB" sz="430" dirty="0" err="1"/>
              <a:t>pkt</a:t>
            </a:r>
            <a:r>
              <a:rPr lang="en-GB" sz="430" dirty="0"/>
              <a:t> </a:t>
            </a:r>
            <a:r>
              <a:rPr lang="en-GB" sz="430" dirty="0" err="1"/>
              <a:t>len</a:t>
            </a:r>
            <a:r>
              <a:rPr lang="en-GB" sz="430" dirty="0"/>
              <a:t>.</a:t>
            </a:r>
          </a:p>
          <a:p>
            <a:r>
              <a:rPr lang="en-GB" sz="430" dirty="0"/>
              <a:t>(R</a:t>
            </a:r>
            <a:r>
              <a:rPr lang="en-GB" sz="500" baseline="-25000" dirty="0"/>
              <a:t>1</a:t>
            </a:r>
            <a:r>
              <a:rPr lang="en-GB" sz="430" dirty="0"/>
              <a:t> &lt; R</a:t>
            </a:r>
            <a:r>
              <a:rPr lang="en-GB" sz="500" baseline="-25000" dirty="0"/>
              <a:t>2</a:t>
            </a:r>
            <a:r>
              <a:rPr lang="en-GB" sz="430" dirty="0"/>
              <a:t>) </a:t>
            </a:r>
            <a:r>
              <a:rPr lang="en-GB" sz="430" dirty="0">
                <a:sym typeface="Wingdings" panose="05000000000000000000" pitchFamily="2" charset="2"/>
              </a:rPr>
              <a:t> </a:t>
            </a:r>
            <a:r>
              <a:rPr lang="en-GB" sz="430" dirty="0" err="1">
                <a:sym typeface="Wingdings" panose="05000000000000000000" pitchFamily="2" charset="2"/>
              </a:rPr>
              <a:t>d</a:t>
            </a:r>
            <a:r>
              <a:rPr lang="en-GB" sz="500" baseline="-25000" dirty="0" err="1">
                <a:sym typeface="Wingdings" panose="05000000000000000000" pitchFamily="2" charset="2"/>
              </a:rPr>
              <a:t>end</a:t>
            </a:r>
            <a:r>
              <a:rPr lang="en-GB" sz="500" baseline="-25000" dirty="0">
                <a:sym typeface="Wingdings" panose="05000000000000000000" pitchFamily="2" charset="2"/>
              </a:rPr>
              <a:t>-end</a:t>
            </a:r>
            <a:r>
              <a:rPr lang="en-GB" sz="430" dirty="0">
                <a:sym typeface="Wingdings" panose="05000000000000000000" pitchFamily="2" charset="2"/>
              </a:rPr>
              <a:t> = d</a:t>
            </a:r>
            <a:r>
              <a:rPr lang="en-GB" sz="500" baseline="-25000" dirty="0">
                <a:sym typeface="Wingdings" panose="05000000000000000000" pitchFamily="2" charset="2"/>
              </a:rPr>
              <a:t>1</a:t>
            </a:r>
            <a:r>
              <a:rPr lang="en-GB" sz="430" dirty="0">
                <a:sym typeface="Wingdings" panose="05000000000000000000" pitchFamily="2" charset="2"/>
              </a:rPr>
              <a:t> + L/R</a:t>
            </a:r>
            <a:r>
              <a:rPr lang="en-GB" sz="500" baseline="-25000" dirty="0">
                <a:sym typeface="Wingdings" panose="05000000000000000000" pitchFamily="2" charset="2"/>
              </a:rPr>
              <a:t>1</a:t>
            </a:r>
            <a:r>
              <a:rPr lang="en-GB" sz="430" dirty="0">
                <a:sym typeface="Wingdings" panose="05000000000000000000" pitchFamily="2" charset="2"/>
              </a:rPr>
              <a:t> + d</a:t>
            </a:r>
            <a:r>
              <a:rPr lang="en-GB" sz="500" baseline="-25000" dirty="0">
                <a:sym typeface="Wingdings" panose="05000000000000000000" pitchFamily="2" charset="2"/>
              </a:rPr>
              <a:t>x</a:t>
            </a:r>
            <a:r>
              <a:rPr lang="en-GB" sz="430" dirty="0">
                <a:sym typeface="Wingdings" panose="05000000000000000000" pitchFamily="2" charset="2"/>
              </a:rPr>
              <a:t> + d</a:t>
            </a:r>
            <a:r>
              <a:rPr lang="en-GB" sz="500" baseline="-25000" dirty="0">
                <a:sym typeface="Wingdings" panose="05000000000000000000" pitchFamily="2" charset="2"/>
              </a:rPr>
              <a:t>2</a:t>
            </a:r>
            <a:r>
              <a:rPr lang="en-GB" sz="430" dirty="0">
                <a:sym typeface="Wingdings" panose="05000000000000000000" pitchFamily="2" charset="2"/>
              </a:rPr>
              <a:t> sec</a:t>
            </a:r>
          </a:p>
          <a:p>
            <a:r>
              <a:rPr lang="en-GB" sz="430" dirty="0">
                <a:sym typeface="Wingdings" panose="05000000000000000000" pitchFamily="2" charset="2"/>
              </a:rPr>
              <a:t>(R</a:t>
            </a:r>
            <a:r>
              <a:rPr lang="en-GB" sz="500" baseline="-25000" dirty="0">
                <a:sym typeface="Wingdings" panose="05000000000000000000" pitchFamily="2" charset="2"/>
              </a:rPr>
              <a:t>1</a:t>
            </a:r>
            <a:r>
              <a:rPr lang="en-GB" sz="430" dirty="0">
                <a:sym typeface="Wingdings" panose="05000000000000000000" pitchFamily="2" charset="2"/>
              </a:rPr>
              <a:t> ≥ R</a:t>
            </a:r>
            <a:r>
              <a:rPr lang="en-GB" sz="500" baseline="-25000" dirty="0">
                <a:sym typeface="Wingdings" panose="05000000000000000000" pitchFamily="2" charset="2"/>
              </a:rPr>
              <a:t>2</a:t>
            </a:r>
            <a:r>
              <a:rPr lang="en-GB" sz="430" dirty="0">
                <a:sym typeface="Wingdings" panose="05000000000000000000" pitchFamily="2" charset="2"/>
              </a:rPr>
              <a:t>)  </a:t>
            </a:r>
            <a:r>
              <a:rPr lang="en-GB" sz="430" dirty="0" err="1">
                <a:sym typeface="Wingdings" panose="05000000000000000000" pitchFamily="2" charset="2"/>
              </a:rPr>
              <a:t>d</a:t>
            </a:r>
            <a:r>
              <a:rPr lang="en-GB" sz="500" baseline="-25000" dirty="0" err="1">
                <a:sym typeface="Wingdings" panose="05000000000000000000" pitchFamily="2" charset="2"/>
              </a:rPr>
              <a:t>end</a:t>
            </a:r>
            <a:r>
              <a:rPr lang="en-GB" sz="500" baseline="-25000" dirty="0">
                <a:sym typeface="Wingdings" panose="05000000000000000000" pitchFamily="2" charset="2"/>
              </a:rPr>
              <a:t>-end</a:t>
            </a:r>
            <a:r>
              <a:rPr lang="en-GB" sz="430" dirty="0">
                <a:sym typeface="Wingdings" panose="05000000000000000000" pitchFamily="2" charset="2"/>
              </a:rPr>
              <a:t> = d</a:t>
            </a:r>
            <a:r>
              <a:rPr lang="en-GB" sz="500" baseline="-25000" dirty="0">
                <a:sym typeface="Wingdings" panose="05000000000000000000" pitchFamily="2" charset="2"/>
              </a:rPr>
              <a:t>1</a:t>
            </a:r>
            <a:r>
              <a:rPr lang="en-GB" sz="430" dirty="0">
                <a:sym typeface="Wingdings" panose="05000000000000000000" pitchFamily="2" charset="2"/>
              </a:rPr>
              <a:t> + d</a:t>
            </a:r>
            <a:r>
              <a:rPr lang="en-GB" sz="500" baseline="-25000" dirty="0">
                <a:sym typeface="Wingdings" panose="05000000000000000000" pitchFamily="2" charset="2"/>
              </a:rPr>
              <a:t>x</a:t>
            </a:r>
            <a:r>
              <a:rPr lang="en-GB" sz="430" dirty="0">
                <a:sym typeface="Wingdings" panose="05000000000000000000" pitchFamily="2" charset="2"/>
              </a:rPr>
              <a:t> + L/R</a:t>
            </a:r>
            <a:r>
              <a:rPr lang="en-GB" sz="500" baseline="-25000" dirty="0">
                <a:sym typeface="Wingdings" panose="05000000000000000000" pitchFamily="2" charset="2"/>
              </a:rPr>
              <a:t>2</a:t>
            </a:r>
            <a:r>
              <a:rPr lang="en-GB" sz="430" dirty="0">
                <a:sym typeface="Wingdings" panose="05000000000000000000" pitchFamily="2" charset="2"/>
              </a:rPr>
              <a:t> + d</a:t>
            </a:r>
            <a:r>
              <a:rPr lang="en-GB" sz="500" baseline="-25000" dirty="0">
                <a:sym typeface="Wingdings" panose="05000000000000000000" pitchFamily="2" charset="2"/>
              </a:rPr>
              <a:t>2</a:t>
            </a:r>
            <a:r>
              <a:rPr lang="en-GB" sz="430" dirty="0">
                <a:sym typeface="Wingdings" panose="05000000000000000000" pitchFamily="2" charset="2"/>
              </a:rPr>
              <a:t> sec</a:t>
            </a:r>
          </a:p>
          <a:p>
            <a:r>
              <a:rPr lang="en-GB" sz="430" dirty="0">
                <a:sym typeface="Wingdings" panose="05000000000000000000" pitchFamily="2" charset="2"/>
              </a:rPr>
              <a:t>So, </a:t>
            </a:r>
            <a:r>
              <a:rPr lang="en-GB" sz="430" b="1" dirty="0" err="1">
                <a:solidFill>
                  <a:srgbClr val="FF0000"/>
                </a:solidFill>
                <a:sym typeface="Wingdings" panose="05000000000000000000" pitchFamily="2" charset="2"/>
              </a:rPr>
              <a:t>d</a:t>
            </a:r>
            <a:r>
              <a:rPr lang="en-GB" sz="500" b="1" baseline="-25000" dirty="0" err="1">
                <a:solidFill>
                  <a:srgbClr val="FF0000"/>
                </a:solidFill>
                <a:sym typeface="Wingdings" panose="05000000000000000000" pitchFamily="2" charset="2"/>
              </a:rPr>
              <a:t>end</a:t>
            </a:r>
            <a:r>
              <a:rPr lang="en-GB" sz="500" b="1" baseline="-25000" dirty="0">
                <a:solidFill>
                  <a:srgbClr val="FF0000"/>
                </a:solidFill>
                <a:sym typeface="Wingdings" panose="05000000000000000000" pitchFamily="2" charset="2"/>
              </a:rPr>
              <a:t>-end</a:t>
            </a:r>
            <a:r>
              <a:rPr lang="en-GB" sz="430" b="1" dirty="0">
                <a:solidFill>
                  <a:srgbClr val="FF0000"/>
                </a:solidFill>
                <a:sym typeface="Wingdings" panose="05000000000000000000" pitchFamily="2" charset="2"/>
              </a:rPr>
              <a:t> = d</a:t>
            </a:r>
            <a:r>
              <a:rPr lang="en-GB" sz="500" b="1" baseline="-25000" dirty="0">
                <a:solidFill>
                  <a:srgbClr val="FF0000"/>
                </a:solidFill>
                <a:sym typeface="Wingdings" panose="05000000000000000000" pitchFamily="2" charset="2"/>
              </a:rPr>
              <a:t>1</a:t>
            </a:r>
            <a:r>
              <a:rPr lang="en-GB" sz="430" b="1" dirty="0">
                <a:solidFill>
                  <a:srgbClr val="FF0000"/>
                </a:solidFill>
                <a:sym typeface="Wingdings" panose="05000000000000000000" pitchFamily="2" charset="2"/>
              </a:rPr>
              <a:t> + d</a:t>
            </a:r>
            <a:r>
              <a:rPr lang="en-GB" sz="500" b="1" baseline="-25000" dirty="0">
                <a:solidFill>
                  <a:srgbClr val="FF0000"/>
                </a:solidFill>
                <a:sym typeface="Wingdings" panose="05000000000000000000" pitchFamily="2" charset="2"/>
              </a:rPr>
              <a:t>x</a:t>
            </a:r>
            <a:r>
              <a:rPr lang="en-GB" sz="430" b="1" dirty="0">
                <a:solidFill>
                  <a:srgbClr val="FF0000"/>
                </a:solidFill>
                <a:sym typeface="Wingdings" panose="05000000000000000000" pitchFamily="2" charset="2"/>
              </a:rPr>
              <a:t> + d</a:t>
            </a:r>
            <a:r>
              <a:rPr lang="en-GB" sz="500" b="1" baseline="-25000" dirty="0">
                <a:solidFill>
                  <a:srgbClr val="FF0000"/>
                </a:solidFill>
                <a:sym typeface="Wingdings" panose="05000000000000000000" pitchFamily="2" charset="2"/>
              </a:rPr>
              <a:t>2</a:t>
            </a:r>
            <a:r>
              <a:rPr lang="en-GB" sz="430" b="1" dirty="0">
                <a:solidFill>
                  <a:srgbClr val="FF0000"/>
                </a:solidFill>
                <a:sym typeface="Wingdings" panose="05000000000000000000" pitchFamily="2" charset="2"/>
              </a:rPr>
              <a:t> + L / min(R</a:t>
            </a:r>
            <a:r>
              <a:rPr lang="en-GB" sz="500" b="1" baseline="-25000" dirty="0">
                <a:solidFill>
                  <a:srgbClr val="FF0000"/>
                </a:solidFill>
                <a:sym typeface="Wingdings" panose="05000000000000000000" pitchFamily="2" charset="2"/>
              </a:rPr>
              <a:t>1</a:t>
            </a:r>
            <a:r>
              <a:rPr lang="en-GB" sz="430" b="1" dirty="0">
                <a:solidFill>
                  <a:srgbClr val="FF0000"/>
                </a:solidFill>
                <a:sym typeface="Wingdings" panose="05000000000000000000" pitchFamily="2" charset="2"/>
              </a:rPr>
              <a:t>, R</a:t>
            </a:r>
            <a:r>
              <a:rPr lang="en-GB" sz="500" b="1" baseline="-25000" dirty="0">
                <a:solidFill>
                  <a:srgbClr val="FF0000"/>
                </a:solidFill>
                <a:sym typeface="Wingdings" panose="05000000000000000000" pitchFamily="2" charset="2"/>
              </a:rPr>
              <a:t>2</a:t>
            </a:r>
            <a:r>
              <a:rPr lang="en-GB" sz="430" b="1" dirty="0">
                <a:solidFill>
                  <a:srgbClr val="FF0000"/>
                </a:solidFill>
                <a:sym typeface="Wingdings" panose="05000000000000000000" pitchFamily="2" charset="2"/>
              </a:rPr>
              <a:t>) sec</a:t>
            </a:r>
            <a:endParaRPr lang="en-GB" sz="430" b="1" dirty="0">
              <a:solidFill>
                <a:srgbClr val="FF0000"/>
              </a:solidFill>
            </a:endParaRPr>
          </a:p>
        </p:txBody>
      </p:sp>
      <p:sp>
        <p:nvSpPr>
          <p:cNvPr id="101" name="Rectangle 100">
            <a:extLst>
              <a:ext uri="{FF2B5EF4-FFF2-40B4-BE49-F238E27FC236}">
                <a16:creationId xmlns:a16="http://schemas.microsoft.com/office/drawing/2014/main" id="{BE99A13E-1914-C824-B1A6-069F0E164C19}"/>
              </a:ext>
            </a:extLst>
          </p:cNvPr>
          <p:cNvSpPr/>
          <p:nvPr/>
        </p:nvSpPr>
        <p:spPr>
          <a:xfrm>
            <a:off x="253472" y="1579688"/>
            <a:ext cx="192550" cy="465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0"/>
          </a:p>
        </p:txBody>
      </p:sp>
      <p:sp>
        <p:nvSpPr>
          <p:cNvPr id="102" name="Rectangle 101">
            <a:extLst>
              <a:ext uri="{FF2B5EF4-FFF2-40B4-BE49-F238E27FC236}">
                <a16:creationId xmlns:a16="http://schemas.microsoft.com/office/drawing/2014/main" id="{0F6DEC5C-5A63-D647-26F1-DB6F75774B2C}"/>
              </a:ext>
            </a:extLst>
          </p:cNvPr>
          <p:cNvSpPr/>
          <p:nvPr/>
        </p:nvSpPr>
        <p:spPr>
          <a:xfrm>
            <a:off x="95618" y="1521942"/>
            <a:ext cx="160434" cy="153359"/>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0" dirty="0">
              <a:solidFill>
                <a:schemeClr val="tx1"/>
              </a:solidFill>
            </a:endParaRPr>
          </a:p>
        </p:txBody>
      </p:sp>
      <p:sp>
        <p:nvSpPr>
          <p:cNvPr id="89" name="TextBox 88">
            <a:extLst>
              <a:ext uri="{FF2B5EF4-FFF2-40B4-BE49-F238E27FC236}">
                <a16:creationId xmlns:a16="http://schemas.microsoft.com/office/drawing/2014/main" id="{656548EB-AEB0-3669-FD87-E34B3EEE52C2}"/>
              </a:ext>
            </a:extLst>
          </p:cNvPr>
          <p:cNvSpPr txBox="1"/>
          <p:nvPr/>
        </p:nvSpPr>
        <p:spPr>
          <a:xfrm>
            <a:off x="29884" y="1484694"/>
            <a:ext cx="294029" cy="224677"/>
          </a:xfrm>
          <a:prstGeom prst="rect">
            <a:avLst/>
          </a:prstGeom>
          <a:noFill/>
        </p:spPr>
        <p:txBody>
          <a:bodyPr wrap="square">
            <a:spAutoFit/>
          </a:bodyPr>
          <a:lstStyle/>
          <a:p>
            <a:pPr algn="ctr"/>
            <a:r>
              <a:rPr lang="en-GB" sz="430" dirty="0" err="1">
                <a:solidFill>
                  <a:schemeClr val="tx1"/>
                </a:solidFill>
              </a:rPr>
              <a:t>Src</a:t>
            </a:r>
            <a:endParaRPr lang="en-GB" sz="430" dirty="0">
              <a:solidFill>
                <a:schemeClr val="tx1"/>
              </a:solidFill>
            </a:endParaRPr>
          </a:p>
          <a:p>
            <a:pPr algn="ctr"/>
            <a:r>
              <a:rPr lang="en-GB" sz="430" dirty="0"/>
              <a:t>Host</a:t>
            </a:r>
            <a:endParaRPr lang="en-GB" sz="430" dirty="0">
              <a:solidFill>
                <a:schemeClr val="tx1"/>
              </a:solidFill>
            </a:endParaRPr>
          </a:p>
        </p:txBody>
      </p:sp>
      <p:cxnSp>
        <p:nvCxnSpPr>
          <p:cNvPr id="104" name="Connector: Elbow 103">
            <a:extLst>
              <a:ext uri="{FF2B5EF4-FFF2-40B4-BE49-F238E27FC236}">
                <a16:creationId xmlns:a16="http://schemas.microsoft.com/office/drawing/2014/main" id="{3E62A440-D1FC-8ED5-D379-034FFE001D7D}"/>
              </a:ext>
            </a:extLst>
          </p:cNvPr>
          <p:cNvCxnSpPr>
            <a:cxnSpLocks/>
          </p:cNvCxnSpPr>
          <p:nvPr/>
        </p:nvCxnSpPr>
        <p:spPr>
          <a:xfrm rot="10800000" flipV="1">
            <a:off x="1089485" y="1907203"/>
            <a:ext cx="1842968" cy="290587"/>
          </a:xfrm>
          <a:prstGeom prst="bentConnector3">
            <a:avLst>
              <a:gd name="adj1" fmla="val 17334"/>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F504EB1-385F-53E6-90F9-F1329373B1FD}"/>
              </a:ext>
            </a:extLst>
          </p:cNvPr>
          <p:cNvCxnSpPr>
            <a:cxnSpLocks/>
          </p:cNvCxnSpPr>
          <p:nvPr/>
        </p:nvCxnSpPr>
        <p:spPr>
          <a:xfrm>
            <a:off x="2934638" y="1734468"/>
            <a:ext cx="0" cy="176055"/>
          </a:xfrm>
          <a:prstGeom prst="line">
            <a:avLst/>
          </a:prstGeom>
          <a:ln w="9525"/>
        </p:spPr>
        <p:style>
          <a:lnRef idx="1">
            <a:schemeClr val="dk1"/>
          </a:lnRef>
          <a:fillRef idx="0">
            <a:schemeClr val="dk1"/>
          </a:fillRef>
          <a:effectRef idx="0">
            <a:schemeClr val="dk1"/>
          </a:effectRef>
          <a:fontRef idx="minor">
            <a:schemeClr val="tx1"/>
          </a:fontRef>
        </p:style>
      </p:cxnSp>
      <p:sp>
        <p:nvSpPr>
          <p:cNvPr id="116" name="TextBox 115">
            <a:extLst>
              <a:ext uri="{FF2B5EF4-FFF2-40B4-BE49-F238E27FC236}">
                <a16:creationId xmlns:a16="http://schemas.microsoft.com/office/drawing/2014/main" id="{19AE5309-0AA6-8753-ACE2-1C44C1C7BD87}"/>
              </a:ext>
            </a:extLst>
          </p:cNvPr>
          <p:cNvSpPr txBox="1"/>
          <p:nvPr/>
        </p:nvSpPr>
        <p:spPr>
          <a:xfrm>
            <a:off x="893" y="1997952"/>
            <a:ext cx="1154332" cy="357021"/>
          </a:xfrm>
          <a:prstGeom prst="rect">
            <a:avLst/>
          </a:prstGeom>
          <a:noFill/>
        </p:spPr>
        <p:txBody>
          <a:bodyPr wrap="square" rtlCol="0">
            <a:spAutoFit/>
          </a:bodyPr>
          <a:lstStyle/>
          <a:p>
            <a:r>
              <a:rPr lang="en-GB" sz="430" b="1" dirty="0"/>
              <a:t>Terms for Data</a:t>
            </a:r>
            <a:r>
              <a:rPr lang="en-GB" sz="430" dirty="0"/>
              <a:t>: </a:t>
            </a:r>
            <a:r>
              <a:rPr lang="en-GB" sz="430" b="1" dirty="0">
                <a:solidFill>
                  <a:srgbClr val="0070C0"/>
                </a:solidFill>
              </a:rPr>
              <a:t>App</a:t>
            </a:r>
            <a:r>
              <a:rPr lang="en-GB" sz="430" dirty="0"/>
              <a:t>: Data, </a:t>
            </a:r>
            <a:r>
              <a:rPr lang="en-GB" sz="430" b="1" dirty="0">
                <a:solidFill>
                  <a:srgbClr val="00B050"/>
                </a:solidFill>
              </a:rPr>
              <a:t>Trans</a:t>
            </a:r>
            <a:r>
              <a:rPr lang="en-GB" sz="430" dirty="0"/>
              <a:t>: TCP segments/UDP datagrams, </a:t>
            </a:r>
            <a:r>
              <a:rPr lang="en-GB" sz="430" b="1" dirty="0">
                <a:solidFill>
                  <a:srgbClr val="FF3399"/>
                </a:solidFill>
              </a:rPr>
              <a:t>Network</a:t>
            </a:r>
            <a:r>
              <a:rPr lang="en-GB" sz="430" dirty="0"/>
              <a:t>: IP datagrams (packets), </a:t>
            </a:r>
            <a:r>
              <a:rPr lang="en-GB" sz="430" b="1" dirty="0">
                <a:solidFill>
                  <a:schemeClr val="accent4">
                    <a:lumMod val="75000"/>
                  </a:schemeClr>
                </a:solidFill>
              </a:rPr>
              <a:t>Data Link</a:t>
            </a:r>
            <a:r>
              <a:rPr lang="en-GB" sz="430" dirty="0"/>
              <a:t>: Frames, </a:t>
            </a:r>
            <a:r>
              <a:rPr lang="en-GB" sz="430" b="1" dirty="0">
                <a:solidFill>
                  <a:schemeClr val="accent2">
                    <a:lumMod val="75000"/>
                  </a:schemeClr>
                </a:solidFill>
              </a:rPr>
              <a:t>Phys</a:t>
            </a:r>
            <a:r>
              <a:rPr lang="en-GB" sz="430" dirty="0"/>
              <a:t>: Bits</a:t>
            </a:r>
          </a:p>
        </p:txBody>
      </p:sp>
      <p:sp>
        <p:nvSpPr>
          <p:cNvPr id="117" name="Rectangle 116">
            <a:extLst>
              <a:ext uri="{FF2B5EF4-FFF2-40B4-BE49-F238E27FC236}">
                <a16:creationId xmlns:a16="http://schemas.microsoft.com/office/drawing/2014/main" id="{630ADB14-83CB-E844-AC3A-374F49F4D16C}"/>
              </a:ext>
            </a:extLst>
          </p:cNvPr>
          <p:cNvSpPr/>
          <p:nvPr/>
        </p:nvSpPr>
        <p:spPr>
          <a:xfrm>
            <a:off x="2286" y="2033435"/>
            <a:ext cx="1087199" cy="2827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TextBox 121">
            <a:extLst>
              <a:ext uri="{FF2B5EF4-FFF2-40B4-BE49-F238E27FC236}">
                <a16:creationId xmlns:a16="http://schemas.microsoft.com/office/drawing/2014/main" id="{2914E52A-FF94-20D4-0D6A-BE076FFBDBFE}"/>
              </a:ext>
            </a:extLst>
          </p:cNvPr>
          <p:cNvSpPr txBox="1"/>
          <p:nvPr/>
        </p:nvSpPr>
        <p:spPr>
          <a:xfrm>
            <a:off x="2545015" y="1868711"/>
            <a:ext cx="4869303" cy="489365"/>
          </a:xfrm>
          <a:prstGeom prst="rect">
            <a:avLst/>
          </a:prstGeom>
          <a:noFill/>
        </p:spPr>
        <p:txBody>
          <a:bodyPr wrap="square">
            <a:spAutoFit/>
          </a:bodyPr>
          <a:lstStyle/>
          <a:p>
            <a:r>
              <a:rPr lang="en-GB" sz="430" dirty="0"/>
              <a:t>rerouted. No setup cost. </a:t>
            </a:r>
            <a:r>
              <a:rPr lang="en-GB" sz="430" dirty="0" err="1"/>
              <a:t>Pcs’ing</a:t>
            </a:r>
            <a:r>
              <a:rPr lang="en-GB" sz="430" dirty="0"/>
              <a:t> cost </a:t>
            </a:r>
            <a:r>
              <a:rPr lang="en-GB" sz="430" dirty="0" err="1"/>
              <a:t>assoc</a:t>
            </a:r>
            <a:r>
              <a:rPr lang="en-GB" sz="430" dirty="0"/>
              <a:t> with forwarding each packet. Space cost </a:t>
            </a:r>
            <a:r>
              <a:rPr lang="en-GB" sz="430" dirty="0" err="1"/>
              <a:t>assoc</a:t>
            </a:r>
            <a:r>
              <a:rPr lang="en-GB" sz="430" dirty="0"/>
              <a:t> with containing </a:t>
            </a:r>
            <a:r>
              <a:rPr lang="en-GB" sz="430" dirty="0" err="1"/>
              <a:t>indep</a:t>
            </a:r>
            <a:r>
              <a:rPr lang="en-GB" sz="430" dirty="0"/>
              <a:t> info in every </a:t>
            </a:r>
            <a:r>
              <a:rPr lang="en-GB" sz="430" dirty="0" err="1"/>
              <a:t>pckt</a:t>
            </a:r>
            <a:r>
              <a:rPr lang="en-GB" sz="430" dirty="0"/>
              <a:t>. Quality of Service difficult to guarantee (no connection, processing+ switching overhead, others can start using links without reservation). High network resource util (can send packets on diff routes in parallel, two connections can work on shared comms links). </a:t>
            </a:r>
            <a:r>
              <a:rPr lang="en-GB" sz="430" b="1" dirty="0"/>
              <a:t>Internet </a:t>
            </a:r>
            <a:r>
              <a:rPr lang="en-GB" sz="430" dirty="0"/>
              <a:t>packet-switched network. </a:t>
            </a:r>
            <a:r>
              <a:rPr lang="en-GB" sz="430" b="1" dirty="0">
                <a:solidFill>
                  <a:srgbClr val="0070C0"/>
                </a:solidFill>
              </a:rPr>
              <a:t>Circuit Switching</a:t>
            </a:r>
            <a:r>
              <a:rPr lang="en-GB" sz="430" dirty="0"/>
              <a:t>: Comms require connection setup phase – network reserves all necessary resources for that connection (links, buffers, switches etc). High setup cost, Quality of Service guaranteed (as reserved). After successful setup, comm </a:t>
            </a:r>
            <a:r>
              <a:rPr lang="en-GB" sz="430" dirty="0" err="1"/>
              <a:t>syss</a:t>
            </a:r>
            <a:r>
              <a:rPr lang="en-GB" sz="430" dirty="0"/>
              <a:t> connected by set of links dedicated to their connection for entire duration of convo. No </a:t>
            </a:r>
            <a:r>
              <a:rPr lang="en-GB" sz="430" dirty="0" err="1"/>
              <a:t>pcs’ing</a:t>
            </a:r>
            <a:r>
              <a:rPr lang="en-GB" sz="430" dirty="0"/>
              <a:t>/space cost as data sent straight down link.  If link becomes slow (over-saturated) or breaks, must obtain new link (slow). When ends, network destroys connection, freeing corresponding res for other conns. Only allows limited sharing of comms </a:t>
            </a:r>
            <a:r>
              <a:rPr lang="en-GB" sz="430" dirty="0" err="1"/>
              <a:t>ress</a:t>
            </a:r>
            <a:r>
              <a:rPr lang="en-GB" sz="430" dirty="0"/>
              <a:t> (once connection established, res blocked even if silence period). Inefficient network use. </a:t>
            </a:r>
            <a:r>
              <a:rPr lang="en-GB" sz="430" b="1" dirty="0"/>
              <a:t>Old Telephone Network</a:t>
            </a:r>
            <a:r>
              <a:rPr lang="en-GB" sz="430" dirty="0"/>
              <a:t> (modern is digital Voice over IP). Circuit (path through network) connected +maintained for call’s duration.</a:t>
            </a:r>
          </a:p>
        </p:txBody>
      </p:sp>
      <p:sp>
        <p:nvSpPr>
          <p:cNvPr id="136" name="TextBox 135">
            <a:extLst>
              <a:ext uri="{FF2B5EF4-FFF2-40B4-BE49-F238E27FC236}">
                <a16:creationId xmlns:a16="http://schemas.microsoft.com/office/drawing/2014/main" id="{47996A0F-8937-D665-7470-E59FFD4C951C}"/>
              </a:ext>
            </a:extLst>
          </p:cNvPr>
          <p:cNvSpPr txBox="1"/>
          <p:nvPr/>
        </p:nvSpPr>
        <p:spPr>
          <a:xfrm>
            <a:off x="1026769" y="2167166"/>
            <a:ext cx="1632914" cy="952568"/>
          </a:xfrm>
          <a:prstGeom prst="rect">
            <a:avLst/>
          </a:prstGeom>
          <a:noFill/>
        </p:spPr>
        <p:txBody>
          <a:bodyPr wrap="square" rtlCol="0">
            <a:spAutoFit/>
          </a:bodyPr>
          <a:lstStyle/>
          <a:p>
            <a:r>
              <a:rPr lang="en-GB" sz="430" b="1" dirty="0">
                <a:solidFill>
                  <a:srgbClr val="0070C0"/>
                </a:solidFill>
              </a:rPr>
              <a:t>Speed and Capacity</a:t>
            </a:r>
            <a:r>
              <a:rPr lang="en-GB" sz="430" dirty="0"/>
              <a:t>: </a:t>
            </a:r>
            <a:r>
              <a:rPr lang="en-GB" sz="430" b="1" dirty="0"/>
              <a:t>L</a:t>
            </a:r>
            <a:r>
              <a:rPr lang="en-GB" sz="430" dirty="0"/>
              <a:t> = </a:t>
            </a:r>
            <a:r>
              <a:rPr lang="en-GB" sz="430" dirty="0" err="1"/>
              <a:t>num</a:t>
            </a:r>
            <a:r>
              <a:rPr lang="en-GB" sz="430" dirty="0"/>
              <a:t> bit </a:t>
            </a:r>
          </a:p>
          <a:p>
            <a:r>
              <a:rPr lang="en-GB" sz="430" dirty="0" err="1"/>
              <a:t>msg</a:t>
            </a:r>
            <a:r>
              <a:rPr lang="en-GB" sz="430" dirty="0"/>
              <a:t>, </a:t>
            </a:r>
            <a:r>
              <a:rPr lang="en-GB" sz="430" b="1" dirty="0"/>
              <a:t>R</a:t>
            </a:r>
            <a:r>
              <a:rPr lang="en-GB" sz="430" dirty="0"/>
              <a:t> = data amt/sec.</a:t>
            </a:r>
          </a:p>
          <a:p>
            <a:r>
              <a:rPr lang="en-GB" sz="430" b="1" dirty="0">
                <a:solidFill>
                  <a:srgbClr val="FF0000"/>
                </a:solidFill>
              </a:rPr>
              <a:t>Throughput</a:t>
            </a:r>
            <a:r>
              <a:rPr lang="en-GB" sz="430" dirty="0"/>
              <a:t>: (</a:t>
            </a:r>
            <a:r>
              <a:rPr lang="en-GB" sz="430" i="1" dirty="0"/>
              <a:t>link bandwidth</a:t>
            </a:r>
            <a:r>
              <a:rPr lang="en-GB" sz="430" dirty="0"/>
              <a:t>) amt </a:t>
            </a:r>
          </a:p>
          <a:p>
            <a:r>
              <a:rPr lang="en-GB" sz="430" dirty="0"/>
              <a:t>of info that actually gets into/out of the connection in a time unit. At “steady state” ass 0 </a:t>
            </a:r>
            <a:r>
              <a:rPr lang="en-GB" sz="430" dirty="0" err="1"/>
              <a:t>accum</a:t>
            </a:r>
            <a:r>
              <a:rPr lang="en-GB" sz="430" dirty="0"/>
              <a:t> in traffic </a:t>
            </a:r>
            <a:r>
              <a:rPr lang="en-GB" sz="430" dirty="0">
                <a:sym typeface="Wingdings" panose="05000000000000000000" pitchFamily="2" charset="2"/>
              </a:rPr>
              <a:t> </a:t>
            </a:r>
            <a:r>
              <a:rPr lang="en-GB" sz="430" dirty="0"/>
              <a:t>input = output throughput. Total data </a:t>
            </a:r>
            <a:r>
              <a:rPr lang="en-GB" sz="430" dirty="0" err="1"/>
              <a:t>recv</a:t>
            </a:r>
            <a:r>
              <a:rPr lang="en-GB" sz="430" dirty="0"/>
              <a:t> per time (link bandwidth). </a:t>
            </a:r>
          </a:p>
          <a:p>
            <a:r>
              <a:rPr lang="en-GB" sz="430" b="1" dirty="0">
                <a:solidFill>
                  <a:srgbClr val="FF0000"/>
                </a:solidFill>
              </a:rPr>
              <a:t>R = L / t</a:t>
            </a:r>
            <a:r>
              <a:rPr lang="en-GB" sz="500" b="1" baseline="-25000" dirty="0">
                <a:solidFill>
                  <a:srgbClr val="FF0000"/>
                </a:solidFill>
              </a:rPr>
              <a:t>2</a:t>
            </a:r>
            <a:r>
              <a:rPr lang="en-GB" sz="430" b="1" dirty="0">
                <a:solidFill>
                  <a:srgbClr val="FF0000"/>
                </a:solidFill>
              </a:rPr>
              <a:t> – t</a:t>
            </a:r>
            <a:r>
              <a:rPr lang="en-GB" sz="500" b="1" baseline="-25000" dirty="0">
                <a:solidFill>
                  <a:srgbClr val="FF0000"/>
                </a:solidFill>
              </a:rPr>
              <a:t>1</a:t>
            </a:r>
            <a:r>
              <a:rPr lang="en-GB" sz="430" dirty="0"/>
              <a:t> (general formula = transferred bits/duration). </a:t>
            </a:r>
            <a:r>
              <a:rPr lang="en-GB" sz="430" b="1" dirty="0">
                <a:solidFill>
                  <a:srgbClr val="FF0000"/>
                </a:solidFill>
              </a:rPr>
              <a:t>Latency</a:t>
            </a:r>
            <a:r>
              <a:rPr lang="en-GB" sz="430" dirty="0"/>
              <a:t>: (</a:t>
            </a:r>
            <a:r>
              <a:rPr lang="en-GB" sz="430" i="1" dirty="0"/>
              <a:t>propagation delay</a:t>
            </a:r>
            <a:r>
              <a:rPr lang="en-GB" sz="430" dirty="0"/>
              <a:t>) time taken for single bit to go through connection (be transmitted from one end to the other). </a:t>
            </a:r>
            <a:r>
              <a:rPr lang="en-GB" sz="430" b="1" dirty="0">
                <a:solidFill>
                  <a:srgbClr val="FF0000"/>
                </a:solidFill>
              </a:rPr>
              <a:t>d = t</a:t>
            </a:r>
            <a:r>
              <a:rPr lang="en-GB" sz="500" b="1" baseline="-25000" dirty="0">
                <a:solidFill>
                  <a:srgbClr val="FF0000"/>
                </a:solidFill>
              </a:rPr>
              <a:t>1</a:t>
            </a:r>
            <a:r>
              <a:rPr lang="en-GB" sz="430" b="1" dirty="0">
                <a:solidFill>
                  <a:srgbClr val="FF0000"/>
                </a:solidFill>
              </a:rPr>
              <a:t> – t</a:t>
            </a:r>
            <a:r>
              <a:rPr lang="en-GB" sz="500" b="1" baseline="-25000" dirty="0">
                <a:solidFill>
                  <a:srgbClr val="FF0000"/>
                </a:solidFill>
              </a:rPr>
              <a:t>0</a:t>
            </a:r>
            <a:r>
              <a:rPr lang="en-GB" sz="430" b="1" dirty="0">
                <a:solidFill>
                  <a:srgbClr val="FF0000"/>
                </a:solidFill>
              </a:rPr>
              <a:t> </a:t>
            </a:r>
            <a:r>
              <a:rPr lang="en-GB" sz="430" dirty="0"/>
              <a:t>(general formula = </a:t>
            </a:r>
            <a:r>
              <a:rPr lang="en-GB" sz="430" dirty="0" err="1"/>
              <a:t>dist</a:t>
            </a:r>
            <a:r>
              <a:rPr lang="en-GB" sz="430" dirty="0"/>
              <a:t>/wave propagation speed). </a:t>
            </a:r>
            <a:r>
              <a:rPr lang="en-GB" sz="430" b="1" dirty="0" err="1">
                <a:solidFill>
                  <a:srgbClr val="FF0000"/>
                </a:solidFill>
              </a:rPr>
              <a:t>Packetisation</a:t>
            </a:r>
            <a:r>
              <a:rPr lang="en-GB" sz="430" dirty="0"/>
              <a:t>: (</a:t>
            </a:r>
            <a:r>
              <a:rPr lang="en-GB" sz="430" i="1" dirty="0"/>
              <a:t>transmission delay</a:t>
            </a:r>
            <a:r>
              <a:rPr lang="en-GB" sz="430" dirty="0"/>
              <a:t>) time per bit to be received. </a:t>
            </a:r>
          </a:p>
          <a:p>
            <a:r>
              <a:rPr lang="en-GB" sz="430" b="1" dirty="0">
                <a:solidFill>
                  <a:srgbClr val="FF0000"/>
                </a:solidFill>
              </a:rPr>
              <a:t>L / R</a:t>
            </a:r>
            <a:r>
              <a:rPr lang="en-GB" sz="430" dirty="0"/>
              <a:t>. </a:t>
            </a:r>
            <a:r>
              <a:rPr lang="en-GB" sz="430" b="1" dirty="0"/>
              <a:t>Bandwidth</a:t>
            </a:r>
            <a:r>
              <a:rPr lang="en-GB" sz="430" dirty="0"/>
              <a:t>: maximum possible throughput. </a:t>
            </a:r>
            <a:r>
              <a:rPr lang="en-GB" sz="430" b="1" dirty="0">
                <a:solidFill>
                  <a:srgbClr val="FF0000"/>
                </a:solidFill>
              </a:rPr>
              <a:t>Transfer Time</a:t>
            </a:r>
            <a:r>
              <a:rPr lang="en-GB" sz="430" dirty="0"/>
              <a:t>: send time per bit. </a:t>
            </a:r>
            <a:r>
              <a:rPr lang="en-GB" sz="430" b="1" dirty="0">
                <a:solidFill>
                  <a:srgbClr val="FF0000"/>
                </a:solidFill>
              </a:rPr>
              <a:t>∆ = d + L/R</a:t>
            </a:r>
            <a:r>
              <a:rPr lang="en-GB" sz="430" dirty="0"/>
              <a:t>.</a:t>
            </a:r>
            <a:endParaRPr lang="en-GB" sz="430" b="1" dirty="0"/>
          </a:p>
        </p:txBody>
      </p:sp>
      <p:sp>
        <p:nvSpPr>
          <p:cNvPr id="137" name="Rectangle 136">
            <a:extLst>
              <a:ext uri="{FF2B5EF4-FFF2-40B4-BE49-F238E27FC236}">
                <a16:creationId xmlns:a16="http://schemas.microsoft.com/office/drawing/2014/main" id="{12D80942-E27D-229F-1061-BF2B3E63F379}"/>
              </a:ext>
            </a:extLst>
          </p:cNvPr>
          <p:cNvSpPr/>
          <p:nvPr/>
        </p:nvSpPr>
        <p:spPr>
          <a:xfrm>
            <a:off x="1908442" y="2248598"/>
            <a:ext cx="157955" cy="139764"/>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dirty="0">
              <a:solidFill>
                <a:schemeClr val="tx1"/>
              </a:solidFill>
            </a:endParaRPr>
          </a:p>
        </p:txBody>
      </p:sp>
      <p:sp>
        <p:nvSpPr>
          <p:cNvPr id="138" name="TextBox 137">
            <a:extLst>
              <a:ext uri="{FF2B5EF4-FFF2-40B4-BE49-F238E27FC236}">
                <a16:creationId xmlns:a16="http://schemas.microsoft.com/office/drawing/2014/main" id="{C65BD021-419D-E324-B096-895A4C07B3B3}"/>
              </a:ext>
            </a:extLst>
          </p:cNvPr>
          <p:cNvSpPr txBox="1"/>
          <p:nvPr/>
        </p:nvSpPr>
        <p:spPr>
          <a:xfrm>
            <a:off x="1844647" y="2212365"/>
            <a:ext cx="284635" cy="215444"/>
          </a:xfrm>
          <a:prstGeom prst="rect">
            <a:avLst/>
          </a:prstGeom>
          <a:noFill/>
        </p:spPr>
        <p:txBody>
          <a:bodyPr wrap="square">
            <a:spAutoFit/>
          </a:bodyPr>
          <a:lstStyle/>
          <a:p>
            <a:pPr algn="ctr"/>
            <a:r>
              <a:rPr lang="en-GB" sz="400" dirty="0" err="1">
                <a:solidFill>
                  <a:schemeClr val="tx1"/>
                </a:solidFill>
              </a:rPr>
              <a:t>Src</a:t>
            </a:r>
            <a:endParaRPr lang="en-GB" sz="400" dirty="0">
              <a:solidFill>
                <a:schemeClr val="tx1"/>
              </a:solidFill>
            </a:endParaRPr>
          </a:p>
          <a:p>
            <a:pPr algn="ctr"/>
            <a:r>
              <a:rPr lang="en-GB" sz="400" dirty="0"/>
              <a:t>Host</a:t>
            </a:r>
            <a:endParaRPr lang="en-GB" sz="400" dirty="0">
              <a:solidFill>
                <a:schemeClr val="tx1"/>
              </a:solidFill>
            </a:endParaRPr>
          </a:p>
        </p:txBody>
      </p:sp>
      <p:sp>
        <p:nvSpPr>
          <p:cNvPr id="139" name="Rectangle 138">
            <a:extLst>
              <a:ext uri="{FF2B5EF4-FFF2-40B4-BE49-F238E27FC236}">
                <a16:creationId xmlns:a16="http://schemas.microsoft.com/office/drawing/2014/main" id="{FBA9F493-E9E1-8872-9C4F-BDBF00F0863F}"/>
              </a:ext>
            </a:extLst>
          </p:cNvPr>
          <p:cNvSpPr/>
          <p:nvPr/>
        </p:nvSpPr>
        <p:spPr>
          <a:xfrm>
            <a:off x="2369507" y="2243457"/>
            <a:ext cx="155538" cy="139764"/>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dirty="0">
              <a:solidFill>
                <a:schemeClr val="tx1"/>
              </a:solidFill>
            </a:endParaRPr>
          </a:p>
        </p:txBody>
      </p:sp>
      <p:sp>
        <p:nvSpPr>
          <p:cNvPr id="140" name="TextBox 139">
            <a:extLst>
              <a:ext uri="{FF2B5EF4-FFF2-40B4-BE49-F238E27FC236}">
                <a16:creationId xmlns:a16="http://schemas.microsoft.com/office/drawing/2014/main" id="{90CE3272-4503-F5B7-367D-6189D50C18B2}"/>
              </a:ext>
            </a:extLst>
          </p:cNvPr>
          <p:cNvSpPr txBox="1"/>
          <p:nvPr/>
        </p:nvSpPr>
        <p:spPr>
          <a:xfrm>
            <a:off x="2297496" y="2204255"/>
            <a:ext cx="291758" cy="215444"/>
          </a:xfrm>
          <a:prstGeom prst="rect">
            <a:avLst/>
          </a:prstGeom>
          <a:noFill/>
        </p:spPr>
        <p:txBody>
          <a:bodyPr wrap="square">
            <a:spAutoFit/>
          </a:bodyPr>
          <a:lstStyle/>
          <a:p>
            <a:pPr algn="ctr"/>
            <a:r>
              <a:rPr lang="en-GB" sz="400" dirty="0" err="1">
                <a:solidFill>
                  <a:schemeClr val="tx1"/>
                </a:solidFill>
              </a:rPr>
              <a:t>Dst</a:t>
            </a:r>
            <a:endParaRPr lang="en-GB" sz="400" dirty="0"/>
          </a:p>
          <a:p>
            <a:pPr algn="ctr"/>
            <a:r>
              <a:rPr lang="en-GB" sz="400" dirty="0">
                <a:solidFill>
                  <a:schemeClr val="tx1"/>
                </a:solidFill>
              </a:rPr>
              <a:t>Host</a:t>
            </a:r>
          </a:p>
        </p:txBody>
      </p:sp>
      <p:sp>
        <p:nvSpPr>
          <p:cNvPr id="141" name="TextBox 140">
            <a:extLst>
              <a:ext uri="{FF2B5EF4-FFF2-40B4-BE49-F238E27FC236}">
                <a16:creationId xmlns:a16="http://schemas.microsoft.com/office/drawing/2014/main" id="{A8EE04D7-BA34-ABE8-5118-D89D118FE605}"/>
              </a:ext>
            </a:extLst>
          </p:cNvPr>
          <p:cNvSpPr txBox="1"/>
          <p:nvPr/>
        </p:nvSpPr>
        <p:spPr>
          <a:xfrm>
            <a:off x="1985187" y="2156339"/>
            <a:ext cx="226344" cy="169277"/>
          </a:xfrm>
          <a:prstGeom prst="rect">
            <a:avLst/>
          </a:prstGeom>
          <a:noFill/>
        </p:spPr>
        <p:txBody>
          <a:bodyPr wrap="none" rtlCol="0">
            <a:spAutoFit/>
          </a:bodyPr>
          <a:lstStyle/>
          <a:p>
            <a:r>
              <a:rPr lang="en-GB" sz="430" dirty="0">
                <a:solidFill>
                  <a:schemeClr val="accent1">
                    <a:lumMod val="75000"/>
                  </a:schemeClr>
                </a:solidFill>
              </a:rPr>
              <a:t>t</a:t>
            </a:r>
            <a:r>
              <a:rPr lang="en-GB" sz="500" baseline="-25000" dirty="0">
                <a:solidFill>
                  <a:schemeClr val="accent1">
                    <a:lumMod val="75000"/>
                  </a:schemeClr>
                </a:solidFill>
              </a:rPr>
              <a:t>0</a:t>
            </a:r>
            <a:endParaRPr lang="en-GB" sz="430" dirty="0">
              <a:solidFill>
                <a:schemeClr val="accent1">
                  <a:lumMod val="75000"/>
                </a:schemeClr>
              </a:solidFill>
            </a:endParaRPr>
          </a:p>
        </p:txBody>
      </p:sp>
      <p:sp>
        <p:nvSpPr>
          <p:cNvPr id="142" name="TextBox 141">
            <a:extLst>
              <a:ext uri="{FF2B5EF4-FFF2-40B4-BE49-F238E27FC236}">
                <a16:creationId xmlns:a16="http://schemas.microsoft.com/office/drawing/2014/main" id="{C35E1A08-21A0-CBB7-C20A-879A9DEDEC13}"/>
              </a:ext>
            </a:extLst>
          </p:cNvPr>
          <p:cNvSpPr txBox="1"/>
          <p:nvPr/>
        </p:nvSpPr>
        <p:spPr>
          <a:xfrm>
            <a:off x="2445109" y="2163239"/>
            <a:ext cx="227948" cy="169277"/>
          </a:xfrm>
          <a:prstGeom prst="rect">
            <a:avLst/>
          </a:prstGeom>
          <a:noFill/>
        </p:spPr>
        <p:txBody>
          <a:bodyPr wrap="none" rtlCol="0">
            <a:spAutoFit/>
          </a:bodyPr>
          <a:lstStyle/>
          <a:p>
            <a:r>
              <a:rPr lang="en-GB" sz="430" dirty="0">
                <a:solidFill>
                  <a:schemeClr val="accent1">
                    <a:lumMod val="75000"/>
                  </a:schemeClr>
                </a:solidFill>
              </a:rPr>
              <a:t>t</a:t>
            </a:r>
            <a:r>
              <a:rPr lang="en-GB" sz="500" baseline="-25000" dirty="0">
                <a:solidFill>
                  <a:schemeClr val="accent1">
                    <a:lumMod val="75000"/>
                  </a:schemeClr>
                </a:solidFill>
              </a:rPr>
              <a:t>2</a:t>
            </a:r>
            <a:endParaRPr lang="en-GB" sz="500" dirty="0">
              <a:solidFill>
                <a:schemeClr val="accent1">
                  <a:lumMod val="75000"/>
                </a:schemeClr>
              </a:solidFill>
            </a:endParaRPr>
          </a:p>
        </p:txBody>
      </p:sp>
      <p:sp>
        <p:nvSpPr>
          <p:cNvPr id="143" name="TextBox 142">
            <a:extLst>
              <a:ext uri="{FF2B5EF4-FFF2-40B4-BE49-F238E27FC236}">
                <a16:creationId xmlns:a16="http://schemas.microsoft.com/office/drawing/2014/main" id="{9CBBBF21-820F-005B-074B-35139E85CBAB}"/>
              </a:ext>
            </a:extLst>
          </p:cNvPr>
          <p:cNvSpPr txBox="1"/>
          <p:nvPr/>
        </p:nvSpPr>
        <p:spPr>
          <a:xfrm>
            <a:off x="2228785" y="2163240"/>
            <a:ext cx="227948" cy="169277"/>
          </a:xfrm>
          <a:prstGeom prst="rect">
            <a:avLst/>
          </a:prstGeom>
          <a:noFill/>
        </p:spPr>
        <p:txBody>
          <a:bodyPr wrap="none" rtlCol="0">
            <a:spAutoFit/>
          </a:bodyPr>
          <a:lstStyle/>
          <a:p>
            <a:r>
              <a:rPr lang="en-GB" sz="430" dirty="0">
                <a:solidFill>
                  <a:schemeClr val="accent1">
                    <a:lumMod val="75000"/>
                  </a:schemeClr>
                </a:solidFill>
              </a:rPr>
              <a:t>t</a:t>
            </a:r>
            <a:r>
              <a:rPr lang="en-GB" sz="500" baseline="-25000" dirty="0">
                <a:solidFill>
                  <a:schemeClr val="accent1">
                    <a:lumMod val="75000"/>
                  </a:schemeClr>
                </a:solidFill>
              </a:rPr>
              <a:t>1</a:t>
            </a:r>
            <a:endParaRPr lang="en-GB" sz="500" dirty="0">
              <a:solidFill>
                <a:schemeClr val="accent1">
                  <a:lumMod val="75000"/>
                </a:schemeClr>
              </a:solidFill>
            </a:endParaRPr>
          </a:p>
        </p:txBody>
      </p:sp>
      <p:sp>
        <p:nvSpPr>
          <p:cNvPr id="144" name="Rectangle 143">
            <a:extLst>
              <a:ext uri="{FF2B5EF4-FFF2-40B4-BE49-F238E27FC236}">
                <a16:creationId xmlns:a16="http://schemas.microsoft.com/office/drawing/2014/main" id="{A2277D03-A48E-F312-5C02-C1B172C0BF93}"/>
              </a:ext>
            </a:extLst>
          </p:cNvPr>
          <p:cNvSpPr/>
          <p:nvPr/>
        </p:nvSpPr>
        <p:spPr>
          <a:xfrm>
            <a:off x="2062122" y="2293262"/>
            <a:ext cx="310588"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Rectangle 144">
            <a:extLst>
              <a:ext uri="{FF2B5EF4-FFF2-40B4-BE49-F238E27FC236}">
                <a16:creationId xmlns:a16="http://schemas.microsoft.com/office/drawing/2014/main" id="{32D0B7ED-622D-C0CB-4823-BC07A5D0A47E}"/>
              </a:ext>
            </a:extLst>
          </p:cNvPr>
          <p:cNvSpPr/>
          <p:nvPr/>
        </p:nvSpPr>
        <p:spPr>
          <a:xfrm>
            <a:off x="1090376" y="2200440"/>
            <a:ext cx="1524808" cy="87682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TextBox 145">
            <a:extLst>
              <a:ext uri="{FF2B5EF4-FFF2-40B4-BE49-F238E27FC236}">
                <a16:creationId xmlns:a16="http://schemas.microsoft.com/office/drawing/2014/main" id="{E05C6754-33F6-D2D8-DD2D-70FA236DE6A9}"/>
              </a:ext>
            </a:extLst>
          </p:cNvPr>
          <p:cNvSpPr txBox="1"/>
          <p:nvPr/>
        </p:nvSpPr>
        <p:spPr>
          <a:xfrm>
            <a:off x="-114" y="2279694"/>
            <a:ext cx="1180577" cy="820225"/>
          </a:xfrm>
          <a:prstGeom prst="rect">
            <a:avLst/>
          </a:prstGeom>
          <a:noFill/>
        </p:spPr>
        <p:txBody>
          <a:bodyPr wrap="square" rtlCol="0">
            <a:spAutoFit/>
          </a:bodyPr>
          <a:lstStyle/>
          <a:p>
            <a:r>
              <a:rPr lang="en-GB" sz="430" b="1" dirty="0">
                <a:solidFill>
                  <a:srgbClr val="0070C0"/>
                </a:solidFill>
              </a:rPr>
              <a:t>End Systems Applications</a:t>
            </a:r>
            <a:r>
              <a:rPr lang="en-GB" sz="430" dirty="0"/>
              <a:t>: Internet apps. </a:t>
            </a:r>
          </a:p>
          <a:p>
            <a:r>
              <a:rPr lang="en-GB" sz="430" dirty="0"/>
              <a:t>Pcs run on diff hardware, OS etc. Protocols offer layer of abstraction (only need to comply). Pcs may exchange </a:t>
            </a:r>
            <a:r>
              <a:rPr lang="en-GB" sz="430" dirty="0" err="1"/>
              <a:t>msgs</a:t>
            </a:r>
            <a:r>
              <a:rPr lang="en-GB" sz="430" dirty="0"/>
              <a:t> (act as input), need to </a:t>
            </a:r>
            <a:r>
              <a:rPr lang="en-GB" sz="430" dirty="0" err="1"/>
              <a:t>addr</a:t>
            </a:r>
            <a:r>
              <a:rPr lang="en-GB" sz="430" dirty="0"/>
              <a:t> each other to comm. Diff pcs use diff ports, only 1 pcs can use a port on 1 IP at a time. OS provides networking primitives (sockets). End-sys/host may run multiple progs w/ multiple pcs using internet/networking. </a:t>
            </a:r>
            <a:r>
              <a:rPr lang="en-GB" sz="430" dirty="0">
                <a:solidFill>
                  <a:srgbClr val="00B050"/>
                </a:solidFill>
              </a:rPr>
              <a:t>Pcs </a:t>
            </a:r>
            <a:r>
              <a:rPr lang="en-GB" sz="430" dirty="0" err="1">
                <a:solidFill>
                  <a:srgbClr val="00B050"/>
                </a:solidFill>
              </a:rPr>
              <a:t>addr’d</a:t>
            </a:r>
            <a:r>
              <a:rPr lang="en-GB" sz="430" dirty="0">
                <a:solidFill>
                  <a:srgbClr val="00B050"/>
                </a:solidFill>
              </a:rPr>
              <a:t> within host using port </a:t>
            </a:r>
            <a:r>
              <a:rPr lang="en-GB" sz="430" dirty="0" err="1">
                <a:solidFill>
                  <a:srgbClr val="00B050"/>
                </a:solidFill>
              </a:rPr>
              <a:t>num</a:t>
            </a:r>
            <a:r>
              <a:rPr lang="en-GB" sz="430" dirty="0">
                <a:solidFill>
                  <a:srgbClr val="00B050"/>
                </a:solidFill>
              </a:rPr>
              <a:t> which it is using</a:t>
            </a:r>
            <a:r>
              <a:rPr lang="en-GB" sz="430" dirty="0"/>
              <a:t>.</a:t>
            </a:r>
            <a:endParaRPr lang="en-GB" sz="430" b="1" dirty="0"/>
          </a:p>
        </p:txBody>
      </p:sp>
      <p:sp>
        <p:nvSpPr>
          <p:cNvPr id="147" name="Rectangle 146">
            <a:extLst>
              <a:ext uri="{FF2B5EF4-FFF2-40B4-BE49-F238E27FC236}">
                <a16:creationId xmlns:a16="http://schemas.microsoft.com/office/drawing/2014/main" id="{43450157-A35D-3FE8-AECB-825EC3411E3F}"/>
              </a:ext>
            </a:extLst>
          </p:cNvPr>
          <p:cNvSpPr/>
          <p:nvPr/>
        </p:nvSpPr>
        <p:spPr>
          <a:xfrm>
            <a:off x="2685" y="2315503"/>
            <a:ext cx="1087199" cy="75079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2" name="Straight Connector 151">
            <a:extLst>
              <a:ext uri="{FF2B5EF4-FFF2-40B4-BE49-F238E27FC236}">
                <a16:creationId xmlns:a16="http://schemas.microsoft.com/office/drawing/2014/main" id="{33259151-9C87-1303-A052-1ECBBB245C59}"/>
              </a:ext>
            </a:extLst>
          </p:cNvPr>
          <p:cNvCxnSpPr/>
          <p:nvPr/>
        </p:nvCxnSpPr>
        <p:spPr>
          <a:xfrm>
            <a:off x="2615184" y="2319378"/>
            <a:ext cx="4858766" cy="0"/>
          </a:xfrm>
          <a:prstGeom prst="line">
            <a:avLst/>
          </a:prstGeom>
          <a:ln w="9525"/>
        </p:spPr>
        <p:style>
          <a:lnRef idx="1">
            <a:schemeClr val="dk1"/>
          </a:lnRef>
          <a:fillRef idx="0">
            <a:schemeClr val="dk1"/>
          </a:fillRef>
          <a:effectRef idx="0">
            <a:schemeClr val="dk1"/>
          </a:effectRef>
          <a:fontRef idx="minor">
            <a:schemeClr val="tx1"/>
          </a:fontRef>
        </p:style>
      </p:cxnSp>
      <p:sp>
        <p:nvSpPr>
          <p:cNvPr id="153" name="TextBox 152">
            <a:extLst>
              <a:ext uri="{FF2B5EF4-FFF2-40B4-BE49-F238E27FC236}">
                <a16:creationId xmlns:a16="http://schemas.microsoft.com/office/drawing/2014/main" id="{3319609F-2AE9-C9CE-16B8-D463B980911B}"/>
              </a:ext>
            </a:extLst>
          </p:cNvPr>
          <p:cNvSpPr txBox="1"/>
          <p:nvPr/>
        </p:nvSpPr>
        <p:spPr>
          <a:xfrm>
            <a:off x="2550351" y="2291708"/>
            <a:ext cx="1210916" cy="820225"/>
          </a:xfrm>
          <a:prstGeom prst="rect">
            <a:avLst/>
          </a:prstGeom>
          <a:noFill/>
        </p:spPr>
        <p:txBody>
          <a:bodyPr wrap="square" rtlCol="0">
            <a:spAutoFit/>
          </a:bodyPr>
          <a:lstStyle/>
          <a:p>
            <a:r>
              <a:rPr lang="en-GB" sz="430" b="1" dirty="0">
                <a:solidFill>
                  <a:srgbClr val="0070C0"/>
                </a:solidFill>
              </a:rPr>
              <a:t>Roles</a:t>
            </a:r>
            <a:r>
              <a:rPr lang="en-GB" sz="430" dirty="0"/>
              <a:t>: </a:t>
            </a:r>
            <a:r>
              <a:rPr lang="en-GB" sz="430" b="1" dirty="0"/>
              <a:t>Client</a:t>
            </a:r>
            <a:r>
              <a:rPr lang="en-GB" sz="430" dirty="0"/>
              <a:t>: Initiates comms, if conn-oriented service establish comms. </a:t>
            </a:r>
            <a:r>
              <a:rPr lang="en-GB" sz="430" i="1" dirty="0"/>
              <a:t>Sockets</a:t>
            </a:r>
            <a:r>
              <a:rPr lang="en-GB" sz="430" dirty="0"/>
              <a:t>: 1. create socket by connecting to server, 2. use socket to R/W from it, 3. </a:t>
            </a:r>
            <a:r>
              <a:rPr lang="en-GB" sz="430" dirty="0" err="1"/>
              <a:t>disconnect+destroy</a:t>
            </a:r>
            <a:r>
              <a:rPr lang="en-GB" sz="430" dirty="0"/>
              <a:t> socket. </a:t>
            </a:r>
            <a:r>
              <a:rPr lang="en-GB" sz="430" b="1" dirty="0"/>
              <a:t>Server</a:t>
            </a:r>
            <a:r>
              <a:rPr lang="en-GB" sz="430" dirty="0"/>
              <a:t>: Waits for connections, if conn-oriented passively accept conn </a:t>
            </a:r>
            <a:r>
              <a:rPr lang="en-GB" sz="430" dirty="0" err="1"/>
              <a:t>reqs</a:t>
            </a:r>
            <a:r>
              <a:rPr lang="en-GB" sz="430" dirty="0"/>
              <a:t>. </a:t>
            </a:r>
            <a:r>
              <a:rPr lang="en-GB" sz="430" i="1" dirty="0"/>
              <a:t>Sockets</a:t>
            </a:r>
            <a:r>
              <a:rPr lang="en-GB" sz="430" dirty="0"/>
              <a:t>: 1. create server socket by accepting conn on port, 2. R/W data from socket to use, 3. </a:t>
            </a:r>
            <a:r>
              <a:rPr lang="en-GB" sz="430" dirty="0" err="1"/>
              <a:t>disconnect+destroy</a:t>
            </a:r>
            <a:r>
              <a:rPr lang="en-GB" sz="430" dirty="0"/>
              <a:t> socket. R/W for both part of C/S app protocol. </a:t>
            </a:r>
            <a:r>
              <a:rPr lang="en-GB" sz="430" b="1" dirty="0"/>
              <a:t>P2P</a:t>
            </a:r>
            <a:r>
              <a:rPr lang="en-GB" sz="430" dirty="0"/>
              <a:t>: both act as C+S e.g. BitTorrent, Gnutella.</a:t>
            </a:r>
            <a:endParaRPr lang="en-GB" sz="430" b="1" dirty="0"/>
          </a:p>
        </p:txBody>
      </p:sp>
      <p:sp>
        <p:nvSpPr>
          <p:cNvPr id="154" name="Rectangle 153">
            <a:extLst>
              <a:ext uri="{FF2B5EF4-FFF2-40B4-BE49-F238E27FC236}">
                <a16:creationId xmlns:a16="http://schemas.microsoft.com/office/drawing/2014/main" id="{F214CAA0-2C77-860E-C9B5-7F8217CC1FC0}"/>
              </a:ext>
            </a:extLst>
          </p:cNvPr>
          <p:cNvSpPr/>
          <p:nvPr/>
        </p:nvSpPr>
        <p:spPr>
          <a:xfrm>
            <a:off x="2615184" y="2319726"/>
            <a:ext cx="1068583" cy="75753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TextBox 154">
            <a:extLst>
              <a:ext uri="{FF2B5EF4-FFF2-40B4-BE49-F238E27FC236}">
                <a16:creationId xmlns:a16="http://schemas.microsoft.com/office/drawing/2014/main" id="{8AFCADC3-5FFA-BE43-1478-F7A0049B14BE}"/>
              </a:ext>
            </a:extLst>
          </p:cNvPr>
          <p:cNvSpPr txBox="1"/>
          <p:nvPr/>
        </p:nvSpPr>
        <p:spPr>
          <a:xfrm>
            <a:off x="3618183" y="2292709"/>
            <a:ext cx="1990345" cy="820225"/>
          </a:xfrm>
          <a:prstGeom prst="rect">
            <a:avLst/>
          </a:prstGeom>
          <a:noFill/>
        </p:spPr>
        <p:txBody>
          <a:bodyPr wrap="square" rtlCol="0">
            <a:spAutoFit/>
          </a:bodyPr>
          <a:lstStyle/>
          <a:p>
            <a:r>
              <a:rPr lang="en-GB" sz="430" b="1" dirty="0">
                <a:solidFill>
                  <a:srgbClr val="0070C0"/>
                </a:solidFill>
              </a:rPr>
              <a:t>HTTP</a:t>
            </a:r>
            <a:r>
              <a:rPr lang="en-GB" sz="430" dirty="0"/>
              <a:t>: </a:t>
            </a:r>
            <a:r>
              <a:rPr lang="en-GB" sz="430" dirty="0" err="1"/>
              <a:t>HyperText</a:t>
            </a:r>
            <a:r>
              <a:rPr lang="en-GB" sz="430" dirty="0"/>
              <a:t> Transfer Protocol, used for transferring web </a:t>
            </a:r>
            <a:r>
              <a:rPr lang="en-GB" sz="430" dirty="0" err="1"/>
              <a:t>objs</a:t>
            </a:r>
            <a:r>
              <a:rPr lang="en-GB" sz="430" dirty="0"/>
              <a:t>/providing access to them. Conn-oriented (TCP), can do conn-less (UDP). Each </a:t>
            </a:r>
            <a:r>
              <a:rPr lang="en-GB" sz="430" dirty="0" err="1"/>
              <a:t>req+resp</a:t>
            </a:r>
            <a:r>
              <a:rPr lang="en-GB" sz="430" dirty="0"/>
              <a:t> 1 unit, no </a:t>
            </a:r>
            <a:r>
              <a:rPr lang="en-GB" sz="430" dirty="0" err="1"/>
              <a:t>req</a:t>
            </a:r>
            <a:r>
              <a:rPr lang="en-GB" sz="430" dirty="0"/>
              <a:t> dep on </a:t>
            </a:r>
            <a:r>
              <a:rPr lang="en-GB" sz="430" dirty="0" err="1"/>
              <a:t>prev</a:t>
            </a:r>
            <a:r>
              <a:rPr lang="en-GB" sz="430" dirty="0"/>
              <a:t> (stateless), all self-contained, if </a:t>
            </a:r>
            <a:r>
              <a:rPr lang="en-GB" sz="430" dirty="0" err="1"/>
              <a:t>req</a:t>
            </a:r>
            <a:r>
              <a:rPr lang="en-GB" sz="430" dirty="0"/>
              <a:t> dropped others not affected. 1.1 most pop, 2.0 </a:t>
            </a:r>
            <a:r>
              <a:rPr lang="en-GB" sz="430" dirty="0" err="1"/>
              <a:t>faster+influenced</a:t>
            </a:r>
            <a:r>
              <a:rPr lang="en-GB" sz="430" dirty="0"/>
              <a:t> by Google </a:t>
            </a:r>
            <a:r>
              <a:rPr lang="en-GB" sz="430" dirty="0" err="1"/>
              <a:t>projs</a:t>
            </a:r>
            <a:r>
              <a:rPr lang="en-GB" sz="430" dirty="0"/>
              <a:t>, 3 in final draft. 80 = HTTP </a:t>
            </a:r>
            <a:r>
              <a:rPr lang="en-GB" sz="430" dirty="0" err="1"/>
              <a:t>req</a:t>
            </a:r>
            <a:r>
              <a:rPr lang="en-GB" sz="430" dirty="0"/>
              <a:t> port. </a:t>
            </a:r>
            <a:r>
              <a:rPr lang="en-GB" sz="430" b="1" dirty="0"/>
              <a:t>Persistent</a:t>
            </a:r>
            <a:r>
              <a:rPr lang="en-GB" sz="430" dirty="0"/>
              <a:t>: connection stays open for multiple </a:t>
            </a:r>
            <a:r>
              <a:rPr lang="en-GB" sz="430" dirty="0" err="1"/>
              <a:t>reqs</a:t>
            </a:r>
            <a:r>
              <a:rPr lang="en-GB" sz="430" dirty="0"/>
              <a:t>, instead of new one for each. </a:t>
            </a:r>
            <a:r>
              <a:rPr lang="en-GB" sz="430" b="1" dirty="0">
                <a:solidFill>
                  <a:srgbClr val="0070C0"/>
                </a:solidFill>
              </a:rPr>
              <a:t>HTTP/1.0</a:t>
            </a:r>
            <a:r>
              <a:rPr lang="en-GB" sz="430" dirty="0"/>
              <a:t>: 1 TCP connection/obj. </a:t>
            </a:r>
            <a:r>
              <a:rPr lang="en-GB" sz="430" dirty="0" err="1"/>
              <a:t>Ineff</a:t>
            </a:r>
            <a:r>
              <a:rPr lang="en-GB" sz="430" dirty="0"/>
              <a:t> use of </a:t>
            </a:r>
            <a:r>
              <a:rPr lang="en-GB" sz="430" dirty="0" err="1"/>
              <a:t>network+OS</a:t>
            </a:r>
            <a:r>
              <a:rPr lang="en-GB" sz="430" dirty="0"/>
              <a:t> (lots of </a:t>
            </a:r>
            <a:r>
              <a:rPr lang="en-GB" sz="430" dirty="0" err="1"/>
              <a:t>spawn+dest</a:t>
            </a:r>
            <a:r>
              <a:rPr lang="en-GB" sz="430" dirty="0"/>
              <a:t>). </a:t>
            </a:r>
            <a:r>
              <a:rPr lang="en-GB" sz="430" b="1" dirty="0">
                <a:solidFill>
                  <a:srgbClr val="0070C0"/>
                </a:solidFill>
              </a:rPr>
              <a:t>1.1</a:t>
            </a:r>
            <a:r>
              <a:rPr lang="en-GB" sz="430" dirty="0"/>
              <a:t>: same TCP connection used for </a:t>
            </a:r>
            <a:r>
              <a:rPr lang="en-GB" sz="430" dirty="0" err="1"/>
              <a:t>mult</a:t>
            </a:r>
            <a:r>
              <a:rPr lang="en-GB" sz="430" dirty="0"/>
              <a:t> </a:t>
            </a:r>
            <a:r>
              <a:rPr lang="en-GB" sz="430" dirty="0" err="1"/>
              <a:t>reqs+resps</a:t>
            </a:r>
            <a:r>
              <a:rPr lang="en-GB" sz="430" dirty="0"/>
              <a:t> (can </a:t>
            </a:r>
            <a:r>
              <a:rPr lang="en-GB" sz="430" dirty="0" err="1"/>
              <a:t>recv</a:t>
            </a:r>
            <a:r>
              <a:rPr lang="en-GB" sz="430" dirty="0"/>
              <a:t> </a:t>
            </a:r>
            <a:r>
              <a:rPr lang="en-GB" sz="430" dirty="0" err="1"/>
              <a:t>multile</a:t>
            </a:r>
            <a:r>
              <a:rPr lang="en-GB" sz="430" dirty="0"/>
              <a:t> </a:t>
            </a:r>
            <a:r>
              <a:rPr lang="en-GB" sz="430" dirty="0" err="1"/>
              <a:t>objs</a:t>
            </a:r>
            <a:r>
              <a:rPr lang="en-GB" sz="430" dirty="0"/>
              <a:t>). Default to persistent connections (keep open for further </a:t>
            </a:r>
            <a:r>
              <a:rPr lang="en-GB" sz="430" dirty="0" err="1"/>
              <a:t>reqs</a:t>
            </a:r>
            <a:r>
              <a:rPr lang="en-GB" sz="430" dirty="0"/>
              <a:t>). </a:t>
            </a:r>
            <a:r>
              <a:rPr lang="en-GB" sz="430" dirty="0" err="1"/>
              <a:t>Req</a:t>
            </a:r>
            <a:r>
              <a:rPr lang="en-GB" sz="430" dirty="0"/>
              <a:t> containing </a:t>
            </a:r>
            <a:r>
              <a:rPr lang="en-GB" sz="430" i="1" dirty="0"/>
              <a:t>Connection: close</a:t>
            </a:r>
            <a:r>
              <a:rPr lang="en-GB" sz="430" dirty="0"/>
              <a:t> done after all </a:t>
            </a:r>
            <a:r>
              <a:rPr lang="en-GB" sz="430" dirty="0" err="1"/>
              <a:t>resp</a:t>
            </a:r>
            <a:r>
              <a:rPr lang="en-GB" sz="430" dirty="0"/>
              <a:t>/</a:t>
            </a:r>
            <a:r>
              <a:rPr lang="en-GB" sz="430" dirty="0" err="1"/>
              <a:t>req</a:t>
            </a:r>
            <a:r>
              <a:rPr lang="en-GB" sz="430" dirty="0"/>
              <a:t> sent (intention of c/s not to use persistent). </a:t>
            </a:r>
            <a:r>
              <a:rPr lang="en-GB" sz="430" b="1" dirty="0">
                <a:solidFill>
                  <a:srgbClr val="0070C0"/>
                </a:solidFill>
              </a:rPr>
              <a:t>2</a:t>
            </a:r>
            <a:r>
              <a:rPr lang="en-GB" sz="430" dirty="0"/>
              <a:t>: exchange in binary (</a:t>
            </a:r>
            <a:r>
              <a:rPr lang="en-GB" sz="430" dirty="0" err="1"/>
              <a:t>compact+higher</a:t>
            </a:r>
            <a:r>
              <a:rPr lang="en-GB" sz="430" dirty="0"/>
              <a:t> speed), connection fully multiplexed (not ordered /blocking), single TCP with par </a:t>
            </a:r>
            <a:r>
              <a:rPr lang="en-GB" sz="430" dirty="0" err="1"/>
              <a:t>reqs</a:t>
            </a:r>
            <a:r>
              <a:rPr lang="en-GB" sz="430" dirty="0"/>
              <a:t>. </a:t>
            </a:r>
            <a:r>
              <a:rPr lang="en-GB" sz="430" b="1" dirty="0">
                <a:solidFill>
                  <a:srgbClr val="0070C0"/>
                </a:solidFill>
              </a:rPr>
              <a:t>3</a:t>
            </a:r>
            <a:r>
              <a:rPr lang="en-GB" sz="430" dirty="0"/>
              <a:t>: UDP.</a:t>
            </a:r>
            <a:endParaRPr lang="en-GB" sz="430" b="1" dirty="0"/>
          </a:p>
        </p:txBody>
      </p:sp>
      <p:sp>
        <p:nvSpPr>
          <p:cNvPr id="160" name="TextBox 159">
            <a:extLst>
              <a:ext uri="{FF2B5EF4-FFF2-40B4-BE49-F238E27FC236}">
                <a16:creationId xmlns:a16="http://schemas.microsoft.com/office/drawing/2014/main" id="{4A37D05F-FD32-92E1-ED5D-20135C81E9D4}"/>
              </a:ext>
            </a:extLst>
          </p:cNvPr>
          <p:cNvSpPr txBox="1"/>
          <p:nvPr/>
        </p:nvSpPr>
        <p:spPr>
          <a:xfrm>
            <a:off x="-1449" y="3035561"/>
            <a:ext cx="1180577" cy="555537"/>
          </a:xfrm>
          <a:prstGeom prst="rect">
            <a:avLst/>
          </a:prstGeom>
          <a:noFill/>
        </p:spPr>
        <p:txBody>
          <a:bodyPr wrap="square" rtlCol="0">
            <a:spAutoFit/>
          </a:bodyPr>
          <a:lstStyle/>
          <a:p>
            <a:r>
              <a:rPr lang="en-GB" sz="430" b="1" dirty="0">
                <a:solidFill>
                  <a:srgbClr val="0070C0"/>
                </a:solidFill>
              </a:rPr>
              <a:t>Protocol</a:t>
            </a:r>
            <a:r>
              <a:rPr lang="en-GB" sz="430" dirty="0"/>
              <a:t>: should </a:t>
            </a:r>
            <a:r>
              <a:rPr lang="en-GB" sz="430" dirty="0" err="1"/>
              <a:t>incl</a:t>
            </a:r>
            <a:r>
              <a:rPr lang="en-GB" sz="430" dirty="0"/>
              <a:t> </a:t>
            </a:r>
            <a:r>
              <a:rPr lang="en-GB" sz="430" dirty="0" err="1"/>
              <a:t>ver</a:t>
            </a:r>
            <a:r>
              <a:rPr lang="en-GB" sz="430" dirty="0"/>
              <a:t> </a:t>
            </a:r>
            <a:r>
              <a:rPr lang="en-GB" sz="430" dirty="0" err="1"/>
              <a:t>num</a:t>
            </a:r>
            <a:r>
              <a:rPr lang="en-GB" sz="430" dirty="0"/>
              <a:t> (usually very first bits). Mechanism to negotiate protocol </a:t>
            </a:r>
            <a:r>
              <a:rPr lang="en-GB" sz="430" dirty="0" err="1"/>
              <a:t>ver</a:t>
            </a:r>
            <a:r>
              <a:rPr lang="en-GB" sz="430" dirty="0"/>
              <a:t> allows des to change. </a:t>
            </a:r>
            <a:r>
              <a:rPr lang="en-GB" sz="430" b="1" dirty="0" err="1"/>
              <a:t>Req</a:t>
            </a:r>
            <a:r>
              <a:rPr lang="en-GB" sz="430" dirty="0"/>
              <a:t>: protocol </a:t>
            </a:r>
            <a:r>
              <a:rPr lang="en-GB" sz="430" dirty="0" err="1"/>
              <a:t>ver</a:t>
            </a:r>
            <a:r>
              <a:rPr lang="en-GB" sz="430" dirty="0"/>
              <a:t>, URL spec, connection </a:t>
            </a:r>
            <a:r>
              <a:rPr lang="en-GB" sz="430" dirty="0" err="1"/>
              <a:t>attrs</a:t>
            </a:r>
            <a:r>
              <a:rPr lang="en-GB" sz="430" dirty="0"/>
              <a:t>, content/feature negotiation. </a:t>
            </a:r>
            <a:r>
              <a:rPr lang="en-GB" sz="430" b="1" dirty="0" err="1"/>
              <a:t>Resp</a:t>
            </a:r>
            <a:r>
              <a:rPr lang="en-GB" sz="430" dirty="0"/>
              <a:t>: protocol </a:t>
            </a:r>
            <a:r>
              <a:rPr lang="en-GB" sz="430" dirty="0" err="1"/>
              <a:t>ver</a:t>
            </a:r>
            <a:r>
              <a:rPr lang="en-GB" sz="430" dirty="0"/>
              <a:t>, reply status/</a:t>
            </a:r>
            <a:r>
              <a:rPr lang="en-GB" sz="430" dirty="0" err="1"/>
              <a:t>val</a:t>
            </a:r>
            <a:r>
              <a:rPr lang="en-GB" sz="430" dirty="0"/>
              <a:t>, connection </a:t>
            </a:r>
            <a:r>
              <a:rPr lang="en-GB" sz="430" dirty="0" err="1"/>
              <a:t>attrs</a:t>
            </a:r>
            <a:r>
              <a:rPr lang="en-GB" sz="430" dirty="0"/>
              <a:t>, </a:t>
            </a:r>
            <a:r>
              <a:rPr lang="en-GB" sz="430" dirty="0" err="1"/>
              <a:t>obj</a:t>
            </a:r>
            <a:r>
              <a:rPr lang="en-GB" sz="430" dirty="0"/>
              <a:t> </a:t>
            </a:r>
            <a:r>
              <a:rPr lang="en-GB" sz="430" dirty="0" err="1"/>
              <a:t>attrs</a:t>
            </a:r>
            <a:r>
              <a:rPr lang="en-GB" sz="430" dirty="0"/>
              <a:t>, content spec (type, </a:t>
            </a:r>
            <a:r>
              <a:rPr lang="en-GB" sz="430" dirty="0" err="1"/>
              <a:t>len</a:t>
            </a:r>
            <a:r>
              <a:rPr lang="en-GB" sz="430" dirty="0"/>
              <a:t>), content (</a:t>
            </a:r>
            <a:r>
              <a:rPr lang="en-GB" sz="430" dirty="0" err="1"/>
              <a:t>objs</a:t>
            </a:r>
            <a:r>
              <a:rPr lang="en-GB" sz="430" dirty="0"/>
              <a:t>).</a:t>
            </a:r>
          </a:p>
        </p:txBody>
      </p:sp>
      <p:sp>
        <p:nvSpPr>
          <p:cNvPr id="161" name="Rectangle 160">
            <a:extLst>
              <a:ext uri="{FF2B5EF4-FFF2-40B4-BE49-F238E27FC236}">
                <a16:creationId xmlns:a16="http://schemas.microsoft.com/office/drawing/2014/main" id="{0E17F49F-E4DB-5309-2562-5CC67B14FC87}"/>
              </a:ext>
            </a:extLst>
          </p:cNvPr>
          <p:cNvSpPr/>
          <p:nvPr/>
        </p:nvSpPr>
        <p:spPr>
          <a:xfrm>
            <a:off x="0" y="3065519"/>
            <a:ext cx="1092089" cy="4982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2" name="TextBox 161">
            <a:extLst>
              <a:ext uri="{FF2B5EF4-FFF2-40B4-BE49-F238E27FC236}">
                <a16:creationId xmlns:a16="http://schemas.microsoft.com/office/drawing/2014/main" id="{433781F1-E028-484A-BFBD-140675D5A1B7}"/>
              </a:ext>
            </a:extLst>
          </p:cNvPr>
          <p:cNvSpPr txBox="1"/>
          <p:nvPr/>
        </p:nvSpPr>
        <p:spPr>
          <a:xfrm>
            <a:off x="5466927" y="2286011"/>
            <a:ext cx="1948286" cy="621709"/>
          </a:xfrm>
          <a:prstGeom prst="rect">
            <a:avLst/>
          </a:prstGeom>
          <a:noFill/>
        </p:spPr>
        <p:txBody>
          <a:bodyPr wrap="square" rtlCol="0">
            <a:spAutoFit/>
          </a:bodyPr>
          <a:lstStyle/>
          <a:p>
            <a:r>
              <a:rPr lang="en-GB" sz="430" b="1" dirty="0">
                <a:solidFill>
                  <a:srgbClr val="0070C0"/>
                </a:solidFill>
              </a:rPr>
              <a:t>HTTP Methods</a:t>
            </a:r>
            <a:r>
              <a:rPr lang="en-GB" sz="430" dirty="0"/>
              <a:t>: </a:t>
            </a:r>
            <a:r>
              <a:rPr lang="en-GB" sz="430" b="1" dirty="0"/>
              <a:t>GET</a:t>
            </a:r>
            <a:r>
              <a:rPr lang="en-GB" sz="430" dirty="0"/>
              <a:t>: retrieve </a:t>
            </a:r>
            <a:r>
              <a:rPr lang="en-GB" sz="430" dirty="0" err="1"/>
              <a:t>obj</a:t>
            </a:r>
            <a:r>
              <a:rPr lang="en-GB" sz="430" dirty="0"/>
              <a:t> using URL. </a:t>
            </a:r>
            <a:r>
              <a:rPr lang="en-GB" sz="430" b="1" dirty="0"/>
              <a:t>POST</a:t>
            </a:r>
            <a:r>
              <a:rPr lang="en-GB" sz="430" dirty="0"/>
              <a:t>: submit data to server (e.g. form/message). </a:t>
            </a:r>
            <a:r>
              <a:rPr lang="en-GB" sz="430" b="1" dirty="0"/>
              <a:t>HEAD</a:t>
            </a:r>
            <a:r>
              <a:rPr lang="en-GB" sz="430" dirty="0"/>
              <a:t>: only GET header (test link validity). </a:t>
            </a:r>
            <a:r>
              <a:rPr lang="en-GB" sz="430" b="1" dirty="0"/>
              <a:t>PUT</a:t>
            </a:r>
            <a:r>
              <a:rPr lang="en-GB" sz="430" dirty="0"/>
              <a:t>: </a:t>
            </a:r>
            <a:r>
              <a:rPr lang="en-GB" sz="430" dirty="0" err="1"/>
              <a:t>reqs</a:t>
            </a:r>
            <a:r>
              <a:rPr lang="en-GB" sz="430" dirty="0"/>
              <a:t> enclosed </a:t>
            </a:r>
            <a:r>
              <a:rPr lang="en-GB" sz="430" dirty="0" err="1"/>
              <a:t>obj</a:t>
            </a:r>
            <a:r>
              <a:rPr lang="en-GB" sz="430" dirty="0"/>
              <a:t> stored under given URL. </a:t>
            </a:r>
            <a:r>
              <a:rPr lang="en-GB" sz="430" b="1" dirty="0"/>
              <a:t>DELETE</a:t>
            </a:r>
            <a:r>
              <a:rPr lang="en-GB" sz="430" dirty="0"/>
              <a:t>: delete given obj. </a:t>
            </a:r>
            <a:r>
              <a:rPr lang="en-GB" sz="430" b="1" dirty="0"/>
              <a:t>OPTIONS</a:t>
            </a:r>
            <a:r>
              <a:rPr lang="en-GB" sz="430" dirty="0"/>
              <a:t>: </a:t>
            </a:r>
            <a:r>
              <a:rPr lang="en-GB" sz="430" dirty="0" err="1"/>
              <a:t>req</a:t>
            </a:r>
            <a:r>
              <a:rPr lang="en-GB" sz="430" dirty="0"/>
              <a:t> available comms options for obj. </a:t>
            </a:r>
            <a:r>
              <a:rPr lang="en-GB" sz="430" b="1" dirty="0"/>
              <a:t>Status Codes</a:t>
            </a:r>
            <a:r>
              <a:rPr lang="en-GB" sz="430" dirty="0"/>
              <a:t>: 1xx = informational, 2xx = OK, 3xx = redirection (</a:t>
            </a:r>
            <a:r>
              <a:rPr lang="en-GB" sz="430" dirty="0" err="1"/>
              <a:t>obj</a:t>
            </a:r>
            <a:r>
              <a:rPr lang="en-GB" sz="430" dirty="0"/>
              <a:t> moved temp/perm), 4xx = client err (00 = malformed </a:t>
            </a:r>
            <a:r>
              <a:rPr lang="en-GB" sz="430" dirty="0" err="1"/>
              <a:t>req</a:t>
            </a:r>
            <a:r>
              <a:rPr lang="en-GB" sz="430" dirty="0"/>
              <a:t>, 01 = </a:t>
            </a:r>
            <a:r>
              <a:rPr lang="en-GB" sz="430" dirty="0" err="1"/>
              <a:t>unauth</a:t>
            </a:r>
            <a:r>
              <a:rPr lang="en-GB" sz="430" dirty="0"/>
              <a:t>, 04 = </a:t>
            </a:r>
            <a:r>
              <a:rPr lang="en-GB" sz="430" dirty="0" err="1"/>
              <a:t>obj</a:t>
            </a:r>
            <a:r>
              <a:rPr lang="en-GB" sz="430" dirty="0"/>
              <a:t> not found, 05 = method not allowed), 5xx = server err (00= internal, 03 = overloaded). </a:t>
            </a:r>
            <a:r>
              <a:rPr lang="en-GB" sz="430" b="1" dirty="0"/>
              <a:t>telnet</a:t>
            </a:r>
            <a:r>
              <a:rPr lang="en-GB" sz="430" dirty="0"/>
              <a:t>: send plain-text comms directly to server listening on port.</a:t>
            </a:r>
            <a:endParaRPr lang="en-GB" sz="430" b="1" dirty="0"/>
          </a:p>
        </p:txBody>
      </p:sp>
      <p:pic>
        <p:nvPicPr>
          <p:cNvPr id="163" name="Picture 162">
            <a:extLst>
              <a:ext uri="{FF2B5EF4-FFF2-40B4-BE49-F238E27FC236}">
                <a16:creationId xmlns:a16="http://schemas.microsoft.com/office/drawing/2014/main" id="{DF020A49-84F5-1CA3-B616-9978118D8D8C}"/>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25000"/>
                    </a14:imgEffect>
                    <a14:imgEffect>
                      <a14:brightnessContrast bright="20000" contrast="-40000"/>
                    </a14:imgEffect>
                  </a14:imgLayer>
                </a14:imgProps>
              </a:ext>
            </a:extLst>
          </a:blip>
          <a:stretch>
            <a:fillRect/>
          </a:stretch>
        </p:blipFill>
        <p:spPr>
          <a:xfrm>
            <a:off x="5548380" y="2854030"/>
            <a:ext cx="785835" cy="208567"/>
          </a:xfrm>
          <a:prstGeom prst="rect">
            <a:avLst/>
          </a:prstGeom>
        </p:spPr>
      </p:pic>
      <p:pic>
        <p:nvPicPr>
          <p:cNvPr id="164" name="Picture 163">
            <a:extLst>
              <a:ext uri="{FF2B5EF4-FFF2-40B4-BE49-F238E27FC236}">
                <a16:creationId xmlns:a16="http://schemas.microsoft.com/office/drawing/2014/main" id="{D2EAFC3B-C55F-975E-52BE-6A9930AE649B}"/>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25000"/>
                    </a14:imgEffect>
                    <a14:imgEffect>
                      <a14:brightnessContrast bright="20000" contrast="-40000"/>
                    </a14:imgEffect>
                  </a14:imgLayer>
                </a14:imgProps>
              </a:ext>
            </a:extLst>
          </a:blip>
          <a:stretch>
            <a:fillRect/>
          </a:stretch>
        </p:blipFill>
        <p:spPr>
          <a:xfrm>
            <a:off x="6353813" y="2799025"/>
            <a:ext cx="916589" cy="347712"/>
          </a:xfrm>
          <a:prstGeom prst="rect">
            <a:avLst/>
          </a:prstGeom>
        </p:spPr>
      </p:pic>
      <p:sp>
        <p:nvSpPr>
          <p:cNvPr id="165" name="TextBox 164">
            <a:extLst>
              <a:ext uri="{FF2B5EF4-FFF2-40B4-BE49-F238E27FC236}">
                <a16:creationId xmlns:a16="http://schemas.microsoft.com/office/drawing/2014/main" id="{1E324364-4EB8-7875-0F13-39B83A6F0B36}"/>
              </a:ext>
            </a:extLst>
          </p:cNvPr>
          <p:cNvSpPr txBox="1"/>
          <p:nvPr/>
        </p:nvSpPr>
        <p:spPr>
          <a:xfrm>
            <a:off x="6774620" y="2943136"/>
            <a:ext cx="640593" cy="276999"/>
          </a:xfrm>
          <a:prstGeom prst="rect">
            <a:avLst/>
          </a:prstGeom>
          <a:noFill/>
        </p:spPr>
        <p:txBody>
          <a:bodyPr wrap="square" rtlCol="0">
            <a:spAutoFit/>
          </a:bodyPr>
          <a:lstStyle/>
          <a:p>
            <a:r>
              <a:rPr lang="en-GB" sz="400" dirty="0"/>
              <a:t>Followed by empty line then </a:t>
            </a:r>
            <a:r>
              <a:rPr lang="en-GB" sz="400" dirty="0" err="1"/>
              <a:t>obj</a:t>
            </a:r>
            <a:r>
              <a:rPr lang="en-GB" sz="400" dirty="0"/>
              <a:t> body (</a:t>
            </a:r>
            <a:r>
              <a:rPr lang="en-GB" sz="400" dirty="0" err="1"/>
              <a:t>poss</a:t>
            </a:r>
            <a:r>
              <a:rPr lang="en-GB" sz="400" dirty="0"/>
              <a:t> empty)</a:t>
            </a:r>
          </a:p>
        </p:txBody>
      </p:sp>
      <p:sp>
        <p:nvSpPr>
          <p:cNvPr id="170" name="Rectangle 169">
            <a:extLst>
              <a:ext uri="{FF2B5EF4-FFF2-40B4-BE49-F238E27FC236}">
                <a16:creationId xmlns:a16="http://schemas.microsoft.com/office/drawing/2014/main" id="{B507EA14-D9FD-63C6-4278-0745E8B294E2}"/>
              </a:ext>
            </a:extLst>
          </p:cNvPr>
          <p:cNvSpPr/>
          <p:nvPr/>
        </p:nvSpPr>
        <p:spPr>
          <a:xfrm>
            <a:off x="3683413" y="2318807"/>
            <a:ext cx="1848004" cy="7584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E7DBA7D8-413B-CD9C-A6C3-CA555CD87D64}"/>
              </a:ext>
            </a:extLst>
          </p:cNvPr>
          <p:cNvSpPr txBox="1"/>
          <p:nvPr/>
        </p:nvSpPr>
        <p:spPr>
          <a:xfrm>
            <a:off x="1029108" y="3045006"/>
            <a:ext cx="1247986" cy="555537"/>
          </a:xfrm>
          <a:prstGeom prst="rect">
            <a:avLst/>
          </a:prstGeom>
          <a:noFill/>
        </p:spPr>
        <p:txBody>
          <a:bodyPr wrap="square" rtlCol="0">
            <a:spAutoFit/>
          </a:bodyPr>
          <a:lstStyle/>
          <a:p>
            <a:r>
              <a:rPr lang="en-GB" sz="430" b="1" dirty="0">
                <a:solidFill>
                  <a:srgbClr val="0070C0"/>
                </a:solidFill>
              </a:rPr>
              <a:t>HTTP Sessions</a:t>
            </a:r>
            <a:r>
              <a:rPr lang="en-GB" sz="430" dirty="0"/>
              <a:t>: HTTP = stateless but need stateful apps, done through </a:t>
            </a:r>
            <a:r>
              <a:rPr lang="en-GB" sz="430" b="1" dirty="0"/>
              <a:t>Cookies</a:t>
            </a:r>
            <a:r>
              <a:rPr lang="en-GB" sz="430" dirty="0"/>
              <a:t>. </a:t>
            </a:r>
            <a:r>
              <a:rPr lang="en-GB" sz="430" b="1" dirty="0"/>
              <a:t>Set-Cookie Header</a:t>
            </a:r>
            <a:r>
              <a:rPr lang="en-GB" sz="430" dirty="0"/>
              <a:t>: sent within HTTP </a:t>
            </a:r>
            <a:r>
              <a:rPr lang="en-GB" sz="430" dirty="0" err="1"/>
              <a:t>resp</a:t>
            </a:r>
            <a:r>
              <a:rPr lang="en-GB" sz="430" dirty="0"/>
              <a:t>, from S</a:t>
            </a:r>
            <a:r>
              <a:rPr lang="en-GB" sz="430" dirty="0">
                <a:sym typeface="Wingdings" panose="05000000000000000000" pitchFamily="2" charset="2"/>
              </a:rPr>
              <a:t>C. Tells C given cookie is session ID for site. </a:t>
            </a:r>
            <a:r>
              <a:rPr lang="en-GB" sz="430" b="1" dirty="0">
                <a:sym typeface="Wingdings" panose="05000000000000000000" pitchFamily="2" charset="2"/>
              </a:rPr>
              <a:t>Cookie Header</a:t>
            </a:r>
            <a:r>
              <a:rPr lang="en-GB" sz="430" dirty="0">
                <a:sym typeface="Wingdings" panose="05000000000000000000" pitchFamily="2" charset="2"/>
              </a:rPr>
              <a:t>: sent within HTTP </a:t>
            </a:r>
            <a:r>
              <a:rPr lang="en-GB" sz="430" dirty="0" err="1">
                <a:sym typeface="Wingdings" panose="05000000000000000000" pitchFamily="2" charset="2"/>
              </a:rPr>
              <a:t>req</a:t>
            </a:r>
            <a:r>
              <a:rPr lang="en-GB" sz="430" dirty="0">
                <a:sym typeface="Wingdings" panose="05000000000000000000" pitchFamily="2" charset="2"/>
              </a:rPr>
              <a:t> CS, tells server that the </a:t>
            </a:r>
            <a:r>
              <a:rPr lang="en-GB" sz="430" dirty="0" err="1">
                <a:sym typeface="Wingdings" panose="05000000000000000000" pitchFamily="2" charset="2"/>
              </a:rPr>
              <a:t>req</a:t>
            </a:r>
            <a:r>
              <a:rPr lang="en-GB" sz="430" dirty="0">
                <a:sym typeface="Wingdings" panose="05000000000000000000" pitchFamily="2" charset="2"/>
              </a:rPr>
              <a:t> belongs to </a:t>
            </a:r>
            <a:r>
              <a:rPr lang="en-GB" sz="430" dirty="0" err="1">
                <a:sym typeface="Wingdings" panose="05000000000000000000" pitchFamily="2" charset="2"/>
              </a:rPr>
              <a:t>sesh</a:t>
            </a:r>
            <a:r>
              <a:rPr lang="en-GB" sz="430" dirty="0">
                <a:sym typeface="Wingdings" panose="05000000000000000000" pitchFamily="2" charset="2"/>
              </a:rPr>
              <a:t>. Some sites keep cookies between visits to track users.</a:t>
            </a:r>
            <a:endParaRPr lang="en-GB" sz="430" dirty="0"/>
          </a:p>
        </p:txBody>
      </p:sp>
      <p:sp>
        <p:nvSpPr>
          <p:cNvPr id="21" name="TextBox 20">
            <a:extLst>
              <a:ext uri="{FF2B5EF4-FFF2-40B4-BE49-F238E27FC236}">
                <a16:creationId xmlns:a16="http://schemas.microsoft.com/office/drawing/2014/main" id="{AE30B686-9751-A4DF-34B2-FFA589312C2E}"/>
              </a:ext>
            </a:extLst>
          </p:cNvPr>
          <p:cNvSpPr txBox="1"/>
          <p:nvPr/>
        </p:nvSpPr>
        <p:spPr>
          <a:xfrm>
            <a:off x="2115738" y="3043821"/>
            <a:ext cx="2266257" cy="555537"/>
          </a:xfrm>
          <a:prstGeom prst="rect">
            <a:avLst/>
          </a:prstGeom>
          <a:noFill/>
        </p:spPr>
        <p:txBody>
          <a:bodyPr wrap="square" rtlCol="0">
            <a:spAutoFit/>
          </a:bodyPr>
          <a:lstStyle/>
          <a:p>
            <a:r>
              <a:rPr lang="en-GB" sz="430" b="1" dirty="0">
                <a:solidFill>
                  <a:srgbClr val="0070C0"/>
                </a:solidFill>
              </a:rPr>
              <a:t>IP</a:t>
            </a:r>
            <a:r>
              <a:rPr lang="en-GB" sz="430" b="1" dirty="0"/>
              <a:t> </a:t>
            </a:r>
            <a:r>
              <a:rPr lang="en-GB" sz="430" b="1" dirty="0" err="1">
                <a:solidFill>
                  <a:srgbClr val="0070C0"/>
                </a:solidFill>
              </a:rPr>
              <a:t>Addrs</a:t>
            </a:r>
            <a:r>
              <a:rPr lang="en-GB" sz="430" dirty="0"/>
              <a:t>: uniquely ID end sys by </a:t>
            </a:r>
            <a:r>
              <a:rPr lang="en-GB" sz="430" dirty="0" err="1"/>
              <a:t>addr</a:t>
            </a:r>
            <a:r>
              <a:rPr lang="en-GB" sz="430" dirty="0"/>
              <a:t>. Easy format for routers to pcs, not practical for ppl. Pre-1983: use file containing map: host mnemonic </a:t>
            </a:r>
            <a:r>
              <a:rPr lang="en-GB" sz="430" dirty="0">
                <a:sym typeface="Wingdings" panose="05000000000000000000" pitchFamily="2" charset="2"/>
              </a:rPr>
              <a:t> IP </a:t>
            </a:r>
            <a:r>
              <a:rPr lang="en-GB" sz="430" dirty="0" err="1">
                <a:sym typeface="Wingdings" panose="05000000000000000000" pitchFamily="2" charset="2"/>
              </a:rPr>
              <a:t>addrs</a:t>
            </a:r>
            <a:r>
              <a:rPr lang="en-GB" sz="430" dirty="0">
                <a:sym typeface="Wingdings" panose="05000000000000000000" pitchFamily="2" charset="2"/>
              </a:rPr>
              <a:t>. </a:t>
            </a:r>
            <a:r>
              <a:rPr lang="en-GB" sz="430" b="1" dirty="0">
                <a:sym typeface="Wingdings" panose="05000000000000000000" pitchFamily="2" charset="2"/>
              </a:rPr>
              <a:t>DNS</a:t>
            </a:r>
            <a:r>
              <a:rPr lang="en-GB" sz="430" dirty="0">
                <a:sym typeface="Wingdings" panose="05000000000000000000" pitchFamily="2" charset="2"/>
              </a:rPr>
              <a:t> (Domain Name System): map: name  IP </a:t>
            </a:r>
            <a:r>
              <a:rPr lang="en-GB" sz="430" dirty="0" err="1">
                <a:sym typeface="Wingdings" panose="05000000000000000000" pitchFamily="2" charset="2"/>
              </a:rPr>
              <a:t>addr</a:t>
            </a:r>
            <a:r>
              <a:rPr lang="en-GB" sz="430" dirty="0">
                <a:sym typeface="Wingdings" panose="05000000000000000000" pitchFamily="2" charset="2"/>
              </a:rPr>
              <a:t>. </a:t>
            </a:r>
            <a:r>
              <a:rPr lang="en-GB" sz="430" b="1" dirty="0">
                <a:sym typeface="Wingdings" panose="05000000000000000000" pitchFamily="2" charset="2"/>
              </a:rPr>
              <a:t>Root Server</a:t>
            </a:r>
            <a:r>
              <a:rPr lang="en-GB" sz="430" dirty="0">
                <a:sym typeface="Wingdings" panose="05000000000000000000" pitchFamily="2" charset="2"/>
              </a:rPr>
              <a:t>: each top-level domain (e.g. .com, .org) is </a:t>
            </a:r>
            <a:r>
              <a:rPr lang="en-GB" sz="430" dirty="0" err="1">
                <a:sym typeface="Wingdings" panose="05000000000000000000" pitchFamily="2" charset="2"/>
              </a:rPr>
              <a:t>assoc</a:t>
            </a:r>
            <a:r>
              <a:rPr lang="en-GB" sz="430" dirty="0">
                <a:sym typeface="Wingdings" panose="05000000000000000000" pitchFamily="2" charset="2"/>
              </a:rPr>
              <a:t> with 1 of 13 root DNS servers (op by 12 </a:t>
            </a:r>
            <a:r>
              <a:rPr lang="en-GB" sz="430" dirty="0" err="1">
                <a:sym typeface="Wingdings" panose="05000000000000000000" pitchFamily="2" charset="2"/>
              </a:rPr>
              <a:t>indep</a:t>
            </a:r>
            <a:r>
              <a:rPr lang="en-GB" sz="430" dirty="0">
                <a:sym typeface="Wingdings" panose="05000000000000000000" pitchFamily="2" charset="2"/>
              </a:rPr>
              <a:t> orgs). </a:t>
            </a:r>
            <a:r>
              <a:rPr lang="en-GB" sz="430" b="1" dirty="0">
                <a:sym typeface="Wingdings" panose="05000000000000000000" pitchFamily="2" charset="2"/>
              </a:rPr>
              <a:t>Top-Level Domain Servers</a:t>
            </a:r>
            <a:r>
              <a:rPr lang="en-GB" sz="430" dirty="0">
                <a:sym typeface="Wingdings" panose="05000000000000000000" pitchFamily="2" charset="2"/>
              </a:rPr>
              <a:t>: DNS server </a:t>
            </a:r>
            <a:r>
              <a:rPr lang="en-GB" sz="430" dirty="0" err="1">
                <a:sym typeface="Wingdings" panose="05000000000000000000" pitchFamily="2" charset="2"/>
              </a:rPr>
              <a:t>assoc</a:t>
            </a:r>
            <a:r>
              <a:rPr lang="en-GB" sz="430" dirty="0">
                <a:sym typeface="Wingdings" panose="05000000000000000000" pitchFamily="2" charset="2"/>
              </a:rPr>
              <a:t> with top-level domain. </a:t>
            </a:r>
            <a:r>
              <a:rPr lang="en-GB" sz="430" b="1" dirty="0">
                <a:sym typeface="Wingdings" panose="05000000000000000000" pitchFamily="2" charset="2"/>
              </a:rPr>
              <a:t>Authoritative Servers</a:t>
            </a:r>
            <a:r>
              <a:rPr lang="en-GB" sz="430" dirty="0">
                <a:sym typeface="Wingdings" panose="05000000000000000000" pitchFamily="2" charset="2"/>
              </a:rPr>
              <a:t>: for each domain, hold master copy mapping pub hosts within that domain. Most </a:t>
            </a:r>
            <a:r>
              <a:rPr lang="en-GB" sz="430" dirty="0" err="1">
                <a:sym typeface="Wingdings" panose="05000000000000000000" pitchFamily="2" charset="2"/>
              </a:rPr>
              <a:t>root+lower</a:t>
            </a:r>
            <a:r>
              <a:rPr lang="en-GB" sz="430" dirty="0">
                <a:sym typeface="Wingdings" panose="05000000000000000000" pitchFamily="2" charset="2"/>
              </a:rPr>
              <a:t> level servers </a:t>
            </a:r>
            <a:r>
              <a:rPr lang="en-GB" sz="430" dirty="0" err="1">
                <a:sym typeface="Wingdings" panose="05000000000000000000" pitchFamily="2" charset="2"/>
              </a:rPr>
              <a:t>impl</a:t>
            </a:r>
            <a:r>
              <a:rPr lang="en-GB" sz="430" dirty="0">
                <a:sym typeface="Wingdings" panose="05000000000000000000" pitchFamily="2" charset="2"/>
              </a:rPr>
              <a:t> as distributed set of machines. </a:t>
            </a:r>
            <a:r>
              <a:rPr lang="en-GB" sz="430" b="1" dirty="0">
                <a:sym typeface="Wingdings" panose="05000000000000000000" pitchFamily="2" charset="2"/>
              </a:rPr>
              <a:t>A</a:t>
            </a:r>
            <a:r>
              <a:rPr lang="en-GB" sz="430" dirty="0">
                <a:sym typeface="Wingdings" panose="05000000000000000000" pitchFamily="2" charset="2"/>
              </a:rPr>
              <a:t> = load balanced traffic, lower latency. </a:t>
            </a:r>
            <a:r>
              <a:rPr lang="en-GB" sz="430" b="1" dirty="0">
                <a:sym typeface="Wingdings" panose="05000000000000000000" pitchFamily="2" charset="2"/>
              </a:rPr>
              <a:t>D </a:t>
            </a:r>
            <a:r>
              <a:rPr lang="en-GB" sz="430" dirty="0">
                <a:sym typeface="Wingdings" panose="05000000000000000000" pitchFamily="2" charset="2"/>
              </a:rPr>
              <a:t>= redundancy, major point of failure + bottleneck.</a:t>
            </a:r>
            <a:endParaRPr lang="en-GB" sz="430" b="1" dirty="0"/>
          </a:p>
        </p:txBody>
      </p:sp>
      <p:sp>
        <p:nvSpPr>
          <p:cNvPr id="24" name="Rectangle 23">
            <a:extLst>
              <a:ext uri="{FF2B5EF4-FFF2-40B4-BE49-F238E27FC236}">
                <a16:creationId xmlns:a16="http://schemas.microsoft.com/office/drawing/2014/main" id="{62D66D1F-C4AD-6334-D296-640E15E2AB9A}"/>
              </a:ext>
            </a:extLst>
          </p:cNvPr>
          <p:cNvSpPr/>
          <p:nvPr/>
        </p:nvSpPr>
        <p:spPr>
          <a:xfrm>
            <a:off x="1092089" y="3077263"/>
            <a:ext cx="3198571" cy="48633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A62070A2-B738-80B8-E9DE-B31E7C388FDD}"/>
              </a:ext>
            </a:extLst>
          </p:cNvPr>
          <p:cNvSpPr txBox="1"/>
          <p:nvPr/>
        </p:nvSpPr>
        <p:spPr>
          <a:xfrm>
            <a:off x="4223165" y="3043821"/>
            <a:ext cx="2214552" cy="489365"/>
          </a:xfrm>
          <a:prstGeom prst="rect">
            <a:avLst/>
          </a:prstGeom>
          <a:noFill/>
        </p:spPr>
        <p:txBody>
          <a:bodyPr wrap="square" rtlCol="0">
            <a:spAutoFit/>
          </a:bodyPr>
          <a:lstStyle/>
          <a:p>
            <a:r>
              <a:rPr lang="en-GB" sz="430" b="1" dirty="0">
                <a:solidFill>
                  <a:srgbClr val="0070C0"/>
                </a:solidFill>
              </a:rPr>
              <a:t>WWW</a:t>
            </a:r>
            <a:r>
              <a:rPr lang="en-GB" sz="430" dirty="0"/>
              <a:t>: hypertext + hyperlinks. Glorified FTP, plaintext transfers. HTTP old concept (60’s), HTML simple, HTTP protocol </a:t>
            </a:r>
            <a:r>
              <a:rPr lang="en-GB" sz="430" dirty="0" err="1"/>
              <a:t>stateless+simple</a:t>
            </a:r>
            <a:r>
              <a:rPr lang="en-GB" sz="430" dirty="0"/>
              <a:t>, low barrier of entry, GUI browsers </a:t>
            </a:r>
            <a:r>
              <a:rPr lang="en-GB" sz="430" dirty="0">
                <a:sym typeface="Wingdings" panose="05000000000000000000" pitchFamily="2" charset="2"/>
              </a:rPr>
              <a:t>= more accessible. </a:t>
            </a:r>
            <a:r>
              <a:rPr lang="en-GB" sz="430" b="1" dirty="0">
                <a:sym typeface="Wingdings" panose="05000000000000000000" pitchFamily="2" charset="2"/>
              </a:rPr>
              <a:t>Document</a:t>
            </a:r>
            <a:r>
              <a:rPr lang="en-GB" sz="430" dirty="0">
                <a:sym typeface="Wingdings" panose="05000000000000000000" pitchFamily="2" charset="2"/>
              </a:rPr>
              <a:t>: webpage (website has several). </a:t>
            </a:r>
            <a:r>
              <a:rPr lang="en-GB" sz="430" b="1" dirty="0" err="1">
                <a:sym typeface="Wingdings" panose="05000000000000000000" pitchFamily="2" charset="2"/>
              </a:rPr>
              <a:t>Objs</a:t>
            </a:r>
            <a:r>
              <a:rPr lang="en-GB" sz="430" dirty="0">
                <a:sym typeface="Wingdings" panose="05000000000000000000" pitchFamily="2" charset="2"/>
              </a:rPr>
              <a:t>: file (doc may have several e.g. HTML, JS, images). </a:t>
            </a:r>
            <a:r>
              <a:rPr lang="en-GB" sz="430" b="1" dirty="0">
                <a:sym typeface="Wingdings" panose="05000000000000000000" pitchFamily="2" charset="2"/>
              </a:rPr>
              <a:t>URL</a:t>
            </a:r>
            <a:r>
              <a:rPr lang="en-GB" sz="430" dirty="0">
                <a:sym typeface="Wingdings" panose="05000000000000000000" pitchFamily="2" charset="2"/>
              </a:rPr>
              <a:t>: Uniform Resource Locator (specifies </a:t>
            </a:r>
            <a:r>
              <a:rPr lang="en-GB" sz="430" dirty="0" err="1">
                <a:sym typeface="Wingdings" panose="05000000000000000000" pitchFamily="2" charset="2"/>
              </a:rPr>
              <a:t>obj</a:t>
            </a:r>
            <a:r>
              <a:rPr lang="en-GB" sz="430" dirty="0">
                <a:sym typeface="Wingdings" panose="05000000000000000000" pitchFamily="2" charset="2"/>
              </a:rPr>
              <a:t> </a:t>
            </a:r>
            <a:r>
              <a:rPr lang="en-GB" sz="430" dirty="0" err="1">
                <a:sym typeface="Wingdings" panose="05000000000000000000" pitchFamily="2" charset="2"/>
              </a:rPr>
              <a:t>addr</a:t>
            </a:r>
            <a:r>
              <a:rPr lang="en-GB" sz="430" dirty="0">
                <a:sym typeface="Wingdings" panose="05000000000000000000" pitchFamily="2" charset="2"/>
              </a:rPr>
              <a:t>). </a:t>
            </a:r>
            <a:r>
              <a:rPr lang="en-GB" sz="430" b="1" dirty="0">
                <a:sym typeface="Wingdings" panose="05000000000000000000" pitchFamily="2" charset="2"/>
              </a:rPr>
              <a:t>Browser</a:t>
            </a:r>
            <a:r>
              <a:rPr lang="en-GB" sz="430" dirty="0">
                <a:sym typeface="Wingdings" panose="05000000000000000000" pitchFamily="2" charset="2"/>
              </a:rPr>
              <a:t> (user agent): prog to </a:t>
            </a:r>
            <a:r>
              <a:rPr lang="en-GB" sz="430" dirty="0" err="1">
                <a:sym typeface="Wingdings" panose="05000000000000000000" pitchFamily="2" charset="2"/>
              </a:rPr>
              <a:t>req</a:t>
            </a:r>
            <a:r>
              <a:rPr lang="en-GB" sz="430" dirty="0">
                <a:sym typeface="Wingdings" panose="05000000000000000000" pitchFamily="2" charset="2"/>
              </a:rPr>
              <a:t>/</a:t>
            </a:r>
            <a:r>
              <a:rPr lang="en-GB" sz="430" dirty="0" err="1">
                <a:sym typeface="Wingdings" panose="05000000000000000000" pitchFamily="2" charset="2"/>
              </a:rPr>
              <a:t>recv</a:t>
            </a:r>
            <a:r>
              <a:rPr lang="en-GB" sz="430" dirty="0">
                <a:sym typeface="Wingdings" panose="05000000000000000000" pitchFamily="2" charset="2"/>
              </a:rPr>
              <a:t> </a:t>
            </a:r>
            <a:r>
              <a:rPr lang="en-GB" sz="430" dirty="0" err="1">
                <a:sym typeface="Wingdings" panose="05000000000000000000" pitchFamily="2" charset="2"/>
              </a:rPr>
              <a:t>docs+pcs</a:t>
            </a:r>
            <a:r>
              <a:rPr lang="en-GB" sz="430" dirty="0">
                <a:sym typeface="Wingdings" panose="05000000000000000000" pitchFamily="2" charset="2"/>
              </a:rPr>
              <a:t> docs to display graphically. </a:t>
            </a:r>
            <a:r>
              <a:rPr lang="en-GB" sz="430" b="1" dirty="0">
                <a:sym typeface="Wingdings" panose="05000000000000000000" pitchFamily="2" charset="2"/>
              </a:rPr>
              <a:t>Web Server</a:t>
            </a:r>
            <a:r>
              <a:rPr lang="en-GB" sz="430" dirty="0">
                <a:sym typeface="Wingdings" panose="05000000000000000000" pitchFamily="2" charset="2"/>
              </a:rPr>
              <a:t>: app containing </a:t>
            </a:r>
            <a:r>
              <a:rPr lang="en-GB" sz="430" dirty="0" err="1">
                <a:sym typeface="Wingdings" panose="05000000000000000000" pitchFamily="2" charset="2"/>
              </a:rPr>
              <a:t>docs+objs</a:t>
            </a:r>
            <a:r>
              <a:rPr lang="en-GB" sz="430" dirty="0">
                <a:sym typeface="Wingdings" panose="05000000000000000000" pitchFamily="2" charset="2"/>
              </a:rPr>
              <a:t> serving to Cs over HTTP.</a:t>
            </a:r>
            <a:endParaRPr lang="en-GB" sz="430" b="1" dirty="0"/>
          </a:p>
        </p:txBody>
      </p:sp>
      <p:sp>
        <p:nvSpPr>
          <p:cNvPr id="26" name="Rectangle 25">
            <a:extLst>
              <a:ext uri="{FF2B5EF4-FFF2-40B4-BE49-F238E27FC236}">
                <a16:creationId xmlns:a16="http://schemas.microsoft.com/office/drawing/2014/main" id="{4FD4244F-DA8B-76F3-FB85-08F92DB0453A}"/>
              </a:ext>
            </a:extLst>
          </p:cNvPr>
          <p:cNvSpPr/>
          <p:nvPr/>
        </p:nvSpPr>
        <p:spPr>
          <a:xfrm>
            <a:off x="4290315" y="3078078"/>
            <a:ext cx="2043899" cy="41756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A99FD481-66B1-1267-46E9-623E12AECDC3}"/>
              </a:ext>
            </a:extLst>
          </p:cNvPr>
          <p:cNvSpPr txBox="1"/>
          <p:nvPr/>
        </p:nvSpPr>
        <p:spPr>
          <a:xfrm>
            <a:off x="6271489" y="3145191"/>
            <a:ext cx="1143724" cy="886397"/>
          </a:xfrm>
          <a:prstGeom prst="rect">
            <a:avLst/>
          </a:prstGeom>
          <a:noFill/>
        </p:spPr>
        <p:txBody>
          <a:bodyPr wrap="square" rtlCol="0">
            <a:spAutoFit/>
          </a:bodyPr>
          <a:lstStyle/>
          <a:p>
            <a:r>
              <a:rPr lang="en-GB" sz="430" b="1" dirty="0">
                <a:solidFill>
                  <a:srgbClr val="0070C0"/>
                </a:solidFill>
              </a:rPr>
              <a:t>Dynamic Webpages</a:t>
            </a:r>
            <a:r>
              <a:rPr lang="en-GB" sz="430" dirty="0"/>
              <a:t>: Instead of storing/serving static </a:t>
            </a:r>
            <a:r>
              <a:rPr lang="en-GB" sz="430" dirty="0" err="1"/>
              <a:t>pgs</a:t>
            </a:r>
            <a:r>
              <a:rPr lang="en-GB" sz="430" dirty="0"/>
              <a:t>, gen </a:t>
            </a:r>
            <a:r>
              <a:rPr lang="en-GB" sz="430" dirty="0" err="1"/>
              <a:t>pgs</a:t>
            </a:r>
            <a:r>
              <a:rPr lang="en-GB" sz="430" dirty="0"/>
              <a:t> for given </a:t>
            </a:r>
            <a:r>
              <a:rPr lang="en-GB" sz="430" dirty="0" err="1"/>
              <a:t>reqs</a:t>
            </a:r>
            <a:r>
              <a:rPr lang="en-GB" sz="430" dirty="0"/>
              <a:t> on the fly. </a:t>
            </a:r>
            <a:r>
              <a:rPr lang="en-GB" sz="430" b="1" dirty="0"/>
              <a:t>CGI</a:t>
            </a:r>
            <a:r>
              <a:rPr lang="en-GB" sz="430" dirty="0"/>
              <a:t> (Common Gateway Interface): allows to ID a </a:t>
            </a:r>
            <a:r>
              <a:rPr lang="en-GB" sz="430" dirty="0" err="1"/>
              <a:t>prog+params</a:t>
            </a:r>
            <a:r>
              <a:rPr lang="en-GB" sz="430" dirty="0"/>
              <a:t> from URL. Server will start pcs to exec the prog which returns res (if any) as regular webpage. </a:t>
            </a:r>
            <a:r>
              <a:rPr lang="en-GB" sz="430" b="1" dirty="0"/>
              <a:t>Servlets</a:t>
            </a:r>
            <a:r>
              <a:rPr lang="en-GB" sz="430" dirty="0"/>
              <a:t>: Java sol to state (webserver creates new instances of JVM to </a:t>
            </a:r>
            <a:r>
              <a:rPr lang="en-GB" sz="430" dirty="0" err="1"/>
              <a:t>run+pcs</a:t>
            </a:r>
            <a:r>
              <a:rPr lang="en-GB" sz="430" dirty="0"/>
              <a:t> </a:t>
            </a:r>
            <a:r>
              <a:rPr lang="en-GB" sz="430" dirty="0" err="1"/>
              <a:t>reqs</a:t>
            </a:r>
            <a:r>
              <a:rPr lang="en-GB" sz="430" dirty="0"/>
              <a:t> for each client. </a:t>
            </a:r>
            <a:r>
              <a:rPr lang="en-GB" sz="430" b="1" dirty="0"/>
              <a:t>Alt</a:t>
            </a:r>
            <a:r>
              <a:rPr lang="en-GB" sz="430" dirty="0"/>
              <a:t>: exec code on client side instead of server. Server-side: PHP, C#, Java, Perl, Client-side: JS, CSS, HTML.</a:t>
            </a:r>
          </a:p>
        </p:txBody>
      </p:sp>
      <p:sp>
        <p:nvSpPr>
          <p:cNvPr id="29" name="Rectangle 28">
            <a:extLst>
              <a:ext uri="{FF2B5EF4-FFF2-40B4-BE49-F238E27FC236}">
                <a16:creationId xmlns:a16="http://schemas.microsoft.com/office/drawing/2014/main" id="{285CF262-3B2F-358B-80FC-0C28A1E0F0E3}"/>
              </a:ext>
            </a:extLst>
          </p:cNvPr>
          <p:cNvSpPr/>
          <p:nvPr/>
        </p:nvSpPr>
        <p:spPr>
          <a:xfrm>
            <a:off x="6334214" y="3178556"/>
            <a:ext cx="1080104" cy="81481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2980C255-8EBB-C811-6D32-748CC6845F97}"/>
              </a:ext>
            </a:extLst>
          </p:cNvPr>
          <p:cNvSpPr txBox="1"/>
          <p:nvPr/>
        </p:nvSpPr>
        <p:spPr>
          <a:xfrm>
            <a:off x="262" y="3531824"/>
            <a:ext cx="1863902" cy="687881"/>
          </a:xfrm>
          <a:prstGeom prst="rect">
            <a:avLst/>
          </a:prstGeom>
          <a:noFill/>
        </p:spPr>
        <p:txBody>
          <a:bodyPr wrap="square" rtlCol="0">
            <a:spAutoFit/>
          </a:bodyPr>
          <a:lstStyle/>
          <a:p>
            <a:r>
              <a:rPr lang="en-GB" sz="430" b="1" dirty="0">
                <a:solidFill>
                  <a:srgbClr val="0070C0"/>
                </a:solidFill>
              </a:rPr>
              <a:t>Web Caching</a:t>
            </a:r>
            <a:r>
              <a:rPr lang="en-GB" sz="430" dirty="0"/>
              <a:t>:  S</a:t>
            </a:r>
            <a:r>
              <a:rPr lang="en-GB" sz="430" dirty="0">
                <a:sym typeface="Wingdings" panose="05000000000000000000" pitchFamily="2" charset="2"/>
              </a:rPr>
              <a:t>C = high latency, low bandwidth, cost = </a:t>
            </a:r>
            <a:r>
              <a:rPr lang="en-GB" sz="430" b="1" dirty="0">
                <a:sym typeface="Wingdings" panose="05000000000000000000" pitchFamily="2" charset="2"/>
              </a:rPr>
              <a:t>C</a:t>
            </a:r>
            <a:r>
              <a:rPr lang="en-GB" sz="500" b="1" baseline="-25000" dirty="0">
                <a:sym typeface="Wingdings" panose="05000000000000000000" pitchFamily="2" charset="2"/>
              </a:rPr>
              <a:t>H</a:t>
            </a:r>
            <a:r>
              <a:rPr lang="en-GB" sz="430" dirty="0">
                <a:sym typeface="Wingdings" panose="05000000000000000000" pitchFamily="2" charset="2"/>
              </a:rPr>
              <a:t>. </a:t>
            </a:r>
            <a:r>
              <a:rPr lang="en-GB" sz="430" dirty="0" err="1">
                <a:sym typeface="Wingdings" panose="05000000000000000000" pitchFamily="2" charset="2"/>
              </a:rPr>
              <a:t>proxyC</a:t>
            </a:r>
            <a:r>
              <a:rPr lang="en-GB" sz="430" dirty="0">
                <a:sym typeface="Wingdings" panose="05000000000000000000" pitchFamily="2" charset="2"/>
              </a:rPr>
              <a:t> = low latency, high bandwidth, cost = </a:t>
            </a:r>
            <a:r>
              <a:rPr lang="en-GB" sz="430" b="1" dirty="0">
                <a:sym typeface="Wingdings" panose="05000000000000000000" pitchFamily="2" charset="2"/>
              </a:rPr>
              <a:t>C</a:t>
            </a:r>
            <a:r>
              <a:rPr lang="en-GB" sz="500" b="1" baseline="-25000" dirty="0">
                <a:sym typeface="Wingdings" panose="05000000000000000000" pitchFamily="2" charset="2"/>
              </a:rPr>
              <a:t>L</a:t>
            </a:r>
            <a:r>
              <a:rPr lang="en-GB" sz="430" dirty="0">
                <a:sym typeface="Wingdings" panose="05000000000000000000" pitchFamily="2" charset="2"/>
              </a:rPr>
              <a:t>. To serve 3 Cs, either </a:t>
            </a:r>
            <a:r>
              <a:rPr lang="en-GB" sz="430" b="1" dirty="0">
                <a:sym typeface="Wingdings" panose="05000000000000000000" pitchFamily="2" charset="2"/>
              </a:rPr>
              <a:t>3C</a:t>
            </a:r>
            <a:r>
              <a:rPr lang="en-GB" sz="500" b="1" baseline="-25000" dirty="0">
                <a:sym typeface="Wingdings" panose="05000000000000000000" pitchFamily="2" charset="2"/>
              </a:rPr>
              <a:t>L</a:t>
            </a:r>
            <a:r>
              <a:rPr lang="en-GB" sz="430" b="1" dirty="0">
                <a:sym typeface="Wingdings" panose="05000000000000000000" pitchFamily="2" charset="2"/>
              </a:rPr>
              <a:t> </a:t>
            </a:r>
            <a:r>
              <a:rPr lang="en-GB" sz="430" dirty="0">
                <a:sym typeface="Wingdings" panose="05000000000000000000" pitchFamily="2" charset="2"/>
              </a:rPr>
              <a:t>or </a:t>
            </a:r>
            <a:r>
              <a:rPr lang="en-GB" sz="430" b="1" dirty="0">
                <a:sym typeface="Wingdings" panose="05000000000000000000" pitchFamily="2" charset="2"/>
              </a:rPr>
              <a:t>1C</a:t>
            </a:r>
            <a:r>
              <a:rPr lang="en-GB" sz="500" b="1" baseline="-25000" dirty="0">
                <a:sym typeface="Wingdings" panose="05000000000000000000" pitchFamily="2" charset="2"/>
              </a:rPr>
              <a:t>H</a:t>
            </a:r>
            <a:r>
              <a:rPr lang="en-GB" sz="430" b="1" dirty="0">
                <a:sym typeface="Wingdings" panose="05000000000000000000" pitchFamily="2" charset="2"/>
              </a:rPr>
              <a:t> + 3C</a:t>
            </a:r>
            <a:r>
              <a:rPr lang="en-GB" sz="500" b="1" baseline="-25000" dirty="0">
                <a:sym typeface="Wingdings" panose="05000000000000000000" pitchFamily="2" charset="2"/>
              </a:rPr>
              <a:t>L</a:t>
            </a:r>
            <a:r>
              <a:rPr lang="en-GB" sz="430" dirty="0">
                <a:sym typeface="Wingdings" panose="05000000000000000000" pitchFamily="2" charset="2"/>
              </a:rPr>
              <a:t>. </a:t>
            </a:r>
            <a:r>
              <a:rPr lang="en-GB" sz="430" b="1" dirty="0">
                <a:sym typeface="Wingdings" panose="05000000000000000000" pitchFamily="2" charset="2"/>
              </a:rPr>
              <a:t>A</a:t>
            </a:r>
            <a:r>
              <a:rPr lang="en-GB" sz="430" dirty="0">
                <a:sym typeface="Wingdings" panose="05000000000000000000" pitchFamily="2" charset="2"/>
              </a:rPr>
              <a:t> = reduced latency for </a:t>
            </a:r>
            <a:r>
              <a:rPr lang="en-GB" sz="430" dirty="0" err="1">
                <a:sym typeface="Wingdings" panose="05000000000000000000" pitchFamily="2" charset="2"/>
              </a:rPr>
              <a:t>reqs</a:t>
            </a:r>
            <a:r>
              <a:rPr lang="en-GB" sz="430" dirty="0">
                <a:sym typeface="Wingdings" panose="05000000000000000000" pitchFamily="2" charset="2"/>
              </a:rPr>
              <a:t>, red network traffic, better security (server only sees proxy), when using firewall on proxy LAN protected. </a:t>
            </a:r>
            <a:r>
              <a:rPr lang="en-GB" sz="430" b="1" dirty="0">
                <a:sym typeface="Wingdings" panose="05000000000000000000" pitchFamily="2" charset="2"/>
              </a:rPr>
              <a:t>D</a:t>
            </a:r>
            <a:r>
              <a:rPr lang="en-GB" sz="430" dirty="0">
                <a:sym typeface="Wingdings" panose="05000000000000000000" pitchFamily="2" charset="2"/>
              </a:rPr>
              <a:t> = latency with finding </a:t>
            </a:r>
            <a:r>
              <a:rPr lang="en-GB" sz="430" dirty="0" err="1">
                <a:sym typeface="Wingdings" panose="05000000000000000000" pitchFamily="2" charset="2"/>
              </a:rPr>
              <a:t>entires+caching</a:t>
            </a:r>
            <a:r>
              <a:rPr lang="en-GB" sz="430" dirty="0">
                <a:sym typeface="Wingdings" panose="05000000000000000000" pitchFamily="2" charset="2"/>
              </a:rPr>
              <a:t> them, complexity (proxy setup), keep data fresh. Servers specify expiration time using Expires (: date) /Cache-Control (: max-age = …) header. Client/Proxy can use </a:t>
            </a:r>
            <a:r>
              <a:rPr lang="en-GB" sz="430" dirty="0" err="1">
                <a:sym typeface="Wingdings" panose="05000000000000000000" pitchFamily="2" charset="2"/>
              </a:rPr>
              <a:t>cond</a:t>
            </a:r>
            <a:r>
              <a:rPr lang="en-GB" sz="430" dirty="0">
                <a:sym typeface="Wingdings" panose="05000000000000000000" pitchFamily="2" charset="2"/>
              </a:rPr>
              <a:t> GET by including “If-Modified-Since” header. Make HEAD </a:t>
            </a:r>
            <a:r>
              <a:rPr lang="en-GB" sz="430" dirty="0" err="1">
                <a:sym typeface="Wingdings" panose="05000000000000000000" pitchFamily="2" charset="2"/>
              </a:rPr>
              <a:t>req</a:t>
            </a:r>
            <a:r>
              <a:rPr lang="en-GB" sz="430" dirty="0">
                <a:sym typeface="Wingdings" panose="05000000000000000000" pitchFamily="2" charset="2"/>
              </a:rPr>
              <a:t> to see if </a:t>
            </a:r>
            <a:r>
              <a:rPr lang="en-GB" sz="430" dirty="0" err="1">
                <a:sym typeface="Wingdings" panose="05000000000000000000" pitchFamily="2" charset="2"/>
              </a:rPr>
              <a:t>obj</a:t>
            </a:r>
            <a:r>
              <a:rPr lang="en-GB" sz="430" dirty="0">
                <a:sym typeface="Wingdings" panose="05000000000000000000" pitchFamily="2" charset="2"/>
              </a:rPr>
              <a:t> has been updated. OPTIONS </a:t>
            </a:r>
            <a:r>
              <a:rPr lang="en-GB" sz="430" dirty="0" err="1">
                <a:sym typeface="Wingdings" panose="05000000000000000000" pitchFamily="2" charset="2"/>
              </a:rPr>
              <a:t>reqs</a:t>
            </a:r>
            <a:r>
              <a:rPr lang="en-GB" sz="430" dirty="0">
                <a:sym typeface="Wingdings" panose="05000000000000000000" pitchFamily="2" charset="2"/>
              </a:rPr>
              <a:t> not cacheable. Central to several HTTP features.</a:t>
            </a:r>
            <a:endParaRPr lang="en-GB" sz="430" b="1" dirty="0"/>
          </a:p>
        </p:txBody>
      </p:sp>
      <p:sp>
        <p:nvSpPr>
          <p:cNvPr id="32" name="Rectangle 31">
            <a:extLst>
              <a:ext uri="{FF2B5EF4-FFF2-40B4-BE49-F238E27FC236}">
                <a16:creationId xmlns:a16="http://schemas.microsoft.com/office/drawing/2014/main" id="{7779131A-3A22-1B40-693F-6FE0FA973FF2}"/>
              </a:ext>
            </a:extLst>
          </p:cNvPr>
          <p:cNvSpPr/>
          <p:nvPr/>
        </p:nvSpPr>
        <p:spPr>
          <a:xfrm>
            <a:off x="0" y="3563601"/>
            <a:ext cx="1778281" cy="6143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6FC8AA02-F692-64DC-898B-3AC1A7E8F7A1}"/>
              </a:ext>
            </a:extLst>
          </p:cNvPr>
          <p:cNvSpPr txBox="1"/>
          <p:nvPr/>
        </p:nvSpPr>
        <p:spPr>
          <a:xfrm>
            <a:off x="1720053" y="3534204"/>
            <a:ext cx="2633332" cy="687881"/>
          </a:xfrm>
          <a:prstGeom prst="rect">
            <a:avLst/>
          </a:prstGeom>
          <a:noFill/>
        </p:spPr>
        <p:txBody>
          <a:bodyPr wrap="square" rtlCol="0">
            <a:spAutoFit/>
          </a:bodyPr>
          <a:lstStyle/>
          <a:p>
            <a:r>
              <a:rPr lang="en-GB" sz="430" b="1" dirty="0">
                <a:solidFill>
                  <a:srgbClr val="0070C0"/>
                </a:solidFill>
              </a:rPr>
              <a:t>DNS (Domain Name Sys) Protocol</a:t>
            </a:r>
            <a:r>
              <a:rPr lang="en-GB" sz="430" dirty="0"/>
              <a:t>: Connectionless (UDP port 53). Getting hostname </a:t>
            </a:r>
            <a:r>
              <a:rPr lang="en-GB" sz="430" dirty="0" err="1"/>
              <a:t>transl</a:t>
            </a:r>
            <a:r>
              <a:rPr lang="en-GB" sz="430" dirty="0"/>
              <a:t> only </a:t>
            </a:r>
            <a:r>
              <a:rPr lang="en-GB" sz="430" dirty="0" err="1"/>
              <a:t>req</a:t>
            </a:r>
            <a:r>
              <a:rPr lang="en-GB" sz="430" dirty="0"/>
              <a:t> 2 packets (overhead of TCP significant compared to </a:t>
            </a:r>
            <a:r>
              <a:rPr lang="en-GB" sz="430" dirty="0" err="1"/>
              <a:t>msg</a:t>
            </a:r>
            <a:r>
              <a:rPr lang="en-GB" sz="430" dirty="0"/>
              <a:t> time). Query/reply </a:t>
            </a:r>
            <a:r>
              <a:rPr lang="en-GB" sz="430" dirty="0" err="1"/>
              <a:t>msgs</a:t>
            </a:r>
            <a:r>
              <a:rPr lang="en-GB" sz="430" dirty="0"/>
              <a:t>, both have ID so </a:t>
            </a:r>
            <a:r>
              <a:rPr lang="en-GB" sz="430" dirty="0" err="1"/>
              <a:t>msgs</a:t>
            </a:r>
            <a:r>
              <a:rPr lang="en-GB" sz="430" dirty="0"/>
              <a:t> can be assoc. Both same basic format for simplicity. </a:t>
            </a:r>
            <a:r>
              <a:rPr lang="en-GB" sz="430" b="1" dirty="0"/>
              <a:t>Round-Robin DNS</a:t>
            </a:r>
            <a:r>
              <a:rPr lang="en-GB" sz="430" dirty="0"/>
              <a:t>:  Load-balancing technique for geographically </a:t>
            </a:r>
            <a:r>
              <a:rPr lang="en-GB" sz="430" dirty="0" err="1"/>
              <a:t>dist</a:t>
            </a:r>
            <a:r>
              <a:rPr lang="en-GB" sz="430" dirty="0"/>
              <a:t> web servers. 1. DNS server </a:t>
            </a:r>
            <a:r>
              <a:rPr lang="en-GB" sz="430" dirty="0" err="1"/>
              <a:t>req</a:t>
            </a:r>
            <a:r>
              <a:rPr lang="en-GB" sz="430" dirty="0"/>
              <a:t> trans of hostname from auth DNS server, 2. DNS </a:t>
            </a:r>
            <a:r>
              <a:rPr lang="en-GB" sz="430" dirty="0" err="1"/>
              <a:t>req</a:t>
            </a:r>
            <a:r>
              <a:rPr lang="en-GB" sz="430" dirty="0"/>
              <a:t> (to get mapping) </a:t>
            </a:r>
            <a:r>
              <a:rPr lang="en-GB" sz="430" dirty="0" err="1"/>
              <a:t>resp</a:t>
            </a:r>
            <a:r>
              <a:rPr lang="en-GB" sz="430" dirty="0"/>
              <a:t> with list of IP </a:t>
            </a:r>
            <a:r>
              <a:rPr lang="en-GB" sz="430" dirty="0" err="1"/>
              <a:t>addrs</a:t>
            </a:r>
            <a:r>
              <a:rPr lang="en-GB" sz="430" dirty="0"/>
              <a:t>, 3. DNS server RRs through each </a:t>
            </a:r>
            <a:r>
              <a:rPr lang="en-GB" sz="430" dirty="0" err="1"/>
              <a:t>addr</a:t>
            </a:r>
            <a:r>
              <a:rPr lang="en-GB" sz="430" dirty="0"/>
              <a:t> (using each a specific </a:t>
            </a:r>
            <a:r>
              <a:rPr lang="en-GB" sz="430" dirty="0" err="1"/>
              <a:t>num</a:t>
            </a:r>
            <a:r>
              <a:rPr lang="en-GB" sz="430" dirty="0"/>
              <a:t> of times before moving to next) to make clients send </a:t>
            </a:r>
            <a:r>
              <a:rPr lang="en-GB" sz="430" dirty="0" err="1"/>
              <a:t>reqs</a:t>
            </a:r>
            <a:r>
              <a:rPr lang="en-GB" sz="430" dirty="0"/>
              <a:t> to many IPs, 4. </a:t>
            </a:r>
            <a:r>
              <a:rPr lang="en-GB" sz="430" dirty="0" err="1"/>
              <a:t>reqs</a:t>
            </a:r>
            <a:r>
              <a:rPr lang="en-GB" sz="430" dirty="0"/>
              <a:t> to hostname balanced across many servers. TTL low (&lt; 18s). </a:t>
            </a:r>
            <a:r>
              <a:rPr lang="en-GB" sz="430" b="1" dirty="0"/>
              <a:t>Manual DNS Lookup</a:t>
            </a:r>
            <a:r>
              <a:rPr lang="en-GB" sz="430" dirty="0"/>
              <a:t>: </a:t>
            </a:r>
            <a:r>
              <a:rPr lang="en-GB" sz="430" i="1" dirty="0" err="1"/>
              <a:t>nslookup</a:t>
            </a:r>
            <a:r>
              <a:rPr lang="en-GB" sz="430" dirty="0"/>
              <a:t>: tool to find DNS info for hostname, first line = DNS server used, non-auth specifies the </a:t>
            </a:r>
            <a:r>
              <a:rPr lang="en-GB" sz="430" dirty="0" err="1"/>
              <a:t>addr</a:t>
            </a:r>
            <a:r>
              <a:rPr lang="en-GB" sz="430" dirty="0"/>
              <a:t> was extracted from cache. </a:t>
            </a:r>
            <a:r>
              <a:rPr lang="en-GB" sz="430" i="1" dirty="0"/>
              <a:t>dig</a:t>
            </a:r>
            <a:r>
              <a:rPr lang="en-GB" sz="430" dirty="0"/>
              <a:t> (Domain Info Groper): more info on name servers, enables querying for other DNS records (similar to </a:t>
            </a:r>
            <a:r>
              <a:rPr lang="en-GB" sz="430" i="1" dirty="0"/>
              <a:t>host –v</a:t>
            </a:r>
            <a:r>
              <a:rPr lang="en-GB" sz="430" dirty="0"/>
              <a:t>).</a:t>
            </a:r>
          </a:p>
        </p:txBody>
      </p:sp>
      <p:sp>
        <p:nvSpPr>
          <p:cNvPr id="34" name="TextBox 33">
            <a:extLst>
              <a:ext uri="{FF2B5EF4-FFF2-40B4-BE49-F238E27FC236}">
                <a16:creationId xmlns:a16="http://schemas.microsoft.com/office/drawing/2014/main" id="{660D2170-A92C-56F1-7551-C22C2584DE5B}"/>
              </a:ext>
            </a:extLst>
          </p:cNvPr>
          <p:cNvSpPr txBox="1"/>
          <p:nvPr/>
        </p:nvSpPr>
        <p:spPr>
          <a:xfrm>
            <a:off x="4223165" y="3464804"/>
            <a:ext cx="2162940" cy="555537"/>
          </a:xfrm>
          <a:prstGeom prst="rect">
            <a:avLst/>
          </a:prstGeom>
          <a:noFill/>
        </p:spPr>
        <p:txBody>
          <a:bodyPr wrap="square" rtlCol="0">
            <a:spAutoFit/>
          </a:bodyPr>
          <a:lstStyle/>
          <a:p>
            <a:r>
              <a:rPr lang="en-GB" sz="430" b="1" dirty="0">
                <a:solidFill>
                  <a:srgbClr val="0070C0"/>
                </a:solidFill>
              </a:rPr>
              <a:t>DNS </a:t>
            </a:r>
            <a:r>
              <a:rPr lang="en-GB" sz="430" b="1" dirty="0" err="1">
                <a:solidFill>
                  <a:srgbClr val="0070C0"/>
                </a:solidFill>
              </a:rPr>
              <a:t>Cachini</a:t>
            </a:r>
            <a:r>
              <a:rPr lang="en-GB" sz="430" dirty="0"/>
              <a:t>: reduce load on DNS infrastructure while imp performance. Stale cache updated from auth server. </a:t>
            </a:r>
            <a:r>
              <a:rPr lang="en-GB" sz="430" b="1" dirty="0"/>
              <a:t>Cache Poisoning/Spoofing</a:t>
            </a:r>
            <a:r>
              <a:rPr lang="en-GB" sz="430" dirty="0"/>
              <a:t>: entering incorrect mappings to cache. </a:t>
            </a:r>
            <a:r>
              <a:rPr lang="en-GB" sz="430" b="1" dirty="0"/>
              <a:t>Features</a:t>
            </a:r>
            <a:r>
              <a:rPr lang="en-GB" sz="430" dirty="0"/>
              <a:t>: directory service database. Each entry is resource record describing </a:t>
            </a:r>
            <a:r>
              <a:rPr lang="en-GB" sz="430" dirty="0" err="1"/>
              <a:t>transl</a:t>
            </a:r>
            <a:r>
              <a:rPr lang="en-GB" sz="430" dirty="0"/>
              <a:t> of name [Name | Val | Type | TTL]. </a:t>
            </a:r>
            <a:r>
              <a:rPr lang="en-GB" sz="430" b="1" dirty="0"/>
              <a:t>TTL</a:t>
            </a:r>
            <a:r>
              <a:rPr lang="en-GB" sz="430" dirty="0"/>
              <a:t> (Time To Live): how long mapping cached before invalidated. </a:t>
            </a:r>
            <a:r>
              <a:rPr lang="en-GB" sz="430" b="1" dirty="0"/>
              <a:t>Type</a:t>
            </a:r>
            <a:r>
              <a:rPr lang="en-GB" sz="430" dirty="0"/>
              <a:t>: A = host name (IP </a:t>
            </a:r>
            <a:r>
              <a:rPr lang="en-GB" sz="430" dirty="0" err="1"/>
              <a:t>addr</a:t>
            </a:r>
            <a:r>
              <a:rPr lang="en-GB" sz="430" dirty="0"/>
              <a:t>), NS = domain name (auth name server), CNAME = host name alias (primary/canonical host name), MX = host name (server to </a:t>
            </a:r>
            <a:r>
              <a:rPr lang="en-GB" sz="430" dirty="0" err="1"/>
              <a:t>recv</a:t>
            </a:r>
            <a:r>
              <a:rPr lang="en-GB" sz="430" dirty="0"/>
              <a:t> incoming mail – MX </a:t>
            </a:r>
            <a:r>
              <a:rPr lang="en-GB" sz="430" dirty="0">
                <a:sym typeface="Wingdings" panose="05000000000000000000" pitchFamily="2" charset="2"/>
              </a:rPr>
              <a:t> Mail </a:t>
            </a:r>
            <a:r>
              <a:rPr lang="en-GB" sz="430" dirty="0" err="1">
                <a:sym typeface="Wingdings" panose="05000000000000000000" pitchFamily="2" charset="2"/>
              </a:rPr>
              <a:t>eXchange</a:t>
            </a:r>
            <a:r>
              <a:rPr lang="en-GB" sz="430" dirty="0">
                <a:sym typeface="Wingdings" panose="05000000000000000000" pitchFamily="2" charset="2"/>
              </a:rPr>
              <a:t>).</a:t>
            </a:r>
            <a:endParaRPr lang="en-GB" sz="430" b="1" dirty="0"/>
          </a:p>
        </p:txBody>
      </p:sp>
      <p:sp>
        <p:nvSpPr>
          <p:cNvPr id="35" name="Rectangle 34">
            <a:extLst>
              <a:ext uri="{FF2B5EF4-FFF2-40B4-BE49-F238E27FC236}">
                <a16:creationId xmlns:a16="http://schemas.microsoft.com/office/drawing/2014/main" id="{7EE02FF7-B19A-4EA5-E01E-5C7811D2A6CF}"/>
              </a:ext>
            </a:extLst>
          </p:cNvPr>
          <p:cNvSpPr/>
          <p:nvPr/>
        </p:nvSpPr>
        <p:spPr>
          <a:xfrm>
            <a:off x="1778281" y="3563601"/>
            <a:ext cx="2512034" cy="6143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Straight Connector 36">
            <a:extLst>
              <a:ext uri="{FF2B5EF4-FFF2-40B4-BE49-F238E27FC236}">
                <a16:creationId xmlns:a16="http://schemas.microsoft.com/office/drawing/2014/main" id="{9A544B31-DA40-BEB3-4F60-A5743F787275}"/>
              </a:ext>
            </a:extLst>
          </p:cNvPr>
          <p:cNvCxnSpPr>
            <a:cxnSpLocks/>
          </p:cNvCxnSpPr>
          <p:nvPr/>
        </p:nvCxnSpPr>
        <p:spPr>
          <a:xfrm>
            <a:off x="4290315" y="3994339"/>
            <a:ext cx="2043899" cy="0"/>
          </a:xfrm>
          <a:prstGeom prst="line">
            <a:avLst/>
          </a:prstGeom>
          <a:ln w="9525"/>
        </p:spPr>
        <p:style>
          <a:lnRef idx="1">
            <a:schemeClr val="dk1"/>
          </a:lnRef>
          <a:fillRef idx="0">
            <a:schemeClr val="dk1"/>
          </a:fillRef>
          <a:effectRef idx="0">
            <a:schemeClr val="dk1"/>
          </a:effectRef>
          <a:fontRef idx="minor">
            <a:schemeClr val="tx1"/>
          </a:fontRef>
        </p:style>
      </p:cxnSp>
      <p:sp>
        <p:nvSpPr>
          <p:cNvPr id="79" name="TextBox 78">
            <a:extLst>
              <a:ext uri="{FF2B5EF4-FFF2-40B4-BE49-F238E27FC236}">
                <a16:creationId xmlns:a16="http://schemas.microsoft.com/office/drawing/2014/main" id="{98CCB9A7-E1DD-60F6-0A91-FCEAB965206D}"/>
              </a:ext>
            </a:extLst>
          </p:cNvPr>
          <p:cNvSpPr txBox="1"/>
          <p:nvPr/>
        </p:nvSpPr>
        <p:spPr>
          <a:xfrm>
            <a:off x="6333318" y="3961332"/>
            <a:ext cx="1080999" cy="754053"/>
          </a:xfrm>
          <a:prstGeom prst="rect">
            <a:avLst/>
          </a:prstGeom>
          <a:noFill/>
        </p:spPr>
        <p:txBody>
          <a:bodyPr wrap="square" rtlCol="0">
            <a:spAutoFit/>
          </a:bodyPr>
          <a:lstStyle/>
          <a:p>
            <a:r>
              <a:rPr lang="en-GB" sz="430" b="1" dirty="0">
                <a:solidFill>
                  <a:srgbClr val="0070C0"/>
                </a:solidFill>
              </a:rPr>
              <a:t>CDN Performance</a:t>
            </a:r>
            <a:r>
              <a:rPr lang="en-GB" sz="430" dirty="0"/>
              <a:t>: To lower latency, CDN Node (server) used must be geographically closest to client (shortest delay). CDN only see local DNS server’s </a:t>
            </a:r>
            <a:r>
              <a:rPr lang="en-GB" sz="430" dirty="0" err="1"/>
              <a:t>addrs</a:t>
            </a:r>
            <a:r>
              <a:rPr lang="en-GB" sz="430" dirty="0"/>
              <a:t> (difficult to use). For some faster DNS services e.g. Google/Cloudflare’s CDNs often pick sub-optimal nodes. Or client can be given list of CDN servers then pick best (ping to get latency). Netflix: hybrid (BH /ED).</a:t>
            </a:r>
            <a:endParaRPr lang="en-GB" sz="430" b="1" dirty="0"/>
          </a:p>
        </p:txBody>
      </p:sp>
      <p:sp>
        <p:nvSpPr>
          <p:cNvPr id="81" name="TextBox 80">
            <a:extLst>
              <a:ext uri="{FF2B5EF4-FFF2-40B4-BE49-F238E27FC236}">
                <a16:creationId xmlns:a16="http://schemas.microsoft.com/office/drawing/2014/main" id="{AFD34E8B-67EF-0975-C669-1DF3E76EC996}"/>
              </a:ext>
            </a:extLst>
          </p:cNvPr>
          <p:cNvSpPr txBox="1"/>
          <p:nvPr/>
        </p:nvSpPr>
        <p:spPr>
          <a:xfrm>
            <a:off x="4223164" y="3961332"/>
            <a:ext cx="2266257" cy="754053"/>
          </a:xfrm>
          <a:prstGeom prst="rect">
            <a:avLst/>
          </a:prstGeom>
          <a:noFill/>
        </p:spPr>
        <p:txBody>
          <a:bodyPr wrap="square" rtlCol="0">
            <a:spAutoFit/>
          </a:bodyPr>
          <a:lstStyle/>
          <a:p>
            <a:r>
              <a:rPr lang="en-GB" sz="430" b="1" dirty="0">
                <a:solidFill>
                  <a:srgbClr val="0070C0"/>
                </a:solidFill>
              </a:rPr>
              <a:t>CDN</a:t>
            </a:r>
            <a:r>
              <a:rPr lang="en-GB" sz="430" dirty="0"/>
              <a:t> (Content Delivery Networks): 2 sols for storing large files: </a:t>
            </a:r>
            <a:r>
              <a:rPr lang="en-GB" sz="430" b="1" dirty="0"/>
              <a:t>Store and serve many copies from many geographically </a:t>
            </a:r>
            <a:r>
              <a:rPr lang="en-GB" sz="430" b="1" dirty="0" err="1"/>
              <a:t>dist</a:t>
            </a:r>
            <a:r>
              <a:rPr lang="en-GB" sz="430" b="1" dirty="0"/>
              <a:t> servers</a:t>
            </a:r>
            <a:r>
              <a:rPr lang="en-GB" sz="430" dirty="0"/>
              <a:t> (CDN): </a:t>
            </a:r>
            <a:r>
              <a:rPr lang="en-GB" sz="430" b="1" dirty="0"/>
              <a:t>A </a:t>
            </a:r>
            <a:r>
              <a:rPr lang="en-GB" sz="430" dirty="0"/>
              <a:t>= clients closer to servers (lower latency). </a:t>
            </a:r>
            <a:r>
              <a:rPr lang="en-GB" sz="430" b="1" dirty="0"/>
              <a:t>D</a:t>
            </a:r>
            <a:r>
              <a:rPr lang="en-GB" sz="430" dirty="0"/>
              <a:t> = Lots of red. </a:t>
            </a:r>
            <a:r>
              <a:rPr lang="en-GB" sz="430" b="1" dirty="0"/>
              <a:t>Single Powerful Server</a:t>
            </a:r>
            <a:r>
              <a:rPr lang="en-GB" sz="430" dirty="0"/>
              <a:t>: </a:t>
            </a:r>
            <a:r>
              <a:rPr lang="en-GB" sz="430" b="1" dirty="0"/>
              <a:t>D</a:t>
            </a:r>
            <a:r>
              <a:rPr lang="en-GB" sz="430" dirty="0"/>
              <a:t> = server down </a:t>
            </a:r>
            <a:r>
              <a:rPr lang="en-GB" sz="430" dirty="0">
                <a:sym typeface="Wingdings" panose="05000000000000000000" pitchFamily="2" charset="2"/>
              </a:rPr>
              <a:t> file inaccessible. Can get overwhelmed (run out of sockets/sys res) so get slow. Local network can become congested (switches connected to server become </a:t>
            </a:r>
            <a:r>
              <a:rPr lang="en-GB" sz="430" dirty="0" err="1">
                <a:sym typeface="Wingdings" panose="05000000000000000000" pitchFamily="2" charset="2"/>
              </a:rPr>
              <a:t>slow+overwhelmed</a:t>
            </a:r>
            <a:r>
              <a:rPr lang="en-GB" sz="430" dirty="0">
                <a:sym typeface="Wingdings" panose="05000000000000000000" pitchFamily="2" charset="2"/>
              </a:rPr>
              <a:t> so drop packets). Single location – clients may be far (high latency). </a:t>
            </a:r>
            <a:r>
              <a:rPr lang="en-GB" sz="430" b="1" dirty="0">
                <a:sym typeface="Wingdings" panose="05000000000000000000" pitchFamily="2" charset="2"/>
              </a:rPr>
              <a:t>Main CDN Approaches</a:t>
            </a:r>
            <a:r>
              <a:rPr lang="en-GB" sz="430" dirty="0">
                <a:sym typeface="Wingdings" panose="05000000000000000000" pitchFamily="2" charset="2"/>
              </a:rPr>
              <a:t>: </a:t>
            </a:r>
            <a:r>
              <a:rPr lang="en-GB" sz="430" b="1" dirty="0"/>
              <a:t>Enter Deep</a:t>
            </a:r>
            <a:r>
              <a:rPr lang="en-GB" sz="430" dirty="0"/>
              <a:t>: Place CDN inside many access networks (e.g. inside ISP’s own networks). </a:t>
            </a:r>
            <a:r>
              <a:rPr lang="en-GB" sz="430" b="1" dirty="0"/>
              <a:t>A </a:t>
            </a:r>
            <a:r>
              <a:rPr lang="en-GB" sz="430" dirty="0"/>
              <a:t>= Close to users (low latency). </a:t>
            </a:r>
            <a:r>
              <a:rPr lang="en-GB" sz="430" b="1" dirty="0"/>
              <a:t>D</a:t>
            </a:r>
            <a:r>
              <a:rPr lang="en-GB" sz="430" dirty="0"/>
              <a:t> = Large </a:t>
            </a:r>
            <a:r>
              <a:rPr lang="en-GB" sz="430" dirty="0" err="1"/>
              <a:t>num</a:t>
            </a:r>
            <a:r>
              <a:rPr lang="en-GB" sz="430" dirty="0"/>
              <a:t> servers to maintain on many sites. Need to access other org’s networks. Akamai. </a:t>
            </a:r>
            <a:r>
              <a:rPr lang="en-GB" sz="430" b="1" dirty="0"/>
              <a:t>Bring Home</a:t>
            </a:r>
            <a:r>
              <a:rPr lang="en-GB" sz="430" dirty="0"/>
              <a:t>: Place smaller </a:t>
            </a:r>
            <a:r>
              <a:rPr lang="en-GB" sz="430" dirty="0" err="1"/>
              <a:t>num</a:t>
            </a:r>
            <a:r>
              <a:rPr lang="en-GB" sz="430" dirty="0"/>
              <a:t> CDN servers inside large </a:t>
            </a:r>
            <a:r>
              <a:rPr lang="en-GB" sz="430" dirty="0" err="1"/>
              <a:t>cluters</a:t>
            </a:r>
            <a:r>
              <a:rPr lang="en-GB" sz="430" dirty="0"/>
              <a:t> at Pop (point of presence) locations close to (not in) access networks. Limelight.</a:t>
            </a:r>
          </a:p>
        </p:txBody>
      </p:sp>
      <p:sp>
        <p:nvSpPr>
          <p:cNvPr id="82" name="Rectangle 81">
            <a:extLst>
              <a:ext uri="{FF2B5EF4-FFF2-40B4-BE49-F238E27FC236}">
                <a16:creationId xmlns:a16="http://schemas.microsoft.com/office/drawing/2014/main" id="{48E6D343-97B0-09DC-0A30-A75D20FE54D5}"/>
              </a:ext>
            </a:extLst>
          </p:cNvPr>
          <p:cNvSpPr/>
          <p:nvPr/>
        </p:nvSpPr>
        <p:spPr>
          <a:xfrm>
            <a:off x="4290315" y="3993374"/>
            <a:ext cx="3124002" cy="68723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TextBox 87">
            <a:extLst>
              <a:ext uri="{FF2B5EF4-FFF2-40B4-BE49-F238E27FC236}">
                <a16:creationId xmlns:a16="http://schemas.microsoft.com/office/drawing/2014/main" id="{0909EF36-3BF6-BA0E-AD1F-EE2103525A17}"/>
              </a:ext>
            </a:extLst>
          </p:cNvPr>
          <p:cNvSpPr txBox="1"/>
          <p:nvPr/>
        </p:nvSpPr>
        <p:spPr>
          <a:xfrm>
            <a:off x="-230" y="4141312"/>
            <a:ext cx="1456911" cy="952568"/>
          </a:xfrm>
          <a:prstGeom prst="rect">
            <a:avLst/>
          </a:prstGeom>
          <a:noFill/>
        </p:spPr>
        <p:txBody>
          <a:bodyPr wrap="square" rtlCol="0">
            <a:spAutoFit/>
          </a:bodyPr>
          <a:lstStyle/>
          <a:p>
            <a:r>
              <a:rPr lang="en-GB" sz="430" b="1" dirty="0">
                <a:solidFill>
                  <a:srgbClr val="0070C0"/>
                </a:solidFill>
              </a:rPr>
              <a:t>Email</a:t>
            </a:r>
            <a:r>
              <a:rPr lang="en-GB" sz="430" dirty="0"/>
              <a:t>: Text based (with attachments) comms. </a:t>
            </a:r>
            <a:r>
              <a:rPr lang="en-GB" sz="430" dirty="0" err="1"/>
              <a:t>Asynch</a:t>
            </a:r>
            <a:r>
              <a:rPr lang="en-GB" sz="430" dirty="0"/>
              <a:t>, one-to-many, multimedia, no auth (</a:t>
            </a:r>
            <a:r>
              <a:rPr lang="en-GB" sz="430" dirty="0" err="1"/>
              <a:t>msgs</a:t>
            </a:r>
            <a:r>
              <a:rPr lang="en-GB" sz="430" dirty="0"/>
              <a:t> can be forged/modified), no confidentiality (plaintext can be read by snoopers), no delivery guarantee (accidentally dropped /intentionally blocked). </a:t>
            </a:r>
            <a:r>
              <a:rPr lang="en-GB" sz="430" b="1" dirty="0">
                <a:solidFill>
                  <a:srgbClr val="0070C0"/>
                </a:solidFill>
              </a:rPr>
              <a:t>User Agent</a:t>
            </a:r>
            <a:r>
              <a:rPr lang="en-GB" sz="430" dirty="0"/>
              <a:t>: allows users to read, compose, reply to, forward, and save messages. Often offer </a:t>
            </a:r>
            <a:r>
              <a:rPr lang="en-GB" sz="430" dirty="0" err="1"/>
              <a:t>searching+sorting</a:t>
            </a:r>
            <a:r>
              <a:rPr lang="en-GB" sz="430" dirty="0"/>
              <a:t> features (+ </a:t>
            </a:r>
            <a:r>
              <a:rPr lang="en-GB" sz="430" dirty="0" err="1"/>
              <a:t>mult</a:t>
            </a:r>
            <a:r>
              <a:rPr lang="en-GB" sz="430" dirty="0"/>
              <a:t> mailbox management). </a:t>
            </a:r>
            <a:r>
              <a:rPr lang="en-GB" sz="430" b="1" dirty="0">
                <a:solidFill>
                  <a:srgbClr val="0070C0"/>
                </a:solidFill>
              </a:rPr>
              <a:t>Mail Servers</a:t>
            </a:r>
            <a:r>
              <a:rPr lang="en-GB" sz="430" dirty="0"/>
              <a:t>: accepts </a:t>
            </a:r>
            <a:r>
              <a:rPr lang="en-GB" sz="430" dirty="0" err="1"/>
              <a:t>msgs</a:t>
            </a:r>
            <a:r>
              <a:rPr lang="en-GB" sz="430" dirty="0"/>
              <a:t> for remote (sending) and local (receiving) delivery. Persistent storage of remote delivery </a:t>
            </a:r>
            <a:r>
              <a:rPr lang="en-GB" sz="430" dirty="0" err="1"/>
              <a:t>msgs</a:t>
            </a:r>
            <a:r>
              <a:rPr lang="en-GB" sz="430" dirty="0"/>
              <a:t> in queue, </a:t>
            </a:r>
            <a:r>
              <a:rPr lang="en-GB" sz="430" dirty="0" err="1"/>
              <a:t>msgs</a:t>
            </a:r>
            <a:r>
              <a:rPr lang="en-GB" sz="430" dirty="0"/>
              <a:t> for local delivery persistently stored upon receipt, user agent access local mailbox through access protocol. </a:t>
            </a:r>
            <a:r>
              <a:rPr lang="en-GB" sz="430" dirty="0" err="1"/>
              <a:t>Addr</a:t>
            </a:r>
            <a:r>
              <a:rPr lang="en-GB" sz="430" dirty="0"/>
              <a:t> found with DNS, MX type (mail exchange </a:t>
            </a:r>
            <a:r>
              <a:rPr lang="en-GB" sz="430" dirty="0" err="1"/>
              <a:t>addrs</a:t>
            </a:r>
            <a:r>
              <a:rPr lang="en-GB" sz="430" dirty="0"/>
              <a:t>).</a:t>
            </a:r>
            <a:endParaRPr lang="en-GB" sz="430" b="1" dirty="0"/>
          </a:p>
        </p:txBody>
      </p:sp>
      <p:pic>
        <p:nvPicPr>
          <p:cNvPr id="100" name="Picture 99">
            <a:extLst>
              <a:ext uri="{FF2B5EF4-FFF2-40B4-BE49-F238E27FC236}">
                <a16:creationId xmlns:a16="http://schemas.microsoft.com/office/drawing/2014/main" id="{EDFC88B4-9B16-E2F5-6B6D-FCAE77E914C1}"/>
              </a:ext>
            </a:extLst>
          </p:cNvPr>
          <p:cNvPicPr>
            <a:picLocks noChangeAspect="1"/>
          </p:cNvPicPr>
          <p:nvPr/>
        </p:nvPicPr>
        <p:blipFill>
          <a:blip r:embed="rId11">
            <a:extLst>
              <a:ext uri="{BEBA8EAE-BF5A-486C-A8C5-ECC9F3942E4B}">
                <a14:imgProps xmlns:a14="http://schemas.microsoft.com/office/drawing/2010/main">
                  <a14:imgLayer r:embed="rId12">
                    <a14:imgEffect>
                      <a14:sharpenSoften amount="50000"/>
                    </a14:imgEffect>
                  </a14:imgLayer>
                </a14:imgProps>
              </a:ext>
            </a:extLst>
          </a:blip>
          <a:stretch>
            <a:fillRect/>
          </a:stretch>
        </p:blipFill>
        <p:spPr>
          <a:xfrm>
            <a:off x="1364471" y="4208101"/>
            <a:ext cx="1413199" cy="614348"/>
          </a:xfrm>
          <a:prstGeom prst="rect">
            <a:avLst/>
          </a:prstGeom>
        </p:spPr>
      </p:pic>
      <p:sp>
        <p:nvSpPr>
          <p:cNvPr id="103" name="TextBox 102">
            <a:extLst>
              <a:ext uri="{FF2B5EF4-FFF2-40B4-BE49-F238E27FC236}">
                <a16:creationId xmlns:a16="http://schemas.microsoft.com/office/drawing/2014/main" id="{EF582DA1-0A15-6904-8A47-0B6EA2CF3216}"/>
              </a:ext>
            </a:extLst>
          </p:cNvPr>
          <p:cNvSpPr txBox="1"/>
          <p:nvPr/>
        </p:nvSpPr>
        <p:spPr>
          <a:xfrm>
            <a:off x="1286370" y="4794781"/>
            <a:ext cx="1542065" cy="357021"/>
          </a:xfrm>
          <a:prstGeom prst="rect">
            <a:avLst/>
          </a:prstGeom>
          <a:noFill/>
        </p:spPr>
        <p:txBody>
          <a:bodyPr wrap="square" rtlCol="0">
            <a:spAutoFit/>
          </a:bodyPr>
          <a:lstStyle/>
          <a:p>
            <a:r>
              <a:rPr lang="en-GB" sz="430" b="1" dirty="0">
                <a:solidFill>
                  <a:srgbClr val="0070C0"/>
                </a:solidFill>
              </a:rPr>
              <a:t>SMTP</a:t>
            </a:r>
            <a:r>
              <a:rPr lang="en-GB" sz="430" dirty="0"/>
              <a:t> (Simple Mail Transfer Protocol): Simple + old using TCP on port 25. Simple: 1. set up TCP/IP connection C</a:t>
            </a:r>
            <a:r>
              <a:rPr lang="en-GB" sz="430" dirty="0">
                <a:sym typeface="Wingdings" panose="05000000000000000000" pitchFamily="2" charset="2"/>
              </a:rPr>
              <a:t>S, 2. C </a:t>
            </a:r>
            <a:r>
              <a:rPr lang="en-GB" sz="430" dirty="0" err="1">
                <a:sym typeface="Wingdings" panose="05000000000000000000" pitchFamily="2" charset="2"/>
              </a:rPr>
              <a:t>reqs</a:t>
            </a:r>
            <a:r>
              <a:rPr lang="en-GB" sz="430" dirty="0">
                <a:sym typeface="Wingdings" panose="05000000000000000000" pitchFamily="2" charset="2"/>
              </a:rPr>
              <a:t> server to accept </a:t>
            </a:r>
            <a:r>
              <a:rPr lang="en-GB" sz="430" dirty="0" err="1">
                <a:sym typeface="Wingdings" panose="05000000000000000000" pitchFamily="2" charset="2"/>
              </a:rPr>
              <a:t>msgs</a:t>
            </a:r>
            <a:r>
              <a:rPr lang="en-GB" sz="430" dirty="0">
                <a:sym typeface="Wingdings" panose="05000000000000000000" pitchFamily="2" charset="2"/>
              </a:rPr>
              <a:t>, 3. S </a:t>
            </a:r>
            <a:r>
              <a:rPr lang="en-GB" sz="430" dirty="0" err="1">
                <a:sym typeface="Wingdings" panose="05000000000000000000" pitchFamily="2" charset="2"/>
              </a:rPr>
              <a:t>resps</a:t>
            </a:r>
            <a:r>
              <a:rPr lang="en-GB" sz="430" dirty="0">
                <a:sym typeface="Wingdings" panose="05000000000000000000" pitchFamily="2" charset="2"/>
              </a:rPr>
              <a:t>, if accepting, C sends msg. Restrictive: lines must be &lt;= 1000 chars, only supp ASCII</a:t>
            </a:r>
            <a:endParaRPr lang="en-GB" sz="430" b="1" dirty="0"/>
          </a:p>
        </p:txBody>
      </p:sp>
      <p:sp>
        <p:nvSpPr>
          <p:cNvPr id="118" name="TextBox 117">
            <a:extLst>
              <a:ext uri="{FF2B5EF4-FFF2-40B4-BE49-F238E27FC236}">
                <a16:creationId xmlns:a16="http://schemas.microsoft.com/office/drawing/2014/main" id="{89D1C1ED-9B8C-C574-579A-07F2ABE60D83}"/>
              </a:ext>
            </a:extLst>
          </p:cNvPr>
          <p:cNvSpPr txBox="1"/>
          <p:nvPr/>
        </p:nvSpPr>
        <p:spPr>
          <a:xfrm>
            <a:off x="4198099" y="4640469"/>
            <a:ext cx="3216217" cy="423193"/>
          </a:xfrm>
          <a:prstGeom prst="rect">
            <a:avLst/>
          </a:prstGeom>
          <a:noFill/>
        </p:spPr>
        <p:txBody>
          <a:bodyPr wrap="square" rtlCol="0">
            <a:spAutoFit/>
          </a:bodyPr>
          <a:lstStyle/>
          <a:p>
            <a:r>
              <a:rPr lang="en-GB" sz="430" b="1" dirty="0">
                <a:solidFill>
                  <a:srgbClr val="0070C0"/>
                </a:solidFill>
              </a:rPr>
              <a:t>Extensions/Limitations</a:t>
            </a:r>
            <a:r>
              <a:rPr lang="en-GB" sz="430" dirty="0"/>
              <a:t>: </a:t>
            </a:r>
            <a:r>
              <a:rPr lang="en-GB" sz="430" b="1" dirty="0"/>
              <a:t>SMTPS</a:t>
            </a:r>
            <a:r>
              <a:rPr lang="en-GB" sz="430" dirty="0"/>
              <a:t> (+Secure) adds encryption (uses STARTTLS instead of HELO, TSL/SSL). Same port (25), some servers use</a:t>
            </a:r>
            <a:r>
              <a:rPr lang="en-GB" sz="430" b="1" dirty="0"/>
              <a:t> </a:t>
            </a:r>
            <a:r>
              <a:rPr lang="en-GB" sz="430" dirty="0"/>
              <a:t>diff ports e.g. 465 or 587. </a:t>
            </a:r>
            <a:r>
              <a:rPr lang="en-GB" sz="430" b="1" dirty="0"/>
              <a:t>ESMPT </a:t>
            </a:r>
            <a:r>
              <a:rPr lang="en-GB" sz="430" dirty="0"/>
              <a:t>(extended): adds more methods for XML, HTML, and images. Uses EHLO to start. If receiver </a:t>
            </a:r>
            <a:r>
              <a:rPr lang="en-GB" sz="430" dirty="0" err="1"/>
              <a:t>resp</a:t>
            </a:r>
            <a:r>
              <a:rPr lang="en-GB" sz="430" dirty="0"/>
              <a:t> in correct way can use ESMPT otherwise send a HELO and use SMTP (or get disconnected). </a:t>
            </a:r>
            <a:r>
              <a:rPr lang="en-GB" sz="430" b="1" dirty="0"/>
              <a:t>MIME</a:t>
            </a:r>
            <a:r>
              <a:rPr lang="en-GB" sz="430" dirty="0"/>
              <a:t> (Multipurpose Internet Mail Extensions): use methods to encode non-ASCII as chars to send over SMTP. Types: text/plain (plaintext), text/html (HTML-formatted </a:t>
            </a:r>
            <a:r>
              <a:rPr lang="en-GB" sz="430" dirty="0" err="1"/>
              <a:t>msg</a:t>
            </a:r>
            <a:r>
              <a:rPr lang="en-GB" sz="430" dirty="0"/>
              <a:t>), image/jpeg (</a:t>
            </a:r>
            <a:r>
              <a:rPr lang="en-GB" sz="430" dirty="0" err="1"/>
              <a:t>msg</a:t>
            </a:r>
            <a:r>
              <a:rPr lang="en-GB" sz="430" dirty="0"/>
              <a:t> contains only image), multipart/mixed (</a:t>
            </a:r>
            <a:r>
              <a:rPr lang="en-GB" sz="430" dirty="0" err="1"/>
              <a:t>msg</a:t>
            </a:r>
            <a:r>
              <a:rPr lang="en-GB" sz="430" dirty="0"/>
              <a:t> consists of multiple parts).</a:t>
            </a:r>
          </a:p>
        </p:txBody>
      </p:sp>
      <p:sp>
        <p:nvSpPr>
          <p:cNvPr id="123" name="TextBox 122">
            <a:extLst>
              <a:ext uri="{FF2B5EF4-FFF2-40B4-BE49-F238E27FC236}">
                <a16:creationId xmlns:a16="http://schemas.microsoft.com/office/drawing/2014/main" id="{10C551AE-E8AA-83CE-AE87-2181A8A4D08E}"/>
              </a:ext>
            </a:extLst>
          </p:cNvPr>
          <p:cNvSpPr txBox="1"/>
          <p:nvPr/>
        </p:nvSpPr>
        <p:spPr>
          <a:xfrm>
            <a:off x="729" y="5009649"/>
            <a:ext cx="1413198" cy="687881"/>
          </a:xfrm>
          <a:prstGeom prst="rect">
            <a:avLst/>
          </a:prstGeom>
          <a:noFill/>
        </p:spPr>
        <p:txBody>
          <a:bodyPr wrap="square" rtlCol="0">
            <a:spAutoFit/>
          </a:bodyPr>
          <a:lstStyle/>
          <a:p>
            <a:r>
              <a:rPr lang="en-GB" sz="430" b="1" dirty="0">
                <a:solidFill>
                  <a:srgbClr val="0070C0"/>
                </a:solidFill>
              </a:rPr>
              <a:t>POP3</a:t>
            </a:r>
            <a:r>
              <a:rPr lang="en-GB" sz="430" b="1" dirty="0"/>
              <a:t> </a:t>
            </a:r>
            <a:r>
              <a:rPr lang="en-GB" sz="430" dirty="0"/>
              <a:t>(Post Office Protocol): to retrieve emails from mail server. Basic mail retrieval. Implicitly assumes retrieved mail deleted from mail server. Uses port 110 (unencrypted), or 995 (</a:t>
            </a:r>
            <a:r>
              <a:rPr lang="en-GB" sz="430" b="1" dirty="0"/>
              <a:t>POP3S</a:t>
            </a:r>
            <a:r>
              <a:rPr lang="en-GB" sz="430" dirty="0"/>
              <a:t> – encrypted.) </a:t>
            </a:r>
            <a:r>
              <a:rPr lang="en-GB" sz="430" b="1" dirty="0">
                <a:solidFill>
                  <a:srgbClr val="0070C0"/>
                </a:solidFill>
              </a:rPr>
              <a:t>IMAP</a:t>
            </a:r>
            <a:r>
              <a:rPr lang="en-GB" sz="430" dirty="0"/>
              <a:t> (Internet Message Access Protocol): replaces POP3. Mail kept on server and read online, allows multiple mailboxes (backed up by ISP), gives user control over downloading mail. Can be encrypted (</a:t>
            </a:r>
            <a:r>
              <a:rPr lang="en-GB" sz="430" b="1" dirty="0"/>
              <a:t>IMAPS</a:t>
            </a:r>
            <a:r>
              <a:rPr lang="en-GB" sz="430" dirty="0"/>
              <a:t> port 993) or unencrypted (port 143, rarely used).</a:t>
            </a:r>
            <a:endParaRPr lang="en-GB" sz="430" b="1" dirty="0"/>
          </a:p>
        </p:txBody>
      </p:sp>
      <p:pic>
        <p:nvPicPr>
          <p:cNvPr id="124" name="Picture 123">
            <a:extLst>
              <a:ext uri="{FF2B5EF4-FFF2-40B4-BE49-F238E27FC236}">
                <a16:creationId xmlns:a16="http://schemas.microsoft.com/office/drawing/2014/main" id="{DB92EBE3-79AB-7E3F-8C83-838987C5CEAF}"/>
              </a:ext>
            </a:extLst>
          </p:cNvPr>
          <p:cNvPicPr>
            <a:picLocks noChangeAspect="1"/>
          </p:cNvPicPr>
          <p:nvPr/>
        </p:nvPicPr>
        <p:blipFill>
          <a:blip r:embed="rId13">
            <a:extLst>
              <a:ext uri="{BEBA8EAE-BF5A-486C-A8C5-ECC9F3942E4B}">
                <a14:imgProps xmlns:a14="http://schemas.microsoft.com/office/drawing/2010/main">
                  <a14:imgLayer r:embed="rId14">
                    <a14:imgEffect>
                      <a14:sharpenSoften amount="50000"/>
                    </a14:imgEffect>
                    <a14:imgEffect>
                      <a14:brightnessContrast bright="20000" contrast="-40000"/>
                    </a14:imgEffect>
                  </a14:imgLayer>
                </a14:imgProps>
              </a:ext>
            </a:extLst>
          </a:blip>
          <a:stretch>
            <a:fillRect/>
          </a:stretch>
        </p:blipFill>
        <p:spPr>
          <a:xfrm>
            <a:off x="71675" y="5650854"/>
            <a:ext cx="1269289" cy="828588"/>
          </a:xfrm>
          <a:prstGeom prst="rect">
            <a:avLst/>
          </a:prstGeom>
        </p:spPr>
      </p:pic>
      <p:sp>
        <p:nvSpPr>
          <p:cNvPr id="126" name="TextBox 125">
            <a:extLst>
              <a:ext uri="{FF2B5EF4-FFF2-40B4-BE49-F238E27FC236}">
                <a16:creationId xmlns:a16="http://schemas.microsoft.com/office/drawing/2014/main" id="{6C78BFCC-4767-6315-DA1B-D3F18EC409D6}"/>
              </a:ext>
            </a:extLst>
          </p:cNvPr>
          <p:cNvSpPr txBox="1"/>
          <p:nvPr/>
        </p:nvSpPr>
        <p:spPr>
          <a:xfrm>
            <a:off x="1279993" y="5081350"/>
            <a:ext cx="2991593" cy="489365"/>
          </a:xfrm>
          <a:prstGeom prst="rect">
            <a:avLst/>
          </a:prstGeom>
          <a:noFill/>
        </p:spPr>
        <p:txBody>
          <a:bodyPr wrap="square" rtlCol="0">
            <a:spAutoFit/>
          </a:bodyPr>
          <a:lstStyle/>
          <a:p>
            <a:r>
              <a:rPr lang="en-GB" sz="430" b="1" dirty="0">
                <a:solidFill>
                  <a:srgbClr val="0070C0"/>
                </a:solidFill>
              </a:rPr>
              <a:t>Other Protocols</a:t>
            </a:r>
            <a:r>
              <a:rPr lang="en-GB" sz="430" dirty="0"/>
              <a:t>:</a:t>
            </a:r>
            <a:r>
              <a:rPr lang="en-GB" sz="430" b="1" dirty="0"/>
              <a:t> FTP</a:t>
            </a:r>
            <a:r>
              <a:rPr lang="en-GB" sz="430" dirty="0"/>
              <a:t>: File Transfer Protocol (exchanging files across Network. Can be combined with SSL (Secure Sockets Layer) (</a:t>
            </a:r>
            <a:r>
              <a:rPr lang="en-GB" sz="430" b="1" dirty="0"/>
              <a:t>FTPS</a:t>
            </a:r>
            <a:r>
              <a:rPr lang="en-GB" sz="430" dirty="0"/>
              <a:t>). </a:t>
            </a:r>
            <a:r>
              <a:rPr lang="en-GB" sz="430" b="1" dirty="0"/>
              <a:t>SSH</a:t>
            </a:r>
            <a:r>
              <a:rPr lang="en-GB" sz="430" dirty="0"/>
              <a:t>: Secure Shell Access (direct encrypted comms, also used to transfer files – </a:t>
            </a:r>
            <a:r>
              <a:rPr lang="en-GB" sz="430" b="1" dirty="0"/>
              <a:t>SFTP</a:t>
            </a:r>
            <a:r>
              <a:rPr lang="en-GB" sz="430" dirty="0"/>
              <a:t>). </a:t>
            </a:r>
            <a:r>
              <a:rPr lang="en-GB" sz="430" b="1" dirty="0"/>
              <a:t>Telnet</a:t>
            </a:r>
            <a:r>
              <a:rPr lang="en-GB" sz="430" dirty="0"/>
              <a:t>: plaintext direct comms for non-sensitive data exchange. </a:t>
            </a:r>
            <a:r>
              <a:rPr lang="en-GB" sz="430" b="1" dirty="0"/>
              <a:t>Crypto</a:t>
            </a:r>
            <a:r>
              <a:rPr lang="en-GB" sz="430" dirty="0"/>
              <a:t>: protocols such as Bitcoin Protocol (</a:t>
            </a:r>
            <a:r>
              <a:rPr lang="en-GB" sz="430" b="1" dirty="0"/>
              <a:t>BP</a:t>
            </a:r>
            <a:r>
              <a:rPr lang="en-GB" sz="430" dirty="0"/>
              <a:t>). </a:t>
            </a:r>
            <a:r>
              <a:rPr lang="en-GB" sz="430" b="1" dirty="0"/>
              <a:t>SNMP</a:t>
            </a:r>
            <a:r>
              <a:rPr lang="en-GB" sz="430" dirty="0"/>
              <a:t>: Simple Network Management Protocol (admin management of </a:t>
            </a:r>
            <a:r>
              <a:rPr lang="en-GB" sz="430" dirty="0" err="1"/>
              <a:t>network+it’s</a:t>
            </a:r>
            <a:r>
              <a:rPr lang="en-GB" sz="430" dirty="0"/>
              <a:t> devices). </a:t>
            </a:r>
            <a:r>
              <a:rPr lang="en-GB" sz="430" b="1" dirty="0"/>
              <a:t>NFS</a:t>
            </a:r>
            <a:r>
              <a:rPr lang="en-GB" sz="430" dirty="0"/>
              <a:t>: Network File Sys (developed by Sun – bought by Oracle – enables file access over network). </a:t>
            </a:r>
            <a:r>
              <a:rPr lang="en-GB" sz="430" b="1" dirty="0"/>
              <a:t>DHCP</a:t>
            </a:r>
            <a:r>
              <a:rPr lang="en-GB" sz="430" dirty="0"/>
              <a:t>: Dynamic Host Configuration Protocol (allows networked devices to get an IP </a:t>
            </a:r>
            <a:r>
              <a:rPr lang="en-GB" sz="430" dirty="0" err="1"/>
              <a:t>addr</a:t>
            </a:r>
            <a:r>
              <a:rPr lang="en-GB" sz="430" dirty="0"/>
              <a:t>). </a:t>
            </a:r>
            <a:r>
              <a:rPr lang="en-GB" sz="430" b="1" dirty="0"/>
              <a:t>IRC</a:t>
            </a:r>
            <a:r>
              <a:rPr lang="en-GB" sz="430" dirty="0"/>
              <a:t>: Internet Relay Chat (live chat sys for chatrooms designed in 1988, rarely used).</a:t>
            </a:r>
          </a:p>
        </p:txBody>
      </p:sp>
      <p:sp>
        <p:nvSpPr>
          <p:cNvPr id="131" name="TextBox 130">
            <a:extLst>
              <a:ext uri="{FF2B5EF4-FFF2-40B4-BE49-F238E27FC236}">
                <a16:creationId xmlns:a16="http://schemas.microsoft.com/office/drawing/2014/main" id="{35BD2373-D266-F90E-B736-B3166B77A45A}"/>
              </a:ext>
            </a:extLst>
          </p:cNvPr>
          <p:cNvSpPr txBox="1"/>
          <p:nvPr/>
        </p:nvSpPr>
        <p:spPr>
          <a:xfrm>
            <a:off x="2709394" y="4148036"/>
            <a:ext cx="1672602" cy="1018740"/>
          </a:xfrm>
          <a:prstGeom prst="rect">
            <a:avLst/>
          </a:prstGeom>
          <a:noFill/>
        </p:spPr>
        <p:txBody>
          <a:bodyPr wrap="square">
            <a:spAutoFit/>
          </a:bodyPr>
          <a:lstStyle/>
          <a:p>
            <a:r>
              <a:rPr lang="en-GB" sz="430" dirty="0"/>
              <a:t>(fixed with extensions). Insecure: very simple so easily </a:t>
            </a:r>
            <a:r>
              <a:rPr lang="en-GB" sz="430" dirty="0" err="1"/>
              <a:t>spoofable</a:t>
            </a:r>
            <a:r>
              <a:rPr lang="en-GB" sz="430" dirty="0"/>
              <a:t> (can be used by malicious parties). </a:t>
            </a:r>
            <a:r>
              <a:rPr lang="en-GB" sz="430" b="1" dirty="0">
                <a:solidFill>
                  <a:srgbClr val="FF0066"/>
                </a:solidFill>
              </a:rPr>
              <a:t>Headers</a:t>
            </a:r>
            <a:r>
              <a:rPr lang="en-GB" sz="430" dirty="0"/>
              <a:t>, </a:t>
            </a:r>
            <a:r>
              <a:rPr lang="en-GB" sz="430" b="1" dirty="0">
                <a:solidFill>
                  <a:srgbClr val="00B050"/>
                </a:solidFill>
              </a:rPr>
              <a:t>Content</a:t>
            </a:r>
            <a:r>
              <a:rPr lang="en-GB" sz="430" dirty="0"/>
              <a:t>, . Ends content.</a:t>
            </a:r>
          </a:p>
          <a:p>
            <a:r>
              <a:rPr lang="en-GB" sz="430" dirty="0">
                <a:solidFill>
                  <a:srgbClr val="FF0066"/>
                </a:solidFill>
              </a:rPr>
              <a:t>HELO example.com</a:t>
            </a:r>
          </a:p>
          <a:p>
            <a:r>
              <a:rPr lang="en-GB" sz="430" dirty="0">
                <a:solidFill>
                  <a:srgbClr val="FF0066"/>
                </a:solidFill>
              </a:rPr>
              <a:t>MAIL FROM: sender@example.com</a:t>
            </a:r>
          </a:p>
          <a:p>
            <a:r>
              <a:rPr lang="en-GB" sz="430" dirty="0">
                <a:solidFill>
                  <a:srgbClr val="FF0066"/>
                </a:solidFill>
              </a:rPr>
              <a:t>RCPT TO: receiver@otherdomain.com</a:t>
            </a:r>
          </a:p>
          <a:p>
            <a:r>
              <a:rPr lang="en-GB" sz="430" dirty="0">
                <a:solidFill>
                  <a:srgbClr val="FF0066"/>
                </a:solidFill>
              </a:rPr>
              <a:t>DATA</a:t>
            </a:r>
          </a:p>
          <a:p>
            <a:r>
              <a:rPr lang="en-GB" sz="430" dirty="0">
                <a:solidFill>
                  <a:srgbClr val="FF0066"/>
                </a:solidFill>
              </a:rPr>
              <a:t>FROM: Example sender</a:t>
            </a:r>
          </a:p>
          <a:p>
            <a:r>
              <a:rPr lang="en-GB" sz="430" dirty="0">
                <a:solidFill>
                  <a:srgbClr val="FF0066"/>
                </a:solidFill>
              </a:rPr>
              <a:t>To: Example Receiver</a:t>
            </a:r>
          </a:p>
          <a:p>
            <a:r>
              <a:rPr lang="en-GB" sz="430" dirty="0">
                <a:solidFill>
                  <a:srgbClr val="FF0066"/>
                </a:solidFill>
              </a:rPr>
              <a:t>Subject: fuck you</a:t>
            </a:r>
          </a:p>
          <a:p>
            <a:r>
              <a:rPr lang="en-GB" sz="430" dirty="0"/>
              <a:t>[empty line]</a:t>
            </a:r>
          </a:p>
          <a:p>
            <a:r>
              <a:rPr lang="en-GB" sz="430" dirty="0">
                <a:solidFill>
                  <a:srgbClr val="00B050"/>
                </a:solidFill>
              </a:rPr>
              <a:t>Hello fucker</a:t>
            </a:r>
          </a:p>
          <a:p>
            <a:r>
              <a:rPr lang="en-GB" sz="430" dirty="0"/>
              <a:t>.</a:t>
            </a:r>
          </a:p>
          <a:p>
            <a:r>
              <a:rPr lang="en-GB" sz="430" dirty="0"/>
              <a:t>QUIT</a:t>
            </a:r>
          </a:p>
        </p:txBody>
      </p:sp>
      <p:sp>
        <p:nvSpPr>
          <p:cNvPr id="109" name="TextBox 108">
            <a:extLst>
              <a:ext uri="{FF2B5EF4-FFF2-40B4-BE49-F238E27FC236}">
                <a16:creationId xmlns:a16="http://schemas.microsoft.com/office/drawing/2014/main" id="{DBC854DF-8E7C-CA92-7B59-6CF86C9FE0F3}"/>
              </a:ext>
            </a:extLst>
          </p:cNvPr>
          <p:cNvSpPr txBox="1"/>
          <p:nvPr/>
        </p:nvSpPr>
        <p:spPr>
          <a:xfrm>
            <a:off x="3589862" y="4285103"/>
            <a:ext cx="763523" cy="357021"/>
          </a:xfrm>
          <a:prstGeom prst="rect">
            <a:avLst/>
          </a:prstGeom>
          <a:noFill/>
        </p:spPr>
        <p:txBody>
          <a:bodyPr wrap="square" rtlCol="0">
            <a:spAutoFit/>
          </a:bodyPr>
          <a:lstStyle/>
          <a:p>
            <a:r>
              <a:rPr lang="en-GB" sz="430" b="1" dirty="0">
                <a:solidFill>
                  <a:srgbClr val="0070C0"/>
                </a:solidFill>
              </a:rPr>
              <a:t>SMTP Headers</a:t>
            </a:r>
            <a:r>
              <a:rPr lang="en-GB" sz="430" dirty="0"/>
              <a:t>: </a:t>
            </a:r>
            <a:r>
              <a:rPr lang="en-GB" sz="430" i="1" dirty="0"/>
              <a:t>To</a:t>
            </a:r>
            <a:r>
              <a:rPr lang="en-GB" sz="430" dirty="0"/>
              <a:t>: email </a:t>
            </a:r>
            <a:r>
              <a:rPr lang="en-GB" sz="430" dirty="0" err="1"/>
              <a:t>addr</a:t>
            </a:r>
            <a:r>
              <a:rPr lang="en-GB" sz="430" dirty="0"/>
              <a:t> of main </a:t>
            </a:r>
            <a:r>
              <a:rPr lang="en-GB" sz="430" dirty="0" err="1"/>
              <a:t>dst</a:t>
            </a:r>
            <a:r>
              <a:rPr lang="en-GB" sz="430" dirty="0"/>
              <a:t>(s), </a:t>
            </a:r>
            <a:r>
              <a:rPr lang="en-GB" sz="430" i="1" dirty="0"/>
              <a:t>Cc</a:t>
            </a:r>
            <a:r>
              <a:rPr lang="en-GB" sz="430" dirty="0"/>
              <a:t>, </a:t>
            </a:r>
            <a:r>
              <a:rPr lang="en-GB" sz="430" i="1" dirty="0"/>
              <a:t>Bcc</a:t>
            </a:r>
            <a:r>
              <a:rPr lang="en-GB" sz="430" dirty="0"/>
              <a:t>, </a:t>
            </a:r>
            <a:r>
              <a:rPr lang="en-GB" sz="430" i="1" dirty="0"/>
              <a:t>From</a:t>
            </a:r>
            <a:r>
              <a:rPr lang="en-GB" sz="430" dirty="0"/>
              <a:t>: sender name, </a:t>
            </a:r>
            <a:r>
              <a:rPr lang="en-GB" sz="430" i="1" dirty="0"/>
              <a:t>Sender</a:t>
            </a:r>
            <a:r>
              <a:rPr lang="en-GB" sz="430" dirty="0"/>
              <a:t>: sender </a:t>
            </a:r>
            <a:r>
              <a:rPr lang="en-GB" sz="430" dirty="0" err="1"/>
              <a:t>addr</a:t>
            </a:r>
            <a:r>
              <a:rPr lang="en-GB" sz="430" dirty="0"/>
              <a:t>, </a:t>
            </a:r>
          </a:p>
        </p:txBody>
      </p:sp>
      <p:sp>
        <p:nvSpPr>
          <p:cNvPr id="110" name="TextBox 109">
            <a:extLst>
              <a:ext uri="{FF2B5EF4-FFF2-40B4-BE49-F238E27FC236}">
                <a16:creationId xmlns:a16="http://schemas.microsoft.com/office/drawing/2014/main" id="{12F9816F-59F7-2765-B691-B114F0534B08}"/>
              </a:ext>
            </a:extLst>
          </p:cNvPr>
          <p:cNvSpPr txBox="1"/>
          <p:nvPr/>
        </p:nvSpPr>
        <p:spPr>
          <a:xfrm>
            <a:off x="3250379" y="4544060"/>
            <a:ext cx="1086063" cy="290849"/>
          </a:xfrm>
          <a:prstGeom prst="rect">
            <a:avLst/>
          </a:prstGeom>
          <a:noFill/>
        </p:spPr>
        <p:txBody>
          <a:bodyPr wrap="square">
            <a:spAutoFit/>
          </a:bodyPr>
          <a:lstStyle/>
          <a:p>
            <a:r>
              <a:rPr lang="en-GB" sz="430" i="1" dirty="0"/>
              <a:t>Received:</a:t>
            </a:r>
            <a:r>
              <a:rPr lang="en-GB" sz="430" dirty="0"/>
              <a:t> added by transfer agent when </a:t>
            </a:r>
            <a:r>
              <a:rPr lang="en-GB" sz="430" dirty="0" err="1"/>
              <a:t>recv</a:t>
            </a:r>
            <a:r>
              <a:rPr lang="en-GB" sz="430" dirty="0"/>
              <a:t> by mail server, </a:t>
            </a:r>
            <a:r>
              <a:rPr lang="en-GB" sz="430" i="1" dirty="0"/>
              <a:t>Return-path</a:t>
            </a:r>
            <a:r>
              <a:rPr lang="en-GB" sz="430" dirty="0"/>
              <a:t>: return </a:t>
            </a:r>
            <a:r>
              <a:rPr lang="en-GB" sz="430" dirty="0" err="1"/>
              <a:t>addr</a:t>
            </a:r>
            <a:r>
              <a:rPr lang="en-GB" sz="430" dirty="0"/>
              <a:t>, </a:t>
            </a:r>
            <a:r>
              <a:rPr lang="en-GB" sz="430" i="1" dirty="0"/>
              <a:t>Date</a:t>
            </a:r>
            <a:r>
              <a:rPr lang="en-GB" sz="430" dirty="0"/>
              <a:t>: date and time email was</a:t>
            </a:r>
          </a:p>
        </p:txBody>
      </p:sp>
      <p:sp>
        <p:nvSpPr>
          <p:cNvPr id="133" name="TextBox 132">
            <a:extLst>
              <a:ext uri="{FF2B5EF4-FFF2-40B4-BE49-F238E27FC236}">
                <a16:creationId xmlns:a16="http://schemas.microsoft.com/office/drawing/2014/main" id="{C9D15A4F-2CDE-C785-6D94-C29560339761}"/>
              </a:ext>
            </a:extLst>
          </p:cNvPr>
          <p:cNvSpPr txBox="1"/>
          <p:nvPr/>
        </p:nvSpPr>
        <p:spPr>
          <a:xfrm>
            <a:off x="3109026" y="4735151"/>
            <a:ext cx="1244359" cy="224677"/>
          </a:xfrm>
          <a:prstGeom prst="rect">
            <a:avLst/>
          </a:prstGeom>
          <a:noFill/>
        </p:spPr>
        <p:txBody>
          <a:bodyPr wrap="square">
            <a:spAutoFit/>
          </a:bodyPr>
          <a:lstStyle/>
          <a:p>
            <a:r>
              <a:rPr lang="en-GB" sz="430" dirty="0"/>
              <a:t>sent, </a:t>
            </a:r>
            <a:r>
              <a:rPr lang="en-GB" sz="430" i="1" dirty="0"/>
              <a:t>Subject</a:t>
            </a:r>
            <a:r>
              <a:rPr lang="en-GB" sz="430" dirty="0"/>
              <a:t>, </a:t>
            </a:r>
            <a:r>
              <a:rPr lang="en-GB" sz="430" i="1" dirty="0"/>
              <a:t>Reply-To</a:t>
            </a:r>
            <a:r>
              <a:rPr lang="en-GB" sz="430" dirty="0"/>
              <a:t>: </a:t>
            </a:r>
            <a:r>
              <a:rPr lang="en-GB" sz="430" dirty="0" err="1"/>
              <a:t>addr</a:t>
            </a:r>
            <a:r>
              <a:rPr lang="en-GB" sz="430" dirty="0"/>
              <a:t> to send replies to (typically sender). Often Sender = From =</a:t>
            </a:r>
          </a:p>
        </p:txBody>
      </p:sp>
      <p:sp>
        <p:nvSpPr>
          <p:cNvPr id="135" name="TextBox 134">
            <a:extLst>
              <a:ext uri="{FF2B5EF4-FFF2-40B4-BE49-F238E27FC236}">
                <a16:creationId xmlns:a16="http://schemas.microsoft.com/office/drawing/2014/main" id="{903A1CCC-FE8A-E1EA-1D4F-F1F87ED890BE}"/>
              </a:ext>
            </a:extLst>
          </p:cNvPr>
          <p:cNvSpPr txBox="1"/>
          <p:nvPr/>
        </p:nvSpPr>
        <p:spPr>
          <a:xfrm>
            <a:off x="2999826" y="4868761"/>
            <a:ext cx="1336616" cy="290849"/>
          </a:xfrm>
          <a:prstGeom prst="rect">
            <a:avLst/>
          </a:prstGeom>
          <a:noFill/>
        </p:spPr>
        <p:txBody>
          <a:bodyPr wrap="square">
            <a:spAutoFit/>
          </a:bodyPr>
          <a:lstStyle/>
          <a:p>
            <a:r>
              <a:rPr lang="en-GB" sz="430" dirty="0"/>
              <a:t>Reply-To (2 can be left out). SMTP does not pcs </a:t>
            </a:r>
            <a:r>
              <a:rPr lang="en-GB" sz="430" dirty="0" err="1"/>
              <a:t>msg</a:t>
            </a:r>
            <a:r>
              <a:rPr lang="en-GB" sz="430" dirty="0"/>
              <a:t> content, only add “Received” header. SMTP only specifies header, nothing about </a:t>
            </a:r>
            <a:r>
              <a:rPr lang="en-GB" sz="430" dirty="0" err="1"/>
              <a:t>msg</a:t>
            </a:r>
            <a:r>
              <a:rPr lang="en-GB" sz="430" dirty="0"/>
              <a:t> content.</a:t>
            </a:r>
          </a:p>
        </p:txBody>
      </p:sp>
      <p:sp>
        <p:nvSpPr>
          <p:cNvPr id="175" name="Rectangle 174">
            <a:extLst>
              <a:ext uri="{FF2B5EF4-FFF2-40B4-BE49-F238E27FC236}">
                <a16:creationId xmlns:a16="http://schemas.microsoft.com/office/drawing/2014/main" id="{F3FDEB96-2511-0395-3B18-8E672D35AF92}"/>
              </a:ext>
            </a:extLst>
          </p:cNvPr>
          <p:cNvSpPr/>
          <p:nvPr/>
        </p:nvSpPr>
        <p:spPr>
          <a:xfrm>
            <a:off x="-3176" y="5050215"/>
            <a:ext cx="1346522" cy="143725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Rectangle 175">
            <a:extLst>
              <a:ext uri="{FF2B5EF4-FFF2-40B4-BE49-F238E27FC236}">
                <a16:creationId xmlns:a16="http://schemas.microsoft.com/office/drawing/2014/main" id="{31FDB867-D2B0-33C8-09A0-92737273F309}"/>
              </a:ext>
            </a:extLst>
          </p:cNvPr>
          <p:cNvSpPr/>
          <p:nvPr/>
        </p:nvSpPr>
        <p:spPr>
          <a:xfrm>
            <a:off x="1343158" y="5121681"/>
            <a:ext cx="2854942" cy="41143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TextBox 177">
            <a:extLst>
              <a:ext uri="{FF2B5EF4-FFF2-40B4-BE49-F238E27FC236}">
                <a16:creationId xmlns:a16="http://schemas.microsoft.com/office/drawing/2014/main" id="{791457A1-7CD4-705D-8C5F-72F217EEE283}"/>
              </a:ext>
            </a:extLst>
          </p:cNvPr>
          <p:cNvSpPr txBox="1"/>
          <p:nvPr/>
        </p:nvSpPr>
        <p:spPr>
          <a:xfrm>
            <a:off x="4131236" y="4987193"/>
            <a:ext cx="3283079" cy="621709"/>
          </a:xfrm>
          <a:prstGeom prst="rect">
            <a:avLst/>
          </a:prstGeom>
          <a:noFill/>
        </p:spPr>
        <p:txBody>
          <a:bodyPr wrap="square">
            <a:spAutoFit/>
          </a:bodyPr>
          <a:lstStyle/>
          <a:p>
            <a:r>
              <a:rPr lang="en-GB" sz="430" b="1" dirty="0">
                <a:solidFill>
                  <a:srgbClr val="00B050"/>
                </a:solidFill>
              </a:rPr>
              <a:t>Transport Layer</a:t>
            </a:r>
            <a:r>
              <a:rPr lang="en-GB" sz="430" dirty="0"/>
              <a:t>: provides conn (TCP) and con-less (UDP) services to allow comms between end-systems /hosts. Connection decision made at this level, only runs on end hosts (not routers/switches). Requires lower layers in order to op (</a:t>
            </a:r>
            <a:r>
              <a:rPr lang="en-GB" sz="430" dirty="0">
                <a:solidFill>
                  <a:srgbClr val="FF0066"/>
                </a:solidFill>
              </a:rPr>
              <a:t>Network</a:t>
            </a:r>
            <a:r>
              <a:rPr lang="en-GB" sz="430" dirty="0"/>
              <a:t>, </a:t>
            </a:r>
            <a:r>
              <a:rPr lang="en-GB" sz="430" dirty="0">
                <a:solidFill>
                  <a:schemeClr val="accent4">
                    <a:lumMod val="75000"/>
                  </a:schemeClr>
                </a:solidFill>
              </a:rPr>
              <a:t>Data-link</a:t>
            </a:r>
            <a:r>
              <a:rPr lang="en-GB" sz="430" dirty="0"/>
              <a:t>, </a:t>
            </a:r>
            <a:r>
              <a:rPr lang="en-GB" sz="430" dirty="0">
                <a:solidFill>
                  <a:schemeClr val="accent2">
                    <a:lumMod val="75000"/>
                  </a:schemeClr>
                </a:solidFill>
              </a:rPr>
              <a:t>Phys</a:t>
            </a:r>
            <a:r>
              <a:rPr lang="en-GB" sz="430" dirty="0"/>
              <a:t>). Protocols in this later work on ass that lower levels are working, but must consider that IP is best-effort (no data integrity/order of delivery guarantees). </a:t>
            </a:r>
            <a:r>
              <a:rPr lang="en-GB" sz="430" b="1" dirty="0"/>
              <a:t>Other Protocols</a:t>
            </a:r>
            <a:r>
              <a:rPr lang="en-GB" sz="430" dirty="0"/>
              <a:t>: </a:t>
            </a:r>
            <a:r>
              <a:rPr lang="en-GB" sz="430" b="1" dirty="0"/>
              <a:t>QUIC</a:t>
            </a:r>
            <a:r>
              <a:rPr lang="en-GB" sz="430" dirty="0"/>
              <a:t>: UDP based transport layer designed by google to replace TCP using multiple multiplexed UDP connections to improve HTTP performance. </a:t>
            </a:r>
            <a:r>
              <a:rPr lang="en-GB" sz="430" b="1" dirty="0"/>
              <a:t>UDP-Lite</a:t>
            </a:r>
            <a:r>
              <a:rPr lang="en-GB" sz="430" dirty="0"/>
              <a:t>: UDP-like conn-less protocol allowing potentially damaged data payloads to be propagated to </a:t>
            </a:r>
            <a:r>
              <a:rPr lang="en-GB" sz="430" dirty="0">
                <a:solidFill>
                  <a:srgbClr val="0070C0"/>
                </a:solidFill>
              </a:rPr>
              <a:t>app layer (allowing it to determine data integrity)</a:t>
            </a:r>
            <a:r>
              <a:rPr lang="en-GB" sz="430" dirty="0"/>
              <a:t>. </a:t>
            </a:r>
            <a:r>
              <a:rPr lang="en-GB" sz="430" b="1" dirty="0"/>
              <a:t>DCCP</a:t>
            </a:r>
            <a:r>
              <a:rPr lang="en-GB" sz="430" dirty="0"/>
              <a:t>: Datagram Congestion Control Protocol is </a:t>
            </a:r>
            <a:r>
              <a:rPr lang="en-GB" sz="430" dirty="0" err="1"/>
              <a:t>msg</a:t>
            </a:r>
            <a:r>
              <a:rPr lang="en-GB" sz="430" dirty="0"/>
              <a:t>-oriented protocol using reliable connection setup, close and has explicit congestion notification. </a:t>
            </a:r>
            <a:r>
              <a:rPr lang="en-GB" sz="430" b="1" dirty="0"/>
              <a:t>SCTP</a:t>
            </a:r>
            <a:r>
              <a:rPr lang="en-GB" sz="430" dirty="0"/>
              <a:t>: Stream Control Transmission Protocol </a:t>
            </a:r>
            <a:r>
              <a:rPr lang="en-GB" sz="430" dirty="0" err="1"/>
              <a:t>msg</a:t>
            </a:r>
            <a:r>
              <a:rPr lang="en-GB" sz="430" dirty="0"/>
              <a:t>-oriented based on UDP. </a:t>
            </a:r>
            <a:r>
              <a:rPr lang="en-GB" sz="430" b="1" dirty="0"/>
              <a:t>RSVP</a:t>
            </a:r>
            <a:r>
              <a:rPr lang="en-GB" sz="430" dirty="0"/>
              <a:t>: Resource Reservation Protocol - reserve network res to ensure quality of service.</a:t>
            </a:r>
          </a:p>
        </p:txBody>
      </p:sp>
      <p:sp>
        <p:nvSpPr>
          <p:cNvPr id="181" name="Rectangle 180">
            <a:extLst>
              <a:ext uri="{FF2B5EF4-FFF2-40B4-BE49-F238E27FC236}">
                <a16:creationId xmlns:a16="http://schemas.microsoft.com/office/drawing/2014/main" id="{7B672386-FE86-CDDC-8094-6A29AB4BE172}"/>
              </a:ext>
            </a:extLst>
          </p:cNvPr>
          <p:cNvSpPr/>
          <p:nvPr/>
        </p:nvSpPr>
        <p:spPr>
          <a:xfrm>
            <a:off x="4198194" y="5024305"/>
            <a:ext cx="3216121" cy="5464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TextBox 181">
            <a:extLst>
              <a:ext uri="{FF2B5EF4-FFF2-40B4-BE49-F238E27FC236}">
                <a16:creationId xmlns:a16="http://schemas.microsoft.com/office/drawing/2014/main" id="{9FC19885-0628-FB02-F87E-D33E88344AAB}"/>
              </a:ext>
            </a:extLst>
          </p:cNvPr>
          <p:cNvSpPr txBox="1"/>
          <p:nvPr/>
        </p:nvSpPr>
        <p:spPr>
          <a:xfrm>
            <a:off x="1283841" y="5494731"/>
            <a:ext cx="1758857" cy="555537"/>
          </a:xfrm>
          <a:prstGeom prst="rect">
            <a:avLst/>
          </a:prstGeom>
          <a:noFill/>
        </p:spPr>
        <p:txBody>
          <a:bodyPr wrap="square" rtlCol="0">
            <a:spAutoFit/>
          </a:bodyPr>
          <a:lstStyle/>
          <a:p>
            <a:r>
              <a:rPr lang="en-GB" sz="430" b="1" dirty="0">
                <a:solidFill>
                  <a:srgbClr val="00B050"/>
                </a:solidFill>
              </a:rPr>
              <a:t>Port Numbers</a:t>
            </a:r>
            <a:r>
              <a:rPr lang="en-GB" sz="430" dirty="0"/>
              <a:t>: </a:t>
            </a:r>
            <a:r>
              <a:rPr lang="en-GB" sz="430" b="1" dirty="0"/>
              <a:t>Ports</a:t>
            </a:r>
            <a:r>
              <a:rPr lang="en-GB" sz="430" dirty="0"/>
              <a:t>: used to connect apps together/separate diff app’s connections. Trans layer uses port </a:t>
            </a:r>
            <a:r>
              <a:rPr lang="en-GB" sz="430" dirty="0" err="1"/>
              <a:t>nums</a:t>
            </a:r>
            <a:r>
              <a:rPr lang="en-GB" sz="430" dirty="0"/>
              <a:t> to differentiate between diff network comms. Each app on host has unique port num.  Port </a:t>
            </a:r>
            <a:r>
              <a:rPr lang="en-GB" sz="430" dirty="0" err="1"/>
              <a:t>nums</a:t>
            </a:r>
            <a:r>
              <a:rPr lang="en-GB" sz="430" dirty="0"/>
              <a:t> cross-platform (on diff devices/</a:t>
            </a:r>
            <a:r>
              <a:rPr lang="en-GB" sz="430" dirty="0" err="1"/>
              <a:t>archs</a:t>
            </a:r>
            <a:r>
              <a:rPr lang="en-GB" sz="430" dirty="0"/>
              <a:t>/OSs they are same for same apps). Ports </a:t>
            </a:r>
            <a:r>
              <a:rPr lang="en-GB" sz="430" dirty="0">
                <a:sym typeface="Wingdings" panose="05000000000000000000" pitchFamily="2" charset="2"/>
              </a:rPr>
              <a:t> Use: 0:1023  well known, reserved for certain protocols (e.g. SSH = 22), 1024:49151 any user app to use/register, 49152:65535 dynamic/ephemeral/private used by clients temporarily.</a:t>
            </a:r>
            <a:endParaRPr lang="en-GB" sz="430" dirty="0"/>
          </a:p>
        </p:txBody>
      </p:sp>
      <p:sp>
        <p:nvSpPr>
          <p:cNvPr id="183" name="TextBox 182">
            <a:extLst>
              <a:ext uri="{FF2B5EF4-FFF2-40B4-BE49-F238E27FC236}">
                <a16:creationId xmlns:a16="http://schemas.microsoft.com/office/drawing/2014/main" id="{FF4741CA-C534-E15B-4DAE-86F9A2DF2E8F}"/>
              </a:ext>
            </a:extLst>
          </p:cNvPr>
          <p:cNvSpPr txBox="1"/>
          <p:nvPr/>
        </p:nvSpPr>
        <p:spPr>
          <a:xfrm>
            <a:off x="2899654" y="5500955"/>
            <a:ext cx="1413198" cy="952568"/>
          </a:xfrm>
          <a:prstGeom prst="rect">
            <a:avLst/>
          </a:prstGeom>
          <a:noFill/>
        </p:spPr>
        <p:txBody>
          <a:bodyPr wrap="square" rtlCol="0">
            <a:spAutoFit/>
          </a:bodyPr>
          <a:lstStyle/>
          <a:p>
            <a:r>
              <a:rPr lang="en-GB" sz="430" b="1" dirty="0">
                <a:solidFill>
                  <a:srgbClr val="00B050"/>
                </a:solidFill>
              </a:rPr>
              <a:t>Berkeley Socket Interface</a:t>
            </a:r>
            <a:r>
              <a:rPr lang="en-GB" sz="430" dirty="0"/>
              <a:t>: Interface adopted by UNIX sys + Windows. </a:t>
            </a:r>
            <a:r>
              <a:rPr lang="en-GB" sz="430" b="1" dirty="0"/>
              <a:t>SOCKET</a:t>
            </a:r>
            <a:r>
              <a:rPr lang="en-GB" sz="430" dirty="0"/>
              <a:t>: create new comms endpoint. </a:t>
            </a:r>
            <a:r>
              <a:rPr lang="en-GB" sz="430" b="1" dirty="0"/>
              <a:t>BIND</a:t>
            </a:r>
            <a:r>
              <a:rPr lang="en-GB" sz="430" dirty="0"/>
              <a:t>: attach local </a:t>
            </a:r>
            <a:r>
              <a:rPr lang="en-GB" sz="430" dirty="0" err="1"/>
              <a:t>addr</a:t>
            </a:r>
            <a:r>
              <a:rPr lang="en-GB" sz="430" dirty="0"/>
              <a:t> to socket (C+S bind trans level </a:t>
            </a:r>
            <a:r>
              <a:rPr lang="en-GB" sz="430" dirty="0" err="1"/>
              <a:t>addr+name</a:t>
            </a:r>
            <a:r>
              <a:rPr lang="en-GB" sz="430" dirty="0"/>
              <a:t> to locally created socket). </a:t>
            </a:r>
            <a:r>
              <a:rPr lang="en-GB" sz="430" b="1" dirty="0"/>
              <a:t>LISTEN</a:t>
            </a:r>
            <a:r>
              <a:rPr lang="en-GB" sz="430" dirty="0"/>
              <a:t>: prepare for/announce ability to accept n connections. S alerts kernel it is now waiting for connection from Cs. </a:t>
            </a:r>
            <a:r>
              <a:rPr lang="en-GB" sz="430" b="1" dirty="0"/>
              <a:t>ACCEPT</a:t>
            </a:r>
            <a:r>
              <a:rPr lang="en-GB" sz="430" dirty="0"/>
              <a:t>: block until some C wants to establish connection (S can now wait, </a:t>
            </a:r>
            <a:r>
              <a:rPr lang="en-GB" sz="430" dirty="0" err="1"/>
              <a:t>recv</a:t>
            </a:r>
            <a:r>
              <a:rPr lang="en-GB" sz="430" dirty="0"/>
              <a:t> </a:t>
            </a:r>
            <a:r>
              <a:rPr lang="en-GB" sz="430" dirty="0" err="1"/>
              <a:t>req</a:t>
            </a:r>
            <a:r>
              <a:rPr lang="en-GB" sz="430" dirty="0"/>
              <a:t>, choose to accept/deny conn). </a:t>
            </a:r>
            <a:r>
              <a:rPr lang="en-GB" sz="430" b="1" dirty="0"/>
              <a:t>CONNECT</a:t>
            </a:r>
            <a:r>
              <a:rPr lang="en-GB" sz="430" dirty="0"/>
              <a:t>: attempt to establish connection (when C connects, has to provide full trans-level </a:t>
            </a:r>
            <a:r>
              <a:rPr lang="en-GB" sz="430" dirty="0" err="1"/>
              <a:t>addr</a:t>
            </a:r>
            <a:r>
              <a:rPr lang="en-GB" sz="430" dirty="0"/>
              <a:t> to locate socket). </a:t>
            </a:r>
            <a:r>
              <a:rPr lang="en-GB" sz="430" b="1" dirty="0"/>
              <a:t>SEND</a:t>
            </a:r>
            <a:r>
              <a:rPr lang="en-GB" sz="430" dirty="0"/>
              <a:t>. </a:t>
            </a:r>
            <a:r>
              <a:rPr lang="en-GB" sz="430" b="1" dirty="0"/>
              <a:t>RECEIVE</a:t>
            </a:r>
            <a:r>
              <a:rPr lang="en-GB" sz="430" dirty="0"/>
              <a:t>. </a:t>
            </a:r>
            <a:r>
              <a:rPr lang="en-GB" sz="430" b="1" dirty="0"/>
              <a:t>CLOSE</a:t>
            </a:r>
            <a:r>
              <a:rPr lang="en-GB" sz="430" dirty="0"/>
              <a:t>: release connection, comms end when socket closed. In conn-less, LISTEN /ACCEPT/CONNECT not req. </a:t>
            </a:r>
          </a:p>
        </p:txBody>
      </p:sp>
      <p:pic>
        <p:nvPicPr>
          <p:cNvPr id="184" name="Picture 183">
            <a:extLst>
              <a:ext uri="{FF2B5EF4-FFF2-40B4-BE49-F238E27FC236}">
                <a16:creationId xmlns:a16="http://schemas.microsoft.com/office/drawing/2014/main" id="{5DD5A5BC-B7DD-954F-D249-AECB3163F47A}"/>
              </a:ext>
            </a:extLst>
          </p:cNvPr>
          <p:cNvPicPr>
            <a:picLocks noChangeAspect="1"/>
          </p:cNvPicPr>
          <p:nvPr/>
        </p:nvPicPr>
        <p:blipFill rotWithShape="1">
          <a:blip r:embed="rId15">
            <a:extLst>
              <a:ext uri="{BEBA8EAE-BF5A-486C-A8C5-ECC9F3942E4B}">
                <a14:imgProps xmlns:a14="http://schemas.microsoft.com/office/drawing/2010/main">
                  <a14:imgLayer r:embed="rId16">
                    <a14:imgEffect>
                      <a14:brightnessContrast contrast="40000"/>
                    </a14:imgEffect>
                  </a14:imgLayer>
                </a14:imgProps>
              </a:ext>
            </a:extLst>
          </a:blip>
          <a:srcRect l="1344" t="710" r="7220" b="710"/>
          <a:stretch/>
        </p:blipFill>
        <p:spPr>
          <a:xfrm>
            <a:off x="4226289" y="5651139"/>
            <a:ext cx="756031" cy="1029061"/>
          </a:xfrm>
          <a:prstGeom prst="rect">
            <a:avLst/>
          </a:prstGeom>
        </p:spPr>
      </p:pic>
      <p:sp>
        <p:nvSpPr>
          <p:cNvPr id="186" name="Rectangle 185">
            <a:extLst>
              <a:ext uri="{FF2B5EF4-FFF2-40B4-BE49-F238E27FC236}">
                <a16:creationId xmlns:a16="http://schemas.microsoft.com/office/drawing/2014/main" id="{4FEBEC57-E279-5B2F-3164-4AF1F2B66FC2}"/>
              </a:ext>
            </a:extLst>
          </p:cNvPr>
          <p:cNvSpPr/>
          <p:nvPr/>
        </p:nvSpPr>
        <p:spPr>
          <a:xfrm>
            <a:off x="1343105" y="5533120"/>
            <a:ext cx="1618755" cy="4779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TextBox 186">
            <a:extLst>
              <a:ext uri="{FF2B5EF4-FFF2-40B4-BE49-F238E27FC236}">
                <a16:creationId xmlns:a16="http://schemas.microsoft.com/office/drawing/2014/main" id="{985CCE9D-64FE-3593-3130-6A76FCEB1DA4}"/>
              </a:ext>
            </a:extLst>
          </p:cNvPr>
          <p:cNvSpPr txBox="1"/>
          <p:nvPr/>
        </p:nvSpPr>
        <p:spPr>
          <a:xfrm>
            <a:off x="4109010" y="5535748"/>
            <a:ext cx="627095" cy="158505"/>
          </a:xfrm>
          <a:prstGeom prst="rect">
            <a:avLst/>
          </a:prstGeom>
          <a:noFill/>
        </p:spPr>
        <p:txBody>
          <a:bodyPr wrap="none" rtlCol="0">
            <a:spAutoFit/>
          </a:bodyPr>
          <a:lstStyle/>
          <a:p>
            <a:r>
              <a:rPr lang="en-GB" sz="430" dirty="0"/>
              <a:t>Conn-Oriented E.g.:</a:t>
            </a:r>
          </a:p>
        </p:txBody>
      </p:sp>
      <p:cxnSp>
        <p:nvCxnSpPr>
          <p:cNvPr id="189" name="Straight Connector 188">
            <a:extLst>
              <a:ext uri="{FF2B5EF4-FFF2-40B4-BE49-F238E27FC236}">
                <a16:creationId xmlns:a16="http://schemas.microsoft.com/office/drawing/2014/main" id="{AEBC42B7-4FC2-3692-B892-D4069247A688}"/>
              </a:ext>
            </a:extLst>
          </p:cNvPr>
          <p:cNvCxnSpPr>
            <a:cxnSpLocks/>
          </p:cNvCxnSpPr>
          <p:nvPr/>
        </p:nvCxnSpPr>
        <p:spPr>
          <a:xfrm>
            <a:off x="2961860" y="5758169"/>
            <a:ext cx="0" cy="949381"/>
          </a:xfrm>
          <a:prstGeom prst="line">
            <a:avLst/>
          </a:prstGeom>
          <a:ln w="9525"/>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72B1316F-C74A-8781-B29B-DDD84EFA201F}"/>
              </a:ext>
            </a:extLst>
          </p:cNvPr>
          <p:cNvCxnSpPr>
            <a:cxnSpLocks/>
          </p:cNvCxnSpPr>
          <p:nvPr/>
        </p:nvCxnSpPr>
        <p:spPr>
          <a:xfrm flipH="1">
            <a:off x="4198098" y="6700841"/>
            <a:ext cx="798937" cy="0"/>
          </a:xfrm>
          <a:prstGeom prst="line">
            <a:avLst/>
          </a:prstGeom>
          <a:ln w="9525"/>
        </p:spPr>
        <p:style>
          <a:lnRef idx="1">
            <a:schemeClr val="dk1"/>
          </a:lnRef>
          <a:fillRef idx="0">
            <a:schemeClr val="dk1"/>
          </a:fillRef>
          <a:effectRef idx="0">
            <a:schemeClr val="dk1"/>
          </a:effectRef>
          <a:fontRef idx="minor">
            <a:schemeClr val="tx1"/>
          </a:fontRef>
        </p:style>
      </p:cxnSp>
      <p:sp>
        <p:nvSpPr>
          <p:cNvPr id="197" name="TextBox 196">
            <a:extLst>
              <a:ext uri="{FF2B5EF4-FFF2-40B4-BE49-F238E27FC236}">
                <a16:creationId xmlns:a16="http://schemas.microsoft.com/office/drawing/2014/main" id="{7056309B-A75D-68B3-D74A-5D7AF3CE3BFD}"/>
              </a:ext>
            </a:extLst>
          </p:cNvPr>
          <p:cNvSpPr txBox="1"/>
          <p:nvPr/>
        </p:nvSpPr>
        <p:spPr>
          <a:xfrm>
            <a:off x="4936172" y="5534985"/>
            <a:ext cx="1134685" cy="1217256"/>
          </a:xfrm>
          <a:prstGeom prst="rect">
            <a:avLst/>
          </a:prstGeom>
          <a:noFill/>
        </p:spPr>
        <p:txBody>
          <a:bodyPr wrap="square" rtlCol="0">
            <a:spAutoFit/>
          </a:bodyPr>
          <a:lstStyle/>
          <a:p>
            <a:r>
              <a:rPr lang="en-GB" sz="430" b="1" dirty="0">
                <a:solidFill>
                  <a:srgbClr val="00B050"/>
                </a:solidFill>
              </a:rPr>
              <a:t>TCP </a:t>
            </a:r>
            <a:r>
              <a:rPr lang="en-GB" sz="430" dirty="0"/>
              <a:t>(Transmission Control Protocol): conn-oriented. Data in segments. Reliable transfer (integrity and </a:t>
            </a:r>
            <a:r>
              <a:rPr lang="en-GB" sz="430" dirty="0" err="1"/>
              <a:t>poss</a:t>
            </a:r>
            <a:r>
              <a:rPr lang="en-GB" sz="430" dirty="0"/>
              <a:t> ordered delivery). Not secure. Can offer stream conns (ordered </a:t>
            </a:r>
            <a:r>
              <a:rPr lang="en-GB" sz="430" dirty="0" err="1"/>
              <a:t>deliv</a:t>
            </a:r>
            <a:r>
              <a:rPr lang="en-GB" sz="430" dirty="0"/>
              <a:t>, only accept segs in order). Congestion control (avoid destructive </a:t>
            </a:r>
            <a:r>
              <a:rPr lang="en-GB" sz="430" dirty="0" err="1"/>
              <a:t>cong</a:t>
            </a:r>
            <a:r>
              <a:rPr lang="en-GB" sz="430" dirty="0"/>
              <a:t> over network). </a:t>
            </a:r>
            <a:r>
              <a:rPr lang="en-GB" sz="430" dirty="0" err="1"/>
              <a:t>Reqs</a:t>
            </a:r>
            <a:r>
              <a:rPr lang="en-GB" sz="430" dirty="0"/>
              <a:t> handshake to start connection. Full-duplex (both sides can send/</a:t>
            </a:r>
            <a:r>
              <a:rPr lang="en-GB" sz="430" dirty="0" err="1"/>
              <a:t>recv</a:t>
            </a:r>
            <a:r>
              <a:rPr lang="en-GB" sz="430" dirty="0"/>
              <a:t> at same time). </a:t>
            </a:r>
            <a:r>
              <a:rPr lang="en-GB" sz="430" b="1" dirty="0"/>
              <a:t>Identifying Socket</a:t>
            </a:r>
            <a:r>
              <a:rPr lang="en-GB" sz="430" dirty="0"/>
              <a:t>: Use </a:t>
            </a:r>
            <a:r>
              <a:rPr lang="en-GB" sz="430" dirty="0">
                <a:solidFill>
                  <a:srgbClr val="FF0000"/>
                </a:solidFill>
              </a:rPr>
              <a:t>IP </a:t>
            </a:r>
            <a:r>
              <a:rPr lang="en-GB" sz="430" dirty="0" err="1">
                <a:solidFill>
                  <a:srgbClr val="FF0000"/>
                </a:solidFill>
              </a:rPr>
              <a:t>addr</a:t>
            </a:r>
            <a:r>
              <a:rPr lang="en-GB" sz="430" dirty="0"/>
              <a:t>, </a:t>
            </a:r>
            <a:r>
              <a:rPr lang="en-GB" sz="430" dirty="0">
                <a:solidFill>
                  <a:schemeClr val="accent2">
                    <a:lumMod val="75000"/>
                  </a:schemeClr>
                </a:solidFill>
              </a:rPr>
              <a:t>port </a:t>
            </a:r>
            <a:r>
              <a:rPr lang="en-GB" sz="430" dirty="0" err="1">
                <a:solidFill>
                  <a:schemeClr val="accent2">
                    <a:lumMod val="75000"/>
                  </a:schemeClr>
                </a:solidFill>
              </a:rPr>
              <a:t>num</a:t>
            </a:r>
            <a:r>
              <a:rPr lang="en-GB" sz="430" dirty="0"/>
              <a:t> + </a:t>
            </a:r>
            <a:r>
              <a:rPr lang="en-GB" sz="430" dirty="0">
                <a:solidFill>
                  <a:schemeClr val="accent6">
                    <a:lumMod val="75000"/>
                  </a:schemeClr>
                </a:solidFill>
              </a:rPr>
              <a:t>protocol</a:t>
            </a:r>
            <a:r>
              <a:rPr lang="en-GB" sz="430" dirty="0"/>
              <a:t> (TCP/UDP): </a:t>
            </a:r>
            <a:r>
              <a:rPr lang="en-GB" sz="430" dirty="0">
                <a:solidFill>
                  <a:srgbClr val="FF0000"/>
                </a:solidFill>
              </a:rPr>
              <a:t>61.195.17.146</a:t>
            </a:r>
            <a:r>
              <a:rPr lang="en-GB" sz="430" dirty="0">
                <a:solidFill>
                  <a:schemeClr val="accent2">
                    <a:lumMod val="75000"/>
                  </a:schemeClr>
                </a:solidFill>
              </a:rPr>
              <a:t>:80</a:t>
            </a:r>
            <a:r>
              <a:rPr lang="en-GB" sz="430" dirty="0"/>
              <a:t> </a:t>
            </a:r>
            <a:r>
              <a:rPr lang="en-GB" sz="430" dirty="0">
                <a:solidFill>
                  <a:schemeClr val="accent6">
                    <a:lumMod val="75000"/>
                  </a:schemeClr>
                </a:solidFill>
              </a:rPr>
              <a:t>TCP</a:t>
            </a:r>
            <a:r>
              <a:rPr lang="en-GB" sz="430" dirty="0"/>
              <a:t>. </a:t>
            </a:r>
            <a:r>
              <a:rPr lang="en-GB" sz="430" b="1" dirty="0">
                <a:solidFill>
                  <a:srgbClr val="00B050"/>
                </a:solidFill>
              </a:rPr>
              <a:t>3-Way Handshake</a:t>
            </a:r>
            <a:r>
              <a:rPr lang="en-GB" sz="430" dirty="0"/>
              <a:t>: 1. Client sends TCP seg with SYN = true + </a:t>
            </a:r>
            <a:r>
              <a:rPr lang="en-GB" sz="430" dirty="0" err="1"/>
              <a:t>init</a:t>
            </a:r>
            <a:r>
              <a:rPr lang="en-GB" sz="430" dirty="0"/>
              <a:t> </a:t>
            </a:r>
            <a:r>
              <a:rPr lang="en-GB" sz="430" dirty="0" err="1"/>
              <a:t>seq</a:t>
            </a:r>
            <a:r>
              <a:rPr lang="en-GB" sz="430" dirty="0"/>
              <a:t> </a:t>
            </a:r>
            <a:r>
              <a:rPr lang="en-GB" sz="430" dirty="0" err="1"/>
              <a:t>num</a:t>
            </a:r>
            <a:r>
              <a:rPr lang="en-GB" sz="430" dirty="0"/>
              <a:t>, 2. server </a:t>
            </a:r>
            <a:r>
              <a:rPr lang="en-GB" sz="430" dirty="0" err="1"/>
              <a:t>resp</a:t>
            </a:r>
            <a:r>
              <a:rPr lang="en-GB" sz="430" dirty="0"/>
              <a:t> with SYN TCP seg + ACK = true + first unseen </a:t>
            </a:r>
            <a:r>
              <a:rPr lang="en-GB" sz="430" dirty="0" err="1"/>
              <a:t>seq</a:t>
            </a:r>
            <a:r>
              <a:rPr lang="en-GB" sz="430" dirty="0"/>
              <a:t> </a:t>
            </a:r>
            <a:r>
              <a:rPr lang="en-GB" sz="430" dirty="0" err="1"/>
              <a:t>num</a:t>
            </a:r>
            <a:r>
              <a:rPr lang="en-GB" sz="430" dirty="0"/>
              <a:t>, 3. client </a:t>
            </a:r>
            <a:r>
              <a:rPr lang="en-GB" sz="430" dirty="0" err="1"/>
              <a:t>resp</a:t>
            </a:r>
            <a:r>
              <a:rPr lang="en-GB" sz="430" dirty="0"/>
              <a:t> with ACK + first unseen server </a:t>
            </a:r>
            <a:r>
              <a:rPr lang="en-GB" sz="430" dirty="0" err="1"/>
              <a:t>seq</a:t>
            </a:r>
            <a:r>
              <a:rPr lang="en-GB" sz="430" dirty="0"/>
              <a:t> </a:t>
            </a:r>
            <a:r>
              <a:rPr lang="en-GB" sz="430" dirty="0" err="1"/>
              <a:t>num</a:t>
            </a:r>
            <a:r>
              <a:rPr lang="en-GB" sz="430" dirty="0"/>
              <a:t> + new </a:t>
            </a:r>
            <a:r>
              <a:rPr lang="en-GB" sz="430" dirty="0" err="1"/>
              <a:t>seq</a:t>
            </a:r>
            <a:r>
              <a:rPr lang="en-GB" sz="430" dirty="0"/>
              <a:t> num. </a:t>
            </a:r>
            <a:r>
              <a:rPr lang="en-GB" sz="430" b="1" dirty="0"/>
              <a:t>FIN</a:t>
            </a:r>
            <a:r>
              <a:rPr lang="en-GB" sz="430" dirty="0"/>
              <a:t>: </a:t>
            </a:r>
            <a:r>
              <a:rPr lang="en-GB" sz="430" dirty="0">
                <a:solidFill>
                  <a:srgbClr val="FF0000"/>
                </a:solidFill>
              </a:rPr>
              <a:t>FIN</a:t>
            </a:r>
            <a:r>
              <a:rPr lang="en-GB" sz="430" dirty="0"/>
              <a:t> </a:t>
            </a:r>
            <a:r>
              <a:rPr lang="en-GB" sz="430" dirty="0">
                <a:sym typeface="Wingdings" panose="05000000000000000000" pitchFamily="2" charset="2"/>
              </a:rPr>
              <a:t> </a:t>
            </a:r>
            <a:r>
              <a:rPr lang="en-GB" sz="430" dirty="0">
                <a:solidFill>
                  <a:srgbClr val="0070C0"/>
                </a:solidFill>
                <a:sym typeface="Wingdings" panose="05000000000000000000" pitchFamily="2" charset="2"/>
              </a:rPr>
              <a:t>ACK</a:t>
            </a:r>
            <a:r>
              <a:rPr lang="en-GB" sz="430" dirty="0">
                <a:sym typeface="Wingdings" panose="05000000000000000000" pitchFamily="2" charset="2"/>
              </a:rPr>
              <a:t>  </a:t>
            </a:r>
            <a:r>
              <a:rPr lang="en-GB" sz="430" dirty="0">
                <a:solidFill>
                  <a:srgbClr val="0070C0"/>
                </a:solidFill>
                <a:sym typeface="Wingdings" panose="05000000000000000000" pitchFamily="2" charset="2"/>
              </a:rPr>
              <a:t>FIN</a:t>
            </a:r>
            <a:r>
              <a:rPr lang="en-GB" sz="430" dirty="0">
                <a:sym typeface="Wingdings" panose="05000000000000000000" pitchFamily="2" charset="2"/>
              </a:rPr>
              <a:t>  </a:t>
            </a:r>
            <a:r>
              <a:rPr lang="en-GB" sz="430" dirty="0">
                <a:solidFill>
                  <a:srgbClr val="FF0000"/>
                </a:solidFill>
                <a:sym typeface="Wingdings" panose="05000000000000000000" pitchFamily="2" charset="2"/>
              </a:rPr>
              <a:t>ACK</a:t>
            </a:r>
            <a:r>
              <a:rPr lang="en-GB" sz="430" dirty="0">
                <a:sym typeface="Wingdings" panose="05000000000000000000" pitchFamily="2" charset="2"/>
              </a:rPr>
              <a:t>.</a:t>
            </a:r>
            <a:endParaRPr lang="en-GB" sz="430" dirty="0"/>
          </a:p>
        </p:txBody>
      </p:sp>
      <p:sp>
        <p:nvSpPr>
          <p:cNvPr id="201" name="Rectangle 200">
            <a:extLst>
              <a:ext uri="{FF2B5EF4-FFF2-40B4-BE49-F238E27FC236}">
                <a16:creationId xmlns:a16="http://schemas.microsoft.com/office/drawing/2014/main" id="{31E64605-EB51-2DAC-578B-404680045D65}"/>
              </a:ext>
            </a:extLst>
          </p:cNvPr>
          <p:cNvSpPr/>
          <p:nvPr/>
        </p:nvSpPr>
        <p:spPr>
          <a:xfrm>
            <a:off x="4997035" y="5570716"/>
            <a:ext cx="1003498" cy="11317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2" name="TextBox 201">
            <a:extLst>
              <a:ext uri="{FF2B5EF4-FFF2-40B4-BE49-F238E27FC236}">
                <a16:creationId xmlns:a16="http://schemas.microsoft.com/office/drawing/2014/main" id="{207FF339-A7A6-CC56-58A7-4EF2C2994EDC}"/>
              </a:ext>
            </a:extLst>
          </p:cNvPr>
          <p:cNvSpPr txBox="1"/>
          <p:nvPr/>
        </p:nvSpPr>
        <p:spPr>
          <a:xfrm>
            <a:off x="5934425" y="5533616"/>
            <a:ext cx="1479333" cy="754053"/>
          </a:xfrm>
          <a:prstGeom prst="rect">
            <a:avLst/>
          </a:prstGeom>
          <a:noFill/>
        </p:spPr>
        <p:txBody>
          <a:bodyPr wrap="square" rtlCol="0">
            <a:spAutoFit/>
          </a:bodyPr>
          <a:lstStyle/>
          <a:p>
            <a:r>
              <a:rPr lang="en-GB" sz="430" b="1" dirty="0">
                <a:solidFill>
                  <a:srgbClr val="00B050"/>
                </a:solidFill>
              </a:rPr>
              <a:t>Segments</a:t>
            </a:r>
            <a:r>
              <a:rPr lang="en-GB" sz="430" dirty="0"/>
              <a:t>: Wrapper for TCP data, transmitted within Network Layer protocol (e.g. IPv4/v6). </a:t>
            </a:r>
            <a:r>
              <a:rPr lang="en-GB" sz="430" b="1" dirty="0"/>
              <a:t>MSS</a:t>
            </a:r>
            <a:r>
              <a:rPr lang="en-GB" sz="430" dirty="0"/>
              <a:t> (Max Seg Size): max amt of app data trans in single seg (header size not </a:t>
            </a:r>
            <a:r>
              <a:rPr lang="en-GB" sz="430" dirty="0" err="1"/>
              <a:t>incl</a:t>
            </a:r>
            <a:r>
              <a:rPr lang="en-GB" sz="430" dirty="0"/>
              <a:t>). Usually related to MTU of connection to avoid network level frag (splitting segments into multiple packets). </a:t>
            </a:r>
            <a:r>
              <a:rPr lang="en-GB" sz="430" b="1" dirty="0"/>
              <a:t>MTU</a:t>
            </a:r>
            <a:r>
              <a:rPr lang="en-GB" sz="430" dirty="0"/>
              <a:t> (Max Trans Unit): largest link layer frame available to sender (largest unit of data that can be trans through all links to receiver without being split). </a:t>
            </a:r>
            <a:r>
              <a:rPr lang="en-GB" sz="430" b="1" dirty="0"/>
              <a:t>Path MTU Discovery</a:t>
            </a:r>
            <a:r>
              <a:rPr lang="en-GB" sz="430" dirty="0"/>
              <a:t>: determines largest frame that can be sent on all links from sender </a:t>
            </a:r>
            <a:r>
              <a:rPr lang="en-GB" sz="430" dirty="0">
                <a:sym typeface="Wingdings" panose="05000000000000000000" pitchFamily="2" charset="2"/>
              </a:rPr>
              <a:t> receiver.</a:t>
            </a:r>
            <a:endParaRPr lang="en-GB" sz="430" dirty="0"/>
          </a:p>
        </p:txBody>
      </p:sp>
      <p:sp>
        <p:nvSpPr>
          <p:cNvPr id="203" name="Rectangle 202">
            <a:extLst>
              <a:ext uri="{FF2B5EF4-FFF2-40B4-BE49-F238E27FC236}">
                <a16:creationId xmlns:a16="http://schemas.microsoft.com/office/drawing/2014/main" id="{8994270B-6C50-9DCE-0D65-D6A35BFE6B2E}"/>
              </a:ext>
            </a:extLst>
          </p:cNvPr>
          <p:cNvSpPr/>
          <p:nvPr/>
        </p:nvSpPr>
        <p:spPr>
          <a:xfrm>
            <a:off x="6000533" y="5570715"/>
            <a:ext cx="1414680" cy="67297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4" name="Picture 203">
            <a:extLst>
              <a:ext uri="{FF2B5EF4-FFF2-40B4-BE49-F238E27FC236}">
                <a16:creationId xmlns:a16="http://schemas.microsoft.com/office/drawing/2014/main" id="{4C3FB2A7-7214-E77B-85BB-A6B7E1AC0A94}"/>
              </a:ext>
            </a:extLst>
          </p:cNvPr>
          <p:cNvPicPr>
            <a:picLocks noChangeAspect="1"/>
          </p:cNvPicPr>
          <p:nvPr/>
        </p:nvPicPr>
        <p:blipFill rotWithShape="1">
          <a:blip r:embed="rId17">
            <a:extLst>
              <a:ext uri="{BEBA8EAE-BF5A-486C-A8C5-ECC9F3942E4B}">
                <a14:imgProps xmlns:a14="http://schemas.microsoft.com/office/drawing/2010/main">
                  <a14:imgLayer r:embed="rId18">
                    <a14:imgEffect>
                      <a14:sharpenSoften amount="50000"/>
                    </a14:imgEffect>
                  </a14:imgLayer>
                </a14:imgProps>
              </a:ext>
            </a:extLst>
          </a:blip>
          <a:srcRect l="2892" t="2844" r="5068" b="3080"/>
          <a:stretch/>
        </p:blipFill>
        <p:spPr>
          <a:xfrm>
            <a:off x="75520" y="6498834"/>
            <a:ext cx="2115082" cy="1512806"/>
          </a:xfrm>
          <a:prstGeom prst="rect">
            <a:avLst/>
          </a:prstGeom>
        </p:spPr>
      </p:pic>
      <p:sp>
        <p:nvSpPr>
          <p:cNvPr id="205" name="TextBox 204">
            <a:extLst>
              <a:ext uri="{FF2B5EF4-FFF2-40B4-BE49-F238E27FC236}">
                <a16:creationId xmlns:a16="http://schemas.microsoft.com/office/drawing/2014/main" id="{5FB35641-9E0D-8E70-95B6-2F45461F5C1D}"/>
              </a:ext>
            </a:extLst>
          </p:cNvPr>
          <p:cNvSpPr txBox="1"/>
          <p:nvPr/>
        </p:nvSpPr>
        <p:spPr>
          <a:xfrm>
            <a:off x="1280043" y="5975549"/>
            <a:ext cx="1754256" cy="555537"/>
          </a:xfrm>
          <a:prstGeom prst="rect">
            <a:avLst/>
          </a:prstGeom>
          <a:noFill/>
        </p:spPr>
        <p:txBody>
          <a:bodyPr wrap="square" rtlCol="0">
            <a:spAutoFit/>
          </a:bodyPr>
          <a:lstStyle/>
          <a:p>
            <a:r>
              <a:rPr lang="en-GB" sz="430" b="1" dirty="0">
                <a:solidFill>
                  <a:srgbClr val="00B050"/>
                </a:solidFill>
              </a:rPr>
              <a:t>TCP Header</a:t>
            </a:r>
            <a:r>
              <a:rPr lang="en-GB" sz="430" dirty="0"/>
              <a:t>: </a:t>
            </a:r>
            <a:r>
              <a:rPr lang="en-GB" sz="430" dirty="0" err="1"/>
              <a:t>Src+Dst</a:t>
            </a:r>
            <a:r>
              <a:rPr lang="en-GB" sz="430" dirty="0"/>
              <a:t> ports are 16-bit idents. </a:t>
            </a:r>
            <a:r>
              <a:rPr lang="en-GB" sz="430" dirty="0" err="1"/>
              <a:t>Seq+ACK</a:t>
            </a:r>
            <a:r>
              <a:rPr lang="en-GB" sz="430" dirty="0"/>
              <a:t> </a:t>
            </a:r>
            <a:r>
              <a:rPr lang="en-GB" sz="430" dirty="0" err="1"/>
              <a:t>num</a:t>
            </a:r>
            <a:r>
              <a:rPr lang="en-GB" sz="430" dirty="0"/>
              <a:t> (32 bits) used for reliable data transfer (ID segments). </a:t>
            </a:r>
            <a:r>
              <a:rPr lang="en-GB" sz="430" dirty="0" err="1"/>
              <a:t>Recv</a:t>
            </a:r>
            <a:r>
              <a:rPr lang="en-GB" sz="430" dirty="0"/>
              <a:t> window (16 bits) – amt data sent before ACK is </a:t>
            </a:r>
            <a:r>
              <a:rPr lang="en-GB" sz="430" dirty="0" err="1"/>
              <a:t>recv</a:t>
            </a:r>
            <a:r>
              <a:rPr lang="en-GB" sz="430" dirty="0"/>
              <a:t> (if </a:t>
            </a:r>
            <a:r>
              <a:rPr lang="en-GB" sz="430" dirty="0" err="1"/>
              <a:t>rcvr</a:t>
            </a:r>
            <a:r>
              <a:rPr lang="en-GB" sz="430" dirty="0"/>
              <a:t> cant pcs quick enough will ask to reduce TCP window). Header </a:t>
            </a:r>
            <a:r>
              <a:rPr lang="en-GB" sz="430" dirty="0" err="1"/>
              <a:t>len</a:t>
            </a:r>
            <a:r>
              <a:rPr lang="en-GB" sz="430" dirty="0"/>
              <a:t> determines size of TCP header in 32 bit words. Optimal/variable </a:t>
            </a:r>
            <a:r>
              <a:rPr lang="en-GB" sz="430" dirty="0" err="1"/>
              <a:t>len</a:t>
            </a:r>
            <a:r>
              <a:rPr lang="en-GB" sz="430" dirty="0"/>
              <a:t> field used to negotiate protocol params e.g. window scale/MSS. </a:t>
            </a:r>
            <a:r>
              <a:rPr lang="en-GB" sz="430" b="1" dirty="0"/>
              <a:t>Header Fields</a:t>
            </a:r>
            <a:r>
              <a:rPr lang="en-GB" sz="430" dirty="0"/>
              <a:t>: </a:t>
            </a:r>
            <a:r>
              <a:rPr lang="en-GB" sz="430" b="1" dirty="0"/>
              <a:t>URG</a:t>
            </a:r>
            <a:r>
              <a:rPr lang="en-GB" sz="430" dirty="0"/>
              <a:t>: 1b, signals urgent data, location = </a:t>
            </a:r>
            <a:r>
              <a:rPr lang="en-GB" sz="430" dirty="0" err="1"/>
              <a:t>urg</a:t>
            </a:r>
            <a:r>
              <a:rPr lang="en-GB" sz="430" dirty="0"/>
              <a:t> data pointer field, some software ignores. </a:t>
            </a:r>
            <a:r>
              <a:rPr lang="en-GB" sz="430" b="1" dirty="0"/>
              <a:t>ACK</a:t>
            </a:r>
            <a:r>
              <a:rPr lang="en-GB" sz="430" dirty="0"/>
              <a:t>:</a:t>
            </a:r>
          </a:p>
        </p:txBody>
      </p:sp>
      <p:sp>
        <p:nvSpPr>
          <p:cNvPr id="209" name="TextBox 208">
            <a:extLst>
              <a:ext uri="{FF2B5EF4-FFF2-40B4-BE49-F238E27FC236}">
                <a16:creationId xmlns:a16="http://schemas.microsoft.com/office/drawing/2014/main" id="{E0B225C0-DB51-26AF-C5C5-5578914A9E93}"/>
              </a:ext>
            </a:extLst>
          </p:cNvPr>
          <p:cNvSpPr txBox="1"/>
          <p:nvPr/>
        </p:nvSpPr>
        <p:spPr>
          <a:xfrm>
            <a:off x="2088719" y="6431039"/>
            <a:ext cx="953979" cy="621709"/>
          </a:xfrm>
          <a:prstGeom prst="rect">
            <a:avLst/>
          </a:prstGeom>
          <a:noFill/>
        </p:spPr>
        <p:txBody>
          <a:bodyPr wrap="square">
            <a:spAutoFit/>
          </a:bodyPr>
          <a:lstStyle/>
          <a:p>
            <a:r>
              <a:rPr lang="en-GB" sz="430" dirty="0"/>
              <a:t>1b, signal valid ACK num. </a:t>
            </a:r>
            <a:r>
              <a:rPr lang="en-GB" sz="430" b="1" dirty="0"/>
              <a:t>PSH</a:t>
            </a:r>
            <a:r>
              <a:rPr lang="en-GB" sz="430" dirty="0"/>
              <a:t>: 1b push flag (ask </a:t>
            </a:r>
            <a:r>
              <a:rPr lang="en-GB" sz="430" dirty="0" err="1"/>
              <a:t>recv</a:t>
            </a:r>
            <a:r>
              <a:rPr lang="en-GB" sz="430" dirty="0"/>
              <a:t> to push data to app immediately). </a:t>
            </a:r>
            <a:r>
              <a:rPr lang="en-GB" sz="430" b="1" dirty="0"/>
              <a:t>RST</a:t>
            </a:r>
            <a:r>
              <a:rPr lang="en-GB" sz="430" dirty="0"/>
              <a:t>: 1b, resets connection (often shutdown when error). </a:t>
            </a:r>
            <a:r>
              <a:rPr lang="en-GB" sz="430" b="1" dirty="0"/>
              <a:t>SYN</a:t>
            </a:r>
            <a:r>
              <a:rPr lang="en-GB" sz="430" dirty="0"/>
              <a:t>: 1b, synch flag. </a:t>
            </a:r>
            <a:r>
              <a:rPr lang="en-GB" sz="430" b="1" dirty="0"/>
              <a:t>FIN</a:t>
            </a:r>
            <a:r>
              <a:rPr lang="en-GB" sz="430" dirty="0"/>
              <a:t>: 1b signal shutdown. </a:t>
            </a:r>
            <a:r>
              <a:rPr lang="en-GB" sz="430" b="1" dirty="0"/>
              <a:t>Checksum</a:t>
            </a:r>
            <a:r>
              <a:rPr lang="en-GB" sz="430" dirty="0"/>
              <a:t>: 16b, err detection. </a:t>
            </a:r>
            <a:r>
              <a:rPr lang="en-GB" sz="430" b="1" dirty="0"/>
              <a:t>netstat –a</a:t>
            </a:r>
            <a:r>
              <a:rPr lang="en-GB" sz="430" dirty="0"/>
              <a:t> </a:t>
            </a:r>
            <a:r>
              <a:rPr lang="en-GB" sz="430" dirty="0" err="1"/>
              <a:t>tcpView</a:t>
            </a:r>
            <a:r>
              <a:rPr lang="en-GB" sz="430" dirty="0"/>
              <a:t> or </a:t>
            </a:r>
            <a:r>
              <a:rPr lang="en-GB" sz="430" dirty="0" err="1"/>
              <a:t>currPorts</a:t>
            </a:r>
            <a:r>
              <a:rPr lang="en-GB" sz="430" dirty="0"/>
              <a:t>.</a:t>
            </a:r>
          </a:p>
        </p:txBody>
      </p:sp>
      <p:cxnSp>
        <p:nvCxnSpPr>
          <p:cNvPr id="217" name="Straight Connector 216">
            <a:extLst>
              <a:ext uri="{FF2B5EF4-FFF2-40B4-BE49-F238E27FC236}">
                <a16:creationId xmlns:a16="http://schemas.microsoft.com/office/drawing/2014/main" id="{EBEBB0FE-0646-B54D-4A0A-A26E1973A99A}"/>
              </a:ext>
            </a:extLst>
          </p:cNvPr>
          <p:cNvCxnSpPr/>
          <p:nvPr/>
        </p:nvCxnSpPr>
        <p:spPr>
          <a:xfrm>
            <a:off x="2961860" y="6591099"/>
            <a:ext cx="0" cy="424139"/>
          </a:xfrm>
          <a:prstGeom prst="line">
            <a:avLst/>
          </a:prstGeom>
          <a:ln w="9525"/>
        </p:spPr>
        <p:style>
          <a:lnRef idx="1">
            <a:schemeClr val="dk1"/>
          </a:lnRef>
          <a:fillRef idx="0">
            <a:schemeClr val="dk1"/>
          </a:fillRef>
          <a:effectRef idx="0">
            <a:schemeClr val="dk1"/>
          </a:effectRef>
          <a:fontRef idx="minor">
            <a:schemeClr val="tx1"/>
          </a:fontRef>
        </p:style>
      </p:cxnSp>
      <p:sp>
        <p:nvSpPr>
          <p:cNvPr id="221" name="TextBox 220">
            <a:extLst>
              <a:ext uri="{FF2B5EF4-FFF2-40B4-BE49-F238E27FC236}">
                <a16:creationId xmlns:a16="http://schemas.microsoft.com/office/drawing/2014/main" id="{E0CE14FE-15F5-8829-B417-0FA21358A11B}"/>
              </a:ext>
            </a:extLst>
          </p:cNvPr>
          <p:cNvSpPr txBox="1"/>
          <p:nvPr/>
        </p:nvSpPr>
        <p:spPr>
          <a:xfrm>
            <a:off x="2142175" y="6976498"/>
            <a:ext cx="1105599" cy="1084912"/>
          </a:xfrm>
          <a:prstGeom prst="rect">
            <a:avLst/>
          </a:prstGeom>
          <a:noFill/>
        </p:spPr>
        <p:txBody>
          <a:bodyPr wrap="square" rtlCol="0">
            <a:spAutoFit/>
          </a:bodyPr>
          <a:lstStyle/>
          <a:p>
            <a:r>
              <a:rPr lang="en-GB" sz="430" b="1" dirty="0" err="1">
                <a:solidFill>
                  <a:srgbClr val="00B050"/>
                </a:solidFill>
              </a:rPr>
              <a:t>Seq</a:t>
            </a:r>
            <a:r>
              <a:rPr lang="en-GB" sz="430" b="1" dirty="0">
                <a:solidFill>
                  <a:srgbClr val="00B050"/>
                </a:solidFill>
              </a:rPr>
              <a:t> </a:t>
            </a:r>
            <a:r>
              <a:rPr lang="en-GB" sz="430" b="1" dirty="0" err="1">
                <a:solidFill>
                  <a:srgbClr val="00B050"/>
                </a:solidFill>
              </a:rPr>
              <a:t>Num</a:t>
            </a:r>
            <a:r>
              <a:rPr lang="en-GB" sz="430" dirty="0"/>
              <a:t>: Each byte in data stream has </a:t>
            </a:r>
            <a:r>
              <a:rPr lang="en-GB" sz="430" dirty="0" err="1"/>
              <a:t>seq</a:t>
            </a:r>
            <a:r>
              <a:rPr lang="en-GB" sz="430" dirty="0"/>
              <a:t> </a:t>
            </a:r>
            <a:r>
              <a:rPr lang="en-GB" sz="430" dirty="0" err="1"/>
              <a:t>num</a:t>
            </a:r>
            <a:r>
              <a:rPr lang="en-GB" sz="430" dirty="0"/>
              <a:t> (indicates </a:t>
            </a:r>
            <a:r>
              <a:rPr lang="en-GB" sz="430" dirty="0" err="1"/>
              <a:t>pos</a:t>
            </a:r>
            <a:r>
              <a:rPr lang="en-GB" sz="430" dirty="0"/>
              <a:t> of 1</a:t>
            </a:r>
            <a:r>
              <a:rPr lang="en-GB" sz="500" baseline="30000" dirty="0"/>
              <a:t>st</a:t>
            </a:r>
            <a:r>
              <a:rPr lang="en-GB" sz="430" dirty="0"/>
              <a:t> byte carried by that seg). When TCP connection set up, random Init </a:t>
            </a:r>
            <a:r>
              <a:rPr lang="en-GB" sz="430" dirty="0" err="1"/>
              <a:t>Seq</a:t>
            </a:r>
            <a:r>
              <a:rPr lang="en-GB" sz="430" dirty="0"/>
              <a:t> </a:t>
            </a:r>
            <a:r>
              <a:rPr lang="en-GB" sz="430" dirty="0" err="1"/>
              <a:t>Num</a:t>
            </a:r>
            <a:r>
              <a:rPr lang="en-GB" sz="430" dirty="0"/>
              <a:t> is decided upon to avoid leftover segs being received by mistake. When making new connections, even with same data, have diff </a:t>
            </a:r>
            <a:r>
              <a:rPr lang="en-GB" sz="430" dirty="0" err="1"/>
              <a:t>seq</a:t>
            </a:r>
            <a:r>
              <a:rPr lang="en-GB" sz="430" dirty="0"/>
              <a:t> </a:t>
            </a:r>
            <a:r>
              <a:rPr lang="en-GB" sz="430" dirty="0" err="1"/>
              <a:t>nums</a:t>
            </a:r>
            <a:r>
              <a:rPr lang="en-GB" sz="430" dirty="0"/>
              <a:t>. </a:t>
            </a:r>
            <a:r>
              <a:rPr lang="en-GB" sz="430" b="1" dirty="0">
                <a:solidFill>
                  <a:srgbClr val="00B050"/>
                </a:solidFill>
              </a:rPr>
              <a:t>ACK </a:t>
            </a:r>
            <a:r>
              <a:rPr lang="en-GB" sz="430" b="1" dirty="0" err="1">
                <a:solidFill>
                  <a:srgbClr val="00B050"/>
                </a:solidFill>
              </a:rPr>
              <a:t>Num</a:t>
            </a:r>
            <a:r>
              <a:rPr lang="en-GB" sz="430" dirty="0"/>
              <a:t>: reps end of data </a:t>
            </a:r>
            <a:r>
              <a:rPr lang="en-GB" sz="430" dirty="0" err="1"/>
              <a:t>recv’d</a:t>
            </a:r>
            <a:r>
              <a:rPr lang="en-GB" sz="430" dirty="0"/>
              <a:t>, or first </a:t>
            </a:r>
            <a:r>
              <a:rPr lang="en-GB" sz="430" dirty="0" err="1"/>
              <a:t>seq</a:t>
            </a:r>
            <a:r>
              <a:rPr lang="en-GB" sz="430" dirty="0"/>
              <a:t> of data waiting to be </a:t>
            </a:r>
            <a:r>
              <a:rPr lang="en-GB" sz="430" dirty="0" err="1"/>
              <a:t>recv</a:t>
            </a:r>
            <a:r>
              <a:rPr lang="en-GB" sz="430" dirty="0"/>
              <a:t>. TCP ACKs can be cumulative (</a:t>
            </a:r>
            <a:r>
              <a:rPr lang="en-GB" sz="430" dirty="0" err="1"/>
              <a:t>recv</a:t>
            </a:r>
            <a:r>
              <a:rPr lang="en-GB" sz="430" dirty="0"/>
              <a:t> seg 1, 2, 3, ACK, wait for 4). Typically ACK every other packet. TCP is full duplex (multiple streams/</a:t>
            </a:r>
            <a:r>
              <a:rPr lang="en-GB" sz="430" dirty="0" err="1"/>
              <a:t>seqs</a:t>
            </a:r>
            <a:r>
              <a:rPr lang="en-GB" sz="430" dirty="0"/>
              <a:t> can be </a:t>
            </a:r>
            <a:r>
              <a:rPr lang="en-GB" sz="430" dirty="0" err="1"/>
              <a:t>recv</a:t>
            </a:r>
            <a:r>
              <a:rPr lang="en-GB" sz="430" dirty="0"/>
              <a:t> and ACK at same time). [ACK# = 101, </a:t>
            </a:r>
            <a:r>
              <a:rPr lang="en-GB" sz="430" dirty="0" err="1"/>
              <a:t>Seq</a:t>
            </a:r>
            <a:r>
              <a:rPr lang="en-GB" sz="430" dirty="0"/>
              <a:t># = 200 | Data = “F”].</a:t>
            </a:r>
          </a:p>
        </p:txBody>
      </p:sp>
      <p:sp>
        <p:nvSpPr>
          <p:cNvPr id="225" name="Rectangle 224">
            <a:extLst>
              <a:ext uri="{FF2B5EF4-FFF2-40B4-BE49-F238E27FC236}">
                <a16:creationId xmlns:a16="http://schemas.microsoft.com/office/drawing/2014/main" id="{21162067-91E9-9BA7-3E6A-0A4F018D325C}"/>
              </a:ext>
            </a:extLst>
          </p:cNvPr>
          <p:cNvSpPr/>
          <p:nvPr/>
        </p:nvSpPr>
        <p:spPr>
          <a:xfrm>
            <a:off x="2208933" y="7010399"/>
            <a:ext cx="964486" cy="101301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7" name="Straight Connector 226">
            <a:extLst>
              <a:ext uri="{FF2B5EF4-FFF2-40B4-BE49-F238E27FC236}">
                <a16:creationId xmlns:a16="http://schemas.microsoft.com/office/drawing/2014/main" id="{00BA5F5D-62AB-7CCA-E805-5EF630CF81B2}"/>
              </a:ext>
            </a:extLst>
          </p:cNvPr>
          <p:cNvCxnSpPr>
            <a:cxnSpLocks/>
          </p:cNvCxnSpPr>
          <p:nvPr/>
        </p:nvCxnSpPr>
        <p:spPr>
          <a:xfrm flipH="1">
            <a:off x="-98755" y="8023410"/>
            <a:ext cx="2399704" cy="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sp>
        <p:nvSpPr>
          <p:cNvPr id="228" name="TextBox 227">
            <a:extLst>
              <a:ext uri="{FF2B5EF4-FFF2-40B4-BE49-F238E27FC236}">
                <a16:creationId xmlns:a16="http://schemas.microsoft.com/office/drawing/2014/main" id="{38E24864-7895-BE13-1C8A-E30FF9CBEB9D}"/>
              </a:ext>
            </a:extLst>
          </p:cNvPr>
          <p:cNvSpPr txBox="1"/>
          <p:nvPr/>
        </p:nvSpPr>
        <p:spPr>
          <a:xfrm>
            <a:off x="5933683" y="6206809"/>
            <a:ext cx="1481530" cy="555537"/>
          </a:xfrm>
          <a:prstGeom prst="rect">
            <a:avLst/>
          </a:prstGeom>
          <a:noFill/>
        </p:spPr>
        <p:txBody>
          <a:bodyPr wrap="square" rtlCol="0">
            <a:spAutoFit/>
          </a:bodyPr>
          <a:lstStyle/>
          <a:p>
            <a:r>
              <a:rPr lang="en-GB" sz="430" b="1" dirty="0">
                <a:solidFill>
                  <a:srgbClr val="00B050"/>
                </a:solidFill>
              </a:rPr>
              <a:t>UDP</a:t>
            </a:r>
            <a:r>
              <a:rPr lang="en-GB" sz="430" dirty="0"/>
              <a:t>: Conn-less trans layer protocol. Datagrams (≤ 65,507B (+ 20B IP Header + 8B UDP Header = 65,535B = max IP packet size)). In practice 500B-1KB to </a:t>
            </a:r>
            <a:r>
              <a:rPr lang="en-GB" sz="430" dirty="0" err="1"/>
              <a:t>inc</a:t>
            </a:r>
            <a:r>
              <a:rPr lang="en-GB" sz="430" dirty="0"/>
              <a:t> prop of intact packets. App ID provided ((de-)multiplexing). Integrity checked by CRC-type checksum. Simple: no flow/error control or retransmissions. Allows finer level of app layer control over when/what data sent. No connection</a:t>
            </a:r>
          </a:p>
        </p:txBody>
      </p:sp>
      <p:pic>
        <p:nvPicPr>
          <p:cNvPr id="230" name="Picture 229">
            <a:extLst>
              <a:ext uri="{FF2B5EF4-FFF2-40B4-BE49-F238E27FC236}">
                <a16:creationId xmlns:a16="http://schemas.microsoft.com/office/drawing/2014/main" id="{31A449DB-4472-4299-66E4-1549CC637DDE}"/>
              </a:ext>
            </a:extLst>
          </p:cNvPr>
          <p:cNvPicPr>
            <a:picLocks noChangeAspect="1"/>
          </p:cNvPicPr>
          <p:nvPr/>
        </p:nvPicPr>
        <p:blipFill>
          <a:blip r:embed="rId19">
            <a:extLst>
              <a:ext uri="{BEBA8EAE-BF5A-486C-A8C5-ECC9F3942E4B}">
                <a14:imgProps xmlns:a14="http://schemas.microsoft.com/office/drawing/2010/main">
                  <a14:imgLayer r:embed="rId20">
                    <a14:imgEffect>
                      <a14:sharpenSoften amount="50000"/>
                    </a14:imgEffect>
                  </a14:imgLayer>
                </a14:imgProps>
              </a:ext>
            </a:extLst>
          </a:blip>
          <a:stretch>
            <a:fillRect/>
          </a:stretch>
        </p:blipFill>
        <p:spPr>
          <a:xfrm>
            <a:off x="4207639" y="6713331"/>
            <a:ext cx="2069477" cy="648576"/>
          </a:xfrm>
          <a:prstGeom prst="rect">
            <a:avLst/>
          </a:prstGeom>
        </p:spPr>
      </p:pic>
      <p:sp>
        <p:nvSpPr>
          <p:cNvPr id="232" name="TextBox 231">
            <a:extLst>
              <a:ext uri="{FF2B5EF4-FFF2-40B4-BE49-F238E27FC236}">
                <a16:creationId xmlns:a16="http://schemas.microsoft.com/office/drawing/2014/main" id="{7D7FD38E-E31B-6C45-372D-C9C98C7DEFEE}"/>
              </a:ext>
            </a:extLst>
          </p:cNvPr>
          <p:cNvSpPr txBox="1"/>
          <p:nvPr/>
        </p:nvSpPr>
        <p:spPr>
          <a:xfrm>
            <a:off x="6198734" y="6657737"/>
            <a:ext cx="1216479" cy="754053"/>
          </a:xfrm>
          <a:prstGeom prst="rect">
            <a:avLst/>
          </a:prstGeom>
          <a:noFill/>
        </p:spPr>
        <p:txBody>
          <a:bodyPr wrap="square">
            <a:spAutoFit/>
          </a:bodyPr>
          <a:lstStyle/>
          <a:p>
            <a:r>
              <a:rPr lang="en-GB" sz="430" dirty="0" err="1"/>
              <a:t>est</a:t>
            </a:r>
            <a:r>
              <a:rPr lang="en-GB" sz="430" dirty="0"/>
              <a:t> (faster) or related state stored. Small packet overhead (only small part of packet not payload). Useful in C-S (short </a:t>
            </a:r>
            <a:r>
              <a:rPr lang="en-GB" sz="430" dirty="0" err="1"/>
              <a:t>msgs</a:t>
            </a:r>
            <a:r>
              <a:rPr lang="en-GB" sz="430" dirty="0"/>
              <a:t> +quick </a:t>
            </a:r>
            <a:r>
              <a:rPr lang="en-GB" sz="430" dirty="0" err="1"/>
              <a:t>resp</a:t>
            </a:r>
            <a:r>
              <a:rPr lang="en-GB" sz="430" dirty="0"/>
              <a:t>, if fail resend, simpler code, fewer </a:t>
            </a:r>
            <a:r>
              <a:rPr lang="en-GB" sz="430" dirty="0" err="1"/>
              <a:t>msgs</a:t>
            </a:r>
            <a:r>
              <a:rPr lang="en-GB" sz="430" dirty="0"/>
              <a:t> needed). </a:t>
            </a:r>
            <a:r>
              <a:rPr lang="en-GB" sz="430" b="1" dirty="0">
                <a:solidFill>
                  <a:srgbClr val="00B050"/>
                </a:solidFill>
              </a:rPr>
              <a:t>UDP code</a:t>
            </a:r>
            <a:r>
              <a:rPr lang="en-GB" sz="430" dirty="0"/>
              <a:t>: </a:t>
            </a:r>
            <a:r>
              <a:rPr lang="en-GB" sz="430" b="1" dirty="0"/>
              <a:t>Client</a:t>
            </a:r>
            <a:r>
              <a:rPr lang="en-GB" sz="430" dirty="0"/>
              <a:t>: 1. make buffer, 2. make packet, 3. make socket, 4. send, 5. </a:t>
            </a:r>
            <a:r>
              <a:rPr lang="en-GB" sz="430" dirty="0" err="1"/>
              <a:t>realloc</a:t>
            </a:r>
            <a:r>
              <a:rPr lang="en-GB" sz="430" dirty="0"/>
              <a:t> buffer (new </a:t>
            </a:r>
            <a:r>
              <a:rPr lang="en-GB" sz="430" dirty="0" err="1"/>
              <a:t>arr</a:t>
            </a:r>
            <a:r>
              <a:rPr lang="en-GB" sz="430" dirty="0"/>
              <a:t> assigned to </a:t>
            </a:r>
            <a:r>
              <a:rPr lang="en-GB" sz="430" dirty="0" err="1"/>
              <a:t>prev</a:t>
            </a:r>
            <a:r>
              <a:rPr lang="en-GB" sz="430" dirty="0"/>
              <a:t> var), 6. get </a:t>
            </a:r>
            <a:r>
              <a:rPr lang="en-GB" sz="430" dirty="0" err="1"/>
              <a:t>resp</a:t>
            </a:r>
            <a:r>
              <a:rPr lang="en-GB" sz="430" dirty="0"/>
              <a:t> packet. </a:t>
            </a:r>
            <a:r>
              <a:rPr lang="en-GB" sz="430" b="1" dirty="0"/>
              <a:t>Server</a:t>
            </a:r>
            <a:r>
              <a:rPr lang="en-GB" sz="430" dirty="0"/>
              <a:t>: 1. make socket, loop: 2. new buffer, 3. get packet, 4. get client </a:t>
            </a:r>
            <a:r>
              <a:rPr lang="en-GB" sz="430" dirty="0" err="1"/>
              <a:t>addr+port</a:t>
            </a:r>
            <a:r>
              <a:rPr lang="en-GB" sz="430" dirty="0"/>
              <a:t>, 5. send packet.</a:t>
            </a:r>
          </a:p>
        </p:txBody>
      </p:sp>
      <p:sp>
        <p:nvSpPr>
          <p:cNvPr id="238" name="TextBox 237">
            <a:extLst>
              <a:ext uri="{FF2B5EF4-FFF2-40B4-BE49-F238E27FC236}">
                <a16:creationId xmlns:a16="http://schemas.microsoft.com/office/drawing/2014/main" id="{BC9ECA37-724D-7EFB-1004-E90E92E3A40F}"/>
              </a:ext>
            </a:extLst>
          </p:cNvPr>
          <p:cNvSpPr txBox="1"/>
          <p:nvPr/>
        </p:nvSpPr>
        <p:spPr>
          <a:xfrm>
            <a:off x="2902406" y="6373952"/>
            <a:ext cx="1386405" cy="423193"/>
          </a:xfrm>
          <a:prstGeom prst="rect">
            <a:avLst/>
          </a:prstGeom>
          <a:noFill/>
        </p:spPr>
        <p:txBody>
          <a:bodyPr wrap="square" rtlCol="0">
            <a:spAutoFit/>
          </a:bodyPr>
          <a:lstStyle/>
          <a:p>
            <a:r>
              <a:rPr lang="en-GB" sz="430" b="1" dirty="0">
                <a:solidFill>
                  <a:srgbClr val="00B050"/>
                </a:solidFill>
              </a:rPr>
              <a:t>TCP vs UDP</a:t>
            </a:r>
            <a:r>
              <a:rPr lang="en-GB" sz="430" dirty="0"/>
              <a:t>: UDP when speed vital and data can be resent. TCP when speed doesn’t matter but want reliability. E.g. UDP PvP game, TCP movie player (buffer video to allow TCP to retrieve any lost frames or switch to UDP if slow).</a:t>
            </a:r>
          </a:p>
        </p:txBody>
      </p:sp>
      <p:sp>
        <p:nvSpPr>
          <p:cNvPr id="239" name="Rectangle 238">
            <a:extLst>
              <a:ext uri="{FF2B5EF4-FFF2-40B4-BE49-F238E27FC236}">
                <a16:creationId xmlns:a16="http://schemas.microsoft.com/office/drawing/2014/main" id="{039BD60A-729F-BFCC-900F-5571815838C8}"/>
              </a:ext>
            </a:extLst>
          </p:cNvPr>
          <p:cNvSpPr/>
          <p:nvPr/>
        </p:nvSpPr>
        <p:spPr>
          <a:xfrm>
            <a:off x="2961860" y="6409527"/>
            <a:ext cx="1236238" cy="34191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0" name="TextBox 239">
            <a:extLst>
              <a:ext uri="{FF2B5EF4-FFF2-40B4-BE49-F238E27FC236}">
                <a16:creationId xmlns:a16="http://schemas.microsoft.com/office/drawing/2014/main" id="{BD3C139F-B634-4091-4273-661AD87CBBF1}"/>
              </a:ext>
            </a:extLst>
          </p:cNvPr>
          <p:cNvSpPr txBox="1"/>
          <p:nvPr/>
        </p:nvSpPr>
        <p:spPr>
          <a:xfrm>
            <a:off x="2894770" y="6727857"/>
            <a:ext cx="1303328" cy="290849"/>
          </a:xfrm>
          <a:prstGeom prst="rect">
            <a:avLst/>
          </a:prstGeom>
          <a:noFill/>
        </p:spPr>
        <p:txBody>
          <a:bodyPr wrap="square" rtlCol="0">
            <a:spAutoFit/>
          </a:bodyPr>
          <a:lstStyle/>
          <a:p>
            <a:r>
              <a:rPr lang="en-GB" sz="430" b="1" dirty="0">
                <a:solidFill>
                  <a:srgbClr val="00B050"/>
                </a:solidFill>
              </a:rPr>
              <a:t>Data Transfer</a:t>
            </a:r>
            <a:r>
              <a:rPr lang="en-GB" sz="430" dirty="0"/>
              <a:t>: FSMs represent state of protocol </a:t>
            </a:r>
            <a:r>
              <a:rPr lang="en-GB" sz="430" dirty="0">
                <a:sym typeface="Wingdings" panose="05000000000000000000" pitchFamily="2" charset="2"/>
              </a:rPr>
              <a:t> Transitions = event/action label, Event = input </a:t>
            </a:r>
            <a:r>
              <a:rPr lang="en-GB" sz="430" dirty="0" err="1">
                <a:sym typeface="Wingdings" panose="05000000000000000000" pitchFamily="2" charset="2"/>
              </a:rPr>
              <a:t>msg</a:t>
            </a:r>
            <a:r>
              <a:rPr lang="en-GB" sz="430" dirty="0">
                <a:sym typeface="Wingdings" panose="05000000000000000000" pitchFamily="2" charset="2"/>
              </a:rPr>
              <a:t> /timeout, Action = output msg. TCP Client:</a:t>
            </a:r>
            <a:endParaRPr lang="en-GB" sz="430" b="1" dirty="0"/>
          </a:p>
        </p:txBody>
      </p:sp>
      <p:cxnSp>
        <p:nvCxnSpPr>
          <p:cNvPr id="3" name="Straight Connector 2">
            <a:extLst>
              <a:ext uri="{FF2B5EF4-FFF2-40B4-BE49-F238E27FC236}">
                <a16:creationId xmlns:a16="http://schemas.microsoft.com/office/drawing/2014/main" id="{80152247-0EA6-5D28-96FB-5EEA32C60152}"/>
              </a:ext>
            </a:extLst>
          </p:cNvPr>
          <p:cNvCxnSpPr/>
          <p:nvPr/>
        </p:nvCxnSpPr>
        <p:spPr>
          <a:xfrm>
            <a:off x="4198098" y="6616420"/>
            <a:ext cx="0" cy="1048761"/>
          </a:xfrm>
          <a:prstGeom prst="line">
            <a:avLst/>
          </a:prstGeom>
          <a:ln w="9525"/>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ACDF60E8-7BAC-3DA8-AC1D-E51092F7F521}"/>
              </a:ext>
            </a:extLst>
          </p:cNvPr>
          <p:cNvCxnSpPr>
            <a:cxnSpLocks/>
          </p:cNvCxnSpPr>
          <p:nvPr/>
        </p:nvCxnSpPr>
        <p:spPr>
          <a:xfrm flipH="1" flipV="1">
            <a:off x="3173419" y="7656641"/>
            <a:ext cx="1024679" cy="3413"/>
          </a:xfrm>
          <a:prstGeom prst="line">
            <a:avLst/>
          </a:prstGeom>
          <a:ln w="9525"/>
        </p:spPr>
        <p:style>
          <a:lnRef idx="1">
            <a:schemeClr val="dk1"/>
          </a:lnRef>
          <a:fillRef idx="0">
            <a:schemeClr val="dk1"/>
          </a:fillRef>
          <a:effectRef idx="0">
            <a:schemeClr val="dk1"/>
          </a:effectRef>
          <a:fontRef idx="minor">
            <a:schemeClr val="tx1"/>
          </a:fontRef>
        </p:style>
      </p:cxnSp>
      <p:pic>
        <p:nvPicPr>
          <p:cNvPr id="23" name="Picture 22">
            <a:extLst>
              <a:ext uri="{FF2B5EF4-FFF2-40B4-BE49-F238E27FC236}">
                <a16:creationId xmlns:a16="http://schemas.microsoft.com/office/drawing/2014/main" id="{8484D000-BD34-B1FF-F864-3593F9F7AA8A}"/>
              </a:ext>
            </a:extLst>
          </p:cNvPr>
          <p:cNvPicPr>
            <a:picLocks noChangeAspect="1"/>
          </p:cNvPicPr>
          <p:nvPr/>
        </p:nvPicPr>
        <p:blipFill rotWithShape="1">
          <a:blip r:embed="rId21"/>
          <a:srcRect l="1077" t="13708" r="53076" b="8443"/>
          <a:stretch/>
        </p:blipFill>
        <p:spPr>
          <a:xfrm>
            <a:off x="3183022" y="6970867"/>
            <a:ext cx="1004681" cy="667465"/>
          </a:xfrm>
          <a:prstGeom prst="rect">
            <a:avLst/>
          </a:prstGeom>
        </p:spPr>
      </p:pic>
      <p:cxnSp>
        <p:nvCxnSpPr>
          <p:cNvPr id="38" name="Straight Connector 37">
            <a:extLst>
              <a:ext uri="{FF2B5EF4-FFF2-40B4-BE49-F238E27FC236}">
                <a16:creationId xmlns:a16="http://schemas.microsoft.com/office/drawing/2014/main" id="{FBD34B35-C304-E669-8C0D-BE990DB956DA}"/>
              </a:ext>
            </a:extLst>
          </p:cNvPr>
          <p:cNvCxnSpPr>
            <a:cxnSpLocks/>
          </p:cNvCxnSpPr>
          <p:nvPr/>
        </p:nvCxnSpPr>
        <p:spPr>
          <a:xfrm flipV="1">
            <a:off x="4197752" y="7372967"/>
            <a:ext cx="3286247" cy="1"/>
          </a:xfrm>
          <a:prstGeom prst="line">
            <a:avLst/>
          </a:prstGeom>
          <a:ln w="9525"/>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D7D40BA9-2183-9828-B20B-1B4CC01FB082}"/>
              </a:ext>
            </a:extLst>
          </p:cNvPr>
          <p:cNvSpPr/>
          <p:nvPr/>
        </p:nvSpPr>
        <p:spPr>
          <a:xfrm>
            <a:off x="2298701" y="682625"/>
            <a:ext cx="665351" cy="87395"/>
          </a:xfrm>
          <a:prstGeom prst="rect">
            <a:avLst/>
          </a:prstGeom>
          <a:solidFill>
            <a:schemeClr val="accent2">
              <a:lumMod val="60000"/>
              <a:lumOff val="40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18E2BC74-69ED-13A6-6318-37AAF7B3E373}"/>
              </a:ext>
            </a:extLst>
          </p:cNvPr>
          <p:cNvSpPr txBox="1"/>
          <p:nvPr/>
        </p:nvSpPr>
        <p:spPr>
          <a:xfrm>
            <a:off x="4131237" y="7337189"/>
            <a:ext cx="1041990" cy="357021"/>
          </a:xfrm>
          <a:prstGeom prst="rect">
            <a:avLst/>
          </a:prstGeom>
          <a:noFill/>
        </p:spPr>
        <p:txBody>
          <a:bodyPr wrap="square" rtlCol="0">
            <a:spAutoFit/>
          </a:bodyPr>
          <a:lstStyle/>
          <a:p>
            <a:r>
              <a:rPr lang="en-GB" sz="430" b="1" dirty="0">
                <a:solidFill>
                  <a:srgbClr val="00B050"/>
                </a:solidFill>
              </a:rPr>
              <a:t>Data Trans FSM</a:t>
            </a:r>
            <a:r>
              <a:rPr lang="en-GB" sz="430" dirty="0"/>
              <a:t>: TCP provides mechanisms to ensure reliability in data trans. </a:t>
            </a:r>
            <a:r>
              <a:rPr lang="en-GB" sz="430" dirty="0">
                <a:solidFill>
                  <a:srgbClr val="FF0066"/>
                </a:solidFill>
              </a:rPr>
              <a:t>IP in network layer is best-effort and unreliable – TCP reliable</a:t>
            </a:r>
            <a:r>
              <a:rPr lang="en-GB" sz="430" dirty="0"/>
              <a:t>.</a:t>
            </a:r>
          </a:p>
        </p:txBody>
      </p:sp>
      <p:sp>
        <p:nvSpPr>
          <p:cNvPr id="36" name="Rectangle 35">
            <a:extLst>
              <a:ext uri="{FF2B5EF4-FFF2-40B4-BE49-F238E27FC236}">
                <a16:creationId xmlns:a16="http://schemas.microsoft.com/office/drawing/2014/main" id="{DF3642D9-7318-2FDF-0692-7196B09B89DE}"/>
              </a:ext>
            </a:extLst>
          </p:cNvPr>
          <p:cNvSpPr/>
          <p:nvPr/>
        </p:nvSpPr>
        <p:spPr>
          <a:xfrm>
            <a:off x="4198498" y="7374102"/>
            <a:ext cx="2453547" cy="2859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EAEC9DBF-334E-14B9-ED9E-44834173E787}"/>
              </a:ext>
            </a:extLst>
          </p:cNvPr>
          <p:cNvSpPr txBox="1"/>
          <p:nvPr/>
        </p:nvSpPr>
        <p:spPr>
          <a:xfrm>
            <a:off x="6580909" y="7332135"/>
            <a:ext cx="834303" cy="1084912"/>
          </a:xfrm>
          <a:prstGeom prst="rect">
            <a:avLst/>
          </a:prstGeom>
          <a:noFill/>
        </p:spPr>
        <p:txBody>
          <a:bodyPr wrap="square" rtlCol="0">
            <a:spAutoFit/>
          </a:bodyPr>
          <a:lstStyle/>
          <a:p>
            <a:r>
              <a:rPr lang="en-GB" sz="430" b="1" dirty="0">
                <a:solidFill>
                  <a:srgbClr val="00B050"/>
                </a:solidFill>
              </a:rPr>
              <a:t>Error Detection</a:t>
            </a:r>
            <a:r>
              <a:rPr lang="en-GB" sz="430" dirty="0"/>
              <a:t>: </a:t>
            </a:r>
            <a:r>
              <a:rPr lang="en-GB" sz="430" dirty="0" err="1"/>
              <a:t>Recvr</a:t>
            </a:r>
            <a:r>
              <a:rPr lang="en-GB" sz="430" dirty="0"/>
              <a:t> must be able to check if packet corrupted and tell the sender this, then retransmit corrupted packets. </a:t>
            </a:r>
            <a:r>
              <a:rPr lang="en-GB" sz="430" b="1" dirty="0"/>
              <a:t>Parity Bit</a:t>
            </a:r>
            <a:r>
              <a:rPr lang="en-GB" sz="430" dirty="0"/>
              <a:t>: simple err detection code where single bit is XOR of all bits in packet. </a:t>
            </a:r>
            <a:r>
              <a:rPr lang="en-GB" sz="430" b="1" dirty="0"/>
              <a:t>Stop-and-Wait with Err Detection</a:t>
            </a:r>
            <a:r>
              <a:rPr lang="en-GB" sz="430" dirty="0"/>
              <a:t>: Main issue: ACKs and NACKs can also get corrupted. If we use same scheme to reliably transfer ACK+NACK we have potentially no termination (loop of NACKs).</a:t>
            </a:r>
          </a:p>
        </p:txBody>
      </p:sp>
      <p:pic>
        <p:nvPicPr>
          <p:cNvPr id="40" name="Picture 39">
            <a:extLst>
              <a:ext uri="{FF2B5EF4-FFF2-40B4-BE49-F238E27FC236}">
                <a16:creationId xmlns:a16="http://schemas.microsoft.com/office/drawing/2014/main" id="{2B5E6B1E-446A-DB78-E9B3-858B00ECC273}"/>
              </a:ext>
            </a:extLst>
          </p:cNvPr>
          <p:cNvPicPr>
            <a:picLocks noChangeAspect="1"/>
          </p:cNvPicPr>
          <p:nvPr/>
        </p:nvPicPr>
        <p:blipFill rotWithShape="1">
          <a:blip r:embed="rId2"/>
          <a:srcRect l="4111" t="74002" r="11891"/>
          <a:stretch/>
        </p:blipFill>
        <p:spPr>
          <a:xfrm>
            <a:off x="5369270" y="7680584"/>
            <a:ext cx="1276286" cy="320441"/>
          </a:xfrm>
          <a:prstGeom prst="rect">
            <a:avLst/>
          </a:prstGeom>
        </p:spPr>
      </p:pic>
      <p:cxnSp>
        <p:nvCxnSpPr>
          <p:cNvPr id="41" name="Straight Connector 40">
            <a:extLst>
              <a:ext uri="{FF2B5EF4-FFF2-40B4-BE49-F238E27FC236}">
                <a16:creationId xmlns:a16="http://schemas.microsoft.com/office/drawing/2014/main" id="{8B06710B-6F24-C588-1C33-EDA9A5554E0F}"/>
              </a:ext>
            </a:extLst>
          </p:cNvPr>
          <p:cNvCxnSpPr>
            <a:cxnSpLocks/>
          </p:cNvCxnSpPr>
          <p:nvPr/>
        </p:nvCxnSpPr>
        <p:spPr>
          <a:xfrm>
            <a:off x="5356292" y="7663714"/>
            <a:ext cx="0" cy="34189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41CDE617-A635-D9DE-9AB9-ED95FF2E552C}"/>
              </a:ext>
            </a:extLst>
          </p:cNvPr>
          <p:cNvCxnSpPr>
            <a:cxnSpLocks/>
          </p:cNvCxnSpPr>
          <p:nvPr/>
        </p:nvCxnSpPr>
        <p:spPr>
          <a:xfrm>
            <a:off x="5356292" y="8001025"/>
            <a:ext cx="1280776" cy="798306"/>
          </a:xfrm>
          <a:prstGeom prst="bentConnector3">
            <a:avLst>
              <a:gd name="adj1" fmla="val 35784"/>
            </a:avLst>
          </a:prstGeom>
          <a:ln w="9525"/>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720F1336-84F6-FA32-1D87-B392670D5E46}"/>
              </a:ext>
            </a:extLst>
          </p:cNvPr>
          <p:cNvCxnSpPr>
            <a:cxnSpLocks/>
          </p:cNvCxnSpPr>
          <p:nvPr/>
        </p:nvCxnSpPr>
        <p:spPr>
          <a:xfrm>
            <a:off x="6662599" y="8531225"/>
            <a:ext cx="0" cy="122753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2736D85-CA13-7FC3-30F4-257D4D8475C9}"/>
              </a:ext>
            </a:extLst>
          </p:cNvPr>
          <p:cNvCxnSpPr>
            <a:cxnSpLocks/>
          </p:cNvCxnSpPr>
          <p:nvPr/>
        </p:nvCxnSpPr>
        <p:spPr>
          <a:xfrm flipH="1">
            <a:off x="6657288" y="8536088"/>
            <a:ext cx="8283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29230A21-3B0E-C658-BDA3-D88EB9C7EE51}"/>
              </a:ext>
            </a:extLst>
          </p:cNvPr>
          <p:cNvSpPr txBox="1"/>
          <p:nvPr/>
        </p:nvSpPr>
        <p:spPr>
          <a:xfrm>
            <a:off x="3107143" y="7617750"/>
            <a:ext cx="2337213" cy="489365"/>
          </a:xfrm>
          <a:prstGeom prst="rect">
            <a:avLst/>
          </a:prstGeom>
          <a:noFill/>
        </p:spPr>
        <p:txBody>
          <a:bodyPr wrap="square" rtlCol="0">
            <a:spAutoFit/>
          </a:bodyPr>
          <a:lstStyle/>
          <a:p>
            <a:r>
              <a:rPr lang="en-GB" sz="430" b="1" dirty="0">
                <a:solidFill>
                  <a:srgbClr val="00B050"/>
                </a:solidFill>
              </a:rPr>
              <a:t>Assume NACK and Retransmit</a:t>
            </a:r>
            <a:r>
              <a:rPr lang="en-GB" sz="430" dirty="0"/>
              <a:t>: Add </a:t>
            </a:r>
            <a:r>
              <a:rPr lang="en-GB" sz="430" dirty="0" err="1"/>
              <a:t>seq</a:t>
            </a:r>
            <a:r>
              <a:rPr lang="en-GB" sz="430" dirty="0"/>
              <a:t> </a:t>
            </a:r>
            <a:r>
              <a:rPr lang="en-GB" sz="430" dirty="0" err="1"/>
              <a:t>num</a:t>
            </a:r>
            <a:r>
              <a:rPr lang="en-GB" sz="430" dirty="0"/>
              <a:t> to each packet so can be retrains and </a:t>
            </a:r>
            <a:r>
              <a:rPr lang="en-GB" sz="430" dirty="0" err="1"/>
              <a:t>recvr</a:t>
            </a:r>
            <a:r>
              <a:rPr lang="en-GB" sz="430" dirty="0"/>
              <a:t> knows which are </a:t>
            </a:r>
            <a:r>
              <a:rPr lang="en-GB" sz="430" dirty="0" err="1"/>
              <a:t>retrans</a:t>
            </a:r>
            <a:r>
              <a:rPr lang="en-GB" sz="430" dirty="0"/>
              <a:t>. If use </a:t>
            </a:r>
            <a:r>
              <a:rPr lang="en-GB" sz="430" dirty="0" err="1"/>
              <a:t>stop+wait</a:t>
            </a:r>
            <a:r>
              <a:rPr lang="en-GB" sz="430" dirty="0"/>
              <a:t> only need 1 bit for </a:t>
            </a:r>
            <a:r>
              <a:rPr lang="en-GB" sz="430" dirty="0" err="1"/>
              <a:t>seq</a:t>
            </a:r>
            <a:r>
              <a:rPr lang="en-GB" sz="430" dirty="0"/>
              <a:t> </a:t>
            </a:r>
            <a:r>
              <a:rPr lang="en-GB" sz="430" dirty="0" err="1"/>
              <a:t>num</a:t>
            </a:r>
            <a:r>
              <a:rPr lang="en-GB" sz="430" dirty="0"/>
              <a:t> (0 = </a:t>
            </a:r>
            <a:r>
              <a:rPr lang="en-GB" sz="430" dirty="0" err="1"/>
              <a:t>og</a:t>
            </a:r>
            <a:r>
              <a:rPr lang="en-GB" sz="430" dirty="0"/>
              <a:t>, 1 = RT). </a:t>
            </a:r>
            <a:r>
              <a:rPr lang="en-GB" sz="430" b="1" dirty="0" err="1"/>
              <a:t>Seq</a:t>
            </a:r>
            <a:r>
              <a:rPr lang="en-GB" sz="430" b="1" dirty="0"/>
              <a:t> </a:t>
            </a:r>
            <a:r>
              <a:rPr lang="en-GB" sz="430" b="1" dirty="0" err="1"/>
              <a:t>Nums</a:t>
            </a:r>
            <a:r>
              <a:rPr lang="en-GB" sz="430" b="1" dirty="0"/>
              <a:t> Instead of NACK</a:t>
            </a:r>
            <a:r>
              <a:rPr lang="en-GB" sz="430" dirty="0"/>
              <a:t>: If packet not ACK then </a:t>
            </a:r>
            <a:r>
              <a:rPr lang="en-GB" sz="430" dirty="0" err="1"/>
              <a:t>recv</a:t>
            </a:r>
            <a:r>
              <a:rPr lang="en-GB" sz="430" dirty="0"/>
              <a:t> use lack of ACK to determine to send more data. Note with TCP ACK contains start of the packet to be sent/resent next/end byte </a:t>
            </a:r>
            <a:r>
              <a:rPr lang="en-GB" sz="430" dirty="0" err="1"/>
              <a:t>seq</a:t>
            </a:r>
            <a:r>
              <a:rPr lang="en-GB" sz="430" dirty="0"/>
              <a:t> </a:t>
            </a:r>
            <a:r>
              <a:rPr lang="en-GB" sz="430" dirty="0" err="1"/>
              <a:t>num</a:t>
            </a:r>
            <a:r>
              <a:rPr lang="en-GB" sz="430" dirty="0"/>
              <a:t> of the data </a:t>
            </a:r>
            <a:r>
              <a:rPr lang="en-GB" sz="430" dirty="0" err="1"/>
              <a:t>recv</a:t>
            </a:r>
            <a:r>
              <a:rPr lang="en-GB" sz="430" dirty="0"/>
              <a:t>. </a:t>
            </a:r>
            <a:r>
              <a:rPr lang="en-GB" sz="430" b="1" dirty="0"/>
              <a:t>Out of Order </a:t>
            </a:r>
            <a:r>
              <a:rPr lang="en-GB" sz="430" b="1" dirty="0" err="1"/>
              <a:t>Seq</a:t>
            </a:r>
            <a:r>
              <a:rPr lang="en-GB" sz="430" b="1" dirty="0"/>
              <a:t> </a:t>
            </a:r>
            <a:r>
              <a:rPr lang="en-GB" sz="430" b="1" dirty="0" err="1"/>
              <a:t>Nums</a:t>
            </a:r>
            <a:r>
              <a:rPr lang="en-GB" sz="430" dirty="0"/>
              <a:t>: sender may send many ACKS instead of stop-and-wait. </a:t>
            </a:r>
            <a:r>
              <a:rPr lang="en-GB" sz="430" i="1" dirty="0"/>
              <a:t>Delayed ACK</a:t>
            </a:r>
            <a:r>
              <a:rPr lang="en-GB" sz="430" b="1" i="1" dirty="0"/>
              <a:t>:</a:t>
            </a:r>
            <a:r>
              <a:rPr lang="en-GB" sz="430" b="1" dirty="0"/>
              <a:t> </a:t>
            </a:r>
            <a:r>
              <a:rPr lang="en-GB" sz="430" dirty="0" err="1"/>
              <a:t>recvr</a:t>
            </a:r>
            <a:r>
              <a:rPr lang="en-GB" sz="430" dirty="0"/>
              <a:t> ignores packets out of order. When get packet in order wait 500ms then ACK</a:t>
            </a:r>
          </a:p>
        </p:txBody>
      </p:sp>
      <p:sp>
        <p:nvSpPr>
          <p:cNvPr id="95" name="TextBox 94">
            <a:extLst>
              <a:ext uri="{FF2B5EF4-FFF2-40B4-BE49-F238E27FC236}">
                <a16:creationId xmlns:a16="http://schemas.microsoft.com/office/drawing/2014/main" id="{CE95956B-C170-EB36-B74C-31599E4751F0}"/>
              </a:ext>
            </a:extLst>
          </p:cNvPr>
          <p:cNvSpPr txBox="1"/>
          <p:nvPr/>
        </p:nvSpPr>
        <p:spPr>
          <a:xfrm>
            <a:off x="3106522" y="8001710"/>
            <a:ext cx="2767473" cy="687881"/>
          </a:xfrm>
          <a:prstGeom prst="rect">
            <a:avLst/>
          </a:prstGeom>
          <a:noFill/>
        </p:spPr>
        <p:txBody>
          <a:bodyPr wrap="square">
            <a:spAutoFit/>
          </a:bodyPr>
          <a:lstStyle/>
          <a:p>
            <a:r>
              <a:rPr lang="en-GB" sz="430" dirty="0"/>
              <a:t>(allows more in-order packets to be </a:t>
            </a:r>
            <a:r>
              <a:rPr lang="en-GB" sz="430" dirty="0" err="1"/>
              <a:t>recv</a:t>
            </a:r>
            <a:r>
              <a:rPr lang="en-GB" sz="430" dirty="0"/>
              <a:t> – resetting the wait). Send ACK when server being slow/ out of order to tell it which u have and need. </a:t>
            </a:r>
            <a:r>
              <a:rPr lang="en-GB" sz="430" i="1" dirty="0"/>
              <a:t>Cumulative ACK</a:t>
            </a:r>
            <a:r>
              <a:rPr lang="en-GB" sz="430" dirty="0"/>
              <a:t>: </a:t>
            </a:r>
            <a:r>
              <a:rPr lang="en-GB" sz="430" dirty="0" err="1"/>
              <a:t>recv</a:t>
            </a:r>
            <a:r>
              <a:rPr lang="en-GB" sz="430" dirty="0"/>
              <a:t> in-order seg with expected </a:t>
            </a:r>
            <a:r>
              <a:rPr lang="en-GB" sz="430" dirty="0" err="1"/>
              <a:t>num</a:t>
            </a:r>
            <a:r>
              <a:rPr lang="en-GB" sz="430" dirty="0"/>
              <a:t>, waiting on next seg. Immediately send cum ACK. </a:t>
            </a:r>
            <a:r>
              <a:rPr lang="en-GB" sz="430" i="1" dirty="0"/>
              <a:t>Duplicate ACK</a:t>
            </a:r>
            <a:r>
              <a:rPr lang="en-GB" sz="430" dirty="0"/>
              <a:t>: send ACK for next seg. Out of order seg arrives with higher than expected </a:t>
            </a:r>
            <a:r>
              <a:rPr lang="en-GB" sz="430" dirty="0" err="1"/>
              <a:t>seq</a:t>
            </a:r>
            <a:r>
              <a:rPr lang="en-GB" sz="430" dirty="0"/>
              <a:t> </a:t>
            </a:r>
            <a:r>
              <a:rPr lang="en-GB" sz="430" dirty="0" err="1"/>
              <a:t>num</a:t>
            </a:r>
            <a:r>
              <a:rPr lang="en-GB" sz="430" dirty="0"/>
              <a:t>, there is gap. Immediately send duplicate ACK. </a:t>
            </a:r>
            <a:r>
              <a:rPr lang="en-GB" sz="430" i="1" dirty="0"/>
              <a:t>Immediate ACK</a:t>
            </a:r>
            <a:r>
              <a:rPr lang="en-GB" sz="430" dirty="0"/>
              <a:t>: seg </a:t>
            </a:r>
            <a:r>
              <a:rPr lang="en-GB" sz="430" dirty="0" err="1"/>
              <a:t>recv’d</a:t>
            </a:r>
            <a:r>
              <a:rPr lang="en-GB" sz="430" dirty="0"/>
              <a:t> partially/completely fills gap in </a:t>
            </a:r>
            <a:r>
              <a:rPr lang="en-GB" sz="430" dirty="0" err="1"/>
              <a:t>recv’d</a:t>
            </a:r>
            <a:r>
              <a:rPr lang="en-GB" sz="430" dirty="0"/>
              <a:t> data. Immediately send ACK for lower end of gap (to fill). </a:t>
            </a:r>
            <a:r>
              <a:rPr lang="en-GB" sz="430" b="1" dirty="0"/>
              <a:t>Timeouts</a:t>
            </a:r>
            <a:r>
              <a:rPr lang="en-GB" sz="430" dirty="0"/>
              <a:t>: send timeout for </a:t>
            </a:r>
            <a:r>
              <a:rPr lang="en-GB" sz="430" dirty="0" err="1"/>
              <a:t>recv</a:t>
            </a:r>
            <a:r>
              <a:rPr lang="en-GB" sz="430" dirty="0"/>
              <a:t> ACKS. When sender not </a:t>
            </a:r>
            <a:r>
              <a:rPr lang="en-GB" sz="430" dirty="0" err="1"/>
              <a:t>recv</a:t>
            </a:r>
            <a:r>
              <a:rPr lang="en-GB" sz="430" dirty="0"/>
              <a:t> ACK in time, retransmits. If timeout too long, have to wait long time </a:t>
            </a:r>
            <a:r>
              <a:rPr lang="en-GB" sz="430" dirty="0" err="1"/>
              <a:t>fo</a:t>
            </a:r>
            <a:r>
              <a:rPr lang="en-GB" sz="430" dirty="0"/>
              <a:t> </a:t>
            </a:r>
            <a:r>
              <a:rPr lang="en-GB" sz="430" dirty="0" err="1"/>
              <a:t>retrans</a:t>
            </a:r>
            <a:r>
              <a:rPr lang="en-GB" sz="430" dirty="0"/>
              <a:t>, if too short packets needlessly </a:t>
            </a:r>
            <a:r>
              <a:rPr lang="en-GB" sz="430" dirty="0" err="1"/>
              <a:t>retrans</a:t>
            </a:r>
            <a:r>
              <a:rPr lang="en-GB" sz="430" dirty="0"/>
              <a:t>. Can do the </a:t>
            </a:r>
            <a:r>
              <a:rPr lang="en-GB" sz="430" dirty="0" err="1"/>
              <a:t>bangbangbang</a:t>
            </a:r>
            <a:r>
              <a:rPr lang="en-GB" sz="430" dirty="0"/>
              <a:t> technique. </a:t>
            </a:r>
            <a:r>
              <a:rPr lang="en-GB" sz="430" b="1" dirty="0"/>
              <a:t>Checksums</a:t>
            </a:r>
            <a:r>
              <a:rPr lang="en-GB" sz="430" dirty="0"/>
              <a:t>: used by TCP, calc from payload data. When </a:t>
            </a:r>
            <a:r>
              <a:rPr lang="en-GB" sz="430" dirty="0" err="1"/>
              <a:t>recv</a:t>
            </a:r>
            <a:r>
              <a:rPr lang="en-GB" sz="430" dirty="0"/>
              <a:t>, if </a:t>
            </a:r>
            <a:r>
              <a:rPr lang="en-GB" sz="430" dirty="0" err="1"/>
              <a:t>recalc</a:t>
            </a:r>
            <a:r>
              <a:rPr lang="en-GB" sz="430" dirty="0"/>
              <a:t> checksum not </a:t>
            </a:r>
            <a:r>
              <a:rPr lang="en-GB" sz="430" dirty="0" err="1"/>
              <a:t>matchthen</a:t>
            </a:r>
            <a:r>
              <a:rPr lang="en-GB" sz="430" dirty="0"/>
              <a:t> retransmit. ACK+NACK also protected by err recovery (corrupted ACK = NACK). </a:t>
            </a:r>
            <a:r>
              <a:rPr lang="en-GB" sz="430" dirty="0" err="1"/>
              <a:t>Seq</a:t>
            </a:r>
            <a:r>
              <a:rPr lang="en-GB" sz="430" dirty="0"/>
              <a:t> </a:t>
            </a:r>
            <a:r>
              <a:rPr lang="en-GB" sz="430" dirty="0" err="1"/>
              <a:t>nums</a:t>
            </a:r>
            <a:r>
              <a:rPr lang="en-GB" sz="430" dirty="0"/>
              <a:t> allow </a:t>
            </a:r>
            <a:r>
              <a:rPr lang="en-GB" sz="430" dirty="0" err="1"/>
              <a:t>recvr</a:t>
            </a:r>
            <a:r>
              <a:rPr lang="en-GB" sz="430" dirty="0"/>
              <a:t> to ignore duplicate segs.</a:t>
            </a:r>
          </a:p>
        </p:txBody>
      </p:sp>
      <p:cxnSp>
        <p:nvCxnSpPr>
          <p:cNvPr id="106" name="Straight Connector 105">
            <a:extLst>
              <a:ext uri="{FF2B5EF4-FFF2-40B4-BE49-F238E27FC236}">
                <a16:creationId xmlns:a16="http://schemas.microsoft.com/office/drawing/2014/main" id="{74973206-C398-8BE1-53DD-EF21937DA658}"/>
              </a:ext>
            </a:extLst>
          </p:cNvPr>
          <p:cNvCxnSpPr>
            <a:cxnSpLocks/>
          </p:cNvCxnSpPr>
          <p:nvPr/>
        </p:nvCxnSpPr>
        <p:spPr>
          <a:xfrm flipH="1">
            <a:off x="3173258" y="7828040"/>
            <a:ext cx="621" cy="827158"/>
          </a:xfrm>
          <a:prstGeom prst="line">
            <a:avLst/>
          </a:prstGeom>
          <a:ln w="9525"/>
        </p:spPr>
        <p:style>
          <a:lnRef idx="1">
            <a:schemeClr val="dk1"/>
          </a:lnRef>
          <a:fillRef idx="0">
            <a:schemeClr val="dk1"/>
          </a:fillRef>
          <a:effectRef idx="0">
            <a:schemeClr val="dk1"/>
          </a:effectRef>
          <a:fontRef idx="minor">
            <a:schemeClr val="tx1"/>
          </a:fontRef>
        </p:style>
      </p:cxnSp>
      <p:cxnSp>
        <p:nvCxnSpPr>
          <p:cNvPr id="108" name="Connector: Elbow 107">
            <a:extLst>
              <a:ext uri="{FF2B5EF4-FFF2-40B4-BE49-F238E27FC236}">
                <a16:creationId xmlns:a16="http://schemas.microsoft.com/office/drawing/2014/main" id="{FD5B67B3-8228-3938-FE1C-E3E157A89357}"/>
              </a:ext>
            </a:extLst>
          </p:cNvPr>
          <p:cNvCxnSpPr>
            <a:cxnSpLocks/>
          </p:cNvCxnSpPr>
          <p:nvPr/>
        </p:nvCxnSpPr>
        <p:spPr>
          <a:xfrm flipV="1">
            <a:off x="3169551" y="8575899"/>
            <a:ext cx="2644630" cy="77047"/>
          </a:xfrm>
          <a:prstGeom prst="bentConnector3">
            <a:avLst>
              <a:gd name="adj1" fmla="val 31932"/>
            </a:avLst>
          </a:prstGeom>
          <a:ln w="9525"/>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1206645F-7C5D-9191-1912-17AFA96B06F1}"/>
              </a:ext>
            </a:extLst>
          </p:cNvPr>
          <p:cNvSpPr txBox="1"/>
          <p:nvPr/>
        </p:nvSpPr>
        <p:spPr>
          <a:xfrm>
            <a:off x="0" y="7977086"/>
            <a:ext cx="1631684" cy="687881"/>
          </a:xfrm>
          <a:prstGeom prst="rect">
            <a:avLst/>
          </a:prstGeom>
          <a:noFill/>
        </p:spPr>
        <p:txBody>
          <a:bodyPr wrap="square" rtlCol="0">
            <a:spAutoFit/>
          </a:bodyPr>
          <a:lstStyle/>
          <a:p>
            <a:r>
              <a:rPr lang="en-GB" sz="430" b="1" dirty="0">
                <a:solidFill>
                  <a:srgbClr val="00B050"/>
                </a:solidFill>
              </a:rPr>
              <a:t>Wireless TCP</a:t>
            </a:r>
            <a:r>
              <a:rPr lang="en-GB" sz="430" dirty="0"/>
              <a:t>: TCP designed before popularisation of wireless. </a:t>
            </a:r>
            <a:r>
              <a:rPr lang="en-GB" sz="430" b="1" dirty="0"/>
              <a:t>Wired</a:t>
            </a:r>
            <a:r>
              <a:rPr lang="en-GB" sz="430" dirty="0"/>
              <a:t>:  When packets lost, indicates congestion. Red packets sent. Use CA and recovery </a:t>
            </a:r>
            <a:r>
              <a:rPr lang="en-GB" sz="430" dirty="0" err="1"/>
              <a:t>strats</a:t>
            </a:r>
            <a:r>
              <a:rPr lang="en-GB" sz="430" dirty="0"/>
              <a:t>.</a:t>
            </a:r>
            <a:r>
              <a:rPr lang="en-GB" sz="430" b="1" dirty="0"/>
              <a:t> Wireless</a:t>
            </a:r>
            <a:r>
              <a:rPr lang="en-GB" sz="430" dirty="0"/>
              <a:t>: packets lost most likely channel reliability issue. Resend packets as much as </a:t>
            </a:r>
            <a:r>
              <a:rPr lang="en-GB" sz="430" dirty="0" err="1"/>
              <a:t>poss</a:t>
            </a:r>
            <a:r>
              <a:rPr lang="en-GB" sz="430" dirty="0"/>
              <a:t>, gives best chance of one being </a:t>
            </a:r>
            <a:r>
              <a:rPr lang="en-GB" sz="430" dirty="0" err="1"/>
              <a:t>recv</a:t>
            </a:r>
            <a:r>
              <a:rPr lang="en-GB" sz="430" dirty="0"/>
              <a:t> correctly. Fix conflicting </a:t>
            </a:r>
          </a:p>
          <a:p>
            <a:r>
              <a:rPr lang="en-GB" sz="430" dirty="0" err="1"/>
              <a:t>reqs</a:t>
            </a:r>
            <a:r>
              <a:rPr lang="en-GB" sz="430" dirty="0"/>
              <a:t> in 2 ways: </a:t>
            </a:r>
            <a:r>
              <a:rPr lang="en-GB" sz="430" b="1" dirty="0"/>
              <a:t>Split TCP connections</a:t>
            </a:r>
            <a:r>
              <a:rPr lang="en-GB" sz="430" dirty="0"/>
              <a:t>: use </a:t>
            </a:r>
            <a:r>
              <a:rPr lang="en-GB" sz="430" dirty="0" err="1"/>
              <a:t>sep</a:t>
            </a:r>
            <a:r>
              <a:rPr lang="en-GB" sz="430" dirty="0"/>
              <a:t> connections for wired /wireless so use diff algos for each. </a:t>
            </a:r>
            <a:r>
              <a:rPr lang="en-GB" sz="430" b="1" dirty="0"/>
              <a:t>Use base station</a:t>
            </a:r>
            <a:r>
              <a:rPr lang="en-GB" sz="430" dirty="0"/>
              <a:t>: </a:t>
            </a:r>
          </a:p>
          <a:p>
            <a:r>
              <a:rPr lang="en-GB" sz="430" dirty="0"/>
              <a:t>wired base station do some </a:t>
            </a:r>
            <a:r>
              <a:rPr lang="en-GB" sz="430" dirty="0" err="1"/>
              <a:t>retrans</a:t>
            </a:r>
            <a:r>
              <a:rPr lang="en-GB" sz="430" dirty="0"/>
              <a:t> without informing wireless </a:t>
            </a:r>
            <a:r>
              <a:rPr lang="en-GB" sz="430" dirty="0" err="1"/>
              <a:t>src</a:t>
            </a:r>
            <a:r>
              <a:rPr lang="en-GB" sz="430" dirty="0"/>
              <a:t>. Base station tries to improve wireless IP reliability using TCP.</a:t>
            </a:r>
            <a:endParaRPr lang="en-GB" sz="430" b="1" dirty="0"/>
          </a:p>
        </p:txBody>
      </p:sp>
      <p:sp>
        <p:nvSpPr>
          <p:cNvPr id="49" name="Rectangle 48">
            <a:extLst>
              <a:ext uri="{FF2B5EF4-FFF2-40B4-BE49-F238E27FC236}">
                <a16:creationId xmlns:a16="http://schemas.microsoft.com/office/drawing/2014/main" id="{717195F4-3EAB-4461-D491-49F785DCB306}"/>
              </a:ext>
            </a:extLst>
          </p:cNvPr>
          <p:cNvSpPr/>
          <p:nvPr/>
        </p:nvSpPr>
        <p:spPr>
          <a:xfrm>
            <a:off x="-3175" y="8023410"/>
            <a:ext cx="1544394" cy="5978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CA88AD78-D0BC-BAB9-97CD-53CCF97CDFE2}"/>
              </a:ext>
            </a:extLst>
          </p:cNvPr>
          <p:cNvSpPr txBox="1"/>
          <p:nvPr/>
        </p:nvSpPr>
        <p:spPr>
          <a:xfrm>
            <a:off x="1474748" y="7983630"/>
            <a:ext cx="1769313" cy="952568"/>
          </a:xfrm>
          <a:prstGeom prst="rect">
            <a:avLst/>
          </a:prstGeom>
          <a:noFill/>
        </p:spPr>
        <p:txBody>
          <a:bodyPr wrap="square" rtlCol="0">
            <a:spAutoFit/>
          </a:bodyPr>
          <a:lstStyle/>
          <a:p>
            <a:r>
              <a:rPr lang="en-GB" sz="430" b="1" dirty="0">
                <a:solidFill>
                  <a:srgbClr val="00B050"/>
                </a:solidFill>
              </a:rPr>
              <a:t>Detecting Congestion</a:t>
            </a:r>
            <a:r>
              <a:rPr lang="en-GB" sz="430" dirty="0"/>
              <a:t>: </a:t>
            </a:r>
            <a:r>
              <a:rPr lang="en-GB" sz="430" b="1" dirty="0"/>
              <a:t>Congestion</a:t>
            </a:r>
            <a:r>
              <a:rPr lang="en-GB" sz="430" dirty="0"/>
              <a:t>: So far roughly described </a:t>
            </a:r>
            <a:r>
              <a:rPr lang="en-GB" sz="430" b="1" dirty="0"/>
              <a:t>TCP Reno</a:t>
            </a:r>
            <a:r>
              <a:rPr lang="en-GB" sz="430" dirty="0"/>
              <a:t>. Routers have limit to </a:t>
            </a:r>
            <a:r>
              <a:rPr lang="en-GB" sz="430" dirty="0" err="1"/>
              <a:t>num</a:t>
            </a:r>
            <a:r>
              <a:rPr lang="en-GB" sz="430" dirty="0"/>
              <a:t> </a:t>
            </a:r>
            <a:r>
              <a:rPr lang="en-GB" sz="430" dirty="0" err="1"/>
              <a:t>pkts</a:t>
            </a:r>
            <a:r>
              <a:rPr lang="en-GB" sz="430" dirty="0"/>
              <a:t> they can route, </a:t>
            </a:r>
            <a:r>
              <a:rPr lang="en-GB" sz="430" dirty="0" err="1"/>
              <a:t>pkts</a:t>
            </a:r>
            <a:r>
              <a:rPr lang="en-GB" sz="430" dirty="0"/>
              <a:t> held in queue. If too many </a:t>
            </a:r>
            <a:r>
              <a:rPr lang="en-GB" sz="430" dirty="0" err="1"/>
              <a:t>pkts</a:t>
            </a:r>
            <a:r>
              <a:rPr lang="en-GB" sz="430" dirty="0"/>
              <a:t> sent to router between </a:t>
            </a:r>
            <a:r>
              <a:rPr lang="en-GB" sz="430" dirty="0" err="1"/>
              <a:t>sender&amp;rcvr</a:t>
            </a:r>
            <a:r>
              <a:rPr lang="en-GB" sz="430" dirty="0"/>
              <a:t>, queue overflow and some segs dropped, hence server assumes congestion when detect seg loss from: timeout (no ACKS), multiple identical ACKS can be considered NACK. </a:t>
            </a:r>
            <a:r>
              <a:rPr lang="en-GB" sz="430" b="1" dirty="0"/>
              <a:t>Congestion Control Algos</a:t>
            </a:r>
            <a:r>
              <a:rPr lang="en-GB" sz="430" dirty="0"/>
              <a:t>: CLAMP, ECN, FAST, BBR, Compound TCP, Vegas. </a:t>
            </a:r>
            <a:r>
              <a:rPr lang="en-GB" sz="430" b="1" dirty="0"/>
              <a:t>TCP Vegas</a:t>
            </a:r>
            <a:r>
              <a:rPr lang="en-GB" sz="430" dirty="0"/>
              <a:t>: pop TCP </a:t>
            </a:r>
            <a:r>
              <a:rPr lang="en-GB" sz="430" dirty="0" err="1"/>
              <a:t>impl</a:t>
            </a:r>
            <a:r>
              <a:rPr lang="en-GB" sz="430" dirty="0"/>
              <a:t>, attempt to detect </a:t>
            </a:r>
            <a:r>
              <a:rPr lang="en-GB" sz="430" dirty="0" err="1"/>
              <a:t>cong</a:t>
            </a:r>
            <a:r>
              <a:rPr lang="en-GB" sz="430" dirty="0"/>
              <a:t> before losses, predict </a:t>
            </a:r>
            <a:r>
              <a:rPr lang="en-GB" sz="430" dirty="0" err="1"/>
              <a:t>pkt</a:t>
            </a:r>
            <a:r>
              <a:rPr lang="en-GB" sz="430" dirty="0"/>
              <a:t> loss using RTT, larger RTT = greater cong. </a:t>
            </a:r>
            <a:r>
              <a:rPr lang="en-GB" sz="430" b="1" dirty="0"/>
              <a:t>TCP CUBIC</a:t>
            </a:r>
            <a:r>
              <a:rPr lang="en-GB" sz="430" dirty="0"/>
              <a:t>: Linux standard. To avoid adv smaller RTTS (can happen with Reno) grows window as </a:t>
            </a:r>
            <a:r>
              <a:rPr lang="en-GB" sz="430" dirty="0" err="1"/>
              <a:t>func</a:t>
            </a:r>
            <a:r>
              <a:rPr lang="en-GB" sz="430" dirty="0"/>
              <a:t> of time, not RTT. </a:t>
            </a:r>
            <a:r>
              <a:rPr lang="en-GB" sz="430" b="1" dirty="0"/>
              <a:t>Cong Wind-ow</a:t>
            </a:r>
            <a:r>
              <a:rPr lang="en-GB" sz="430" dirty="0"/>
              <a:t>: </a:t>
            </a:r>
            <a:r>
              <a:rPr lang="en-GB" sz="430" dirty="0" err="1"/>
              <a:t>num</a:t>
            </a:r>
            <a:r>
              <a:rPr lang="en-GB" sz="430" dirty="0"/>
              <a:t> bytes that can be sent before waiting for ACK. </a:t>
            </a:r>
            <a:r>
              <a:rPr lang="en-GB" sz="430" dirty="0" err="1"/>
              <a:t>Sender+rcvr</a:t>
            </a:r>
            <a:r>
              <a:rPr lang="en-GB" sz="430" dirty="0"/>
              <a:t> can define window size: </a:t>
            </a:r>
            <a:r>
              <a:rPr lang="en-GB" sz="430" b="1" dirty="0" err="1">
                <a:solidFill>
                  <a:srgbClr val="FF0000"/>
                </a:solidFill>
              </a:rPr>
              <a:t>LastByteSent</a:t>
            </a:r>
            <a:r>
              <a:rPr lang="en-GB" sz="430" b="1" dirty="0">
                <a:solidFill>
                  <a:srgbClr val="FF0000"/>
                </a:solidFill>
              </a:rPr>
              <a:t> – </a:t>
            </a:r>
            <a:r>
              <a:rPr lang="en-GB" sz="430" b="1" dirty="0" err="1">
                <a:solidFill>
                  <a:srgbClr val="FF0000"/>
                </a:solidFill>
              </a:rPr>
              <a:t>LastByteAck’d</a:t>
            </a:r>
            <a:r>
              <a:rPr lang="en-GB" sz="430" b="1" dirty="0">
                <a:solidFill>
                  <a:srgbClr val="FF0000"/>
                </a:solidFill>
              </a:rPr>
              <a:t> ≤ W</a:t>
            </a:r>
            <a:r>
              <a:rPr lang="en-GB" sz="430" dirty="0"/>
              <a:t>, </a:t>
            </a:r>
            <a:r>
              <a:rPr lang="en-GB" sz="430" b="1" dirty="0">
                <a:solidFill>
                  <a:srgbClr val="FF0000"/>
                </a:solidFill>
              </a:rPr>
              <a:t>W = min(</a:t>
            </a:r>
            <a:r>
              <a:rPr lang="en-GB" sz="430" b="1" dirty="0" err="1">
                <a:solidFill>
                  <a:srgbClr val="FF0000"/>
                </a:solidFill>
              </a:rPr>
              <a:t>CongestionWind</a:t>
            </a:r>
            <a:r>
              <a:rPr lang="en-GB" sz="430" b="1" dirty="0">
                <a:solidFill>
                  <a:srgbClr val="FF0000"/>
                </a:solidFill>
              </a:rPr>
              <a:t>, </a:t>
            </a:r>
            <a:r>
              <a:rPr lang="en-GB" sz="430" b="1" dirty="0" err="1">
                <a:solidFill>
                  <a:srgbClr val="FF0000"/>
                </a:solidFill>
              </a:rPr>
              <a:t>RecvWind</a:t>
            </a:r>
            <a:r>
              <a:rPr lang="en-GB" sz="430" b="1" dirty="0">
                <a:solidFill>
                  <a:srgbClr val="FF0000"/>
                </a:solidFill>
              </a:rPr>
              <a:t>)</a:t>
            </a:r>
            <a:r>
              <a:rPr lang="en-GB" sz="430" dirty="0"/>
              <a:t>, </a:t>
            </a:r>
            <a:r>
              <a:rPr lang="en-GB" sz="430" b="1" dirty="0">
                <a:solidFill>
                  <a:srgbClr val="FF0000"/>
                </a:solidFill>
              </a:rPr>
              <a:t>max output rate = </a:t>
            </a:r>
            <a:r>
              <a:rPr lang="el-GR" sz="430" b="1" dirty="0">
                <a:solidFill>
                  <a:srgbClr val="FF0000"/>
                </a:solidFill>
              </a:rPr>
              <a:t>λ ≈</a:t>
            </a:r>
            <a:r>
              <a:rPr lang="en-GB" sz="430" b="1" dirty="0">
                <a:solidFill>
                  <a:srgbClr val="FF0000"/>
                </a:solidFill>
              </a:rPr>
              <a:t> W/RTT</a:t>
            </a:r>
            <a:r>
              <a:rPr lang="en-GB" sz="430" dirty="0"/>
              <a:t>.</a:t>
            </a:r>
          </a:p>
        </p:txBody>
      </p:sp>
      <p:sp>
        <p:nvSpPr>
          <p:cNvPr id="50" name="Rectangle 49">
            <a:extLst>
              <a:ext uri="{FF2B5EF4-FFF2-40B4-BE49-F238E27FC236}">
                <a16:creationId xmlns:a16="http://schemas.microsoft.com/office/drawing/2014/main" id="{54D0684F-6139-05D4-2B8D-904DD1481DB1}"/>
              </a:ext>
            </a:extLst>
          </p:cNvPr>
          <p:cNvSpPr/>
          <p:nvPr/>
        </p:nvSpPr>
        <p:spPr>
          <a:xfrm>
            <a:off x="1540389" y="8021285"/>
            <a:ext cx="1631981" cy="8677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E3B8C8B6-7B6F-8E41-949D-597A6F7EA8CE}"/>
              </a:ext>
            </a:extLst>
          </p:cNvPr>
          <p:cNvSpPr txBox="1"/>
          <p:nvPr/>
        </p:nvSpPr>
        <p:spPr>
          <a:xfrm>
            <a:off x="-1449" y="8583616"/>
            <a:ext cx="1592701" cy="1481944"/>
          </a:xfrm>
          <a:prstGeom prst="rect">
            <a:avLst/>
          </a:prstGeom>
          <a:noFill/>
        </p:spPr>
        <p:txBody>
          <a:bodyPr wrap="square" rtlCol="0">
            <a:spAutoFit/>
          </a:bodyPr>
          <a:lstStyle/>
          <a:p>
            <a:r>
              <a:rPr lang="en-GB" sz="430" b="1" dirty="0">
                <a:solidFill>
                  <a:srgbClr val="00B050"/>
                </a:solidFill>
              </a:rPr>
              <a:t>Congestion Methods</a:t>
            </a:r>
            <a:r>
              <a:rPr lang="en-GB" sz="430" dirty="0"/>
              <a:t>: </a:t>
            </a:r>
            <a:r>
              <a:rPr lang="en-GB" sz="430" b="1" dirty="0"/>
              <a:t>Slow Start</a:t>
            </a:r>
            <a:r>
              <a:rPr lang="en-GB" sz="430" dirty="0"/>
              <a:t>: 1. Init window size = MSS (max seg size), 2. Every good </a:t>
            </a:r>
            <a:r>
              <a:rPr lang="en-GB" sz="430" dirty="0" err="1"/>
              <a:t>ACK</a:t>
            </a:r>
            <a:r>
              <a:rPr lang="en-GB" sz="430" dirty="0" err="1">
                <a:sym typeface="Wingdings" panose="05000000000000000000" pitchFamily="2" charset="2"/>
              </a:rPr>
              <a:t></a:t>
            </a:r>
            <a:r>
              <a:rPr lang="en-GB" sz="430" dirty="0" err="1"/>
              <a:t>inc</a:t>
            </a:r>
            <a:r>
              <a:rPr lang="en-GB" sz="430" dirty="0"/>
              <a:t> window size (W) by size of data </a:t>
            </a:r>
            <a:r>
              <a:rPr lang="en-GB" sz="430" dirty="0" err="1"/>
              <a:t>ACK’d</a:t>
            </a:r>
            <a:r>
              <a:rPr lang="en-GB" sz="430" dirty="0"/>
              <a:t> (size roughly x2 every RTT), 3. Continue </a:t>
            </a:r>
            <a:r>
              <a:rPr lang="en-GB" sz="430" dirty="0" err="1"/>
              <a:t>expone-ntial</a:t>
            </a:r>
            <a:r>
              <a:rPr lang="en-GB" sz="430" dirty="0"/>
              <a:t> </a:t>
            </a:r>
            <a:r>
              <a:rPr lang="en-GB" sz="430" dirty="0" err="1"/>
              <a:t>inc</a:t>
            </a:r>
            <a:r>
              <a:rPr lang="en-GB" sz="430" dirty="0"/>
              <a:t> until reach </a:t>
            </a:r>
            <a:r>
              <a:rPr lang="en-GB" sz="430" dirty="0" err="1"/>
              <a:t>ssthresh</a:t>
            </a:r>
            <a:r>
              <a:rPr lang="en-GB" sz="430" dirty="0"/>
              <a:t> (seg size threshold), 4. Then use congestion avoidance. </a:t>
            </a:r>
            <a:r>
              <a:rPr lang="en-GB" sz="430" b="1" dirty="0"/>
              <a:t>Congestion Avoidance</a:t>
            </a:r>
            <a:r>
              <a:rPr lang="en-GB" sz="430" dirty="0"/>
              <a:t>: Window size </a:t>
            </a:r>
            <a:r>
              <a:rPr lang="en-GB" sz="430" dirty="0" err="1"/>
              <a:t>inc</a:t>
            </a:r>
            <a:r>
              <a:rPr lang="en-GB" sz="430" dirty="0"/>
              <a:t> roughly linearly (</a:t>
            </a:r>
            <a:r>
              <a:rPr lang="el-GR" sz="430" dirty="0"/>
              <a:t>≈</a:t>
            </a:r>
            <a:r>
              <a:rPr lang="en-GB" sz="430" dirty="0"/>
              <a:t> 1 MSS per RTT). Each good ACK: </a:t>
            </a:r>
            <a:r>
              <a:rPr lang="en-GB" sz="430" b="1" dirty="0">
                <a:solidFill>
                  <a:srgbClr val="FF0000"/>
                </a:solidFill>
              </a:rPr>
              <a:t>W = W + MSS</a:t>
            </a:r>
            <a:r>
              <a:rPr lang="en-GB" sz="500" b="1" baseline="30000" dirty="0">
                <a:solidFill>
                  <a:srgbClr val="FF0000"/>
                </a:solidFill>
              </a:rPr>
              <a:t>2</a:t>
            </a:r>
            <a:r>
              <a:rPr lang="en-GB" sz="430" b="1" dirty="0">
                <a:solidFill>
                  <a:srgbClr val="FF0000"/>
                </a:solidFill>
              </a:rPr>
              <a:t> / W</a:t>
            </a:r>
            <a:r>
              <a:rPr lang="en-GB" sz="430" dirty="0"/>
              <a:t>. When congestion detected switch to diff </a:t>
            </a:r>
            <a:r>
              <a:rPr lang="en-GB" sz="430" dirty="0" err="1"/>
              <a:t>strat</a:t>
            </a:r>
            <a:r>
              <a:rPr lang="en-GB" sz="430" dirty="0"/>
              <a:t>. </a:t>
            </a:r>
            <a:r>
              <a:rPr lang="en-GB" sz="430" b="1" dirty="0"/>
              <a:t>AIMD</a:t>
            </a:r>
            <a:r>
              <a:rPr lang="en-GB" sz="430" dirty="0"/>
              <a:t> (Additive Inc/Multiplicative Dec): Every good ACK: </a:t>
            </a:r>
            <a:r>
              <a:rPr lang="en-GB" sz="430" b="1" dirty="0">
                <a:solidFill>
                  <a:srgbClr val="FF0000"/>
                </a:solidFill>
              </a:rPr>
              <a:t>W = W + MSS</a:t>
            </a:r>
            <a:r>
              <a:rPr lang="en-GB" sz="500" b="1" baseline="30000" dirty="0">
                <a:solidFill>
                  <a:srgbClr val="FF0000"/>
                </a:solidFill>
              </a:rPr>
              <a:t>2</a:t>
            </a:r>
            <a:r>
              <a:rPr lang="en-GB" sz="430" b="1" dirty="0">
                <a:solidFill>
                  <a:srgbClr val="FF0000"/>
                </a:solidFill>
              </a:rPr>
              <a:t> / W</a:t>
            </a:r>
            <a:r>
              <a:rPr lang="en-GB" sz="430" dirty="0"/>
              <a:t>, every packet loss: </a:t>
            </a:r>
            <a:r>
              <a:rPr lang="en-GB" sz="430" b="1" dirty="0">
                <a:solidFill>
                  <a:srgbClr val="FF0000"/>
                </a:solidFill>
              </a:rPr>
              <a:t>W = W / 2</a:t>
            </a:r>
            <a:r>
              <a:rPr lang="en-GB" sz="430" dirty="0"/>
              <a:t>. </a:t>
            </a:r>
            <a:r>
              <a:rPr lang="en-GB" sz="430" b="1" dirty="0"/>
              <a:t>Timeout</a:t>
            </a:r>
            <a:r>
              <a:rPr lang="en-GB" sz="430" dirty="0"/>
              <a:t>: need to detect </a:t>
            </a:r>
            <a:r>
              <a:rPr lang="en-GB" sz="430" dirty="0" err="1"/>
              <a:t>pkt</a:t>
            </a:r>
            <a:r>
              <a:rPr lang="en-GB" sz="430" dirty="0"/>
              <a:t> loss when no ACK sent back. Timeout interval T &gt; RTT (otherwise </a:t>
            </a:r>
            <a:r>
              <a:rPr lang="en-GB" sz="430" dirty="0" err="1"/>
              <a:t>retrans</a:t>
            </a:r>
            <a:r>
              <a:rPr lang="en-GB" sz="430" dirty="0"/>
              <a:t> </a:t>
            </a:r>
            <a:r>
              <a:rPr lang="en-GB" sz="430" dirty="0" err="1"/>
              <a:t>unnec</a:t>
            </a:r>
            <a:r>
              <a:rPr lang="en-GB" sz="430" dirty="0"/>
              <a:t>). T too </a:t>
            </a:r>
            <a:r>
              <a:rPr lang="en-GB" sz="430" dirty="0" err="1"/>
              <a:t>large</a:t>
            </a:r>
            <a:r>
              <a:rPr lang="en-GB" sz="430" dirty="0" err="1">
                <a:sym typeface="Wingdings" panose="05000000000000000000" pitchFamily="2" charset="2"/>
              </a:rPr>
              <a:t></a:t>
            </a:r>
            <a:r>
              <a:rPr lang="en-GB" sz="430" dirty="0" err="1"/>
              <a:t>too</a:t>
            </a:r>
            <a:r>
              <a:rPr lang="en-GB" sz="430" dirty="0"/>
              <a:t> slow to re-trans. TCP continuously estimates RTT, sets T using smoothed RTT (SRTT) and RTT variation (RTTVAR). </a:t>
            </a:r>
            <a:r>
              <a:rPr lang="en-GB" sz="430" b="1" dirty="0">
                <a:solidFill>
                  <a:srgbClr val="FF0000"/>
                </a:solidFill>
              </a:rPr>
              <a:t>T = SRTT + 4 * RTTVAR</a:t>
            </a:r>
            <a:r>
              <a:rPr lang="en-GB" sz="430" dirty="0"/>
              <a:t>. </a:t>
            </a:r>
            <a:r>
              <a:rPr lang="en-GB" sz="430" b="1" dirty="0"/>
              <a:t>Fast </a:t>
            </a:r>
            <a:r>
              <a:rPr lang="en-GB" sz="430" b="1" dirty="0" err="1"/>
              <a:t>Retrans</a:t>
            </a:r>
            <a:r>
              <a:rPr lang="en-GB" sz="430" dirty="0"/>
              <a:t>: 3 dup ACKS interpreted as NACK. </a:t>
            </a:r>
            <a:r>
              <a:rPr lang="en-GB" sz="430" dirty="0" err="1"/>
              <a:t>Num</a:t>
            </a:r>
            <a:r>
              <a:rPr lang="en-GB" sz="430" dirty="0"/>
              <a:t> 3 </a:t>
            </a:r>
            <a:r>
              <a:rPr lang="en-GB" sz="430" dirty="0" err="1"/>
              <a:t>tradeoff</a:t>
            </a:r>
            <a:r>
              <a:rPr lang="en-GB" sz="430" dirty="0"/>
              <a:t> between fast and unnecessary. Timeout suggests congestion. 3 dup ACKS (in addition to </a:t>
            </a:r>
            <a:r>
              <a:rPr lang="en-GB" sz="430" dirty="0" err="1"/>
              <a:t>og</a:t>
            </a:r>
            <a:r>
              <a:rPr lang="en-GB" sz="430" dirty="0"/>
              <a:t>) suggests network can still deliver some segs on path. </a:t>
            </a:r>
            <a:r>
              <a:rPr lang="en-GB" sz="430" b="1" dirty="0"/>
              <a:t>Fast Recovery</a:t>
            </a:r>
            <a:r>
              <a:rPr lang="en-GB" sz="430" dirty="0"/>
              <a:t>: Given </a:t>
            </a:r>
            <a:r>
              <a:rPr lang="en-GB" sz="430" dirty="0" err="1"/>
              <a:t>curr</a:t>
            </a:r>
            <a:r>
              <a:rPr lang="en-GB" sz="430" dirty="0"/>
              <a:t> window size </a:t>
            </a:r>
            <a:r>
              <a:rPr lang="en-GB" sz="430" b="1" dirty="0">
                <a:solidFill>
                  <a:srgbClr val="FF0000"/>
                </a:solidFill>
              </a:rPr>
              <a:t>W</a:t>
            </a:r>
            <a:r>
              <a:rPr lang="en-GB" sz="500" b="1" baseline="30000" dirty="0">
                <a:solidFill>
                  <a:srgbClr val="FF0000"/>
                </a:solidFill>
              </a:rPr>
              <a:t>C</a:t>
            </a:r>
            <a:r>
              <a:rPr lang="en-GB" sz="430" dirty="0"/>
              <a:t>, if timeout: 1. </a:t>
            </a:r>
            <a:r>
              <a:rPr lang="en-GB" sz="430" b="1" dirty="0">
                <a:solidFill>
                  <a:srgbClr val="FF0000"/>
                </a:solidFill>
              </a:rPr>
              <a:t>W = MSS</a:t>
            </a:r>
            <a:r>
              <a:rPr lang="en-GB" sz="430" dirty="0"/>
              <a:t>, 2. Run slow start until </a:t>
            </a:r>
            <a:r>
              <a:rPr lang="en-GB" sz="430" b="1" dirty="0">
                <a:solidFill>
                  <a:srgbClr val="FF0000"/>
                </a:solidFill>
              </a:rPr>
              <a:t>W = W</a:t>
            </a:r>
            <a:r>
              <a:rPr lang="en-GB" sz="500" b="1" baseline="30000" dirty="0">
                <a:solidFill>
                  <a:srgbClr val="FF0000"/>
                </a:solidFill>
              </a:rPr>
              <a:t>C</a:t>
            </a:r>
            <a:r>
              <a:rPr lang="en-GB" sz="430" b="1" dirty="0">
                <a:solidFill>
                  <a:srgbClr val="FF0000"/>
                </a:solidFill>
              </a:rPr>
              <a:t> / 2 = </a:t>
            </a:r>
            <a:r>
              <a:rPr lang="en-GB" sz="430" b="1" dirty="0" err="1">
                <a:solidFill>
                  <a:srgbClr val="FF0000"/>
                </a:solidFill>
              </a:rPr>
              <a:t>ssthresh</a:t>
            </a:r>
            <a:r>
              <a:rPr lang="en-GB" sz="430" dirty="0"/>
              <a:t>, 3. switch to congestion avoidance. If 3 dup ACKs then fast recovery: 1. </a:t>
            </a:r>
            <a:r>
              <a:rPr lang="en-GB" sz="430" b="1" dirty="0">
                <a:solidFill>
                  <a:srgbClr val="FF0000"/>
                </a:solidFill>
              </a:rPr>
              <a:t>W = W</a:t>
            </a:r>
            <a:r>
              <a:rPr lang="en-GB" sz="500" b="1" baseline="30000" dirty="0">
                <a:solidFill>
                  <a:srgbClr val="FF0000"/>
                </a:solidFill>
              </a:rPr>
              <a:t>C</a:t>
            </a:r>
            <a:r>
              <a:rPr lang="en-GB" sz="430" b="1" dirty="0">
                <a:solidFill>
                  <a:srgbClr val="FF0000"/>
                </a:solidFill>
              </a:rPr>
              <a:t> / 2</a:t>
            </a:r>
            <a:r>
              <a:rPr lang="en-GB" sz="430" dirty="0"/>
              <a:t>, 2. congestion avoidance. FR fast as W not reset back to MSS, so can ramp up more quickly.</a:t>
            </a:r>
            <a:endParaRPr lang="en-GB" sz="430" b="1" dirty="0"/>
          </a:p>
        </p:txBody>
      </p:sp>
      <p:sp>
        <p:nvSpPr>
          <p:cNvPr id="53" name="Rectangle 52">
            <a:extLst>
              <a:ext uri="{FF2B5EF4-FFF2-40B4-BE49-F238E27FC236}">
                <a16:creationId xmlns:a16="http://schemas.microsoft.com/office/drawing/2014/main" id="{F5AA070B-5EE7-A1A2-624A-A264B997E628}"/>
              </a:ext>
            </a:extLst>
          </p:cNvPr>
          <p:cNvSpPr/>
          <p:nvPr/>
        </p:nvSpPr>
        <p:spPr>
          <a:xfrm>
            <a:off x="-3983" y="8622705"/>
            <a:ext cx="1544394" cy="139466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684181AE-8A0C-95A6-FDD3-54534BB512BD}"/>
              </a:ext>
            </a:extLst>
          </p:cNvPr>
          <p:cNvSpPr txBox="1"/>
          <p:nvPr/>
        </p:nvSpPr>
        <p:spPr>
          <a:xfrm>
            <a:off x="1474920" y="8849425"/>
            <a:ext cx="1769141" cy="952568"/>
          </a:xfrm>
          <a:prstGeom prst="rect">
            <a:avLst/>
          </a:prstGeom>
          <a:noFill/>
        </p:spPr>
        <p:txBody>
          <a:bodyPr wrap="square" rtlCol="0">
            <a:spAutoFit/>
          </a:bodyPr>
          <a:lstStyle/>
          <a:p>
            <a:r>
              <a:rPr lang="en-GB" sz="430" b="1" dirty="0">
                <a:solidFill>
                  <a:srgbClr val="00B050"/>
                </a:solidFill>
              </a:rPr>
              <a:t>Window </a:t>
            </a:r>
            <a:r>
              <a:rPr lang="en-GB" sz="430" b="1" dirty="0" err="1">
                <a:solidFill>
                  <a:srgbClr val="00B050"/>
                </a:solidFill>
              </a:rPr>
              <a:t>Strats</a:t>
            </a:r>
            <a:r>
              <a:rPr lang="en-GB" sz="430" dirty="0"/>
              <a:t>: </a:t>
            </a:r>
            <a:r>
              <a:rPr lang="en-GB" sz="430" b="1" dirty="0"/>
              <a:t>Go Back N</a:t>
            </a:r>
            <a:r>
              <a:rPr lang="en-GB" sz="430" dirty="0"/>
              <a:t>: Sender trans </a:t>
            </a:r>
            <a:r>
              <a:rPr lang="en-GB" sz="430" dirty="0" err="1"/>
              <a:t>mult</a:t>
            </a:r>
            <a:r>
              <a:rPr lang="en-GB" sz="430" dirty="0"/>
              <a:t> segs without waiting for ACK. Sender can have up to W bytes of un-ACK segs in pipeline. Sender’s state = queue of ACKs. When </a:t>
            </a:r>
            <a:r>
              <a:rPr lang="en-GB" sz="430" dirty="0" err="1"/>
              <a:t>recv</a:t>
            </a:r>
            <a:r>
              <a:rPr lang="en-GB" sz="430" dirty="0"/>
              <a:t> some ACKs, slide window along. </a:t>
            </a:r>
            <a:r>
              <a:rPr lang="en-GB" sz="430" b="1" dirty="0"/>
              <a:t>Sliding Window – Selective Repeat</a:t>
            </a:r>
            <a:r>
              <a:rPr lang="en-GB" sz="430" dirty="0"/>
              <a:t>: sender only </a:t>
            </a:r>
            <a:r>
              <a:rPr lang="en-GB" sz="430" dirty="0" err="1"/>
              <a:t>retrans</a:t>
            </a:r>
            <a:r>
              <a:rPr lang="en-GB" sz="430" dirty="0"/>
              <a:t> segs it suspects were dropped/corrupted. Sender keeps list of ACKs, </a:t>
            </a:r>
            <a:r>
              <a:rPr lang="en-GB" sz="430" dirty="0" err="1"/>
              <a:t>recv</a:t>
            </a:r>
            <a:r>
              <a:rPr lang="en-GB" sz="430" dirty="0"/>
              <a:t> keeps list of ACK’s segs, when segs out of order, kept to be added to later data when gaps filled. Sender keeps timer for each seg waiting for ACK of (resend when timer run out). Sender slides window when lowest pending seg </a:t>
            </a:r>
            <a:r>
              <a:rPr lang="en-GB" sz="430" dirty="0" err="1"/>
              <a:t>ACK’d</a:t>
            </a:r>
            <a:r>
              <a:rPr lang="en-GB" sz="430" dirty="0"/>
              <a:t>. </a:t>
            </a:r>
            <a:r>
              <a:rPr lang="en-GB" sz="430" b="1" dirty="0"/>
              <a:t>Flow Control</a:t>
            </a:r>
            <a:r>
              <a:rPr lang="en-GB" sz="430" dirty="0"/>
              <a:t>: attempts to prevent </a:t>
            </a:r>
            <a:r>
              <a:rPr lang="en-GB" sz="430" dirty="0" err="1"/>
              <a:t>recv</a:t>
            </a:r>
            <a:r>
              <a:rPr lang="en-GB" sz="430" dirty="0"/>
              <a:t> from being overwhelmed/overflowing. </a:t>
            </a:r>
            <a:r>
              <a:rPr lang="en-GB" sz="430" dirty="0" err="1"/>
              <a:t>Recv</a:t>
            </a:r>
            <a:r>
              <a:rPr lang="en-GB" sz="430" dirty="0"/>
              <a:t> sends </a:t>
            </a:r>
            <a:r>
              <a:rPr lang="en-GB" sz="430" dirty="0" err="1"/>
              <a:t>RecvWindow</a:t>
            </a:r>
            <a:r>
              <a:rPr lang="en-GB" sz="430" dirty="0"/>
              <a:t> size along with ACKs. Typically size of </a:t>
            </a:r>
            <a:r>
              <a:rPr lang="en-GB" sz="430" dirty="0" err="1"/>
              <a:t>buf</a:t>
            </a:r>
            <a:r>
              <a:rPr lang="en-GB" sz="430" dirty="0"/>
              <a:t> left to fill. When </a:t>
            </a:r>
            <a:r>
              <a:rPr lang="en-GB" sz="430" dirty="0" err="1"/>
              <a:t>buf</a:t>
            </a:r>
            <a:r>
              <a:rPr lang="en-GB" sz="430" dirty="0"/>
              <a:t> full and </a:t>
            </a:r>
            <a:r>
              <a:rPr lang="en-GB" sz="430" dirty="0" err="1"/>
              <a:t>recv</a:t>
            </a:r>
            <a:r>
              <a:rPr lang="en-GB" sz="430" dirty="0"/>
              <a:t> can take no more, sends ACK with </a:t>
            </a:r>
            <a:r>
              <a:rPr lang="en-GB" sz="430" dirty="0" err="1"/>
              <a:t>RecvWind</a:t>
            </a:r>
            <a:r>
              <a:rPr lang="en-GB" sz="430" dirty="0"/>
              <a:t> = 0, and repeats 1B ping to sender to indicate it is not down/deadlocked, just </a:t>
            </a:r>
            <a:r>
              <a:rPr lang="en-GB" sz="430" dirty="0" err="1"/>
              <a:t>pcsing</a:t>
            </a:r>
            <a:r>
              <a:rPr lang="en-GB" sz="430" dirty="0"/>
              <a:t>.</a:t>
            </a:r>
          </a:p>
        </p:txBody>
      </p:sp>
      <p:sp>
        <p:nvSpPr>
          <p:cNvPr id="55" name="Rectangle 54">
            <a:extLst>
              <a:ext uri="{FF2B5EF4-FFF2-40B4-BE49-F238E27FC236}">
                <a16:creationId xmlns:a16="http://schemas.microsoft.com/office/drawing/2014/main" id="{976EC797-F5F5-532D-FED4-46CF652908E5}"/>
              </a:ext>
            </a:extLst>
          </p:cNvPr>
          <p:cNvSpPr/>
          <p:nvPr/>
        </p:nvSpPr>
        <p:spPr>
          <a:xfrm>
            <a:off x="1540849" y="8889179"/>
            <a:ext cx="1631981" cy="86523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Box 57">
            <a:extLst>
              <a:ext uri="{FF2B5EF4-FFF2-40B4-BE49-F238E27FC236}">
                <a16:creationId xmlns:a16="http://schemas.microsoft.com/office/drawing/2014/main" id="{D426B5D0-F9AB-7EDC-1336-998FBF5A4ECB}"/>
              </a:ext>
            </a:extLst>
          </p:cNvPr>
          <p:cNvSpPr txBox="1"/>
          <p:nvPr/>
        </p:nvSpPr>
        <p:spPr>
          <a:xfrm>
            <a:off x="-414" y="9982192"/>
            <a:ext cx="1280407" cy="433965"/>
          </a:xfrm>
          <a:prstGeom prst="rect">
            <a:avLst/>
          </a:prstGeom>
          <a:noFill/>
        </p:spPr>
        <p:txBody>
          <a:bodyPr wrap="square" rtlCol="0">
            <a:spAutoFit/>
          </a:bodyPr>
          <a:lstStyle/>
          <a:p>
            <a:r>
              <a:rPr lang="en-GB" sz="430" b="1" dirty="0">
                <a:solidFill>
                  <a:srgbClr val="00B050"/>
                </a:solidFill>
              </a:rPr>
              <a:t>Network Usage</a:t>
            </a:r>
            <a:r>
              <a:rPr lang="en-GB" sz="430" dirty="0"/>
              <a:t>: </a:t>
            </a:r>
            <a:r>
              <a:rPr lang="en-GB" sz="430" b="1" dirty="0">
                <a:solidFill>
                  <a:srgbClr val="FF0000"/>
                </a:solidFill>
              </a:rPr>
              <a:t>Utilisation Factor = network use / max theoretical usage</a:t>
            </a:r>
            <a:r>
              <a:rPr lang="en-GB" sz="430" dirty="0"/>
              <a:t>. When we have </a:t>
            </a:r>
            <a:r>
              <a:rPr lang="en-GB" sz="430" b="1" dirty="0"/>
              <a:t>RTT</a:t>
            </a:r>
            <a:r>
              <a:rPr lang="en-GB" sz="430" dirty="0"/>
              <a:t>, packet size </a:t>
            </a:r>
            <a:r>
              <a:rPr lang="en-GB" sz="430" b="1" dirty="0"/>
              <a:t>L</a:t>
            </a:r>
            <a:r>
              <a:rPr lang="en-GB" sz="430" dirty="0"/>
              <a:t>, and trans rate </a:t>
            </a:r>
            <a:r>
              <a:rPr lang="en-GB" sz="430" b="1" dirty="0"/>
              <a:t>R</a:t>
            </a:r>
            <a:r>
              <a:rPr lang="en-GB" sz="430" dirty="0"/>
              <a:t>, can use time on connection used out of </a:t>
            </a:r>
            <a:r>
              <a:rPr lang="en-GB" sz="430" dirty="0" err="1"/>
              <a:t>poss</a:t>
            </a:r>
            <a:r>
              <a:rPr lang="en-GB" sz="430" dirty="0"/>
              <a:t> time </a:t>
            </a:r>
            <a:r>
              <a:rPr lang="en-GB" sz="430" dirty="0" err="1"/>
              <a:t>len</a:t>
            </a:r>
            <a:r>
              <a:rPr lang="en-GB" sz="430" dirty="0"/>
              <a:t>: </a:t>
            </a:r>
            <a:r>
              <a:rPr lang="en-GB" sz="430" b="1" dirty="0" err="1">
                <a:solidFill>
                  <a:srgbClr val="FF0000"/>
                </a:solidFill>
              </a:rPr>
              <a:t>d</a:t>
            </a:r>
            <a:r>
              <a:rPr lang="en-GB" sz="500" b="1" baseline="-25000" dirty="0" err="1">
                <a:solidFill>
                  <a:srgbClr val="FF0000"/>
                </a:solidFill>
              </a:rPr>
              <a:t>trans</a:t>
            </a:r>
            <a:r>
              <a:rPr lang="en-GB" sz="430" b="1" dirty="0">
                <a:solidFill>
                  <a:srgbClr val="FF0000"/>
                </a:solidFill>
              </a:rPr>
              <a:t> = L / R</a:t>
            </a:r>
            <a:r>
              <a:rPr lang="en-GB" sz="430" dirty="0"/>
              <a:t>, </a:t>
            </a:r>
            <a:r>
              <a:rPr lang="en-GB" sz="430" b="1" dirty="0">
                <a:solidFill>
                  <a:srgbClr val="FF0000"/>
                </a:solidFill>
              </a:rPr>
              <a:t>Utilisation factor = </a:t>
            </a:r>
            <a:r>
              <a:rPr lang="en-GB" sz="430" b="1" dirty="0" err="1">
                <a:solidFill>
                  <a:srgbClr val="FF0000"/>
                </a:solidFill>
              </a:rPr>
              <a:t>d</a:t>
            </a:r>
            <a:r>
              <a:rPr lang="en-GB" sz="500" b="1" baseline="-25000" dirty="0" err="1">
                <a:solidFill>
                  <a:srgbClr val="FF0000"/>
                </a:solidFill>
              </a:rPr>
              <a:t>trans</a:t>
            </a:r>
            <a:r>
              <a:rPr lang="en-GB" sz="500" b="1" dirty="0">
                <a:solidFill>
                  <a:srgbClr val="FF0000"/>
                </a:solidFill>
              </a:rPr>
              <a:t> </a:t>
            </a:r>
            <a:r>
              <a:rPr lang="en-GB" sz="430" b="1" dirty="0">
                <a:solidFill>
                  <a:srgbClr val="FF0000"/>
                </a:solidFill>
              </a:rPr>
              <a:t>/ RTT + </a:t>
            </a:r>
            <a:r>
              <a:rPr lang="en-GB" sz="430" b="1" dirty="0" err="1">
                <a:solidFill>
                  <a:srgbClr val="FF0000"/>
                </a:solidFill>
              </a:rPr>
              <a:t>d</a:t>
            </a:r>
            <a:r>
              <a:rPr lang="en-GB" sz="500" b="1" baseline="-25000" dirty="0" err="1">
                <a:solidFill>
                  <a:srgbClr val="FF0000"/>
                </a:solidFill>
              </a:rPr>
              <a:t>trans</a:t>
            </a:r>
            <a:r>
              <a:rPr lang="en-GB" sz="430" dirty="0"/>
              <a:t>.</a:t>
            </a:r>
          </a:p>
        </p:txBody>
      </p:sp>
      <p:sp>
        <p:nvSpPr>
          <p:cNvPr id="59" name="Rectangle 58">
            <a:extLst>
              <a:ext uri="{FF2B5EF4-FFF2-40B4-BE49-F238E27FC236}">
                <a16:creationId xmlns:a16="http://schemas.microsoft.com/office/drawing/2014/main" id="{58E9EAAB-E687-B752-BAD0-1A40FE0E9FF0}"/>
              </a:ext>
            </a:extLst>
          </p:cNvPr>
          <p:cNvSpPr/>
          <p:nvPr/>
        </p:nvSpPr>
        <p:spPr>
          <a:xfrm>
            <a:off x="-3794" y="10018085"/>
            <a:ext cx="1217168" cy="36733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a:extLst>
              <a:ext uri="{FF2B5EF4-FFF2-40B4-BE49-F238E27FC236}">
                <a16:creationId xmlns:a16="http://schemas.microsoft.com/office/drawing/2014/main" id="{60791672-A3E2-17E0-25AA-62AD445B21BF}"/>
              </a:ext>
            </a:extLst>
          </p:cNvPr>
          <p:cNvSpPr txBox="1"/>
          <p:nvPr/>
        </p:nvSpPr>
        <p:spPr>
          <a:xfrm>
            <a:off x="1149339" y="9984540"/>
            <a:ext cx="912783" cy="423193"/>
          </a:xfrm>
          <a:prstGeom prst="rect">
            <a:avLst/>
          </a:prstGeom>
          <a:noFill/>
        </p:spPr>
        <p:txBody>
          <a:bodyPr wrap="square" rtlCol="0">
            <a:spAutoFit/>
          </a:bodyPr>
          <a:lstStyle/>
          <a:p>
            <a:r>
              <a:rPr lang="en-GB" sz="430" b="1" dirty="0"/>
              <a:t>Network Tools</a:t>
            </a:r>
            <a:r>
              <a:rPr lang="en-GB" sz="430" dirty="0"/>
              <a:t>: netstat (see open ports), </a:t>
            </a:r>
            <a:r>
              <a:rPr lang="en-GB" sz="430" dirty="0" err="1"/>
              <a:t>netcat</a:t>
            </a:r>
            <a:r>
              <a:rPr lang="en-GB" sz="430" dirty="0"/>
              <a:t> (R/W data across network connections </a:t>
            </a:r>
          </a:p>
          <a:p>
            <a:r>
              <a:rPr lang="en-GB" sz="430" dirty="0"/>
              <a:t>w/ TCP), Windows </a:t>
            </a:r>
            <a:r>
              <a:rPr lang="en-GB" sz="430" dirty="0" err="1"/>
              <a:t>sysinternals</a:t>
            </a:r>
            <a:r>
              <a:rPr lang="en-GB" sz="430" dirty="0"/>
              <a:t> (networking tool).</a:t>
            </a:r>
          </a:p>
        </p:txBody>
      </p:sp>
      <p:sp>
        <p:nvSpPr>
          <p:cNvPr id="66" name="Rectangle 65">
            <a:extLst>
              <a:ext uri="{FF2B5EF4-FFF2-40B4-BE49-F238E27FC236}">
                <a16:creationId xmlns:a16="http://schemas.microsoft.com/office/drawing/2014/main" id="{A73CF5C1-AEDE-77DF-1617-A2D246585B1C}"/>
              </a:ext>
            </a:extLst>
          </p:cNvPr>
          <p:cNvSpPr/>
          <p:nvPr/>
        </p:nvSpPr>
        <p:spPr>
          <a:xfrm>
            <a:off x="1213769" y="10017868"/>
            <a:ext cx="741070" cy="36733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TextBox 66">
            <a:extLst>
              <a:ext uri="{FF2B5EF4-FFF2-40B4-BE49-F238E27FC236}">
                <a16:creationId xmlns:a16="http://schemas.microsoft.com/office/drawing/2014/main" id="{6A5F9938-D6CA-FB7E-72DC-024097CB8B70}"/>
              </a:ext>
            </a:extLst>
          </p:cNvPr>
          <p:cNvSpPr txBox="1"/>
          <p:nvPr/>
        </p:nvSpPr>
        <p:spPr>
          <a:xfrm>
            <a:off x="1468457" y="9713036"/>
            <a:ext cx="2702696" cy="357021"/>
          </a:xfrm>
          <a:prstGeom prst="rect">
            <a:avLst/>
          </a:prstGeom>
          <a:noFill/>
        </p:spPr>
        <p:txBody>
          <a:bodyPr wrap="square" rtlCol="0">
            <a:spAutoFit/>
          </a:bodyPr>
          <a:lstStyle/>
          <a:p>
            <a:r>
              <a:rPr lang="en-GB" sz="430" b="1" dirty="0"/>
              <a:t>H/P/V/A/C</a:t>
            </a:r>
            <a:r>
              <a:rPr lang="en-GB" sz="430" dirty="0"/>
              <a:t>: </a:t>
            </a:r>
            <a:r>
              <a:rPr lang="en-GB" sz="430" b="1" dirty="0"/>
              <a:t>Hackers</a:t>
            </a:r>
            <a:r>
              <a:rPr lang="en-GB" sz="430" dirty="0"/>
              <a:t>: highly competent computer engineer. White hat = informs orgs of vulnerabilities before going public, Grey = only informs if paid, Black = malicious. </a:t>
            </a:r>
            <a:r>
              <a:rPr lang="en-GB" sz="430" b="1" dirty="0"/>
              <a:t>Phreaker</a:t>
            </a:r>
            <a:r>
              <a:rPr lang="en-GB" sz="430" dirty="0"/>
              <a:t>: phone hacker, network more digital now so most are hackers. </a:t>
            </a:r>
            <a:r>
              <a:rPr lang="en-GB" sz="430" b="1" dirty="0" err="1"/>
              <a:t>Virii</a:t>
            </a:r>
            <a:r>
              <a:rPr lang="en-GB" sz="430" b="1" dirty="0"/>
              <a:t> (creators)</a:t>
            </a:r>
            <a:r>
              <a:rPr lang="en-GB" sz="430" dirty="0"/>
              <a:t>: Ransomware (encrypt, decrypt for ransom), Spyware (keyloggers, browser tracking addons, adware), trojans (software for botnet zombies, appear legit). </a:t>
            </a:r>
            <a:r>
              <a:rPr lang="en-GB" sz="430" b="1" dirty="0"/>
              <a:t>Anarchist</a:t>
            </a:r>
            <a:r>
              <a:rPr lang="en-GB" sz="430" dirty="0"/>
              <a:t>: politically active hackers</a:t>
            </a:r>
            <a:endParaRPr lang="en-GB" sz="430" b="1" dirty="0"/>
          </a:p>
        </p:txBody>
      </p:sp>
      <p:sp>
        <p:nvSpPr>
          <p:cNvPr id="69" name="TextBox 68">
            <a:extLst>
              <a:ext uri="{FF2B5EF4-FFF2-40B4-BE49-F238E27FC236}">
                <a16:creationId xmlns:a16="http://schemas.microsoft.com/office/drawing/2014/main" id="{331E89F9-7313-DDF4-5D2F-78AF5B07DC11}"/>
              </a:ext>
            </a:extLst>
          </p:cNvPr>
          <p:cNvSpPr txBox="1"/>
          <p:nvPr/>
        </p:nvSpPr>
        <p:spPr>
          <a:xfrm>
            <a:off x="1887481" y="9966485"/>
            <a:ext cx="2238545" cy="489365"/>
          </a:xfrm>
          <a:prstGeom prst="rect">
            <a:avLst/>
          </a:prstGeom>
          <a:noFill/>
        </p:spPr>
        <p:txBody>
          <a:bodyPr wrap="square">
            <a:spAutoFit/>
          </a:bodyPr>
          <a:lstStyle/>
          <a:p>
            <a:r>
              <a:rPr lang="en-GB" sz="430" dirty="0"/>
              <a:t>(peaceful = hacktivists). </a:t>
            </a:r>
            <a:r>
              <a:rPr lang="en-GB" sz="430" b="1" dirty="0"/>
              <a:t>Crackers</a:t>
            </a:r>
            <a:r>
              <a:rPr lang="en-GB" sz="430" dirty="0"/>
              <a:t>: use hacker’s tools to hack. </a:t>
            </a:r>
            <a:r>
              <a:rPr lang="en-GB" sz="430" b="1" dirty="0" err="1"/>
              <a:t>DDoSers</a:t>
            </a:r>
            <a:r>
              <a:rPr lang="en-GB" sz="430" dirty="0"/>
              <a:t>: participates in </a:t>
            </a:r>
            <a:r>
              <a:rPr lang="en-GB" sz="430" dirty="0" err="1"/>
              <a:t>Dist</a:t>
            </a:r>
            <a:r>
              <a:rPr lang="en-GB" sz="430" dirty="0"/>
              <a:t> Denial of Service attacks. </a:t>
            </a:r>
            <a:r>
              <a:rPr lang="en-GB" sz="430" b="1" dirty="0"/>
              <a:t>Spammers/</a:t>
            </a:r>
            <a:r>
              <a:rPr lang="en-GB" sz="430" b="1" dirty="0" err="1"/>
              <a:t>Botters</a:t>
            </a:r>
            <a:r>
              <a:rPr lang="en-GB" sz="430" dirty="0"/>
              <a:t>: send unsolicited </a:t>
            </a:r>
            <a:r>
              <a:rPr lang="en-GB" sz="430" dirty="0" err="1"/>
              <a:t>msgs</a:t>
            </a:r>
            <a:r>
              <a:rPr lang="en-GB" sz="430" dirty="0"/>
              <a:t> (often ads) </a:t>
            </a:r>
            <a:r>
              <a:rPr lang="en-GB" sz="430" dirty="0" err="1"/>
              <a:t>en</a:t>
            </a:r>
            <a:r>
              <a:rPr lang="en-GB" sz="430" dirty="0"/>
              <a:t>-masse using botnets. </a:t>
            </a:r>
            <a:r>
              <a:rPr lang="en-GB" sz="430" b="1" dirty="0"/>
              <a:t>Warez</a:t>
            </a:r>
            <a:r>
              <a:rPr lang="en-GB" sz="430" dirty="0"/>
              <a:t>: </a:t>
            </a:r>
            <a:r>
              <a:rPr lang="en-GB" sz="430" dirty="0" err="1"/>
              <a:t>ino</a:t>
            </a:r>
            <a:r>
              <a:rPr lang="en-GB" sz="430" dirty="0"/>
              <a:t> piracy (software, images, videos). </a:t>
            </a:r>
            <a:r>
              <a:rPr lang="en-GB" sz="430" b="1" dirty="0" err="1"/>
              <a:t>Whistleblowers</a:t>
            </a:r>
            <a:r>
              <a:rPr lang="en-GB" sz="430" dirty="0"/>
              <a:t>: former employees expose malicious shit even when illegal (signed NDA). </a:t>
            </a:r>
            <a:r>
              <a:rPr lang="en-GB" sz="430" b="1" dirty="0"/>
              <a:t>Social Engineers</a:t>
            </a:r>
            <a:r>
              <a:rPr lang="en-GB" sz="430" dirty="0"/>
              <a:t>: compromise human security of org. Phishing = usually over email pretending to be someone they aren’t. Vishing = voice </a:t>
            </a:r>
            <a:r>
              <a:rPr lang="en-GB" sz="430" dirty="0" err="1"/>
              <a:t>msgs</a:t>
            </a:r>
            <a:r>
              <a:rPr lang="en-GB" sz="430" dirty="0"/>
              <a:t>, Smishing = SMS, Catfishing = impersonation.</a:t>
            </a:r>
          </a:p>
        </p:txBody>
      </p:sp>
      <p:cxnSp>
        <p:nvCxnSpPr>
          <p:cNvPr id="71" name="Straight Connector 70">
            <a:extLst>
              <a:ext uri="{FF2B5EF4-FFF2-40B4-BE49-F238E27FC236}">
                <a16:creationId xmlns:a16="http://schemas.microsoft.com/office/drawing/2014/main" id="{06DCCAC0-69DE-4A70-B581-B33801FC65EB}"/>
              </a:ext>
            </a:extLst>
          </p:cNvPr>
          <p:cNvCxnSpPr>
            <a:cxnSpLocks/>
          </p:cNvCxnSpPr>
          <p:nvPr/>
        </p:nvCxnSpPr>
        <p:spPr>
          <a:xfrm>
            <a:off x="2818217" y="9754553"/>
            <a:ext cx="1289205" cy="0"/>
          </a:xfrm>
          <a:prstGeom prst="line">
            <a:avLst/>
          </a:prstGeom>
          <a:ln w="9525"/>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126AB046-1A00-E1E1-2441-27E2E8D9FB89}"/>
              </a:ext>
            </a:extLst>
          </p:cNvPr>
          <p:cNvCxnSpPr>
            <a:cxnSpLocks/>
          </p:cNvCxnSpPr>
          <p:nvPr/>
        </p:nvCxnSpPr>
        <p:spPr>
          <a:xfrm>
            <a:off x="1950418" y="10412973"/>
            <a:ext cx="2156510" cy="3184"/>
          </a:xfrm>
          <a:prstGeom prst="line">
            <a:avLst/>
          </a:prstGeom>
          <a:ln w="9525"/>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420F70D4-2381-30B3-7B82-62638CAD7C61}"/>
              </a:ext>
            </a:extLst>
          </p:cNvPr>
          <p:cNvCxnSpPr>
            <a:cxnSpLocks/>
          </p:cNvCxnSpPr>
          <p:nvPr/>
        </p:nvCxnSpPr>
        <p:spPr>
          <a:xfrm>
            <a:off x="1953496" y="10256347"/>
            <a:ext cx="0" cy="159026"/>
          </a:xfrm>
          <a:prstGeom prst="line">
            <a:avLst/>
          </a:prstGeom>
          <a:ln w="9525"/>
        </p:spPr>
        <p:style>
          <a:lnRef idx="1">
            <a:schemeClr val="dk1"/>
          </a:lnRef>
          <a:fillRef idx="0">
            <a:schemeClr val="dk1"/>
          </a:fillRef>
          <a:effectRef idx="0">
            <a:schemeClr val="dk1"/>
          </a:effectRef>
          <a:fontRef idx="minor">
            <a:schemeClr val="tx1"/>
          </a:fontRef>
        </p:style>
      </p:cxnSp>
      <p:sp>
        <p:nvSpPr>
          <p:cNvPr id="127" name="TextBox 126">
            <a:extLst>
              <a:ext uri="{FF2B5EF4-FFF2-40B4-BE49-F238E27FC236}">
                <a16:creationId xmlns:a16="http://schemas.microsoft.com/office/drawing/2014/main" id="{FEEF092A-FE31-41F3-F774-116BA90AECE4}"/>
              </a:ext>
            </a:extLst>
          </p:cNvPr>
          <p:cNvSpPr txBox="1"/>
          <p:nvPr/>
        </p:nvSpPr>
        <p:spPr>
          <a:xfrm>
            <a:off x="3107080" y="9034308"/>
            <a:ext cx="1892609" cy="754053"/>
          </a:xfrm>
          <a:prstGeom prst="rect">
            <a:avLst/>
          </a:prstGeom>
          <a:noFill/>
        </p:spPr>
        <p:txBody>
          <a:bodyPr wrap="square" rtlCol="0">
            <a:spAutoFit/>
          </a:bodyPr>
          <a:lstStyle/>
          <a:p>
            <a:r>
              <a:rPr lang="en-GB" sz="430" b="1" dirty="0"/>
              <a:t>Black Hat Methods</a:t>
            </a:r>
            <a:r>
              <a:rPr lang="en-GB" sz="430" dirty="0"/>
              <a:t>: </a:t>
            </a:r>
            <a:r>
              <a:rPr lang="en-GB" sz="430" b="1" dirty="0"/>
              <a:t>Credential Reuse</a:t>
            </a:r>
            <a:r>
              <a:rPr lang="en-GB" sz="430" dirty="0"/>
              <a:t>: using </a:t>
            </a:r>
            <a:r>
              <a:rPr lang="en-GB" sz="430" dirty="0" err="1"/>
              <a:t>prev</a:t>
            </a:r>
            <a:r>
              <a:rPr lang="en-GB" sz="430" dirty="0"/>
              <a:t> leaked credentials on many sites. </a:t>
            </a:r>
            <a:r>
              <a:rPr lang="en-GB" sz="430" b="1" dirty="0"/>
              <a:t>Packet Sniffing</a:t>
            </a:r>
            <a:r>
              <a:rPr lang="en-GB" sz="430" dirty="0"/>
              <a:t>: monitor networks traffic not intended for your NIC. </a:t>
            </a:r>
            <a:r>
              <a:rPr lang="en-GB" sz="430" b="1" dirty="0"/>
              <a:t>Code/SQL Injection</a:t>
            </a:r>
            <a:r>
              <a:rPr lang="en-GB" sz="430" dirty="0"/>
              <a:t>: using data input to get a sys to run your code (most commonly SQL injection to get data from DB). </a:t>
            </a:r>
            <a:r>
              <a:rPr lang="en-GB" sz="430" b="1" dirty="0"/>
              <a:t>Session/Cookie Hijacking</a:t>
            </a:r>
            <a:r>
              <a:rPr lang="en-GB" sz="430" dirty="0"/>
              <a:t>: stealing session cookie to be auth as someone else in ongoing browser </a:t>
            </a:r>
            <a:r>
              <a:rPr lang="en-GB" sz="430" dirty="0" err="1"/>
              <a:t>sesh</a:t>
            </a:r>
            <a:r>
              <a:rPr lang="en-GB" sz="430" dirty="0"/>
              <a:t>. </a:t>
            </a:r>
            <a:r>
              <a:rPr lang="en-GB" sz="430" b="1" dirty="0"/>
              <a:t>Wardriving</a:t>
            </a:r>
            <a:r>
              <a:rPr lang="en-GB" sz="430" dirty="0"/>
              <a:t>: searching for/abusing open/insecure </a:t>
            </a:r>
            <a:r>
              <a:rPr lang="en-GB" sz="430" dirty="0" err="1"/>
              <a:t>WiFis</a:t>
            </a:r>
            <a:r>
              <a:rPr lang="en-GB" sz="430" dirty="0"/>
              <a:t>. </a:t>
            </a:r>
            <a:r>
              <a:rPr lang="en-GB" sz="430" b="1" dirty="0"/>
              <a:t>Trashing/Dumpster Diving</a:t>
            </a:r>
            <a:r>
              <a:rPr lang="en-GB" sz="430" dirty="0"/>
              <a:t>: checking physical waste for useful info. </a:t>
            </a:r>
            <a:r>
              <a:rPr lang="en-GB" sz="430" b="1" dirty="0"/>
              <a:t>Clickjacking</a:t>
            </a:r>
            <a:r>
              <a:rPr lang="en-GB" sz="430" dirty="0"/>
              <a:t>: using hidden HTML </a:t>
            </a:r>
            <a:r>
              <a:rPr lang="en-GB" sz="430" dirty="0" err="1"/>
              <a:t>divs</a:t>
            </a:r>
            <a:r>
              <a:rPr lang="en-GB" sz="430" dirty="0"/>
              <a:t>/popups to force user to redirect to malicious </a:t>
            </a:r>
            <a:r>
              <a:rPr lang="en-GB" sz="430" dirty="0" err="1"/>
              <a:t>dest</a:t>
            </a:r>
            <a:r>
              <a:rPr lang="en-GB" sz="430" dirty="0"/>
              <a:t>. </a:t>
            </a:r>
            <a:r>
              <a:rPr lang="en-GB" sz="430" b="1" dirty="0"/>
              <a:t>Bait n Switch</a:t>
            </a:r>
            <a:r>
              <a:rPr lang="en-GB" sz="430" dirty="0"/>
              <a:t>: lure user to click seemingly legit ad. </a:t>
            </a:r>
            <a:r>
              <a:rPr lang="en-GB" sz="430" b="1" dirty="0"/>
              <a:t>Spoofing</a:t>
            </a:r>
            <a:r>
              <a:rPr lang="en-GB" sz="430" dirty="0"/>
              <a:t>: Falsifying ID to get packets for someone else (fake IP </a:t>
            </a:r>
            <a:r>
              <a:rPr lang="en-GB" sz="430" dirty="0" err="1"/>
              <a:t>addr</a:t>
            </a:r>
            <a:r>
              <a:rPr lang="en-GB" sz="430" dirty="0"/>
              <a:t>, change MAC </a:t>
            </a:r>
            <a:r>
              <a:rPr lang="en-GB" sz="430" dirty="0" err="1"/>
              <a:t>addr</a:t>
            </a:r>
            <a:r>
              <a:rPr lang="en-GB" sz="430" dirty="0"/>
              <a:t>, poison DNS cache).</a:t>
            </a:r>
            <a:endParaRPr lang="en-GB" sz="430" b="1" dirty="0"/>
          </a:p>
        </p:txBody>
      </p:sp>
      <p:sp>
        <p:nvSpPr>
          <p:cNvPr id="128" name="TextBox 127">
            <a:extLst>
              <a:ext uri="{FF2B5EF4-FFF2-40B4-BE49-F238E27FC236}">
                <a16:creationId xmlns:a16="http://schemas.microsoft.com/office/drawing/2014/main" id="{CEFD500A-2201-9152-C108-B385062BCB55}"/>
              </a:ext>
            </a:extLst>
          </p:cNvPr>
          <p:cNvSpPr txBox="1"/>
          <p:nvPr/>
        </p:nvSpPr>
        <p:spPr>
          <a:xfrm>
            <a:off x="3946556" y="8544673"/>
            <a:ext cx="1985160" cy="158505"/>
          </a:xfrm>
          <a:prstGeom prst="rect">
            <a:avLst/>
          </a:prstGeom>
          <a:noFill/>
        </p:spPr>
        <p:txBody>
          <a:bodyPr wrap="square" rtlCol="0">
            <a:spAutoFit/>
          </a:bodyPr>
          <a:lstStyle/>
          <a:p>
            <a:r>
              <a:rPr lang="en-GB" sz="430" b="1" dirty="0"/>
              <a:t>Black Hat Tools</a:t>
            </a:r>
            <a:r>
              <a:rPr lang="en-GB" sz="430" dirty="0"/>
              <a:t>: </a:t>
            </a:r>
            <a:r>
              <a:rPr lang="en-GB" sz="430" b="1" dirty="0"/>
              <a:t>Rootkits</a:t>
            </a:r>
            <a:r>
              <a:rPr lang="en-GB" sz="430" dirty="0"/>
              <a:t>: allow attacker to secretly enter external sys (usually</a:t>
            </a:r>
            <a:endParaRPr lang="en-GB" sz="430" b="1" dirty="0"/>
          </a:p>
        </p:txBody>
      </p:sp>
      <p:sp>
        <p:nvSpPr>
          <p:cNvPr id="130" name="TextBox 129">
            <a:extLst>
              <a:ext uri="{FF2B5EF4-FFF2-40B4-BE49-F238E27FC236}">
                <a16:creationId xmlns:a16="http://schemas.microsoft.com/office/drawing/2014/main" id="{1924E4F4-E8BA-FC45-3FDE-C4F85804208E}"/>
              </a:ext>
            </a:extLst>
          </p:cNvPr>
          <p:cNvSpPr txBox="1"/>
          <p:nvPr/>
        </p:nvSpPr>
        <p:spPr>
          <a:xfrm>
            <a:off x="3101646" y="8611555"/>
            <a:ext cx="2803586" cy="489365"/>
          </a:xfrm>
          <a:prstGeom prst="rect">
            <a:avLst/>
          </a:prstGeom>
          <a:noFill/>
        </p:spPr>
        <p:txBody>
          <a:bodyPr wrap="square">
            <a:spAutoFit/>
          </a:bodyPr>
          <a:lstStyle/>
          <a:p>
            <a:r>
              <a:rPr lang="en-GB" sz="430" dirty="0"/>
              <a:t>installed with virus). </a:t>
            </a:r>
            <a:r>
              <a:rPr lang="en-GB" sz="430" b="1" dirty="0"/>
              <a:t>Keylogger</a:t>
            </a:r>
            <a:r>
              <a:rPr lang="en-GB" sz="430" dirty="0"/>
              <a:t>: record keyboard input and send to hacker, adv of </a:t>
            </a:r>
            <a:r>
              <a:rPr lang="en-GB" sz="430" dirty="0" err="1"/>
              <a:t>passwork</a:t>
            </a:r>
            <a:r>
              <a:rPr lang="en-GB" sz="430" dirty="0"/>
              <a:t> managers is passwords aren’t typed so can’t be logged. </a:t>
            </a:r>
            <a:r>
              <a:rPr lang="en-GB" sz="430" b="1" dirty="0"/>
              <a:t>Trojans</a:t>
            </a:r>
            <a:r>
              <a:rPr lang="en-GB" sz="430" dirty="0"/>
              <a:t>: allow hacker to remotely control entire sys as zombie on botnet. </a:t>
            </a:r>
            <a:r>
              <a:rPr lang="en-GB" sz="430" b="1" dirty="0"/>
              <a:t>Evil Twin</a:t>
            </a:r>
            <a:r>
              <a:rPr lang="en-GB" sz="430" dirty="0"/>
              <a:t>: hacker attempts to lure victims into using their network gaining info + potentially sending malicious info to user. </a:t>
            </a:r>
            <a:r>
              <a:rPr lang="en-GB" sz="430" b="1" dirty="0"/>
              <a:t>White Hat Tools</a:t>
            </a:r>
            <a:r>
              <a:rPr lang="en-GB" sz="430" dirty="0"/>
              <a:t>: </a:t>
            </a:r>
            <a:r>
              <a:rPr lang="en-GB" sz="430" b="1" dirty="0"/>
              <a:t>Tails</a:t>
            </a:r>
            <a:r>
              <a:rPr lang="en-GB" sz="430" dirty="0"/>
              <a:t>: portable OS usable from USB and never stores data (removes data integrity security issues). </a:t>
            </a:r>
            <a:r>
              <a:rPr lang="en-GB" sz="430" b="1" dirty="0"/>
              <a:t>Kali Linux</a:t>
            </a:r>
            <a:r>
              <a:rPr lang="en-GB" sz="430" dirty="0"/>
              <a:t>: OS designed for pen testing/other sec work. Comes with tools like Metasploit and Nmap, comes on ARM+WSL too. </a:t>
            </a:r>
            <a:r>
              <a:rPr lang="en-GB" sz="430" b="1" dirty="0"/>
              <a:t>Metasploit</a:t>
            </a:r>
            <a:r>
              <a:rPr lang="en-GB" sz="430" dirty="0"/>
              <a:t>: tool to automatically scan sys for vulns based on large DB of known vulns + exploits.</a:t>
            </a:r>
          </a:p>
        </p:txBody>
      </p:sp>
      <p:cxnSp>
        <p:nvCxnSpPr>
          <p:cNvPr id="134" name="Straight Connector 133">
            <a:extLst>
              <a:ext uri="{FF2B5EF4-FFF2-40B4-BE49-F238E27FC236}">
                <a16:creationId xmlns:a16="http://schemas.microsoft.com/office/drawing/2014/main" id="{8FE94EE6-C14D-147F-DE0B-4F8DA8DED2D1}"/>
              </a:ext>
            </a:extLst>
          </p:cNvPr>
          <p:cNvCxnSpPr/>
          <p:nvPr/>
        </p:nvCxnSpPr>
        <p:spPr>
          <a:xfrm>
            <a:off x="5813761" y="8727702"/>
            <a:ext cx="0" cy="33984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80C170C-586A-4409-3587-18D09813D65A}"/>
              </a:ext>
            </a:extLst>
          </p:cNvPr>
          <p:cNvCxnSpPr>
            <a:cxnSpLocks/>
          </p:cNvCxnSpPr>
          <p:nvPr/>
        </p:nvCxnSpPr>
        <p:spPr>
          <a:xfrm flipH="1">
            <a:off x="3169551" y="9063317"/>
            <a:ext cx="264463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6398DB43-E505-B378-C7C5-2D005E4FC78F}"/>
              </a:ext>
            </a:extLst>
          </p:cNvPr>
          <p:cNvSpPr/>
          <p:nvPr/>
        </p:nvSpPr>
        <p:spPr>
          <a:xfrm>
            <a:off x="3174769" y="9063316"/>
            <a:ext cx="1761403" cy="69256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4E592878-C1C6-95F7-BB12-5C63CD42C091}"/>
              </a:ext>
            </a:extLst>
          </p:cNvPr>
          <p:cNvSpPr txBox="1"/>
          <p:nvPr/>
        </p:nvSpPr>
        <p:spPr>
          <a:xfrm>
            <a:off x="5748625" y="8761317"/>
            <a:ext cx="933208" cy="357021"/>
          </a:xfrm>
          <a:prstGeom prst="rect">
            <a:avLst/>
          </a:prstGeom>
          <a:noFill/>
        </p:spPr>
        <p:txBody>
          <a:bodyPr wrap="square" rtlCol="0">
            <a:spAutoFit/>
          </a:bodyPr>
          <a:lstStyle/>
          <a:p>
            <a:r>
              <a:rPr lang="en-GB" sz="430" b="1" dirty="0"/>
              <a:t>Cybercrime Laws</a:t>
            </a:r>
            <a:r>
              <a:rPr lang="en-GB" sz="430" dirty="0"/>
              <a:t>: Phys location of host used to determine which nation’s laws used. </a:t>
            </a:r>
            <a:r>
              <a:rPr lang="en-GB" sz="430" b="1" dirty="0"/>
              <a:t>1964 Obscene Publications Act </a:t>
            </a:r>
            <a:r>
              <a:rPr lang="en-GB" sz="430" dirty="0"/>
              <a:t>(In reference to</a:t>
            </a:r>
            <a:endParaRPr lang="en-GB" sz="430" b="1" dirty="0"/>
          </a:p>
        </p:txBody>
      </p:sp>
      <p:sp>
        <p:nvSpPr>
          <p:cNvPr id="115" name="TextBox 114">
            <a:extLst>
              <a:ext uri="{FF2B5EF4-FFF2-40B4-BE49-F238E27FC236}">
                <a16:creationId xmlns:a16="http://schemas.microsoft.com/office/drawing/2014/main" id="{8F3A1851-B906-E62C-B553-2863A51E4344}"/>
              </a:ext>
            </a:extLst>
          </p:cNvPr>
          <p:cNvSpPr txBox="1"/>
          <p:nvPr/>
        </p:nvSpPr>
        <p:spPr>
          <a:xfrm>
            <a:off x="4034254" y="9711419"/>
            <a:ext cx="2113381" cy="754053"/>
          </a:xfrm>
          <a:prstGeom prst="rect">
            <a:avLst/>
          </a:prstGeom>
          <a:noFill/>
        </p:spPr>
        <p:txBody>
          <a:bodyPr wrap="square">
            <a:spAutoFit/>
          </a:bodyPr>
          <a:lstStyle/>
          <a:p>
            <a:r>
              <a:rPr lang="en-GB" sz="430" b="1" dirty="0"/>
              <a:t>Standards Orgs</a:t>
            </a:r>
            <a:r>
              <a:rPr lang="en-GB" sz="430" dirty="0"/>
              <a:t>: </a:t>
            </a:r>
            <a:r>
              <a:rPr lang="en-GB" sz="430" b="1" dirty="0"/>
              <a:t>IANA</a:t>
            </a:r>
            <a:r>
              <a:rPr lang="en-GB" sz="430" dirty="0"/>
              <a:t> Internet Assigned Numbers Authority, deals with DNS, IP Addressing and more standards. </a:t>
            </a:r>
            <a:r>
              <a:rPr lang="en-GB" sz="430" b="1" dirty="0"/>
              <a:t>ICANN</a:t>
            </a:r>
            <a:r>
              <a:rPr lang="en-GB" sz="430" dirty="0"/>
              <a:t> </a:t>
            </a:r>
            <a:r>
              <a:rPr lang="en-GB" sz="430" dirty="0" err="1"/>
              <a:t>nonprofit</a:t>
            </a:r>
            <a:r>
              <a:rPr lang="en-GB" sz="430" dirty="0"/>
              <a:t> organisations responsible for coordinating standards for the maintenance and running of namespace and numerical space databases for the internet. </a:t>
            </a:r>
            <a:r>
              <a:rPr lang="en-GB" sz="430" b="1" dirty="0"/>
              <a:t>IEFT</a:t>
            </a:r>
            <a:r>
              <a:rPr lang="en-GB" sz="430" dirty="0"/>
              <a:t> Internet Engineering Task Force, a collection of working groups (</a:t>
            </a:r>
            <a:r>
              <a:rPr lang="en-GB" sz="430" dirty="0" err="1"/>
              <a:t>e.g</a:t>
            </a:r>
            <a:r>
              <a:rPr lang="en-GB" sz="430" dirty="0"/>
              <a:t> routing, transport, security) concerned with developing the internet. </a:t>
            </a:r>
            <a:r>
              <a:rPr lang="en-GB" sz="430" b="1" dirty="0"/>
              <a:t>ISOC</a:t>
            </a:r>
            <a:r>
              <a:rPr lang="en-GB" sz="430" dirty="0"/>
              <a:t> Internet Society, dedicated to furthering beneficial use of the internet. </a:t>
            </a:r>
            <a:r>
              <a:rPr lang="en-GB" sz="430" b="1" dirty="0"/>
              <a:t>EFF</a:t>
            </a:r>
            <a:r>
              <a:rPr lang="en-GB" sz="430" dirty="0"/>
              <a:t> Electronic Frontier Foundation, a politically active </a:t>
            </a:r>
            <a:r>
              <a:rPr lang="en-GB" sz="430" dirty="0" err="1"/>
              <a:t>nonprofit</a:t>
            </a:r>
            <a:r>
              <a:rPr lang="en-GB" sz="430" dirty="0"/>
              <a:t> dedicated to defending privacy, free speech and freedom to innovate online. </a:t>
            </a:r>
            <a:r>
              <a:rPr lang="en-GB" sz="430" b="1" dirty="0"/>
              <a:t>W3C</a:t>
            </a:r>
            <a:r>
              <a:rPr lang="en-GB" sz="430" dirty="0"/>
              <a:t> The World Wide Web Consortium develops standards to help developers build tools on the web smoothly. </a:t>
            </a:r>
            <a:r>
              <a:rPr lang="en-GB" sz="430" b="1" dirty="0"/>
              <a:t>ISO</a:t>
            </a:r>
            <a:r>
              <a:rPr lang="en-GB" sz="430" dirty="0"/>
              <a:t> International Organisation for Standardization.</a:t>
            </a:r>
          </a:p>
        </p:txBody>
      </p:sp>
      <p:sp>
        <p:nvSpPr>
          <p:cNvPr id="119" name="Rectangle 118">
            <a:extLst>
              <a:ext uri="{FF2B5EF4-FFF2-40B4-BE49-F238E27FC236}">
                <a16:creationId xmlns:a16="http://schemas.microsoft.com/office/drawing/2014/main" id="{09C01294-A623-FBB0-4644-9871007A0F3B}"/>
              </a:ext>
            </a:extLst>
          </p:cNvPr>
          <p:cNvSpPr/>
          <p:nvPr/>
        </p:nvSpPr>
        <p:spPr>
          <a:xfrm>
            <a:off x="4102731" y="9755382"/>
            <a:ext cx="1960301" cy="65998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TextBox 120">
            <a:extLst>
              <a:ext uri="{FF2B5EF4-FFF2-40B4-BE49-F238E27FC236}">
                <a16:creationId xmlns:a16="http://schemas.microsoft.com/office/drawing/2014/main" id="{5EE0D68F-6D49-D007-7A4D-2187E34FA4C0}"/>
              </a:ext>
            </a:extLst>
          </p:cNvPr>
          <p:cNvSpPr txBox="1"/>
          <p:nvPr/>
        </p:nvSpPr>
        <p:spPr>
          <a:xfrm>
            <a:off x="4865366" y="9031590"/>
            <a:ext cx="1868986" cy="754053"/>
          </a:xfrm>
          <a:prstGeom prst="rect">
            <a:avLst/>
          </a:prstGeom>
          <a:noFill/>
        </p:spPr>
        <p:txBody>
          <a:bodyPr wrap="square">
            <a:spAutoFit/>
          </a:bodyPr>
          <a:lstStyle/>
          <a:p>
            <a:r>
              <a:rPr lang="en-GB" sz="430" dirty="0"/>
              <a:t>spam). </a:t>
            </a:r>
            <a:r>
              <a:rPr lang="en-GB" sz="430" b="1" dirty="0"/>
              <a:t>1978 Protection of Children Act </a:t>
            </a:r>
            <a:r>
              <a:rPr lang="en-GB" sz="430" dirty="0"/>
              <a:t>(In ref to online </a:t>
            </a:r>
            <a:r>
              <a:rPr lang="en-GB" sz="430" dirty="0" err="1"/>
              <a:t>abuse+spam</a:t>
            </a:r>
            <a:r>
              <a:rPr lang="en-GB" sz="430" dirty="0"/>
              <a:t> against c-ren online). </a:t>
            </a:r>
            <a:r>
              <a:rPr lang="en-GB" sz="430" b="1" dirty="0"/>
              <a:t>1988 Copyright, Designs and Patents Act</a:t>
            </a:r>
            <a:r>
              <a:rPr lang="en-GB" sz="430" dirty="0"/>
              <a:t>. </a:t>
            </a:r>
            <a:r>
              <a:rPr lang="en-GB" sz="430" b="1" dirty="0"/>
              <a:t>1990 Comp Misuse Act</a:t>
            </a:r>
            <a:r>
              <a:rPr lang="en-GB" sz="430" dirty="0"/>
              <a:t>. </a:t>
            </a:r>
            <a:r>
              <a:rPr lang="en-GB" sz="430" b="1" dirty="0"/>
              <a:t>1999 Amendment to the Protection of Children Act </a:t>
            </a:r>
            <a:r>
              <a:rPr lang="en-GB" sz="430" dirty="0"/>
              <a:t>(Still being changed). </a:t>
            </a:r>
            <a:r>
              <a:rPr lang="en-GB" sz="430" b="1" dirty="0"/>
              <a:t>2000 Freedom of Info Act</a:t>
            </a:r>
            <a:r>
              <a:rPr lang="en-GB" sz="430" dirty="0"/>
              <a:t>. </a:t>
            </a:r>
            <a:r>
              <a:rPr lang="en-GB" sz="430" b="1" dirty="0"/>
              <a:t>2000 Regulation of Investigatory Powers Act </a:t>
            </a:r>
            <a:r>
              <a:rPr lang="en-GB" sz="430" dirty="0"/>
              <a:t>(In ref to comp/phone surveillance). </a:t>
            </a:r>
            <a:r>
              <a:rPr lang="en-GB" sz="430" b="1" dirty="0"/>
              <a:t>2002 e-Commerce Regulations Directive</a:t>
            </a:r>
            <a:r>
              <a:rPr lang="en-GB" sz="430" dirty="0"/>
              <a:t>. </a:t>
            </a:r>
            <a:r>
              <a:rPr lang="en-GB" sz="430" b="1" dirty="0"/>
              <a:t>2003 Criminal Justice Act</a:t>
            </a:r>
            <a:r>
              <a:rPr lang="en-GB" sz="430" dirty="0"/>
              <a:t>. </a:t>
            </a:r>
            <a:r>
              <a:rPr lang="en-GB" sz="430" b="1" dirty="0"/>
              <a:t>2005 Disability Discrimination Act </a:t>
            </a:r>
            <a:r>
              <a:rPr lang="en-GB" sz="430" dirty="0"/>
              <a:t>(In ref to online abuse &amp; spam). </a:t>
            </a:r>
            <a:r>
              <a:rPr lang="en-GB" sz="430" b="1" dirty="0"/>
              <a:t>2010 Amendment to the Copyright, Designs and Patents Act</a:t>
            </a:r>
            <a:r>
              <a:rPr lang="en-GB" sz="430" dirty="0"/>
              <a:t>. </a:t>
            </a:r>
            <a:r>
              <a:rPr lang="en-GB" sz="430" b="1" dirty="0"/>
              <a:t>2013 Defamation Act </a:t>
            </a:r>
            <a:r>
              <a:rPr lang="en-GB" sz="430" dirty="0"/>
              <a:t>(In reference to online abuse &amp; spam). </a:t>
            </a:r>
            <a:r>
              <a:rPr lang="en-GB" sz="430" b="1" dirty="0"/>
              <a:t>2017 Digital Economy Act</a:t>
            </a:r>
            <a:r>
              <a:rPr lang="en-GB" sz="430" dirty="0"/>
              <a:t>. </a:t>
            </a:r>
            <a:r>
              <a:rPr lang="en-GB" sz="430" b="1" dirty="0"/>
              <a:t>2018 Data Protection Act</a:t>
            </a:r>
            <a:r>
              <a:rPr lang="en-GB" sz="430" dirty="0"/>
              <a:t>. In the US there is the </a:t>
            </a:r>
            <a:r>
              <a:rPr lang="en-GB" sz="430" b="1" dirty="0"/>
              <a:t>DMCA</a:t>
            </a:r>
            <a:r>
              <a:rPr lang="en-GB" sz="430" dirty="0"/>
              <a:t> (Digital Millennium Copyright Act).</a:t>
            </a:r>
          </a:p>
        </p:txBody>
      </p:sp>
      <p:cxnSp>
        <p:nvCxnSpPr>
          <p:cNvPr id="129" name="Straight Connector 128">
            <a:extLst>
              <a:ext uri="{FF2B5EF4-FFF2-40B4-BE49-F238E27FC236}">
                <a16:creationId xmlns:a16="http://schemas.microsoft.com/office/drawing/2014/main" id="{55B44132-64C5-A9B0-2F9A-7E8ACF8574A1}"/>
              </a:ext>
            </a:extLst>
          </p:cNvPr>
          <p:cNvCxnSpPr/>
          <p:nvPr/>
        </p:nvCxnSpPr>
        <p:spPr>
          <a:xfrm>
            <a:off x="4936172" y="9755703"/>
            <a:ext cx="172982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2C145B30-4594-6104-B752-61DDA6F083C7}"/>
              </a:ext>
            </a:extLst>
          </p:cNvPr>
          <p:cNvCxnSpPr>
            <a:cxnSpLocks/>
          </p:cNvCxnSpPr>
          <p:nvPr/>
        </p:nvCxnSpPr>
        <p:spPr>
          <a:xfrm>
            <a:off x="5808431" y="8799331"/>
            <a:ext cx="856718" cy="0"/>
          </a:xfrm>
          <a:prstGeom prst="line">
            <a:avLst/>
          </a:prstGeom>
          <a:ln w="9525"/>
        </p:spPr>
        <p:style>
          <a:lnRef idx="1">
            <a:schemeClr val="dk1"/>
          </a:lnRef>
          <a:fillRef idx="0">
            <a:schemeClr val="dk1"/>
          </a:fillRef>
          <a:effectRef idx="0">
            <a:schemeClr val="dk1"/>
          </a:effectRef>
          <a:fontRef idx="minor">
            <a:schemeClr val="tx1"/>
          </a:fontRef>
        </p:style>
      </p:cxnSp>
      <p:sp>
        <p:nvSpPr>
          <p:cNvPr id="167" name="TextBox 166">
            <a:extLst>
              <a:ext uri="{FF2B5EF4-FFF2-40B4-BE49-F238E27FC236}">
                <a16:creationId xmlns:a16="http://schemas.microsoft.com/office/drawing/2014/main" id="{7B7947D6-D72A-6594-6F8B-FC7F5861891E}"/>
              </a:ext>
            </a:extLst>
          </p:cNvPr>
          <p:cNvSpPr txBox="1"/>
          <p:nvPr/>
        </p:nvSpPr>
        <p:spPr>
          <a:xfrm>
            <a:off x="6595533" y="8496013"/>
            <a:ext cx="819198" cy="754053"/>
          </a:xfrm>
          <a:prstGeom prst="rect">
            <a:avLst/>
          </a:prstGeom>
          <a:noFill/>
        </p:spPr>
        <p:txBody>
          <a:bodyPr wrap="square" rtlCol="0">
            <a:spAutoFit/>
          </a:bodyPr>
          <a:lstStyle/>
          <a:p>
            <a:r>
              <a:rPr lang="en-GB" sz="430" b="1" dirty="0"/>
              <a:t>Attack </a:t>
            </a:r>
            <a:r>
              <a:rPr lang="en-GB" sz="430" b="1" dirty="0" err="1"/>
              <a:t>Egs</a:t>
            </a:r>
            <a:r>
              <a:rPr lang="en-GB" sz="430" dirty="0"/>
              <a:t>: </a:t>
            </a:r>
            <a:r>
              <a:rPr lang="en-GB" sz="430" b="1" dirty="0"/>
              <a:t>Heartbleed</a:t>
            </a:r>
            <a:r>
              <a:rPr lang="en-GB" sz="430" dirty="0"/>
              <a:t>: bug in OpenSSL (</a:t>
            </a:r>
            <a:r>
              <a:rPr lang="en-GB" sz="430" dirty="0" err="1"/>
              <a:t>impl</a:t>
            </a:r>
            <a:r>
              <a:rPr lang="en-GB" sz="430" dirty="0"/>
              <a:t> of TLS/SSL) allowing users to revel server mem. </a:t>
            </a:r>
            <a:r>
              <a:rPr lang="en-GB" sz="430" b="1" dirty="0"/>
              <a:t>KRACK</a:t>
            </a:r>
            <a:r>
              <a:rPr lang="en-GB" sz="430" dirty="0"/>
              <a:t>: WPA2 used in </a:t>
            </a:r>
            <a:r>
              <a:rPr lang="en-GB" sz="430" dirty="0" err="1"/>
              <a:t>WiFi</a:t>
            </a:r>
            <a:r>
              <a:rPr lang="en-GB" sz="430" dirty="0"/>
              <a:t> – android devices could use 0-baed key so encryption useless. </a:t>
            </a:r>
            <a:r>
              <a:rPr lang="en-GB" sz="430" b="1" dirty="0"/>
              <a:t>WEP</a:t>
            </a:r>
            <a:r>
              <a:rPr lang="en-GB" sz="430" dirty="0"/>
              <a:t>: Wired </a:t>
            </a:r>
            <a:r>
              <a:rPr lang="en-GB" sz="430" dirty="0" err="1"/>
              <a:t>Equiv</a:t>
            </a:r>
            <a:r>
              <a:rPr lang="en-GB" sz="430" dirty="0"/>
              <a:t> Privacy is security algo for wireless networks (vulnerable).</a:t>
            </a:r>
            <a:endParaRPr lang="en-GB" sz="430" b="1" dirty="0"/>
          </a:p>
        </p:txBody>
      </p:sp>
      <p:cxnSp>
        <p:nvCxnSpPr>
          <p:cNvPr id="168" name="Straight Connector 167">
            <a:extLst>
              <a:ext uri="{FF2B5EF4-FFF2-40B4-BE49-F238E27FC236}">
                <a16:creationId xmlns:a16="http://schemas.microsoft.com/office/drawing/2014/main" id="{58B6D016-246E-130F-6ADF-26D167E64EC5}"/>
              </a:ext>
            </a:extLst>
          </p:cNvPr>
          <p:cNvCxnSpPr>
            <a:cxnSpLocks/>
          </p:cNvCxnSpPr>
          <p:nvPr/>
        </p:nvCxnSpPr>
        <p:spPr>
          <a:xfrm flipH="1">
            <a:off x="6665607" y="9204568"/>
            <a:ext cx="8283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CAAE7FE9-C85F-010F-62AF-2BA8360AD9FD}"/>
              </a:ext>
            </a:extLst>
          </p:cNvPr>
          <p:cNvSpPr txBox="1"/>
          <p:nvPr/>
        </p:nvSpPr>
        <p:spPr>
          <a:xfrm>
            <a:off x="6594561" y="9166807"/>
            <a:ext cx="819198" cy="687881"/>
          </a:xfrm>
          <a:prstGeom prst="rect">
            <a:avLst/>
          </a:prstGeom>
          <a:noFill/>
        </p:spPr>
        <p:txBody>
          <a:bodyPr wrap="square" rtlCol="0">
            <a:spAutoFit/>
          </a:bodyPr>
          <a:lstStyle/>
          <a:p>
            <a:r>
              <a:rPr lang="en-GB" sz="430" b="1" dirty="0"/>
              <a:t>Basic Security Concepts</a:t>
            </a:r>
            <a:r>
              <a:rPr lang="en-GB" sz="430" dirty="0"/>
              <a:t>: </a:t>
            </a:r>
            <a:r>
              <a:rPr lang="en-GB" sz="430" b="1" dirty="0"/>
              <a:t>Access Control</a:t>
            </a:r>
            <a:r>
              <a:rPr lang="en-GB" sz="430" dirty="0"/>
              <a:t>: certain users can access certain res. </a:t>
            </a:r>
            <a:r>
              <a:rPr lang="en-GB" sz="430" b="1" dirty="0"/>
              <a:t>Authentication</a:t>
            </a:r>
            <a:r>
              <a:rPr lang="en-GB" sz="430" dirty="0"/>
              <a:t>: user and res know each other are who they say they are. </a:t>
            </a:r>
            <a:r>
              <a:rPr lang="en-GB" sz="430" b="1" dirty="0"/>
              <a:t>Confidentiality</a:t>
            </a:r>
            <a:r>
              <a:rPr lang="en-GB" sz="430" dirty="0"/>
              <a:t>: users can limit access to their res/info and limit access to see their</a:t>
            </a:r>
            <a:endParaRPr lang="en-GB" sz="430" b="1" dirty="0"/>
          </a:p>
        </p:txBody>
      </p:sp>
      <p:sp>
        <p:nvSpPr>
          <p:cNvPr id="180" name="TextBox 179">
            <a:extLst>
              <a:ext uri="{FF2B5EF4-FFF2-40B4-BE49-F238E27FC236}">
                <a16:creationId xmlns:a16="http://schemas.microsoft.com/office/drawing/2014/main" id="{E5029BB5-C766-F0D5-50D8-0572C914A58B}"/>
              </a:ext>
            </a:extLst>
          </p:cNvPr>
          <p:cNvSpPr txBox="1"/>
          <p:nvPr/>
        </p:nvSpPr>
        <p:spPr>
          <a:xfrm>
            <a:off x="6000533" y="9760722"/>
            <a:ext cx="1412254" cy="489365"/>
          </a:xfrm>
          <a:prstGeom prst="rect">
            <a:avLst/>
          </a:prstGeom>
          <a:noFill/>
        </p:spPr>
        <p:txBody>
          <a:bodyPr wrap="square">
            <a:spAutoFit/>
          </a:bodyPr>
          <a:lstStyle/>
          <a:p>
            <a:r>
              <a:rPr lang="en-GB" sz="430" dirty="0"/>
              <a:t>traffic over network. </a:t>
            </a:r>
            <a:r>
              <a:rPr lang="en-GB" sz="430" b="1" dirty="0"/>
              <a:t>Data Integrity</a:t>
            </a:r>
            <a:r>
              <a:rPr lang="en-GB" sz="430" dirty="0"/>
              <a:t>: users cannot damage integrity of res (e.g. crash webserver by visiting). </a:t>
            </a:r>
            <a:r>
              <a:rPr lang="en-GB" sz="430" b="1" dirty="0"/>
              <a:t>Non-Repudiation</a:t>
            </a:r>
            <a:r>
              <a:rPr lang="en-GB" sz="430" dirty="0"/>
              <a:t>: User cannot deny comms occurred (secure logs </a:t>
            </a:r>
            <a:r>
              <a:rPr lang="en-GB" sz="430" dirty="0" err="1"/>
              <a:t>held+can</a:t>
            </a:r>
            <a:r>
              <a:rPr lang="en-GB" sz="430" dirty="0"/>
              <a:t> be audited). </a:t>
            </a:r>
            <a:r>
              <a:rPr lang="en-GB" sz="430" b="1" dirty="0"/>
              <a:t>Security Policy</a:t>
            </a:r>
            <a:r>
              <a:rPr lang="en-GB" sz="430" dirty="0"/>
              <a:t>: All companies/orgs need to define Network/IT Security Policy (useful standard: ISO/IEC). </a:t>
            </a:r>
          </a:p>
        </p:txBody>
      </p:sp>
      <p:sp>
        <p:nvSpPr>
          <p:cNvPr id="193" name="TextBox 192">
            <a:extLst>
              <a:ext uri="{FF2B5EF4-FFF2-40B4-BE49-F238E27FC236}">
                <a16:creationId xmlns:a16="http://schemas.microsoft.com/office/drawing/2014/main" id="{E81DC5CA-606E-30C5-7E96-B34241F91D6E}"/>
              </a:ext>
            </a:extLst>
          </p:cNvPr>
          <p:cNvSpPr txBox="1"/>
          <p:nvPr/>
        </p:nvSpPr>
        <p:spPr>
          <a:xfrm>
            <a:off x="5999561" y="10167796"/>
            <a:ext cx="1416401" cy="290849"/>
          </a:xfrm>
          <a:prstGeom prst="rect">
            <a:avLst/>
          </a:prstGeom>
          <a:noFill/>
        </p:spPr>
        <p:txBody>
          <a:bodyPr wrap="square" rtlCol="0">
            <a:spAutoFit/>
          </a:bodyPr>
          <a:lstStyle/>
          <a:p>
            <a:r>
              <a:rPr lang="en-GB" sz="430" b="1" dirty="0"/>
              <a:t>iptables</a:t>
            </a:r>
            <a:r>
              <a:rPr lang="en-GB" sz="430" dirty="0"/>
              <a:t>: </a:t>
            </a:r>
            <a:r>
              <a:rPr lang="en-GB" sz="430" dirty="0" err="1"/>
              <a:t>linux</a:t>
            </a:r>
            <a:r>
              <a:rPr lang="en-GB" sz="430" dirty="0"/>
              <a:t> to set packet filters. </a:t>
            </a:r>
            <a:r>
              <a:rPr lang="en-GB" sz="430" dirty="0" err="1"/>
              <a:t>Req</a:t>
            </a:r>
            <a:r>
              <a:rPr lang="en-GB" sz="430" dirty="0"/>
              <a:t> root as interfaces with kernel firewall. </a:t>
            </a:r>
            <a:r>
              <a:rPr lang="en-GB" sz="430" b="1" dirty="0" err="1"/>
              <a:t>tcpd</a:t>
            </a:r>
            <a:r>
              <a:rPr lang="en-GB" sz="430" dirty="0"/>
              <a:t>: daemon controls access to </a:t>
            </a:r>
            <a:r>
              <a:rPr lang="en-GB" sz="430" dirty="0" err="1"/>
              <a:t>unix</a:t>
            </a:r>
            <a:r>
              <a:rPr lang="en-GB" sz="430" dirty="0"/>
              <a:t> services + monitor service </a:t>
            </a:r>
            <a:r>
              <a:rPr lang="en-GB" sz="430" dirty="0" err="1"/>
              <a:t>reqs</a:t>
            </a:r>
            <a:r>
              <a:rPr lang="en-GB" sz="430" dirty="0"/>
              <a:t>.</a:t>
            </a:r>
            <a:endParaRPr lang="en-GB" sz="430" b="1" dirty="0"/>
          </a:p>
        </p:txBody>
      </p:sp>
      <p:sp>
        <p:nvSpPr>
          <p:cNvPr id="39" name="Rectangle 38">
            <a:extLst>
              <a:ext uri="{FF2B5EF4-FFF2-40B4-BE49-F238E27FC236}">
                <a16:creationId xmlns:a16="http://schemas.microsoft.com/office/drawing/2014/main" id="{28E27799-ED08-5D1F-1AB6-B63C9A45971B}"/>
              </a:ext>
            </a:extLst>
          </p:cNvPr>
          <p:cNvSpPr/>
          <p:nvPr/>
        </p:nvSpPr>
        <p:spPr>
          <a:xfrm>
            <a:off x="6064262" y="10213293"/>
            <a:ext cx="1349755" cy="2035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0755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C2A701-7685-9C77-B4A6-A2090C2D2028}"/>
              </a:ext>
            </a:extLst>
          </p:cNvPr>
          <p:cNvSpPr txBox="1"/>
          <p:nvPr/>
        </p:nvSpPr>
        <p:spPr>
          <a:xfrm>
            <a:off x="4622944" y="9432819"/>
            <a:ext cx="2796079" cy="1018740"/>
          </a:xfrm>
          <a:prstGeom prst="rect">
            <a:avLst/>
          </a:prstGeom>
          <a:noFill/>
        </p:spPr>
        <p:txBody>
          <a:bodyPr wrap="square" rtlCol="0">
            <a:spAutoFit/>
          </a:bodyPr>
          <a:lstStyle/>
          <a:p>
            <a:r>
              <a:rPr lang="en-GB" sz="430" b="1" dirty="0"/>
              <a:t>Future</a:t>
            </a:r>
            <a:r>
              <a:rPr lang="en-GB" sz="430" dirty="0"/>
              <a:t>: </a:t>
            </a:r>
            <a:r>
              <a:rPr lang="en-GB" sz="430" b="1" dirty="0"/>
              <a:t>Faster Hardware</a:t>
            </a:r>
            <a:r>
              <a:rPr lang="en-GB" sz="430" dirty="0"/>
              <a:t>: use of ASICs (App Specific Integrated Circuits) </a:t>
            </a:r>
            <a:r>
              <a:rPr lang="en-GB" sz="430" dirty="0">
                <a:sym typeface="Wingdings" panose="05000000000000000000" pitchFamily="2" charset="2"/>
              </a:rPr>
              <a:t> faster network switches (e.g. Barefoot Networks  high speed Ethernet ASICs with prog-able pipeline, can handle 12.8Tbps, Cisco also vend ASIC based gear). Using light as medium for secure comms, better fibre optics. </a:t>
            </a:r>
            <a:r>
              <a:rPr lang="en-GB" sz="430" b="1" dirty="0">
                <a:sym typeface="Wingdings" panose="05000000000000000000" pitchFamily="2" charset="2"/>
              </a:rPr>
              <a:t>Faster Wireless</a:t>
            </a:r>
            <a:r>
              <a:rPr lang="en-GB" sz="430" dirty="0">
                <a:sym typeface="Wingdings" panose="05000000000000000000" pitchFamily="2" charset="2"/>
              </a:rPr>
              <a:t>: Kumu networks </a:t>
            </a:r>
            <a:r>
              <a:rPr lang="en-GB" sz="430" dirty="0" err="1">
                <a:sym typeface="Wingdings" panose="05000000000000000000" pitchFamily="2" charset="2"/>
              </a:rPr>
              <a:t>dev’d</a:t>
            </a:r>
            <a:r>
              <a:rPr lang="en-GB" sz="430" dirty="0">
                <a:sym typeface="Wingdings" panose="05000000000000000000" pitchFamily="2" charset="2"/>
              </a:rPr>
              <a:t> prog-able </a:t>
            </a:r>
            <a:r>
              <a:rPr lang="en-GB" sz="430" dirty="0" err="1">
                <a:sym typeface="Wingdings" panose="05000000000000000000" pitchFamily="2" charset="2"/>
              </a:rPr>
              <a:t>fileters</a:t>
            </a:r>
            <a:r>
              <a:rPr lang="en-GB" sz="430" dirty="0">
                <a:sym typeface="Wingdings" panose="05000000000000000000" pitchFamily="2" charset="2"/>
              </a:rPr>
              <a:t> to allow wireless </a:t>
            </a:r>
            <a:r>
              <a:rPr lang="en-GB" sz="430" dirty="0" err="1">
                <a:sym typeface="Wingdings" panose="05000000000000000000" pitchFamily="2" charset="2"/>
              </a:rPr>
              <a:t>devs</a:t>
            </a:r>
            <a:r>
              <a:rPr lang="en-GB" sz="430" dirty="0">
                <a:sym typeface="Wingdings" panose="05000000000000000000" pitchFamily="2" charset="2"/>
              </a:rPr>
              <a:t> to cancel out their own transmissions (allow full-duplex wireless – can </a:t>
            </a:r>
            <a:r>
              <a:rPr lang="en-GB" sz="430" dirty="0" err="1">
                <a:sym typeface="Wingdings" panose="05000000000000000000" pitchFamily="2" charset="2"/>
              </a:rPr>
              <a:t>recv+transmit</a:t>
            </a:r>
            <a:r>
              <a:rPr lang="en-GB" sz="430" dirty="0">
                <a:sym typeface="Wingdings" panose="05000000000000000000" pitchFamily="2" charset="2"/>
              </a:rPr>
              <a:t> </a:t>
            </a:r>
            <a:r>
              <a:rPr lang="en-GB" sz="430" dirty="0" err="1">
                <a:sym typeface="Wingdings" panose="05000000000000000000" pitchFamily="2" charset="2"/>
              </a:rPr>
              <a:t>similt</a:t>
            </a:r>
            <a:r>
              <a:rPr lang="en-GB" sz="430" dirty="0">
                <a:sym typeface="Wingdings" panose="05000000000000000000" pitchFamily="2" charset="2"/>
              </a:rPr>
              <a:t> on single channel). </a:t>
            </a:r>
            <a:r>
              <a:rPr lang="en-GB" sz="430" b="1" dirty="0">
                <a:sym typeface="Wingdings" panose="05000000000000000000" pitchFamily="2" charset="2"/>
              </a:rPr>
              <a:t>Legislation</a:t>
            </a:r>
            <a:r>
              <a:rPr lang="en-GB" sz="430" dirty="0">
                <a:sym typeface="Wingdings" panose="05000000000000000000" pitchFamily="2" charset="2"/>
              </a:rPr>
              <a:t>: Net-Neutrality laws in US allow ISPs to be selective about services provided for content on Internet (e.g. slowing down competitor’s website). </a:t>
            </a:r>
            <a:r>
              <a:rPr lang="en-GB" sz="430" b="1" dirty="0">
                <a:sym typeface="Wingdings" panose="05000000000000000000" pitchFamily="2" charset="2"/>
              </a:rPr>
              <a:t>Wireless Mesh</a:t>
            </a:r>
            <a:r>
              <a:rPr lang="en-GB" sz="430" dirty="0">
                <a:sym typeface="Wingdings" panose="05000000000000000000" pitchFamily="2" charset="2"/>
              </a:rPr>
              <a:t>: many wireless </a:t>
            </a:r>
            <a:r>
              <a:rPr lang="en-GB" sz="430" dirty="0" err="1">
                <a:sym typeface="Wingdings" panose="05000000000000000000" pitchFamily="2" charset="2"/>
              </a:rPr>
              <a:t>devs</a:t>
            </a:r>
            <a:r>
              <a:rPr lang="en-GB" sz="430" dirty="0">
                <a:sym typeface="Wingdings" panose="05000000000000000000" pitchFamily="2" charset="2"/>
              </a:rPr>
              <a:t> form mesh networks, e.g. Cisco </a:t>
            </a:r>
            <a:r>
              <a:rPr lang="en-GB" sz="430" dirty="0" err="1">
                <a:sym typeface="Wingdings" panose="05000000000000000000" pitchFamily="2" charset="2"/>
              </a:rPr>
              <a:t>meraki</a:t>
            </a:r>
            <a:r>
              <a:rPr lang="en-GB" sz="430" dirty="0">
                <a:sym typeface="Wingdings" panose="05000000000000000000" pitchFamily="2" charset="2"/>
              </a:rPr>
              <a:t> allows networks to self-heal when parts (e.g. switches) fail by wirelessly rerouting data. </a:t>
            </a:r>
            <a:r>
              <a:rPr lang="en-GB" sz="430" b="1" dirty="0">
                <a:sym typeface="Wingdings" panose="05000000000000000000" pitchFamily="2" charset="2"/>
              </a:rPr>
              <a:t>SDN </a:t>
            </a:r>
            <a:r>
              <a:rPr lang="en-GB" sz="430" dirty="0">
                <a:sym typeface="Wingdings" panose="05000000000000000000" pitchFamily="2" charset="2"/>
              </a:rPr>
              <a:t>(Software Defined Networking) and </a:t>
            </a:r>
            <a:r>
              <a:rPr lang="en-GB" sz="430" b="1" dirty="0">
                <a:sym typeface="Wingdings" panose="05000000000000000000" pitchFamily="2" charset="2"/>
              </a:rPr>
              <a:t>NFV </a:t>
            </a:r>
            <a:r>
              <a:rPr lang="en-GB" sz="430" dirty="0">
                <a:sym typeface="Wingdings" panose="05000000000000000000" pitchFamily="2" charset="2"/>
              </a:rPr>
              <a:t>(Network Functions Virtualisation): network arch where </a:t>
            </a:r>
            <a:r>
              <a:rPr lang="en-GB" sz="430" dirty="0" err="1">
                <a:sym typeface="Wingdings" panose="05000000000000000000" pitchFamily="2" charset="2"/>
              </a:rPr>
              <a:t>apps+services</a:t>
            </a:r>
            <a:r>
              <a:rPr lang="en-GB" sz="430" dirty="0">
                <a:sym typeface="Wingdings" panose="05000000000000000000" pitchFamily="2" charset="2"/>
              </a:rPr>
              <a:t> abstracted from network </a:t>
            </a:r>
            <a:r>
              <a:rPr lang="en-GB" sz="430" dirty="0" err="1">
                <a:sym typeface="Wingdings" panose="05000000000000000000" pitchFamily="2" charset="2"/>
              </a:rPr>
              <a:t>infra+control</a:t>
            </a:r>
            <a:r>
              <a:rPr lang="en-GB" sz="430" dirty="0">
                <a:sym typeface="Wingdings" panose="05000000000000000000" pitchFamily="2" charset="2"/>
              </a:rPr>
              <a:t>. Useful for containerisation (being dev by </a:t>
            </a:r>
            <a:r>
              <a:rPr lang="en-GB" sz="430" dirty="0" err="1">
                <a:sym typeface="Wingdings" panose="05000000000000000000" pitchFamily="2" charset="2"/>
              </a:rPr>
              <a:t>Nicira</a:t>
            </a:r>
            <a:r>
              <a:rPr lang="en-GB" sz="430" dirty="0">
                <a:sym typeface="Wingdings" panose="05000000000000000000" pitchFamily="2" charset="2"/>
              </a:rPr>
              <a:t>, Cisco + others). </a:t>
            </a:r>
            <a:r>
              <a:rPr lang="en-GB" sz="430" b="1" dirty="0">
                <a:sym typeface="Wingdings" panose="05000000000000000000" pitchFamily="2" charset="2"/>
              </a:rPr>
              <a:t>Web-Decentralisation</a:t>
            </a:r>
            <a:r>
              <a:rPr lang="en-GB" sz="430" dirty="0">
                <a:sym typeface="Wingdings" panose="05000000000000000000" pitchFamily="2" charset="2"/>
              </a:rPr>
              <a:t>: internet is centralised around large CDNs (Amazon, Google, FB etc) – bad for reliability if a few backbones go down. New protocols e.g. </a:t>
            </a:r>
            <a:r>
              <a:rPr lang="en-GB" sz="430" b="1" dirty="0">
                <a:sym typeface="Wingdings" panose="05000000000000000000" pitchFamily="2" charset="2"/>
              </a:rPr>
              <a:t>IPFS</a:t>
            </a:r>
            <a:r>
              <a:rPr lang="en-GB" sz="430" dirty="0">
                <a:sym typeface="Wingdings" panose="05000000000000000000" pitchFamily="2" charset="2"/>
              </a:rPr>
              <a:t> - users can aide decent by using own domains, storage (instead of Google drive etc) and own hosting services. </a:t>
            </a:r>
            <a:r>
              <a:rPr lang="en-GB" sz="430" b="1" dirty="0"/>
              <a:t>Jobs</a:t>
            </a:r>
            <a:r>
              <a:rPr lang="en-GB" sz="430" dirty="0"/>
              <a:t>: Engineer specialising in managing comp networks, typically w/ expertise in </a:t>
            </a:r>
            <a:r>
              <a:rPr lang="en-GB" sz="430" dirty="0" err="1"/>
              <a:t>infrastruct</a:t>
            </a:r>
            <a:r>
              <a:rPr lang="en-GB" sz="430" dirty="0"/>
              <a:t>, virtualisation (e.g. VLANs), servers, switches, firewalls, </a:t>
            </a:r>
            <a:r>
              <a:rPr lang="en-GB" sz="430" dirty="0" err="1"/>
              <a:t>meraki</a:t>
            </a:r>
            <a:r>
              <a:rPr lang="en-GB" sz="430" dirty="0"/>
              <a:t>, </a:t>
            </a:r>
            <a:r>
              <a:rPr lang="en-GB" sz="430" dirty="0" err="1"/>
              <a:t>WatchDog</a:t>
            </a:r>
            <a:r>
              <a:rPr lang="en-GB" sz="430" dirty="0"/>
              <a:t>. Certifications include: CCNP (cisco professional level cert), CISSP (</a:t>
            </a:r>
            <a:r>
              <a:rPr lang="en-GB" sz="430" dirty="0" err="1"/>
              <a:t>cybersec</a:t>
            </a:r>
            <a:r>
              <a:rPr lang="en-GB" sz="430" dirty="0"/>
              <a:t> competency cert), RHCE (Red Hat Certified Engineer).</a:t>
            </a:r>
            <a:endParaRPr lang="en-GB" sz="430" b="1" dirty="0"/>
          </a:p>
        </p:txBody>
      </p:sp>
      <p:sp>
        <p:nvSpPr>
          <p:cNvPr id="7" name="Rectangle 6">
            <a:extLst>
              <a:ext uri="{FF2B5EF4-FFF2-40B4-BE49-F238E27FC236}">
                <a16:creationId xmlns:a16="http://schemas.microsoft.com/office/drawing/2014/main" id="{FC0F62AF-91AA-E13C-A7CD-EC76ADDA8169}"/>
              </a:ext>
            </a:extLst>
          </p:cNvPr>
          <p:cNvSpPr/>
          <p:nvPr/>
        </p:nvSpPr>
        <p:spPr>
          <a:xfrm>
            <a:off x="4687723" y="9464610"/>
            <a:ext cx="2727490" cy="94313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2AA60645-2571-1509-DDC3-8DA68764E7D6}"/>
              </a:ext>
            </a:extLst>
          </p:cNvPr>
          <p:cNvSpPr txBox="1"/>
          <p:nvPr/>
        </p:nvSpPr>
        <p:spPr>
          <a:xfrm>
            <a:off x="3430633" y="9568925"/>
            <a:ext cx="1344153" cy="886397"/>
          </a:xfrm>
          <a:prstGeom prst="rect">
            <a:avLst/>
          </a:prstGeom>
          <a:noFill/>
        </p:spPr>
        <p:txBody>
          <a:bodyPr wrap="square" rtlCol="0">
            <a:spAutoFit/>
          </a:bodyPr>
          <a:lstStyle/>
          <a:p>
            <a:r>
              <a:rPr lang="en-GB" sz="430" b="1" dirty="0"/>
              <a:t>Network Simulation</a:t>
            </a:r>
            <a:r>
              <a:rPr lang="en-GB" sz="430" dirty="0"/>
              <a:t>: used to des networks cheaply. </a:t>
            </a:r>
            <a:r>
              <a:rPr lang="en-GB" sz="430" i="1" dirty="0"/>
              <a:t>Cisco </a:t>
            </a:r>
            <a:r>
              <a:rPr lang="en-GB" sz="430" i="1" dirty="0" err="1"/>
              <a:t>Pkt</a:t>
            </a:r>
            <a:r>
              <a:rPr lang="en-GB" sz="430" i="1" dirty="0"/>
              <a:t> Tracer</a:t>
            </a:r>
            <a:r>
              <a:rPr lang="en-GB" sz="430" dirty="0"/>
              <a:t>: strong academic backing, </a:t>
            </a:r>
            <a:r>
              <a:rPr lang="en-GB" sz="430" i="1" dirty="0"/>
              <a:t>gns3</a:t>
            </a:r>
            <a:r>
              <a:rPr lang="en-GB" sz="430" dirty="0"/>
              <a:t>: strong, open comm backing, </a:t>
            </a:r>
            <a:r>
              <a:rPr lang="en-GB" sz="430" i="1" dirty="0"/>
              <a:t>OPNET</a:t>
            </a:r>
            <a:r>
              <a:rPr lang="en-GB" sz="430" dirty="0"/>
              <a:t>: professional use, quite technical. Cisco: IOS commands, terminal commands inside apps on Desktops/Laptops, web docs, </a:t>
            </a:r>
            <a:r>
              <a:rPr lang="en-GB" sz="430" dirty="0" err="1"/>
              <a:t>python+JS</a:t>
            </a:r>
            <a:r>
              <a:rPr lang="en-GB" sz="430" dirty="0"/>
              <a:t>. </a:t>
            </a:r>
            <a:r>
              <a:rPr lang="en-GB" sz="430" b="1" dirty="0"/>
              <a:t>Network Programming</a:t>
            </a:r>
            <a:r>
              <a:rPr lang="en-GB" sz="430" dirty="0"/>
              <a:t>: </a:t>
            </a:r>
            <a:r>
              <a:rPr lang="en-GB" sz="430" b="1" dirty="0"/>
              <a:t>Simple Echo</a:t>
            </a:r>
            <a:r>
              <a:rPr lang="en-GB" sz="430" dirty="0"/>
              <a:t>: 1. Run server, waiting for connections on a user-defined port, 2. Client connects to the port, 3. Server listens for input from the client, 4. User types into client, client sends message to server, 5. Server echoes </a:t>
            </a:r>
            <a:r>
              <a:rPr lang="en-GB" sz="430" dirty="0" err="1"/>
              <a:t>recieved</a:t>
            </a:r>
            <a:r>
              <a:rPr lang="en-GB" sz="430" dirty="0"/>
              <a:t> data back to client, 6. Client disconnects, 7. Server closes.</a:t>
            </a:r>
            <a:endParaRPr lang="en-GB" sz="430" b="1" dirty="0"/>
          </a:p>
        </p:txBody>
      </p:sp>
      <p:sp>
        <p:nvSpPr>
          <p:cNvPr id="10" name="Rectangle 9">
            <a:extLst>
              <a:ext uri="{FF2B5EF4-FFF2-40B4-BE49-F238E27FC236}">
                <a16:creationId xmlns:a16="http://schemas.microsoft.com/office/drawing/2014/main" id="{E0C6889E-ADD2-A23F-2EDF-9E9B93ABA8CA}"/>
              </a:ext>
            </a:extLst>
          </p:cNvPr>
          <p:cNvSpPr/>
          <p:nvPr/>
        </p:nvSpPr>
        <p:spPr>
          <a:xfrm>
            <a:off x="3503613" y="9609719"/>
            <a:ext cx="1184463" cy="7980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6C32E16F-5E9D-1ABF-1E4C-CF2282C4DBE1}"/>
              </a:ext>
            </a:extLst>
          </p:cNvPr>
          <p:cNvSpPr txBox="1"/>
          <p:nvPr/>
        </p:nvSpPr>
        <p:spPr>
          <a:xfrm>
            <a:off x="1862620" y="9426807"/>
            <a:ext cx="2912167" cy="224677"/>
          </a:xfrm>
          <a:prstGeom prst="rect">
            <a:avLst/>
          </a:prstGeom>
          <a:noFill/>
        </p:spPr>
        <p:txBody>
          <a:bodyPr wrap="square" rtlCol="0">
            <a:spAutoFit/>
          </a:bodyPr>
          <a:lstStyle/>
          <a:p>
            <a:r>
              <a:rPr lang="en-GB" sz="430" b="1" dirty="0">
                <a:solidFill>
                  <a:schemeClr val="accent2">
                    <a:lumMod val="75000"/>
                  </a:schemeClr>
                </a:solidFill>
              </a:rPr>
              <a:t>Digital Subscriber Line (DSL)</a:t>
            </a:r>
            <a:r>
              <a:rPr lang="en-GB" sz="430" dirty="0"/>
              <a:t>: with V.90 Modem Standard, use conventional phone lines to transfer data. Max 56,000 bps downstream (download), 33,000 bps upstream. </a:t>
            </a:r>
            <a:r>
              <a:rPr lang="en-GB" sz="430" dirty="0" err="1"/>
              <a:t>Limited</a:t>
            </a:r>
            <a:r>
              <a:rPr lang="en-GB" sz="430" dirty="0" err="1">
                <a:sym typeface="Wingdings" panose="05000000000000000000" pitchFamily="2" charset="2"/>
              </a:rPr>
              <a:t>phone</a:t>
            </a:r>
            <a:r>
              <a:rPr lang="en-GB" sz="430" dirty="0">
                <a:sym typeface="Wingdings" panose="05000000000000000000" pitchFamily="2" charset="2"/>
              </a:rPr>
              <a:t> lines </a:t>
            </a:r>
            <a:r>
              <a:rPr lang="en-GB" sz="430" dirty="0" err="1">
                <a:sym typeface="Wingdings" panose="05000000000000000000" pitchFamily="2" charset="2"/>
              </a:rPr>
              <a:t>lim</a:t>
            </a:r>
            <a:r>
              <a:rPr lang="en-GB" sz="430" dirty="0">
                <a:sym typeface="Wingdings" panose="05000000000000000000" pitchFamily="2" charset="2"/>
              </a:rPr>
              <a:t> to 3,000 Hz bandwidth (human voice </a:t>
            </a:r>
            <a:r>
              <a:rPr lang="en-GB" sz="430" dirty="0" err="1">
                <a:sym typeface="Wingdings" panose="05000000000000000000" pitchFamily="2" charset="2"/>
              </a:rPr>
              <a:t>lim</a:t>
            </a:r>
            <a:r>
              <a:rPr lang="en-GB" sz="430" dirty="0">
                <a:sym typeface="Wingdings" panose="05000000000000000000" pitchFamily="2" charset="2"/>
              </a:rPr>
              <a:t>,</a:t>
            </a:r>
            <a:endParaRPr lang="en-GB" sz="430" b="1" dirty="0"/>
          </a:p>
        </p:txBody>
      </p:sp>
      <p:sp>
        <p:nvSpPr>
          <p:cNvPr id="13" name="TextBox 12">
            <a:extLst>
              <a:ext uri="{FF2B5EF4-FFF2-40B4-BE49-F238E27FC236}">
                <a16:creationId xmlns:a16="http://schemas.microsoft.com/office/drawing/2014/main" id="{748EC6F2-1133-FA4C-235E-74C70D244631}"/>
              </a:ext>
            </a:extLst>
          </p:cNvPr>
          <p:cNvSpPr txBox="1"/>
          <p:nvPr/>
        </p:nvSpPr>
        <p:spPr>
          <a:xfrm>
            <a:off x="1866430" y="9565895"/>
            <a:ext cx="1720114" cy="886397"/>
          </a:xfrm>
          <a:prstGeom prst="rect">
            <a:avLst/>
          </a:prstGeom>
          <a:noFill/>
        </p:spPr>
        <p:txBody>
          <a:bodyPr wrap="square">
            <a:spAutoFit/>
          </a:bodyPr>
          <a:lstStyle/>
          <a:p>
            <a:r>
              <a:rPr lang="en-GB" sz="430" dirty="0">
                <a:sym typeface="Wingdings" panose="05000000000000000000" pitchFamily="2" charset="2"/>
              </a:rPr>
              <a:t>phones dev for human voice </a:t>
            </a:r>
            <a:r>
              <a:rPr lang="en-GB" sz="430" dirty="0" err="1">
                <a:sym typeface="Wingdings" panose="05000000000000000000" pitchFamily="2" charset="2"/>
              </a:rPr>
              <a:t>init</a:t>
            </a:r>
            <a:r>
              <a:rPr lang="en-GB" sz="430" dirty="0">
                <a:sym typeface="Wingdings" panose="05000000000000000000" pitchFamily="2" charset="2"/>
              </a:rPr>
              <a:t>). Anything outside filtered as noise. By removing </a:t>
            </a:r>
            <a:r>
              <a:rPr lang="en-GB" sz="430" dirty="0" err="1">
                <a:sym typeface="Wingdings" panose="05000000000000000000" pitchFamily="2" charset="2"/>
              </a:rPr>
              <a:t>lim</a:t>
            </a:r>
            <a:r>
              <a:rPr lang="en-GB" sz="430" dirty="0">
                <a:sym typeface="Wingdings" panose="05000000000000000000" pitchFamily="2" charset="2"/>
              </a:rPr>
              <a:t> (by removing </a:t>
            </a:r>
            <a:r>
              <a:rPr lang="en-GB" sz="430" dirty="0" err="1">
                <a:sym typeface="Wingdings" panose="05000000000000000000" pitchFamily="2" charset="2"/>
              </a:rPr>
              <a:t>bwidth</a:t>
            </a:r>
            <a:r>
              <a:rPr lang="en-GB" sz="430" dirty="0">
                <a:sym typeface="Wingdings" panose="05000000000000000000" pitchFamily="2" charset="2"/>
              </a:rPr>
              <a:t> filter) DSL allows more </a:t>
            </a:r>
            <a:r>
              <a:rPr lang="en-GB" sz="430" dirty="0" err="1">
                <a:sym typeface="Wingdings" panose="05000000000000000000" pitchFamily="2" charset="2"/>
              </a:rPr>
              <a:t>bwidth</a:t>
            </a:r>
            <a:r>
              <a:rPr lang="en-GB" sz="430" dirty="0">
                <a:sym typeface="Wingdings" panose="05000000000000000000" pitchFamily="2" charset="2"/>
              </a:rPr>
              <a:t> and higher data rate. Noise becomes limiting factor. </a:t>
            </a:r>
            <a:r>
              <a:rPr lang="en-GB" sz="430" b="1" dirty="0" err="1">
                <a:sym typeface="Wingdings" panose="05000000000000000000" pitchFamily="2" charset="2"/>
              </a:rPr>
              <a:t>Asymm</a:t>
            </a:r>
            <a:r>
              <a:rPr lang="en-GB" sz="430" b="1" dirty="0">
                <a:sym typeface="Wingdings" panose="05000000000000000000" pitchFamily="2" charset="2"/>
              </a:rPr>
              <a:t> DSL (ADSL)</a:t>
            </a:r>
            <a:r>
              <a:rPr lang="en-GB" sz="430" dirty="0">
                <a:sym typeface="Wingdings" panose="05000000000000000000" pitchFamily="2" charset="2"/>
              </a:rPr>
              <a:t>: 1.1 MHz of </a:t>
            </a:r>
            <a:r>
              <a:rPr lang="en-GB" sz="430" dirty="0" err="1">
                <a:sym typeface="Wingdings" panose="05000000000000000000" pitchFamily="2" charset="2"/>
              </a:rPr>
              <a:t>bwidth</a:t>
            </a:r>
            <a:r>
              <a:rPr lang="en-GB" sz="430" dirty="0">
                <a:sym typeface="Wingdings" panose="05000000000000000000" pitchFamily="2" charset="2"/>
              </a:rPr>
              <a:t> div into 256 4,000 Hz channels. </a:t>
            </a:r>
            <a:r>
              <a:rPr lang="en-GB" sz="430" dirty="0" err="1">
                <a:sym typeface="Wingdings" panose="05000000000000000000" pitchFamily="2" charset="2"/>
              </a:rPr>
              <a:t>Chann</a:t>
            </a:r>
            <a:r>
              <a:rPr lang="en-GB" sz="430" dirty="0">
                <a:sym typeface="Wingdings" panose="05000000000000000000" pitchFamily="2" charset="2"/>
              </a:rPr>
              <a:t> 15 (4 25 kHz) unused to avoid interference between </a:t>
            </a:r>
            <a:r>
              <a:rPr lang="en-GB" sz="430" dirty="0" err="1">
                <a:sym typeface="Wingdings" panose="05000000000000000000" pitchFamily="2" charset="2"/>
              </a:rPr>
              <a:t>voice+data</a:t>
            </a:r>
            <a:r>
              <a:rPr lang="en-GB" sz="430" dirty="0">
                <a:sym typeface="Wingdings" panose="05000000000000000000" pitchFamily="2" charset="2"/>
              </a:rPr>
              <a:t> channels. Voice = 04 kHz. V.24 mod uses 224 downstream </a:t>
            </a:r>
            <a:r>
              <a:rPr lang="en-GB" sz="430" dirty="0" err="1">
                <a:sym typeface="Wingdings" panose="05000000000000000000" pitchFamily="2" charset="2"/>
              </a:rPr>
              <a:t>channs</a:t>
            </a:r>
            <a:r>
              <a:rPr lang="en-GB" sz="430" dirty="0">
                <a:sym typeface="Wingdings" panose="05000000000000000000" pitchFamily="2" charset="2"/>
              </a:rPr>
              <a:t> (13.44 Mbps). ADSL splitter separates voice from data bands, ADSL modem does mod. [Voice 04 kHz | Unused 425 kHz | Upstream </a:t>
            </a:r>
            <a:r>
              <a:rPr lang="en-GB" sz="430" dirty="0" err="1">
                <a:sym typeface="Wingdings" panose="05000000000000000000" pitchFamily="2" charset="2"/>
              </a:rPr>
              <a:t>Channs</a:t>
            </a:r>
            <a:r>
              <a:rPr lang="en-GB" sz="430" dirty="0">
                <a:sym typeface="Wingdings" panose="05000000000000000000" pitchFamily="2" charset="2"/>
              </a:rPr>
              <a:t> then Downstream </a:t>
            </a:r>
            <a:r>
              <a:rPr lang="en-GB" sz="430" dirty="0" err="1">
                <a:sym typeface="Wingdings" panose="05000000000000000000" pitchFamily="2" charset="2"/>
              </a:rPr>
              <a:t>Channs</a:t>
            </a:r>
            <a:r>
              <a:rPr lang="en-GB" sz="430" dirty="0">
                <a:sym typeface="Wingdings" panose="05000000000000000000" pitchFamily="2" charset="2"/>
              </a:rPr>
              <a:t> 25110 kHz]. DSL Access Multiplexer (DSLAM) typically owned by ISP connects local telephone cables to ISP. ADSL2 12 Mbps 2.2 MHz, VDSL 52 Mbps 12 MHz, VDSL2 200 Mbps 30 MHz (</a:t>
            </a:r>
            <a:r>
              <a:rPr lang="en-GB" sz="430" dirty="0" err="1">
                <a:sym typeface="Wingdings" panose="05000000000000000000" pitchFamily="2" charset="2"/>
              </a:rPr>
              <a:t>curr</a:t>
            </a:r>
            <a:r>
              <a:rPr lang="en-GB" sz="430" dirty="0">
                <a:sym typeface="Wingdings" panose="05000000000000000000" pitchFamily="2" charset="2"/>
              </a:rPr>
              <a:t> pop).</a:t>
            </a:r>
            <a:endParaRPr lang="en-GB" sz="430" dirty="0"/>
          </a:p>
        </p:txBody>
      </p:sp>
      <p:cxnSp>
        <p:nvCxnSpPr>
          <p:cNvPr id="15" name="Straight Connector 14">
            <a:extLst>
              <a:ext uri="{FF2B5EF4-FFF2-40B4-BE49-F238E27FC236}">
                <a16:creationId xmlns:a16="http://schemas.microsoft.com/office/drawing/2014/main" id="{BC83C13A-5C06-5116-565B-B271B6A5C53B}"/>
              </a:ext>
            </a:extLst>
          </p:cNvPr>
          <p:cNvCxnSpPr/>
          <p:nvPr/>
        </p:nvCxnSpPr>
        <p:spPr>
          <a:xfrm flipH="1">
            <a:off x="1929539" y="10407727"/>
            <a:ext cx="1715146" cy="0"/>
          </a:xfrm>
          <a:prstGeom prst="line">
            <a:avLst/>
          </a:prstGeom>
          <a:ln w="952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6D3169D0-CF10-AAEF-8392-5458CE98BBF7}"/>
              </a:ext>
            </a:extLst>
          </p:cNvPr>
          <p:cNvCxnSpPr>
            <a:cxnSpLocks/>
          </p:cNvCxnSpPr>
          <p:nvPr/>
        </p:nvCxnSpPr>
        <p:spPr>
          <a:xfrm flipV="1">
            <a:off x="1929539" y="9473301"/>
            <a:ext cx="0" cy="939592"/>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1C6C1E8-40AD-8FDF-8081-53C0C16EC5A4}"/>
              </a:ext>
            </a:extLst>
          </p:cNvPr>
          <p:cNvCxnSpPr>
            <a:cxnSpLocks/>
          </p:cNvCxnSpPr>
          <p:nvPr/>
        </p:nvCxnSpPr>
        <p:spPr>
          <a:xfrm flipH="1">
            <a:off x="1924373" y="9464610"/>
            <a:ext cx="2942095" cy="2583"/>
          </a:xfrm>
          <a:prstGeom prst="line">
            <a:avLst/>
          </a:prstGeom>
          <a:ln w="9525"/>
        </p:spPr>
        <p:style>
          <a:lnRef idx="1">
            <a:schemeClr val="dk1"/>
          </a:lnRef>
          <a:fillRef idx="0">
            <a:schemeClr val="dk1"/>
          </a:fillRef>
          <a:effectRef idx="0">
            <a:schemeClr val="dk1"/>
          </a:effectRef>
          <a:fontRef idx="minor">
            <a:schemeClr val="tx1"/>
          </a:fontRef>
        </p:style>
      </p:cxnSp>
      <p:pic>
        <p:nvPicPr>
          <p:cNvPr id="24" name="Picture 23">
            <a:extLst>
              <a:ext uri="{FF2B5EF4-FFF2-40B4-BE49-F238E27FC236}">
                <a16:creationId xmlns:a16="http://schemas.microsoft.com/office/drawing/2014/main" id="{775046C8-8C08-F64A-2898-45091B9315BF}"/>
              </a:ext>
            </a:extLst>
          </p:cNvPr>
          <p:cNvPicPr>
            <a:picLocks noChangeAspect="1"/>
          </p:cNvPicPr>
          <p:nvPr/>
        </p:nvPicPr>
        <p:blipFill>
          <a:blip r:embed="rId2"/>
          <a:stretch>
            <a:fillRect/>
          </a:stretch>
        </p:blipFill>
        <p:spPr>
          <a:xfrm>
            <a:off x="466087" y="10028529"/>
            <a:ext cx="312941" cy="370076"/>
          </a:xfrm>
          <a:prstGeom prst="rect">
            <a:avLst/>
          </a:prstGeom>
        </p:spPr>
      </p:pic>
      <p:pic>
        <p:nvPicPr>
          <p:cNvPr id="25" name="Picture 24">
            <a:extLst>
              <a:ext uri="{FF2B5EF4-FFF2-40B4-BE49-F238E27FC236}">
                <a16:creationId xmlns:a16="http://schemas.microsoft.com/office/drawing/2014/main" id="{C4A6EF1F-1296-49F6-F119-4E46B2072D50}"/>
              </a:ext>
            </a:extLst>
          </p:cNvPr>
          <p:cNvPicPr>
            <a:picLocks noChangeAspect="1"/>
          </p:cNvPicPr>
          <p:nvPr/>
        </p:nvPicPr>
        <p:blipFill rotWithShape="1">
          <a:blip r:embed="rId3"/>
          <a:srcRect l="3082" t="2767" r="54282" b="10323"/>
          <a:stretch/>
        </p:blipFill>
        <p:spPr>
          <a:xfrm>
            <a:off x="1209156" y="9603799"/>
            <a:ext cx="709264" cy="794806"/>
          </a:xfrm>
          <a:prstGeom prst="rect">
            <a:avLst/>
          </a:prstGeom>
        </p:spPr>
      </p:pic>
      <p:pic>
        <p:nvPicPr>
          <p:cNvPr id="26" name="Picture 25">
            <a:extLst>
              <a:ext uri="{FF2B5EF4-FFF2-40B4-BE49-F238E27FC236}">
                <a16:creationId xmlns:a16="http://schemas.microsoft.com/office/drawing/2014/main" id="{D272A8EF-FC56-3440-206F-68658F60D4AF}"/>
              </a:ext>
            </a:extLst>
          </p:cNvPr>
          <p:cNvPicPr>
            <a:picLocks noChangeAspect="1"/>
          </p:cNvPicPr>
          <p:nvPr/>
        </p:nvPicPr>
        <p:blipFill rotWithShape="1">
          <a:blip r:embed="rId3"/>
          <a:srcRect l="66035" t="15445" r="6776" b="27723"/>
          <a:stretch/>
        </p:blipFill>
        <p:spPr>
          <a:xfrm>
            <a:off x="793512" y="9881786"/>
            <a:ext cx="441858" cy="517517"/>
          </a:xfrm>
          <a:prstGeom prst="rect">
            <a:avLst/>
          </a:prstGeom>
        </p:spPr>
      </p:pic>
      <p:sp>
        <p:nvSpPr>
          <p:cNvPr id="30" name="TextBox 29">
            <a:extLst>
              <a:ext uri="{FF2B5EF4-FFF2-40B4-BE49-F238E27FC236}">
                <a16:creationId xmlns:a16="http://schemas.microsoft.com/office/drawing/2014/main" id="{FA594B02-6107-1CF0-D5EE-A7AE9C24546F}"/>
              </a:ext>
            </a:extLst>
          </p:cNvPr>
          <p:cNvSpPr txBox="1"/>
          <p:nvPr/>
        </p:nvSpPr>
        <p:spPr>
          <a:xfrm>
            <a:off x="1571" y="9828730"/>
            <a:ext cx="955692" cy="224677"/>
          </a:xfrm>
          <a:prstGeom prst="rect">
            <a:avLst/>
          </a:prstGeom>
          <a:noFill/>
        </p:spPr>
        <p:txBody>
          <a:bodyPr wrap="square">
            <a:spAutoFit/>
          </a:bodyPr>
          <a:lstStyle/>
          <a:p>
            <a:r>
              <a:rPr lang="en-GB" sz="430" dirty="0"/>
              <a:t>improve data rate, transmit multiple bits per symbol (in mod</a:t>
            </a:r>
          </a:p>
        </p:txBody>
      </p:sp>
      <p:sp>
        <p:nvSpPr>
          <p:cNvPr id="32" name="TextBox 31">
            <a:extLst>
              <a:ext uri="{FF2B5EF4-FFF2-40B4-BE49-F238E27FC236}">
                <a16:creationId xmlns:a16="http://schemas.microsoft.com/office/drawing/2014/main" id="{099A7826-A315-821E-1C09-C469AFB39601}"/>
              </a:ext>
            </a:extLst>
          </p:cNvPr>
          <p:cNvSpPr txBox="1"/>
          <p:nvPr/>
        </p:nvSpPr>
        <p:spPr>
          <a:xfrm>
            <a:off x="2228" y="9957607"/>
            <a:ext cx="569272" cy="489365"/>
          </a:xfrm>
          <a:prstGeom prst="rect">
            <a:avLst/>
          </a:prstGeom>
          <a:noFill/>
        </p:spPr>
        <p:txBody>
          <a:bodyPr wrap="square">
            <a:spAutoFit/>
          </a:bodyPr>
          <a:lstStyle/>
          <a:p>
            <a:r>
              <a:rPr lang="en-GB" sz="430" dirty="0"/>
              <a:t>scheme). Use more phase diffs/amplitudes or use combi of both e.g. QPSK/QAM.</a:t>
            </a:r>
          </a:p>
        </p:txBody>
      </p:sp>
      <p:sp>
        <p:nvSpPr>
          <p:cNvPr id="34" name="TextBox 33">
            <a:extLst>
              <a:ext uri="{FF2B5EF4-FFF2-40B4-BE49-F238E27FC236}">
                <a16:creationId xmlns:a16="http://schemas.microsoft.com/office/drawing/2014/main" id="{427814B2-9599-8941-A4C1-429F1661A2EB}"/>
              </a:ext>
            </a:extLst>
          </p:cNvPr>
          <p:cNvSpPr txBox="1"/>
          <p:nvPr/>
        </p:nvSpPr>
        <p:spPr>
          <a:xfrm>
            <a:off x="1346" y="9632163"/>
            <a:ext cx="1295245" cy="290849"/>
          </a:xfrm>
          <a:prstGeom prst="rect">
            <a:avLst/>
          </a:prstGeom>
          <a:noFill/>
        </p:spPr>
        <p:txBody>
          <a:bodyPr wrap="square">
            <a:spAutoFit/>
          </a:bodyPr>
          <a:lstStyle/>
          <a:p>
            <a:r>
              <a:rPr lang="en-GB" sz="430" b="1" dirty="0"/>
              <a:t>Keying (ASK)</a:t>
            </a:r>
            <a:r>
              <a:rPr lang="en-GB" sz="430" dirty="0"/>
              <a:t>: high amp = 1, low = 0. </a:t>
            </a:r>
            <a:r>
              <a:rPr lang="en-GB" sz="430" b="1" dirty="0"/>
              <a:t>Freq (FSK)</a:t>
            </a:r>
            <a:r>
              <a:rPr lang="en-GB" sz="430" dirty="0"/>
              <a:t>: high </a:t>
            </a:r>
            <a:r>
              <a:rPr lang="en-GB" sz="430" dirty="0" err="1"/>
              <a:t>freq</a:t>
            </a:r>
            <a:r>
              <a:rPr lang="en-GB" sz="430" dirty="0"/>
              <a:t> = 1, low = 0. </a:t>
            </a:r>
            <a:r>
              <a:rPr lang="en-GB" sz="430" b="1" dirty="0"/>
              <a:t>Phase Modulation</a:t>
            </a:r>
            <a:r>
              <a:rPr lang="en-GB" sz="430" dirty="0"/>
              <a:t>: phase + </a:t>
            </a:r>
            <a:r>
              <a:rPr lang="el-GR" sz="430" dirty="0"/>
              <a:t>π</a:t>
            </a:r>
            <a:r>
              <a:rPr lang="en-GB" sz="430" dirty="0"/>
              <a:t> = 1, normal phase = 0 (see </a:t>
            </a:r>
            <a:r>
              <a:rPr lang="en-GB" sz="430" dirty="0" err="1"/>
              <a:t>diag</a:t>
            </a:r>
            <a:r>
              <a:rPr lang="en-GB" sz="430" dirty="0"/>
              <a:t>). </a:t>
            </a:r>
            <a:r>
              <a:rPr lang="en-GB" sz="430" b="1" dirty="0"/>
              <a:t>Better</a:t>
            </a:r>
            <a:r>
              <a:rPr lang="en-GB" sz="430" dirty="0"/>
              <a:t>: to </a:t>
            </a:r>
          </a:p>
        </p:txBody>
      </p:sp>
      <p:sp>
        <p:nvSpPr>
          <p:cNvPr id="23" name="TextBox 22">
            <a:extLst>
              <a:ext uri="{FF2B5EF4-FFF2-40B4-BE49-F238E27FC236}">
                <a16:creationId xmlns:a16="http://schemas.microsoft.com/office/drawing/2014/main" id="{A15F6492-6FD9-C391-00D0-54BC151DBADC}"/>
              </a:ext>
            </a:extLst>
          </p:cNvPr>
          <p:cNvSpPr txBox="1"/>
          <p:nvPr/>
        </p:nvSpPr>
        <p:spPr>
          <a:xfrm>
            <a:off x="0" y="9362506"/>
            <a:ext cx="2043487" cy="357021"/>
          </a:xfrm>
          <a:prstGeom prst="rect">
            <a:avLst/>
          </a:prstGeom>
          <a:noFill/>
        </p:spPr>
        <p:txBody>
          <a:bodyPr wrap="square" rtlCol="0">
            <a:spAutoFit/>
          </a:bodyPr>
          <a:lstStyle/>
          <a:p>
            <a:r>
              <a:rPr lang="en-GB" sz="430" b="1" dirty="0">
                <a:solidFill>
                  <a:schemeClr val="accent2">
                    <a:lumMod val="75000"/>
                  </a:schemeClr>
                </a:solidFill>
              </a:rPr>
              <a:t>Modulation</a:t>
            </a:r>
            <a:r>
              <a:rPr lang="en-GB" sz="430" dirty="0"/>
              <a:t>: mod scheme changes some info sig into another more suitable for transmission. </a:t>
            </a:r>
            <a:r>
              <a:rPr lang="en-GB" sz="430" b="1" dirty="0"/>
              <a:t>Baseband Mod</a:t>
            </a:r>
            <a:r>
              <a:rPr lang="en-GB" sz="430" dirty="0"/>
              <a:t>: transmit unmodified (dedicated line sending in full). </a:t>
            </a:r>
            <a:r>
              <a:rPr lang="en-GB" sz="430" b="1" dirty="0"/>
              <a:t>Broadband Mod</a:t>
            </a:r>
            <a:r>
              <a:rPr lang="en-GB" sz="430" dirty="0"/>
              <a:t>: basic carrier sig to encode info (has mods added to encode info e.g. changing amplitude, </a:t>
            </a:r>
            <a:r>
              <a:rPr lang="en-GB" sz="430" dirty="0" err="1"/>
              <a:t>freq</a:t>
            </a:r>
            <a:r>
              <a:rPr lang="en-GB" sz="430" dirty="0"/>
              <a:t>, phase). </a:t>
            </a:r>
            <a:r>
              <a:rPr lang="en-GB" sz="430" b="1" dirty="0"/>
              <a:t>Amplitude Mod/Shift </a:t>
            </a:r>
          </a:p>
        </p:txBody>
      </p:sp>
      <p:sp>
        <p:nvSpPr>
          <p:cNvPr id="35" name="Rectangle 34">
            <a:extLst>
              <a:ext uri="{FF2B5EF4-FFF2-40B4-BE49-F238E27FC236}">
                <a16:creationId xmlns:a16="http://schemas.microsoft.com/office/drawing/2014/main" id="{BE38A976-5C42-9ED3-35A3-B3896FCDEE01}"/>
              </a:ext>
            </a:extLst>
          </p:cNvPr>
          <p:cNvSpPr/>
          <p:nvPr/>
        </p:nvSpPr>
        <p:spPr>
          <a:xfrm>
            <a:off x="0" y="9400634"/>
            <a:ext cx="1927747" cy="100619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a:extLst>
              <a:ext uri="{FF2B5EF4-FFF2-40B4-BE49-F238E27FC236}">
                <a16:creationId xmlns:a16="http://schemas.microsoft.com/office/drawing/2014/main" id="{032BDC3E-EBEF-2BE5-4794-8740730DEB12}"/>
              </a:ext>
            </a:extLst>
          </p:cNvPr>
          <p:cNvPicPr>
            <a:picLocks noChangeAspect="1"/>
          </p:cNvPicPr>
          <p:nvPr/>
        </p:nvPicPr>
        <p:blipFill rotWithShape="1">
          <a:blip r:embed="rId4"/>
          <a:srcRect b="17280"/>
          <a:stretch/>
        </p:blipFill>
        <p:spPr>
          <a:xfrm>
            <a:off x="6063086" y="8925966"/>
            <a:ext cx="1220355" cy="528870"/>
          </a:xfrm>
          <a:prstGeom prst="rect">
            <a:avLst/>
          </a:prstGeom>
        </p:spPr>
      </p:pic>
      <p:sp>
        <p:nvSpPr>
          <p:cNvPr id="3" name="TextBox 2">
            <a:extLst>
              <a:ext uri="{FF2B5EF4-FFF2-40B4-BE49-F238E27FC236}">
                <a16:creationId xmlns:a16="http://schemas.microsoft.com/office/drawing/2014/main" id="{32D6C431-3080-4488-9BD2-8AB97C05E804}"/>
              </a:ext>
            </a:extLst>
          </p:cNvPr>
          <p:cNvSpPr txBox="1"/>
          <p:nvPr/>
        </p:nvSpPr>
        <p:spPr>
          <a:xfrm>
            <a:off x="4946643" y="8878709"/>
            <a:ext cx="1220356" cy="621709"/>
          </a:xfrm>
          <a:prstGeom prst="rect">
            <a:avLst/>
          </a:prstGeom>
          <a:noFill/>
        </p:spPr>
        <p:txBody>
          <a:bodyPr wrap="square" rtlCol="0">
            <a:spAutoFit/>
          </a:bodyPr>
          <a:lstStyle/>
          <a:p>
            <a:r>
              <a:rPr lang="en-GB" sz="430" b="1" dirty="0">
                <a:solidFill>
                  <a:schemeClr val="accent2">
                    <a:lumMod val="75000"/>
                  </a:schemeClr>
                </a:solidFill>
              </a:rPr>
              <a:t>Waves</a:t>
            </a:r>
            <a:r>
              <a:rPr lang="en-GB" sz="430" dirty="0"/>
              <a:t>: </a:t>
            </a:r>
            <a:r>
              <a:rPr lang="en-GB" sz="430" b="1" dirty="0"/>
              <a:t>Amplitude</a:t>
            </a:r>
            <a:r>
              <a:rPr lang="en-GB" sz="430" dirty="0"/>
              <a:t>: max displacement/sig strength. </a:t>
            </a:r>
            <a:r>
              <a:rPr lang="en-GB" sz="430" b="1" dirty="0" err="1"/>
              <a:t>Wavelen</a:t>
            </a:r>
            <a:r>
              <a:rPr lang="en-GB" sz="430" b="1" dirty="0"/>
              <a:t> (</a:t>
            </a:r>
            <a:r>
              <a:rPr lang="el-GR" sz="430" b="1" dirty="0"/>
              <a:t>λ</a:t>
            </a:r>
            <a:r>
              <a:rPr lang="en-GB" sz="430" b="1" dirty="0"/>
              <a:t>)</a:t>
            </a:r>
            <a:r>
              <a:rPr lang="en-GB" sz="430" dirty="0"/>
              <a:t>: Len of single cycle. </a:t>
            </a:r>
            <a:r>
              <a:rPr lang="en-GB" sz="430" b="1" dirty="0"/>
              <a:t>Period (p)</a:t>
            </a:r>
            <a:r>
              <a:rPr lang="en-GB" sz="430" dirty="0"/>
              <a:t>: time taken to complete 1 cycle. </a:t>
            </a:r>
            <a:r>
              <a:rPr lang="en-GB" sz="430" b="1" dirty="0"/>
              <a:t>Freq (f)</a:t>
            </a:r>
            <a:r>
              <a:rPr lang="en-GB" sz="430" dirty="0"/>
              <a:t>: </a:t>
            </a:r>
            <a:r>
              <a:rPr lang="en-GB" sz="430" dirty="0" err="1"/>
              <a:t>num</a:t>
            </a:r>
            <a:r>
              <a:rPr lang="en-GB" sz="430" dirty="0"/>
              <a:t> cycles per sec. </a:t>
            </a:r>
            <a:r>
              <a:rPr lang="en-GB" sz="430" b="1" dirty="0">
                <a:solidFill>
                  <a:srgbClr val="FF0000"/>
                </a:solidFill>
              </a:rPr>
              <a:t>p = 1/f</a:t>
            </a:r>
            <a:r>
              <a:rPr lang="en-GB" sz="430" dirty="0"/>
              <a:t>, </a:t>
            </a:r>
            <a:r>
              <a:rPr lang="en-GB" sz="430" b="1" dirty="0" err="1">
                <a:solidFill>
                  <a:srgbClr val="FF0000"/>
                </a:solidFill>
              </a:rPr>
              <a:t>wavespeed</a:t>
            </a:r>
            <a:r>
              <a:rPr lang="en-GB" sz="430" b="1" dirty="0">
                <a:solidFill>
                  <a:srgbClr val="FF0000"/>
                </a:solidFill>
              </a:rPr>
              <a:t> = f</a:t>
            </a:r>
            <a:r>
              <a:rPr lang="el-GR" sz="430" b="1" dirty="0">
                <a:solidFill>
                  <a:srgbClr val="FF0000"/>
                </a:solidFill>
              </a:rPr>
              <a:t>λ</a:t>
            </a:r>
            <a:r>
              <a:rPr lang="en-GB" sz="430" b="1" dirty="0">
                <a:solidFill>
                  <a:srgbClr val="FF0000"/>
                </a:solidFill>
              </a:rPr>
              <a:t> </a:t>
            </a:r>
            <a:r>
              <a:rPr lang="en-GB" sz="430" dirty="0"/>
              <a:t>(for radio WS = c = 3 x 10</a:t>
            </a:r>
            <a:r>
              <a:rPr lang="en-GB" sz="500" baseline="30000" dirty="0"/>
              <a:t>8</a:t>
            </a:r>
            <a:r>
              <a:rPr lang="en-GB" sz="430" dirty="0"/>
              <a:t>ms</a:t>
            </a:r>
            <a:r>
              <a:rPr lang="en-GB" sz="500" baseline="30000" dirty="0"/>
              <a:t>-1</a:t>
            </a:r>
            <a:r>
              <a:rPr lang="en-GB" sz="430" dirty="0"/>
              <a:t>). </a:t>
            </a:r>
            <a:r>
              <a:rPr lang="en-GB" sz="430" b="1" dirty="0"/>
              <a:t>Phase</a:t>
            </a:r>
            <a:r>
              <a:rPr lang="en-GB" sz="430" dirty="0"/>
              <a:t>: 2 waves with same </a:t>
            </a:r>
            <a:r>
              <a:rPr lang="el-GR" sz="430" dirty="0"/>
              <a:t>λ</a:t>
            </a:r>
            <a:r>
              <a:rPr lang="en-GB" sz="430" dirty="0"/>
              <a:t>&amp;f, offset = phase diff (angle units – 360</a:t>
            </a:r>
            <a:r>
              <a:rPr lang="en-GB" sz="500" baseline="30000" dirty="0"/>
              <a:t>o</a:t>
            </a:r>
            <a:r>
              <a:rPr lang="en-GB" sz="430" dirty="0"/>
              <a:t> / 2</a:t>
            </a:r>
            <a:r>
              <a:rPr lang="el-GR" sz="430" dirty="0"/>
              <a:t>π</a:t>
            </a:r>
            <a:r>
              <a:rPr lang="en-GB" sz="430" dirty="0"/>
              <a:t>). Max phase diff = </a:t>
            </a:r>
            <a:r>
              <a:rPr lang="el-GR" sz="430" dirty="0"/>
              <a:t>π</a:t>
            </a:r>
            <a:r>
              <a:rPr lang="en-GB" sz="430" dirty="0"/>
              <a:t> (</a:t>
            </a:r>
            <a:r>
              <a:rPr lang="en-GB" sz="430" dirty="0" err="1"/>
              <a:t>opp</a:t>
            </a:r>
            <a:r>
              <a:rPr lang="en-GB" sz="430" dirty="0"/>
              <a:t> displacements during cycle).</a:t>
            </a:r>
            <a:endParaRPr lang="en-GB" sz="430" b="1" dirty="0"/>
          </a:p>
        </p:txBody>
      </p:sp>
      <p:sp>
        <p:nvSpPr>
          <p:cNvPr id="9" name="Rectangle 8">
            <a:extLst>
              <a:ext uri="{FF2B5EF4-FFF2-40B4-BE49-F238E27FC236}">
                <a16:creationId xmlns:a16="http://schemas.microsoft.com/office/drawing/2014/main" id="{F7D8BEAE-F2F9-5339-AE0D-EEF96E9214D2}"/>
              </a:ext>
            </a:extLst>
          </p:cNvPr>
          <p:cNvSpPr/>
          <p:nvPr/>
        </p:nvSpPr>
        <p:spPr>
          <a:xfrm>
            <a:off x="5015709" y="8913813"/>
            <a:ext cx="2399504" cy="55079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461B24F0-F497-FDBE-867B-4575C885EAB0}"/>
              </a:ext>
            </a:extLst>
          </p:cNvPr>
          <p:cNvSpPr txBox="1"/>
          <p:nvPr/>
        </p:nvSpPr>
        <p:spPr>
          <a:xfrm>
            <a:off x="3586982" y="9142475"/>
            <a:ext cx="1555962" cy="357021"/>
          </a:xfrm>
          <a:prstGeom prst="rect">
            <a:avLst/>
          </a:prstGeom>
          <a:noFill/>
        </p:spPr>
        <p:txBody>
          <a:bodyPr wrap="square" rtlCol="0">
            <a:spAutoFit/>
          </a:bodyPr>
          <a:lstStyle/>
          <a:p>
            <a:r>
              <a:rPr lang="en-GB" sz="430" b="1" dirty="0">
                <a:solidFill>
                  <a:schemeClr val="accent2">
                    <a:lumMod val="75000"/>
                  </a:schemeClr>
                </a:solidFill>
              </a:rPr>
              <a:t>Modem</a:t>
            </a:r>
            <a:r>
              <a:rPr lang="en-GB" sz="430" dirty="0"/>
              <a:t>: Modulator-Demodulator </a:t>
            </a:r>
            <a:r>
              <a:rPr lang="en-GB" sz="430" dirty="0" err="1"/>
              <a:t>impl</a:t>
            </a:r>
            <a:r>
              <a:rPr lang="en-GB" sz="430" dirty="0"/>
              <a:t> digital </a:t>
            </a:r>
            <a:r>
              <a:rPr lang="en-GB" sz="430" dirty="0" err="1"/>
              <a:t>chann</a:t>
            </a:r>
            <a:r>
              <a:rPr lang="en-GB" sz="430" dirty="0"/>
              <a:t> using analogue </a:t>
            </a:r>
            <a:r>
              <a:rPr lang="en-GB" sz="430" dirty="0" err="1"/>
              <a:t>chann</a:t>
            </a:r>
            <a:r>
              <a:rPr lang="en-GB" sz="430" dirty="0"/>
              <a:t>. H</a:t>
            </a:r>
            <a:r>
              <a:rPr lang="en-GB" sz="500" baseline="-25000" dirty="0"/>
              <a:t>1</a:t>
            </a:r>
            <a:r>
              <a:rPr lang="en-GB" sz="430" dirty="0"/>
              <a:t> ↔ </a:t>
            </a:r>
            <a:r>
              <a:rPr lang="en-GB" sz="500" baseline="-25000" dirty="0">
                <a:sym typeface="Wingdings" panose="05000000000000000000" pitchFamily="2" charset="2"/>
              </a:rPr>
              <a:t>digital</a:t>
            </a:r>
            <a:r>
              <a:rPr lang="en-GB" sz="430" dirty="0">
                <a:sym typeface="Wingdings" panose="05000000000000000000" pitchFamily="2" charset="2"/>
              </a:rPr>
              <a:t> Modem ↔ </a:t>
            </a:r>
            <a:r>
              <a:rPr lang="en-GB" sz="500" baseline="-25000" dirty="0">
                <a:sym typeface="Wingdings" panose="05000000000000000000" pitchFamily="2" charset="2"/>
              </a:rPr>
              <a:t>analogue</a:t>
            </a:r>
            <a:r>
              <a:rPr lang="en-GB" sz="430" dirty="0">
                <a:sym typeface="Wingdings" panose="05000000000000000000" pitchFamily="2" charset="2"/>
              </a:rPr>
              <a:t> … ↔ </a:t>
            </a:r>
            <a:r>
              <a:rPr lang="en-GB" sz="500" baseline="-25000" dirty="0">
                <a:sym typeface="Wingdings" panose="05000000000000000000" pitchFamily="2" charset="2"/>
              </a:rPr>
              <a:t>analogue</a:t>
            </a:r>
            <a:r>
              <a:rPr lang="en-GB" sz="430" dirty="0">
                <a:sym typeface="Wingdings" panose="05000000000000000000" pitchFamily="2" charset="2"/>
              </a:rPr>
              <a:t> Modem ↔ </a:t>
            </a:r>
            <a:r>
              <a:rPr lang="en-GB" sz="500" baseline="-25000" dirty="0">
                <a:sym typeface="Wingdings" panose="05000000000000000000" pitchFamily="2" charset="2"/>
              </a:rPr>
              <a:t>digital</a:t>
            </a:r>
            <a:r>
              <a:rPr lang="en-GB" sz="430" dirty="0">
                <a:sym typeface="Wingdings" panose="05000000000000000000" pitchFamily="2" charset="2"/>
              </a:rPr>
              <a:t> H</a:t>
            </a:r>
            <a:r>
              <a:rPr lang="en-GB" sz="500" baseline="-25000" dirty="0">
                <a:sym typeface="Wingdings" panose="05000000000000000000" pitchFamily="2" charset="2"/>
              </a:rPr>
              <a:t>2</a:t>
            </a:r>
            <a:r>
              <a:rPr lang="en-GB" sz="430" dirty="0">
                <a:sym typeface="Wingdings" panose="05000000000000000000" pitchFamily="2" charset="2"/>
              </a:rPr>
              <a:t>. D  DAC  A, A  ADC  D. </a:t>
            </a:r>
            <a:r>
              <a:rPr lang="en-GB" sz="430" b="1" dirty="0">
                <a:sym typeface="Wingdings" panose="05000000000000000000" pitchFamily="2" charset="2"/>
              </a:rPr>
              <a:t>Codec</a:t>
            </a:r>
            <a:r>
              <a:rPr lang="en-GB" sz="430" dirty="0">
                <a:sym typeface="Wingdings" panose="05000000000000000000" pitchFamily="2" charset="2"/>
              </a:rPr>
              <a:t>: Code-Decoder </a:t>
            </a:r>
            <a:r>
              <a:rPr lang="en-GB" sz="430" dirty="0" err="1">
                <a:sym typeface="Wingdings" panose="05000000000000000000" pitchFamily="2" charset="2"/>
              </a:rPr>
              <a:t>impl</a:t>
            </a:r>
            <a:r>
              <a:rPr lang="en-GB" sz="430" dirty="0">
                <a:sym typeface="Wingdings" panose="05000000000000000000" pitchFamily="2" charset="2"/>
              </a:rPr>
              <a:t> analogue channel using digital.</a:t>
            </a:r>
            <a:endParaRPr lang="en-GB" sz="430" dirty="0"/>
          </a:p>
        </p:txBody>
      </p:sp>
      <p:sp>
        <p:nvSpPr>
          <p:cNvPr id="14" name="Rectangle 13">
            <a:extLst>
              <a:ext uri="{FF2B5EF4-FFF2-40B4-BE49-F238E27FC236}">
                <a16:creationId xmlns:a16="http://schemas.microsoft.com/office/drawing/2014/main" id="{84001334-EC27-F2E5-F2CB-4794BFD532B9}"/>
              </a:ext>
            </a:extLst>
          </p:cNvPr>
          <p:cNvSpPr/>
          <p:nvPr/>
        </p:nvSpPr>
        <p:spPr>
          <a:xfrm>
            <a:off x="3657600" y="9183791"/>
            <a:ext cx="1359230" cy="28005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62AFB0F1-04CB-4962-6A80-81A993C21D6F}"/>
              </a:ext>
            </a:extLst>
          </p:cNvPr>
          <p:cNvSpPr txBox="1"/>
          <p:nvPr/>
        </p:nvSpPr>
        <p:spPr>
          <a:xfrm>
            <a:off x="2936512" y="8870183"/>
            <a:ext cx="2150827" cy="357021"/>
          </a:xfrm>
          <a:prstGeom prst="rect">
            <a:avLst/>
          </a:prstGeom>
          <a:noFill/>
        </p:spPr>
        <p:txBody>
          <a:bodyPr wrap="square" rtlCol="0">
            <a:spAutoFit/>
          </a:bodyPr>
          <a:lstStyle/>
          <a:p>
            <a:r>
              <a:rPr lang="en-GB" sz="430" b="1" dirty="0">
                <a:solidFill>
                  <a:schemeClr val="accent2">
                    <a:lumMod val="75000"/>
                  </a:schemeClr>
                </a:solidFill>
              </a:rPr>
              <a:t>Information Representation</a:t>
            </a:r>
            <a:r>
              <a:rPr lang="en-GB" sz="430" dirty="0"/>
              <a:t>: </a:t>
            </a:r>
            <a:r>
              <a:rPr lang="en-GB" sz="430" b="1" dirty="0"/>
              <a:t>Digital</a:t>
            </a:r>
            <a:r>
              <a:rPr lang="en-GB" sz="430" dirty="0"/>
              <a:t>: discrete info, rep by finite </a:t>
            </a:r>
            <a:r>
              <a:rPr lang="en-GB" sz="430" dirty="0" err="1"/>
              <a:t>num</a:t>
            </a:r>
            <a:r>
              <a:rPr lang="en-GB" sz="430" dirty="0"/>
              <a:t> of states. </a:t>
            </a:r>
            <a:r>
              <a:rPr lang="en-GB" sz="430" b="1" dirty="0"/>
              <a:t>Analogue</a:t>
            </a:r>
            <a:r>
              <a:rPr lang="en-GB" sz="430" dirty="0"/>
              <a:t>: continuous info rep by changes in some </a:t>
            </a:r>
            <a:r>
              <a:rPr lang="en-GB" sz="430" dirty="0" err="1"/>
              <a:t>phys</a:t>
            </a:r>
            <a:r>
              <a:rPr lang="en-GB" sz="430" dirty="0"/>
              <a:t> state (light intensity, voltage). </a:t>
            </a:r>
            <a:r>
              <a:rPr lang="en-GB" sz="430" b="1" dirty="0"/>
              <a:t>Baud Rate (Bd)</a:t>
            </a:r>
            <a:r>
              <a:rPr lang="en-GB" sz="430" dirty="0"/>
              <a:t>: Symbol rate per s for digital channel, where symbol may rep &gt;1b. How many times per time unit the symbol/waveform changes – interlinked w/ bit rate. Depends on</a:t>
            </a:r>
            <a:endParaRPr lang="en-GB" sz="430" b="1" dirty="0"/>
          </a:p>
        </p:txBody>
      </p:sp>
      <p:sp>
        <p:nvSpPr>
          <p:cNvPr id="19" name="Rectangle 18">
            <a:extLst>
              <a:ext uri="{FF2B5EF4-FFF2-40B4-BE49-F238E27FC236}">
                <a16:creationId xmlns:a16="http://schemas.microsoft.com/office/drawing/2014/main" id="{8BEBD85A-2103-B091-518B-7971E32190BE}"/>
              </a:ext>
            </a:extLst>
          </p:cNvPr>
          <p:cNvSpPr/>
          <p:nvPr/>
        </p:nvSpPr>
        <p:spPr>
          <a:xfrm>
            <a:off x="2995897" y="8912891"/>
            <a:ext cx="2018825" cy="55126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962FA830-DDE7-6DFD-D49E-94A179FFE155}"/>
              </a:ext>
            </a:extLst>
          </p:cNvPr>
          <p:cNvSpPr txBox="1"/>
          <p:nvPr/>
        </p:nvSpPr>
        <p:spPr>
          <a:xfrm>
            <a:off x="2938648" y="9133209"/>
            <a:ext cx="797973" cy="357021"/>
          </a:xfrm>
          <a:prstGeom prst="rect">
            <a:avLst/>
          </a:prstGeom>
          <a:noFill/>
        </p:spPr>
        <p:txBody>
          <a:bodyPr wrap="square">
            <a:spAutoFit/>
          </a:bodyPr>
          <a:lstStyle/>
          <a:p>
            <a:r>
              <a:rPr lang="en-GB" sz="430" dirty="0"/>
              <a:t>medium. </a:t>
            </a:r>
            <a:r>
              <a:rPr lang="en-GB" sz="430" b="1" dirty="0"/>
              <a:t>Binary Digital Channel</a:t>
            </a:r>
            <a:r>
              <a:rPr lang="en-GB" sz="430" dirty="0"/>
              <a:t>: dig </a:t>
            </a:r>
            <a:r>
              <a:rPr lang="en-GB" sz="430" dirty="0" err="1"/>
              <a:t>chann</a:t>
            </a:r>
            <a:r>
              <a:rPr lang="en-GB" sz="430" dirty="0"/>
              <a:t> which uses 2 symbols/states (1 and 0).</a:t>
            </a:r>
          </a:p>
        </p:txBody>
      </p:sp>
      <p:sp>
        <p:nvSpPr>
          <p:cNvPr id="27" name="TextBox 26">
            <a:extLst>
              <a:ext uri="{FF2B5EF4-FFF2-40B4-BE49-F238E27FC236}">
                <a16:creationId xmlns:a16="http://schemas.microsoft.com/office/drawing/2014/main" id="{AD162863-461A-029D-BFB9-A82CA121284C}"/>
              </a:ext>
            </a:extLst>
          </p:cNvPr>
          <p:cNvSpPr txBox="1"/>
          <p:nvPr/>
        </p:nvSpPr>
        <p:spPr>
          <a:xfrm>
            <a:off x="1866883" y="8951161"/>
            <a:ext cx="1262051" cy="555537"/>
          </a:xfrm>
          <a:prstGeom prst="rect">
            <a:avLst/>
          </a:prstGeom>
          <a:noFill/>
        </p:spPr>
        <p:txBody>
          <a:bodyPr wrap="square" rtlCol="0">
            <a:spAutoFit/>
          </a:bodyPr>
          <a:lstStyle/>
          <a:p>
            <a:r>
              <a:rPr lang="en-GB" sz="430" b="1" dirty="0">
                <a:solidFill>
                  <a:schemeClr val="accent2">
                    <a:lumMod val="75000"/>
                  </a:schemeClr>
                </a:solidFill>
              </a:rPr>
              <a:t>Wireless Transmission</a:t>
            </a:r>
            <a:r>
              <a:rPr lang="en-GB" sz="430" dirty="0"/>
              <a:t>: using EM radiation (usually radio). No wires (</a:t>
            </a:r>
            <a:r>
              <a:rPr lang="en-GB" sz="430" dirty="0" err="1"/>
              <a:t>expensive+take</a:t>
            </a:r>
            <a:r>
              <a:rPr lang="en-GB" sz="430" dirty="0"/>
              <a:t> time to install), bidirectional comms by default, typically broadcast (all/most </a:t>
            </a:r>
            <a:r>
              <a:rPr lang="en-GB" sz="430" dirty="0" err="1"/>
              <a:t>recvrs</a:t>
            </a:r>
            <a:r>
              <a:rPr lang="en-GB" sz="430" dirty="0"/>
              <a:t> can see trans). Inverse </a:t>
            </a:r>
            <a:r>
              <a:rPr lang="en-GB" sz="430" dirty="0" err="1"/>
              <a:t>sq</a:t>
            </a:r>
            <a:r>
              <a:rPr lang="en-GB" sz="430" dirty="0"/>
              <a:t> law: sig strength red with range. Environment degrades signal (interference obstruction, reflection of sig).</a:t>
            </a:r>
            <a:endParaRPr lang="en-GB" sz="430" b="1" dirty="0"/>
          </a:p>
        </p:txBody>
      </p:sp>
      <p:sp>
        <p:nvSpPr>
          <p:cNvPr id="28" name="Rectangle 27">
            <a:extLst>
              <a:ext uri="{FF2B5EF4-FFF2-40B4-BE49-F238E27FC236}">
                <a16:creationId xmlns:a16="http://schemas.microsoft.com/office/drawing/2014/main" id="{B57F658B-98C6-759E-49D4-603983531AB6}"/>
              </a:ext>
            </a:extLst>
          </p:cNvPr>
          <p:cNvSpPr/>
          <p:nvPr/>
        </p:nvSpPr>
        <p:spPr>
          <a:xfrm>
            <a:off x="1929883" y="8986838"/>
            <a:ext cx="1065380" cy="47891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FCC8D9D1-ACFF-8AAD-6597-27BE29092DE3}"/>
              </a:ext>
            </a:extLst>
          </p:cNvPr>
          <p:cNvSpPr txBox="1"/>
          <p:nvPr/>
        </p:nvSpPr>
        <p:spPr>
          <a:xfrm>
            <a:off x="2265780" y="8600107"/>
            <a:ext cx="2387380" cy="423193"/>
          </a:xfrm>
          <a:prstGeom prst="rect">
            <a:avLst/>
          </a:prstGeom>
          <a:noFill/>
        </p:spPr>
        <p:txBody>
          <a:bodyPr wrap="square" rtlCol="0">
            <a:spAutoFit/>
          </a:bodyPr>
          <a:lstStyle/>
          <a:p>
            <a:r>
              <a:rPr lang="en-GB" sz="430" b="1" dirty="0">
                <a:solidFill>
                  <a:schemeClr val="accent2">
                    <a:lumMod val="75000"/>
                  </a:schemeClr>
                </a:solidFill>
              </a:rPr>
              <a:t>Physical Layer</a:t>
            </a:r>
            <a:r>
              <a:rPr lang="en-GB" sz="430" dirty="0"/>
              <a:t>: </a:t>
            </a:r>
            <a:r>
              <a:rPr lang="en-GB" sz="430" b="1" dirty="0"/>
              <a:t>Network Arch</a:t>
            </a:r>
            <a:r>
              <a:rPr lang="en-GB" sz="430" dirty="0"/>
              <a:t>: </a:t>
            </a:r>
            <a:r>
              <a:rPr lang="en-GB" sz="430" dirty="0" err="1"/>
              <a:t>Architect</a:t>
            </a:r>
            <a:r>
              <a:rPr lang="en-GB" sz="430" dirty="0" err="1">
                <a:sym typeface="Wingdings" panose="05000000000000000000" pitchFamily="2" charset="2"/>
              </a:rPr>
              <a:t>design</a:t>
            </a:r>
            <a:r>
              <a:rPr lang="en-GB" sz="430" dirty="0">
                <a:sym typeface="Wingdings" panose="05000000000000000000" pitchFamily="2" charset="2"/>
              </a:rPr>
              <a:t> network (topology, standards, connections, where to put cables). </a:t>
            </a:r>
            <a:r>
              <a:rPr lang="en-GB" sz="430" dirty="0" err="1">
                <a:sym typeface="Wingdings" panose="05000000000000000000" pitchFamily="2" charset="2"/>
              </a:rPr>
              <a:t>Engineerinstalls</a:t>
            </a:r>
            <a:r>
              <a:rPr lang="en-GB" sz="430" dirty="0">
                <a:sym typeface="Wingdings" panose="05000000000000000000" pitchFamily="2" charset="2"/>
              </a:rPr>
              <a:t> equip to setup network. </a:t>
            </a:r>
            <a:r>
              <a:rPr lang="en-GB" sz="430" b="1" dirty="0">
                <a:sym typeface="Wingdings" panose="05000000000000000000" pitchFamily="2" charset="2"/>
              </a:rPr>
              <a:t>Patch/Socket Panel</a:t>
            </a:r>
            <a:r>
              <a:rPr lang="en-GB" sz="430" dirty="0">
                <a:sym typeface="Wingdings" panose="05000000000000000000" pitchFamily="2" charset="2"/>
              </a:rPr>
              <a:t>: telephones  socket panel (cables arrive here)  network switch (creates LAN)  Private Branch Exchange (interlinks phone sys). PBX (Private Branch Exchange) used for phones, but if IP based sys separate PBX not needed. </a:t>
            </a:r>
            <a:endParaRPr lang="en-GB" sz="430" b="1" dirty="0"/>
          </a:p>
        </p:txBody>
      </p:sp>
      <p:pic>
        <p:nvPicPr>
          <p:cNvPr id="33" name="Picture 32">
            <a:extLst>
              <a:ext uri="{FF2B5EF4-FFF2-40B4-BE49-F238E27FC236}">
                <a16:creationId xmlns:a16="http://schemas.microsoft.com/office/drawing/2014/main" id="{8CBC8EB3-BF02-AFD1-1B03-B594ACC25BB4}"/>
              </a:ext>
            </a:extLst>
          </p:cNvPr>
          <p:cNvPicPr>
            <a:picLocks noChangeAspect="1"/>
          </p:cNvPicPr>
          <p:nvPr/>
        </p:nvPicPr>
        <p:blipFill rotWithShape="1">
          <a:blip r:embed="rId5"/>
          <a:srcRect r="10312"/>
          <a:stretch/>
        </p:blipFill>
        <p:spPr>
          <a:xfrm>
            <a:off x="91780" y="9169078"/>
            <a:ext cx="1749173" cy="226046"/>
          </a:xfrm>
          <a:prstGeom prst="rect">
            <a:avLst/>
          </a:prstGeom>
        </p:spPr>
      </p:pic>
      <p:sp>
        <p:nvSpPr>
          <p:cNvPr id="36" name="TextBox 35">
            <a:extLst>
              <a:ext uri="{FF2B5EF4-FFF2-40B4-BE49-F238E27FC236}">
                <a16:creationId xmlns:a16="http://schemas.microsoft.com/office/drawing/2014/main" id="{2896B4D6-0944-BF85-9E27-A90B49555A3A}"/>
              </a:ext>
            </a:extLst>
          </p:cNvPr>
          <p:cNvSpPr txBox="1"/>
          <p:nvPr/>
        </p:nvSpPr>
        <p:spPr>
          <a:xfrm>
            <a:off x="-55104" y="8600086"/>
            <a:ext cx="2525644" cy="621709"/>
          </a:xfrm>
          <a:prstGeom prst="rect">
            <a:avLst/>
          </a:prstGeom>
          <a:noFill/>
        </p:spPr>
        <p:txBody>
          <a:bodyPr wrap="square">
            <a:spAutoFit/>
          </a:bodyPr>
          <a:lstStyle/>
          <a:p>
            <a:r>
              <a:rPr lang="en-GB" sz="430" b="1" dirty="0">
                <a:solidFill>
                  <a:schemeClr val="accent2">
                    <a:lumMod val="75000"/>
                  </a:schemeClr>
                </a:solidFill>
                <a:sym typeface="Wingdings" panose="05000000000000000000" pitchFamily="2" charset="2"/>
              </a:rPr>
              <a:t>Wired Transmission</a:t>
            </a:r>
            <a:r>
              <a:rPr lang="en-GB" sz="430" dirty="0">
                <a:sym typeface="Wingdings" panose="05000000000000000000" pitchFamily="2" charset="2"/>
              </a:rPr>
              <a:t>: </a:t>
            </a:r>
            <a:r>
              <a:rPr lang="en-GB" sz="430" b="1" dirty="0">
                <a:sym typeface="Wingdings" panose="05000000000000000000" pitchFamily="2" charset="2"/>
              </a:rPr>
              <a:t>UTP</a:t>
            </a:r>
            <a:r>
              <a:rPr lang="en-GB" sz="430" dirty="0">
                <a:sym typeface="Wingdings" panose="05000000000000000000" pitchFamily="2" charset="2"/>
              </a:rPr>
              <a:t> (Unshielded Twisted Pair): 2 wires twisted together. </a:t>
            </a:r>
            <a:r>
              <a:rPr lang="en-GB" sz="430" dirty="0" err="1">
                <a:sym typeface="Wingdings" panose="05000000000000000000" pitchFamily="2" charset="2"/>
              </a:rPr>
              <a:t>Cheap+ez</a:t>
            </a:r>
            <a:r>
              <a:rPr lang="en-GB" sz="430" dirty="0">
                <a:sym typeface="Wingdings" panose="05000000000000000000" pitchFamily="2" charset="2"/>
              </a:rPr>
              <a:t> to mass-prod, twisting red </a:t>
            </a:r>
            <a:r>
              <a:rPr lang="en-GB" sz="430" dirty="0" err="1">
                <a:sym typeface="Wingdings" panose="05000000000000000000" pitchFamily="2" charset="2"/>
              </a:rPr>
              <a:t>interference+crosstalk</a:t>
            </a:r>
            <a:r>
              <a:rPr lang="en-GB" sz="430" dirty="0">
                <a:sym typeface="Wingdings" panose="05000000000000000000" pitchFamily="2" charset="2"/>
              </a:rPr>
              <a:t>, used in telephone </a:t>
            </a:r>
            <a:r>
              <a:rPr lang="en-GB" sz="430" dirty="0" err="1">
                <a:sym typeface="Wingdings" panose="05000000000000000000" pitchFamily="2" charset="2"/>
              </a:rPr>
              <a:t>syss</a:t>
            </a:r>
            <a:r>
              <a:rPr lang="en-GB" sz="430" dirty="0">
                <a:sym typeface="Wingdings" panose="05000000000000000000" pitchFamily="2" charset="2"/>
              </a:rPr>
              <a:t>. CAT1 1Mbps (voice grade for POTS), CAT6 1,000 Mbps (1000Base-T Gigabit Ethernet). </a:t>
            </a:r>
            <a:r>
              <a:rPr lang="en-GB" sz="430" b="1" dirty="0">
                <a:sym typeface="Wingdings" panose="05000000000000000000" pitchFamily="2" charset="2"/>
              </a:rPr>
              <a:t>Coaxial Cable</a:t>
            </a:r>
            <a:r>
              <a:rPr lang="en-GB" sz="430" dirty="0">
                <a:sym typeface="Wingdings" panose="05000000000000000000" pitchFamily="2" charset="2"/>
              </a:rPr>
              <a:t>: Conductors placed concentrically (one inside other) separated by insulator [Conductor | Insulator | Conductor]. Good shielding (EM field mainly between inner/outer conductor), large bandwidth from high </a:t>
            </a:r>
            <a:r>
              <a:rPr lang="en-GB" sz="430" dirty="0" err="1">
                <a:sym typeface="Wingdings" panose="05000000000000000000" pitchFamily="2" charset="2"/>
              </a:rPr>
              <a:t>freq</a:t>
            </a:r>
            <a:r>
              <a:rPr lang="en-GB" sz="430" dirty="0">
                <a:sym typeface="Wingdings" panose="05000000000000000000" pitchFamily="2" charset="2"/>
              </a:rPr>
              <a:t> range, higher cost per m (hence UTP more pop for common </a:t>
            </a:r>
            <a:r>
              <a:rPr lang="en-GB" sz="430" dirty="0" err="1">
                <a:sym typeface="Wingdings" panose="05000000000000000000" pitchFamily="2" charset="2"/>
              </a:rPr>
              <a:t>consump</a:t>
            </a:r>
            <a:r>
              <a:rPr lang="en-GB" sz="430" dirty="0">
                <a:sym typeface="Wingdings" panose="05000000000000000000" pitchFamily="2" charset="2"/>
              </a:rPr>
              <a:t>). </a:t>
            </a:r>
            <a:r>
              <a:rPr lang="en-GB" sz="430" b="1" dirty="0">
                <a:sym typeface="Wingdings" panose="05000000000000000000" pitchFamily="2" charset="2"/>
              </a:rPr>
              <a:t>Optical Fibre</a:t>
            </a:r>
            <a:r>
              <a:rPr lang="en-GB" sz="430" dirty="0">
                <a:sym typeface="Wingdings" panose="05000000000000000000" pitchFamily="2" charset="2"/>
              </a:rPr>
              <a:t>: transmit data using </a:t>
            </a:r>
            <a:r>
              <a:rPr lang="en-GB" sz="430" dirty="0" err="1">
                <a:sym typeface="Wingdings" panose="05000000000000000000" pitchFamily="2" charset="2"/>
              </a:rPr>
              <a:t>light+refraction</a:t>
            </a:r>
            <a:r>
              <a:rPr lang="en-GB" sz="430" dirty="0">
                <a:sym typeface="Wingdings" panose="05000000000000000000" pitchFamily="2" charset="2"/>
              </a:rPr>
              <a:t>. </a:t>
            </a:r>
          </a:p>
          <a:p>
            <a:r>
              <a:rPr lang="en-GB" sz="430" dirty="0">
                <a:sym typeface="Wingdings" panose="05000000000000000000" pitchFamily="2" charset="2"/>
              </a:rPr>
              <a:t>Single optical fibre = 2-125 micro m in diameter. Attenuation (sig loss) low so can use </a:t>
            </a:r>
          </a:p>
          <a:p>
            <a:r>
              <a:rPr lang="en-GB" sz="430" dirty="0">
                <a:sym typeface="Wingdings" panose="05000000000000000000" pitchFamily="2" charset="2"/>
              </a:rPr>
              <a:t>for long </a:t>
            </a:r>
            <a:r>
              <a:rPr lang="en-GB" sz="430" dirty="0" err="1">
                <a:sym typeface="Wingdings" panose="05000000000000000000" pitchFamily="2" charset="2"/>
              </a:rPr>
              <a:t>dists</a:t>
            </a:r>
            <a:r>
              <a:rPr lang="en-GB" sz="430" dirty="0">
                <a:sym typeface="Wingdings" panose="05000000000000000000" pitchFamily="2" charset="2"/>
              </a:rPr>
              <a:t>. High bandwidth. 2011 26Tbps, 2014 255 </a:t>
            </a:r>
            <a:r>
              <a:rPr lang="en-GB" sz="430" dirty="0" err="1">
                <a:sym typeface="Wingdings" panose="05000000000000000000" pitchFamily="2" charset="2"/>
              </a:rPr>
              <a:t>Tbps</a:t>
            </a:r>
            <a:r>
              <a:rPr lang="en-GB" sz="430" dirty="0">
                <a:sym typeface="Wingdings" panose="05000000000000000000" pitchFamily="2" charset="2"/>
              </a:rPr>
              <a:t>, 2021 1000 </a:t>
            </a:r>
            <a:r>
              <a:rPr lang="en-GB" sz="430" dirty="0" err="1">
                <a:sym typeface="Wingdings" panose="05000000000000000000" pitchFamily="2" charset="2"/>
              </a:rPr>
              <a:t>Tbps</a:t>
            </a:r>
            <a:r>
              <a:rPr lang="en-GB" sz="430" dirty="0">
                <a:sym typeface="Wingdings" panose="05000000000000000000" pitchFamily="2" charset="2"/>
              </a:rPr>
              <a:t>.</a:t>
            </a:r>
            <a:endParaRPr lang="en-GB" sz="430" dirty="0"/>
          </a:p>
        </p:txBody>
      </p:sp>
      <p:pic>
        <p:nvPicPr>
          <p:cNvPr id="40" name="Picture 39">
            <a:extLst>
              <a:ext uri="{FF2B5EF4-FFF2-40B4-BE49-F238E27FC236}">
                <a16:creationId xmlns:a16="http://schemas.microsoft.com/office/drawing/2014/main" id="{635A7BB2-C132-949D-402F-03E5BBFC8577}"/>
              </a:ext>
            </a:extLst>
          </p:cNvPr>
          <p:cNvPicPr>
            <a:picLocks noChangeAspect="1"/>
          </p:cNvPicPr>
          <p:nvPr/>
        </p:nvPicPr>
        <p:blipFill rotWithShape="1">
          <a:blip r:embed="rId5"/>
          <a:srcRect l="89484" t="-359" b="68445"/>
          <a:stretch/>
        </p:blipFill>
        <p:spPr>
          <a:xfrm rot="5400000">
            <a:off x="1769934" y="9244400"/>
            <a:ext cx="193358" cy="72141"/>
          </a:xfrm>
          <a:prstGeom prst="rect">
            <a:avLst/>
          </a:prstGeom>
        </p:spPr>
      </p:pic>
      <p:cxnSp>
        <p:nvCxnSpPr>
          <p:cNvPr id="44" name="Straight Connector 43">
            <a:extLst>
              <a:ext uri="{FF2B5EF4-FFF2-40B4-BE49-F238E27FC236}">
                <a16:creationId xmlns:a16="http://schemas.microsoft.com/office/drawing/2014/main" id="{92FB8018-6349-72F9-C89E-71AD2C84F1E8}"/>
              </a:ext>
            </a:extLst>
          </p:cNvPr>
          <p:cNvCxnSpPr>
            <a:cxnSpLocks/>
          </p:cNvCxnSpPr>
          <p:nvPr/>
        </p:nvCxnSpPr>
        <p:spPr>
          <a:xfrm>
            <a:off x="-3572" y="8636794"/>
            <a:ext cx="4551224" cy="0"/>
          </a:xfrm>
          <a:prstGeom prst="line">
            <a:avLst/>
          </a:prstGeom>
          <a:ln w="9525"/>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4FFAF05-66D3-C8C5-8A88-7775A119D07C}"/>
              </a:ext>
            </a:extLst>
          </p:cNvPr>
          <p:cNvCxnSpPr>
            <a:cxnSpLocks/>
          </p:cNvCxnSpPr>
          <p:nvPr/>
        </p:nvCxnSpPr>
        <p:spPr>
          <a:xfrm flipV="1">
            <a:off x="2332434" y="8633222"/>
            <a:ext cx="0" cy="350044"/>
          </a:xfrm>
          <a:prstGeom prst="line">
            <a:avLst/>
          </a:prstGeom>
          <a:ln w="9525"/>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189A26E5-CA11-C110-97C7-9695BC39A46B}"/>
              </a:ext>
            </a:extLst>
          </p:cNvPr>
          <p:cNvCxnSpPr/>
          <p:nvPr/>
        </p:nvCxnSpPr>
        <p:spPr>
          <a:xfrm>
            <a:off x="4547652" y="8633222"/>
            <a:ext cx="0" cy="279669"/>
          </a:xfrm>
          <a:prstGeom prst="line">
            <a:avLst/>
          </a:prstGeom>
          <a:ln w="9525"/>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BCBF875A-6B23-496D-7EEB-933C2D98B04C}"/>
              </a:ext>
            </a:extLst>
          </p:cNvPr>
          <p:cNvSpPr txBox="1"/>
          <p:nvPr/>
        </p:nvSpPr>
        <p:spPr>
          <a:xfrm>
            <a:off x="2790093" y="7409043"/>
            <a:ext cx="1841971" cy="1283428"/>
          </a:xfrm>
          <a:prstGeom prst="rect">
            <a:avLst/>
          </a:prstGeom>
          <a:noFill/>
        </p:spPr>
        <p:txBody>
          <a:bodyPr wrap="square" rtlCol="0">
            <a:spAutoFit/>
          </a:bodyPr>
          <a:lstStyle/>
          <a:p>
            <a:r>
              <a:rPr lang="en-GB" sz="430" b="1" dirty="0">
                <a:solidFill>
                  <a:schemeClr val="accent4">
                    <a:lumMod val="75000"/>
                  </a:schemeClr>
                </a:solidFill>
              </a:rPr>
              <a:t>MAC</a:t>
            </a:r>
            <a:r>
              <a:rPr lang="en-GB" sz="430" dirty="0"/>
              <a:t>: Can div DL layer into LLC (Log Link Control)+MAC (Media </a:t>
            </a:r>
            <a:r>
              <a:rPr lang="en-GB" sz="430" dirty="0" err="1"/>
              <a:t>Acc</a:t>
            </a:r>
            <a:r>
              <a:rPr lang="en-GB" sz="430" dirty="0"/>
              <a:t> C). MAC coordinates channel access.</a:t>
            </a:r>
            <a:r>
              <a:rPr lang="en-GB" sz="430" i="1" dirty="0"/>
              <a:t> Station</a:t>
            </a:r>
            <a:r>
              <a:rPr lang="en-GB" sz="430" dirty="0"/>
              <a:t>: host trans on shared medium. Wired </a:t>
            </a:r>
            <a:r>
              <a:rPr lang="en-GB" sz="430" dirty="0">
                <a:sym typeface="Wingdings" panose="05000000000000000000" pitchFamily="2" charset="2"/>
              </a:rPr>
              <a:t>frame collisions = both need </a:t>
            </a:r>
            <a:r>
              <a:rPr lang="en-GB" sz="430" dirty="0" err="1">
                <a:sym typeface="Wingdings" panose="05000000000000000000" pitchFamily="2" charset="2"/>
              </a:rPr>
              <a:t>retrans</a:t>
            </a:r>
            <a:r>
              <a:rPr lang="en-GB" sz="430" dirty="0">
                <a:sym typeface="Wingdings" panose="05000000000000000000" pitchFamily="2" charset="2"/>
              </a:rPr>
              <a:t>. </a:t>
            </a:r>
            <a:r>
              <a:rPr lang="en-GB" sz="430" dirty="0" err="1">
                <a:sym typeface="Wingdings" panose="05000000000000000000" pitchFamily="2" charset="2"/>
              </a:rPr>
              <a:t>W-lessone</a:t>
            </a:r>
            <a:r>
              <a:rPr lang="en-GB" sz="430" dirty="0">
                <a:sym typeface="Wingdings" panose="05000000000000000000" pitchFamily="2" charset="2"/>
              </a:rPr>
              <a:t> trans may be stronger so one may be </a:t>
            </a:r>
            <a:r>
              <a:rPr lang="en-GB" sz="430" dirty="0" err="1">
                <a:sym typeface="Wingdings" panose="05000000000000000000" pitchFamily="2" charset="2"/>
              </a:rPr>
              <a:t>recv</a:t>
            </a:r>
            <a:r>
              <a:rPr lang="en-GB" sz="430" dirty="0">
                <a:sym typeface="Wingdings" panose="05000000000000000000" pitchFamily="2" charset="2"/>
              </a:rPr>
              <a:t>. </a:t>
            </a:r>
            <a:r>
              <a:rPr lang="en-GB" sz="430" b="1" dirty="0" err="1">
                <a:sym typeface="Wingdings" panose="05000000000000000000" pitchFamily="2" charset="2"/>
              </a:rPr>
              <a:t>Strats</a:t>
            </a:r>
            <a:r>
              <a:rPr lang="en-GB" sz="430" dirty="0">
                <a:sym typeface="Wingdings" panose="05000000000000000000" pitchFamily="2" charset="2"/>
              </a:rPr>
              <a:t>: </a:t>
            </a:r>
            <a:r>
              <a:rPr lang="en-GB" sz="430" i="1" dirty="0">
                <a:sym typeface="Wingdings" panose="05000000000000000000" pitchFamily="2" charset="2"/>
              </a:rPr>
              <a:t>No Control</a:t>
            </a:r>
            <a:r>
              <a:rPr lang="en-GB" sz="430" dirty="0">
                <a:sym typeface="Wingdings" panose="05000000000000000000" pitchFamily="2" charset="2"/>
              </a:rPr>
              <a:t>: frame not </a:t>
            </a:r>
            <a:r>
              <a:rPr lang="en-GB" sz="430" dirty="0" err="1">
                <a:sym typeface="Wingdings" panose="05000000000000000000" pitchFamily="2" charset="2"/>
              </a:rPr>
              <a:t>recvstation</a:t>
            </a:r>
            <a:r>
              <a:rPr lang="en-GB" sz="430" dirty="0">
                <a:sym typeface="Wingdings" panose="05000000000000000000" pitchFamily="2" charset="2"/>
              </a:rPr>
              <a:t> </a:t>
            </a:r>
            <a:r>
              <a:rPr lang="en-GB" sz="430" dirty="0" err="1">
                <a:sym typeface="Wingdings" panose="05000000000000000000" pitchFamily="2" charset="2"/>
              </a:rPr>
              <a:t>retrans</a:t>
            </a:r>
            <a:r>
              <a:rPr lang="en-GB" sz="430" dirty="0">
                <a:sym typeface="Wingdings" panose="05000000000000000000" pitchFamily="2" charset="2"/>
              </a:rPr>
              <a:t> whenever. Fine if channel util low, </a:t>
            </a:r>
            <a:r>
              <a:rPr lang="en-GB" sz="430" dirty="0" err="1">
                <a:sym typeface="Wingdings" panose="05000000000000000000" pitchFamily="2" charset="2"/>
              </a:rPr>
              <a:t>ineff</a:t>
            </a:r>
            <a:r>
              <a:rPr lang="en-GB" sz="430" dirty="0">
                <a:sym typeface="Wingdings" panose="05000000000000000000" pitchFamily="2" charset="2"/>
              </a:rPr>
              <a:t> when contention high. </a:t>
            </a:r>
            <a:r>
              <a:rPr lang="en-GB" sz="430" i="1" dirty="0">
                <a:sym typeface="Wingdings" panose="05000000000000000000" pitchFamily="2" charset="2"/>
              </a:rPr>
              <a:t>RR</a:t>
            </a:r>
            <a:r>
              <a:rPr lang="en-GB" sz="430" dirty="0">
                <a:sym typeface="Wingdings" panose="05000000000000000000" pitchFamily="2" charset="2"/>
              </a:rPr>
              <a:t>: stations take turns, used in token-based MAC sys. </a:t>
            </a:r>
            <a:r>
              <a:rPr lang="en-GB" sz="430" i="1" dirty="0">
                <a:sym typeface="Wingdings" panose="05000000000000000000" pitchFamily="2" charset="2"/>
              </a:rPr>
              <a:t>Reservations</a:t>
            </a:r>
            <a:r>
              <a:rPr lang="en-GB" sz="430" dirty="0">
                <a:sym typeface="Wingdings" panose="05000000000000000000" pitchFamily="2" charset="2"/>
              </a:rPr>
              <a:t>: stat res </a:t>
            </a:r>
            <a:r>
              <a:rPr lang="en-GB" sz="430" dirty="0" err="1">
                <a:sym typeface="Wingdings" panose="05000000000000000000" pitchFamily="2" charset="2"/>
              </a:rPr>
              <a:t>chann</a:t>
            </a:r>
            <a:r>
              <a:rPr lang="en-GB" sz="430" dirty="0">
                <a:sym typeface="Wingdings" panose="05000000000000000000" pitchFamily="2" charset="2"/>
              </a:rPr>
              <a:t> before trans, only trans for time interval res. Sys needed to manage </a:t>
            </a:r>
            <a:r>
              <a:rPr lang="en-GB" sz="430" dirty="0" err="1">
                <a:sym typeface="Wingdings" panose="05000000000000000000" pitchFamily="2" charset="2"/>
              </a:rPr>
              <a:t>ress</a:t>
            </a:r>
            <a:r>
              <a:rPr lang="en-GB" sz="430" dirty="0">
                <a:sym typeface="Wingdings" panose="05000000000000000000" pitchFamily="2" charset="2"/>
              </a:rPr>
              <a:t>. Used in slotted sys. </a:t>
            </a:r>
            <a:r>
              <a:rPr lang="en-GB" sz="430" b="1" dirty="0">
                <a:sym typeface="Wingdings" panose="05000000000000000000" pitchFamily="2" charset="2"/>
              </a:rPr>
              <a:t>Static Channel </a:t>
            </a:r>
            <a:r>
              <a:rPr lang="en-GB" sz="430" b="1" dirty="0" err="1">
                <a:sym typeface="Wingdings" panose="05000000000000000000" pitchFamily="2" charset="2"/>
              </a:rPr>
              <a:t>Alloc</a:t>
            </a:r>
            <a:r>
              <a:rPr lang="en-GB" sz="430" dirty="0">
                <a:sym typeface="Wingdings" panose="05000000000000000000" pitchFamily="2" charset="2"/>
              </a:rPr>
              <a:t>: fixed sched of times to trans. For n stations: </a:t>
            </a:r>
            <a:r>
              <a:rPr lang="en-GB" sz="430" i="1" dirty="0">
                <a:sym typeface="Wingdings" panose="05000000000000000000" pitchFamily="2" charset="2"/>
              </a:rPr>
              <a:t>Time </a:t>
            </a:r>
            <a:r>
              <a:rPr lang="en-GB" sz="430" i="1" dirty="0" err="1">
                <a:sym typeface="Wingdings" panose="05000000000000000000" pitchFamily="2" charset="2"/>
              </a:rPr>
              <a:t>Div</a:t>
            </a:r>
            <a:r>
              <a:rPr lang="en-GB" sz="430" i="1" dirty="0">
                <a:sym typeface="Wingdings" panose="05000000000000000000" pitchFamily="2" charset="2"/>
              </a:rPr>
              <a:t> Multiplexing (TDM)</a:t>
            </a:r>
            <a:r>
              <a:rPr lang="en-GB" sz="430" dirty="0">
                <a:sym typeface="Wingdings" panose="05000000000000000000" pitchFamily="2" charset="2"/>
              </a:rPr>
              <a:t>: S wait for time slot, rate limited to R/n, R = max </a:t>
            </a:r>
            <a:r>
              <a:rPr lang="en-GB" sz="430" dirty="0" err="1">
                <a:sym typeface="Wingdings" panose="05000000000000000000" pitchFamily="2" charset="2"/>
              </a:rPr>
              <a:t>chann</a:t>
            </a:r>
            <a:r>
              <a:rPr lang="en-GB" sz="430" dirty="0">
                <a:sym typeface="Wingdings" panose="05000000000000000000" pitchFamily="2" charset="2"/>
              </a:rPr>
              <a:t> rate. </a:t>
            </a:r>
            <a:r>
              <a:rPr lang="en-GB" sz="430" i="1" dirty="0">
                <a:sym typeface="Wingdings" panose="05000000000000000000" pitchFamily="2" charset="2"/>
              </a:rPr>
              <a:t>Freq DM (FDM)</a:t>
            </a:r>
            <a:r>
              <a:rPr lang="en-GB" sz="430" dirty="0">
                <a:sym typeface="Wingdings" panose="05000000000000000000" pitchFamily="2" charset="2"/>
              </a:rPr>
              <a:t>: S get </a:t>
            </a:r>
            <a:r>
              <a:rPr lang="en-GB" sz="430" dirty="0" err="1">
                <a:sym typeface="Wingdings" panose="05000000000000000000" pitchFamily="2" charset="2"/>
              </a:rPr>
              <a:t>lim</a:t>
            </a:r>
            <a:r>
              <a:rPr lang="en-GB" sz="430" dirty="0">
                <a:sym typeface="Wingdings" panose="05000000000000000000" pitchFamily="2" charset="2"/>
              </a:rPr>
              <a:t> </a:t>
            </a:r>
            <a:r>
              <a:rPr lang="en-GB" sz="430" dirty="0" err="1">
                <a:sym typeface="Wingdings" panose="05000000000000000000" pitchFamily="2" charset="2"/>
              </a:rPr>
              <a:t>freq</a:t>
            </a:r>
            <a:r>
              <a:rPr lang="en-GB" sz="430" dirty="0">
                <a:sym typeface="Wingdings" panose="05000000000000000000" pitchFamily="2" charset="2"/>
              </a:rPr>
              <a:t> band, each use B/n, B = total </a:t>
            </a:r>
            <a:r>
              <a:rPr lang="en-GB" sz="430" dirty="0" err="1">
                <a:sym typeface="Wingdings" panose="05000000000000000000" pitchFamily="2" charset="2"/>
              </a:rPr>
              <a:t>chann</a:t>
            </a:r>
            <a:r>
              <a:rPr lang="en-GB" sz="430" dirty="0">
                <a:sym typeface="Wingdings" panose="05000000000000000000" pitchFamily="2" charset="2"/>
              </a:rPr>
              <a:t> bandwidth (bad for large n/</a:t>
            </a:r>
            <a:r>
              <a:rPr lang="en-GB" sz="430" dirty="0" err="1">
                <a:sym typeface="Wingdings" panose="05000000000000000000" pitchFamily="2" charset="2"/>
              </a:rPr>
              <a:t>bursty</a:t>
            </a:r>
            <a:r>
              <a:rPr lang="en-GB" sz="430" dirty="0">
                <a:sym typeface="Wingdings" panose="05000000000000000000" pitchFamily="2" charset="2"/>
              </a:rPr>
              <a:t> traffic). </a:t>
            </a:r>
            <a:r>
              <a:rPr lang="en-GB" sz="430" b="1" dirty="0">
                <a:sym typeface="Wingdings" panose="05000000000000000000" pitchFamily="2" charset="2"/>
              </a:rPr>
              <a:t>Dyn CA</a:t>
            </a:r>
            <a:r>
              <a:rPr lang="en-GB" sz="430" dirty="0">
                <a:sym typeface="Wingdings" panose="05000000000000000000" pitchFamily="2" charset="2"/>
              </a:rPr>
              <a:t>: </a:t>
            </a:r>
            <a:r>
              <a:rPr lang="en-GB" sz="430" i="1" dirty="0">
                <a:sym typeface="Wingdings" panose="05000000000000000000" pitchFamily="2" charset="2"/>
              </a:rPr>
              <a:t>ALOHA Protocol</a:t>
            </a:r>
            <a:r>
              <a:rPr lang="en-GB" sz="430" dirty="0">
                <a:sym typeface="Wingdings" panose="05000000000000000000" pitchFamily="2" charset="2"/>
              </a:rPr>
              <a:t>: S trans whenever, if </a:t>
            </a:r>
            <a:r>
              <a:rPr lang="en-GB" sz="430" dirty="0" err="1">
                <a:sym typeface="Wingdings" panose="05000000000000000000" pitchFamily="2" charset="2"/>
              </a:rPr>
              <a:t>coll</a:t>
            </a:r>
            <a:r>
              <a:rPr lang="en-GB" sz="430" dirty="0">
                <a:sym typeface="Wingdings" panose="05000000000000000000" pitchFamily="2" charset="2"/>
              </a:rPr>
              <a:t>, S wait rand period before re-trans. </a:t>
            </a:r>
            <a:r>
              <a:rPr lang="en-GB" sz="430" b="1" dirty="0">
                <a:sym typeface="Wingdings" panose="05000000000000000000" pitchFamily="2" charset="2"/>
              </a:rPr>
              <a:t>A </a:t>
            </a:r>
            <a:r>
              <a:rPr lang="en-GB" sz="430" dirty="0">
                <a:sym typeface="Wingdings" panose="05000000000000000000" pitchFamily="2" charset="2"/>
              </a:rPr>
              <a:t>= Fair </a:t>
            </a:r>
            <a:r>
              <a:rPr lang="en-GB" sz="430" dirty="0" err="1">
                <a:sym typeface="Wingdings" panose="05000000000000000000" pitchFamily="2" charset="2"/>
              </a:rPr>
              <a:t>chann</a:t>
            </a:r>
            <a:r>
              <a:rPr lang="en-GB" sz="430" dirty="0">
                <a:sym typeface="Wingdings" panose="05000000000000000000" pitchFamily="2" charset="2"/>
              </a:rPr>
              <a:t> access. </a:t>
            </a:r>
            <a:r>
              <a:rPr lang="en-GB" sz="430" b="1" dirty="0">
                <a:sym typeface="Wingdings" panose="05000000000000000000" pitchFamily="2" charset="2"/>
              </a:rPr>
              <a:t>D </a:t>
            </a:r>
            <a:r>
              <a:rPr lang="en-GB" sz="430" dirty="0">
                <a:sym typeface="Wingdings" panose="05000000000000000000" pitchFamily="2" charset="2"/>
              </a:rPr>
              <a:t>= Low channel efficiency (large vuln period), if frame trans </a:t>
            </a:r>
            <a:r>
              <a:rPr lang="en-GB" sz="430" dirty="0" err="1">
                <a:sym typeface="Wingdings" panose="05000000000000000000" pitchFamily="2" charset="2"/>
              </a:rPr>
              <a:t>interr</a:t>
            </a:r>
            <a:r>
              <a:rPr lang="en-GB" sz="430" dirty="0">
                <a:sym typeface="Wingdings" panose="05000000000000000000" pitchFamily="2" charset="2"/>
              </a:rPr>
              <a:t> at any point both resent, max efficiency 18% at 50% load. </a:t>
            </a:r>
            <a:r>
              <a:rPr lang="en-GB" sz="430" i="1" dirty="0">
                <a:sym typeface="Wingdings" panose="05000000000000000000" pitchFamily="2" charset="2"/>
              </a:rPr>
              <a:t>Slotted ALOHA</a:t>
            </a:r>
            <a:r>
              <a:rPr lang="en-GB" sz="430" dirty="0">
                <a:sym typeface="Wingdings" panose="05000000000000000000" pitchFamily="2" charset="2"/>
              </a:rPr>
              <a:t>: Only trans on disc time intervals, man by synchronous global clock. </a:t>
            </a:r>
            <a:r>
              <a:rPr lang="en-GB" sz="430" b="1" dirty="0">
                <a:sym typeface="Wingdings" panose="05000000000000000000" pitchFamily="2" charset="2"/>
              </a:rPr>
              <a:t>A</a:t>
            </a:r>
            <a:r>
              <a:rPr lang="en-GB" sz="430" dirty="0">
                <a:sym typeface="Wingdings" panose="05000000000000000000" pitchFamily="2" charset="2"/>
              </a:rPr>
              <a:t> = red </a:t>
            </a:r>
            <a:r>
              <a:rPr lang="en-GB" sz="430" dirty="0" err="1">
                <a:sym typeface="Wingdings" panose="05000000000000000000" pitchFamily="2" charset="2"/>
              </a:rPr>
              <a:t>opps</a:t>
            </a:r>
            <a:r>
              <a:rPr lang="en-GB" sz="430" dirty="0">
                <a:sym typeface="Wingdings" panose="05000000000000000000" pitchFamily="2" charset="2"/>
              </a:rPr>
              <a:t> for new frame to </a:t>
            </a:r>
            <a:r>
              <a:rPr lang="en-GB" sz="430" dirty="0" err="1">
                <a:sym typeface="Wingdings" panose="05000000000000000000" pitchFamily="2" charset="2"/>
              </a:rPr>
              <a:t>coll</a:t>
            </a:r>
            <a:r>
              <a:rPr lang="en-GB" sz="430" dirty="0">
                <a:sym typeface="Wingdings" panose="05000000000000000000" pitchFamily="2" charset="2"/>
              </a:rPr>
              <a:t> with old, only </a:t>
            </a:r>
            <a:r>
              <a:rPr lang="en-GB" sz="430" dirty="0" err="1">
                <a:sym typeface="Wingdings" panose="05000000000000000000" pitchFamily="2" charset="2"/>
              </a:rPr>
              <a:t>coll</a:t>
            </a:r>
            <a:r>
              <a:rPr lang="en-GB" sz="430" dirty="0">
                <a:sym typeface="Wingdings" panose="05000000000000000000" pitchFamily="2" charset="2"/>
              </a:rPr>
              <a:t> with exact overlap (slot contention). </a:t>
            </a:r>
            <a:r>
              <a:rPr lang="en-GB" sz="430" b="1" dirty="0">
                <a:sym typeface="Wingdings" panose="05000000000000000000" pitchFamily="2" charset="2"/>
              </a:rPr>
              <a:t>D</a:t>
            </a:r>
            <a:r>
              <a:rPr lang="en-GB" sz="430" dirty="0">
                <a:sym typeface="Wingdings" panose="05000000000000000000" pitchFamily="2" charset="2"/>
              </a:rPr>
              <a:t> = max eff 36% at 100% load. When </a:t>
            </a:r>
            <a:r>
              <a:rPr lang="en-GB" sz="430" dirty="0" err="1">
                <a:sym typeface="Wingdings" panose="05000000000000000000" pitchFamily="2" charset="2"/>
              </a:rPr>
              <a:t>diag</a:t>
            </a:r>
            <a:r>
              <a:rPr lang="en-GB" sz="430" dirty="0">
                <a:sym typeface="Wingdings" panose="05000000000000000000" pitchFamily="2" charset="2"/>
              </a:rPr>
              <a:t> </a:t>
            </a:r>
            <a:r>
              <a:rPr lang="en-GB" sz="430" dirty="0" err="1">
                <a:sym typeface="Wingdings" panose="05000000000000000000" pitchFamily="2" charset="2"/>
              </a:rPr>
              <a:t>pureslotted</a:t>
            </a:r>
            <a:r>
              <a:rPr lang="en-GB" sz="430" dirty="0">
                <a:sym typeface="Wingdings" panose="05000000000000000000" pitchFamily="2" charset="2"/>
              </a:rPr>
              <a:t>, start at soonest </a:t>
            </a:r>
            <a:r>
              <a:rPr lang="en-GB" sz="430" i="1" dirty="0">
                <a:sym typeface="Wingdings" panose="05000000000000000000" pitchFamily="2" charset="2"/>
              </a:rPr>
              <a:t>after</a:t>
            </a:r>
            <a:r>
              <a:rPr lang="en-GB" sz="430" dirty="0">
                <a:sym typeface="Wingdings" panose="05000000000000000000" pitchFamily="2" charset="2"/>
              </a:rPr>
              <a:t> slot.</a:t>
            </a:r>
            <a:endParaRPr lang="en-GB" sz="430" b="1" dirty="0"/>
          </a:p>
        </p:txBody>
      </p:sp>
      <p:sp>
        <p:nvSpPr>
          <p:cNvPr id="54" name="Rectangle 53">
            <a:extLst>
              <a:ext uri="{FF2B5EF4-FFF2-40B4-BE49-F238E27FC236}">
                <a16:creationId xmlns:a16="http://schemas.microsoft.com/office/drawing/2014/main" id="{A0087077-92A2-A9DC-97A2-79B18E654445}"/>
              </a:ext>
            </a:extLst>
          </p:cNvPr>
          <p:cNvSpPr/>
          <p:nvPr/>
        </p:nvSpPr>
        <p:spPr>
          <a:xfrm>
            <a:off x="2855209" y="7443766"/>
            <a:ext cx="1692321" cy="119366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extBox 54">
            <a:extLst>
              <a:ext uri="{FF2B5EF4-FFF2-40B4-BE49-F238E27FC236}">
                <a16:creationId xmlns:a16="http://schemas.microsoft.com/office/drawing/2014/main" id="{7AD038E8-E287-2803-8F97-B272D3E0B96F}"/>
              </a:ext>
            </a:extLst>
          </p:cNvPr>
          <p:cNvSpPr txBox="1"/>
          <p:nvPr/>
        </p:nvSpPr>
        <p:spPr>
          <a:xfrm>
            <a:off x="4482269" y="7409625"/>
            <a:ext cx="2932944" cy="1548116"/>
          </a:xfrm>
          <a:prstGeom prst="rect">
            <a:avLst/>
          </a:prstGeom>
          <a:noFill/>
        </p:spPr>
        <p:txBody>
          <a:bodyPr wrap="square" rtlCol="0">
            <a:spAutoFit/>
          </a:bodyPr>
          <a:lstStyle/>
          <a:p>
            <a:r>
              <a:rPr lang="en-GB" sz="430" b="1" dirty="0">
                <a:solidFill>
                  <a:schemeClr val="accent4">
                    <a:lumMod val="75000"/>
                  </a:schemeClr>
                </a:solidFill>
              </a:rPr>
              <a:t>CSMA</a:t>
            </a:r>
            <a:r>
              <a:rPr lang="en-GB" sz="430" dirty="0"/>
              <a:t> (Carrier Sense Mult Access): </a:t>
            </a:r>
            <a:r>
              <a:rPr lang="en-GB" sz="430" b="1" dirty="0"/>
              <a:t>Carrier Sensing</a:t>
            </a:r>
            <a:r>
              <a:rPr lang="en-GB" sz="430" dirty="0"/>
              <a:t>: listen before trans, only trans when channel idle (red </a:t>
            </a:r>
            <a:r>
              <a:rPr lang="en-GB" sz="430" dirty="0" err="1"/>
              <a:t>colls</a:t>
            </a:r>
            <a:r>
              <a:rPr lang="en-GB" sz="430" dirty="0"/>
              <a:t> over ALOHA – frames not sent while another happening). Colls happen </a:t>
            </a:r>
            <a:r>
              <a:rPr lang="en-GB" sz="430" dirty="0" err="1"/>
              <a:t>bc</a:t>
            </a:r>
            <a:r>
              <a:rPr lang="en-GB" sz="430" dirty="0"/>
              <a:t> of trans delay – 2 stations see idle channel, both trans, sig not got to each other yet. </a:t>
            </a:r>
            <a:r>
              <a:rPr lang="en-GB" sz="430" b="1" dirty="0"/>
              <a:t>CSMA/CA </a:t>
            </a:r>
            <a:r>
              <a:rPr lang="en-GB" sz="430" dirty="0"/>
              <a:t>(Avoidance, </a:t>
            </a:r>
            <a:r>
              <a:rPr lang="en-GB" sz="430" dirty="0" err="1"/>
              <a:t>WiFi</a:t>
            </a:r>
            <a:r>
              <a:rPr lang="en-GB" sz="430" dirty="0"/>
              <a:t>). </a:t>
            </a:r>
            <a:r>
              <a:rPr lang="en-GB" sz="430" b="1" dirty="0"/>
              <a:t>CSMA/CD</a:t>
            </a:r>
            <a:r>
              <a:rPr lang="en-GB" sz="430" dirty="0"/>
              <a:t> (Coll Detection, Ethernet): stat listens to channel during trans to check for </a:t>
            </a:r>
            <a:r>
              <a:rPr lang="en-GB" sz="430" dirty="0" err="1"/>
              <a:t>colls</a:t>
            </a:r>
            <a:r>
              <a:rPr lang="en-GB" sz="430" dirty="0"/>
              <a:t>, trans </a:t>
            </a:r>
            <a:r>
              <a:rPr lang="en-GB" sz="430" dirty="0" err="1"/>
              <a:t>stop+send</a:t>
            </a:r>
            <a:r>
              <a:rPr lang="en-GB" sz="430" dirty="0"/>
              <a:t> jamming sig when </a:t>
            </a:r>
            <a:r>
              <a:rPr lang="en-GB" sz="430" dirty="0" err="1"/>
              <a:t>coll</a:t>
            </a:r>
            <a:r>
              <a:rPr lang="en-GB" sz="430" dirty="0"/>
              <a:t> (tells others </a:t>
            </a:r>
            <a:r>
              <a:rPr lang="en-GB" sz="430" dirty="0" err="1"/>
              <a:t>abt</a:t>
            </a:r>
            <a:r>
              <a:rPr lang="en-GB" sz="430" dirty="0"/>
              <a:t> </a:t>
            </a:r>
            <a:r>
              <a:rPr lang="en-GB" sz="430" dirty="0" err="1"/>
              <a:t>coll</a:t>
            </a:r>
            <a:r>
              <a:rPr lang="en-GB" sz="430" dirty="0"/>
              <a:t>). Host must trans long enough to tell the frame not collided – min frame </a:t>
            </a:r>
            <a:r>
              <a:rPr lang="en-GB" sz="430" dirty="0" err="1"/>
              <a:t>len</a:t>
            </a:r>
            <a:r>
              <a:rPr lang="en-GB" sz="430" dirty="0"/>
              <a:t> = 2n (n = end-to-end trans delay). Best-effort (no central auth controlling trans), suitable for most LANs, unacceptable for real-time sys (</a:t>
            </a:r>
            <a:r>
              <a:rPr lang="en-GB" sz="430" dirty="0" err="1"/>
              <a:t>req</a:t>
            </a:r>
            <a:r>
              <a:rPr lang="en-GB" sz="430" dirty="0"/>
              <a:t> max wait time, min bandwidth assurances). </a:t>
            </a:r>
            <a:r>
              <a:rPr lang="en-GB" sz="430" b="1" dirty="0"/>
              <a:t>Carrier Extension</a:t>
            </a:r>
            <a:r>
              <a:rPr lang="en-GB" sz="430" dirty="0"/>
              <a:t>: min frame size </a:t>
            </a:r>
            <a:r>
              <a:rPr lang="en-GB" sz="430" dirty="0" err="1"/>
              <a:t>req</a:t>
            </a:r>
            <a:r>
              <a:rPr lang="en-GB" sz="430" dirty="0"/>
              <a:t> (to hold channel until bits reach </a:t>
            </a:r>
            <a:r>
              <a:rPr lang="en-GB" sz="430" dirty="0" err="1"/>
              <a:t>dst</a:t>
            </a:r>
            <a:r>
              <a:rPr lang="en-GB" sz="430" dirty="0"/>
              <a:t>) so: [Header | Payload | Footer | Garbage]. Wasted time for </a:t>
            </a:r>
            <a:r>
              <a:rPr lang="en-GB" sz="430" dirty="0" err="1"/>
              <a:t>garbage</a:t>
            </a:r>
            <a:r>
              <a:rPr lang="en-GB" sz="430" dirty="0" err="1">
                <a:sym typeface="Wingdings" panose="05000000000000000000" pitchFamily="2" charset="2"/>
              </a:rPr>
              <a:t>ineff</a:t>
            </a:r>
            <a:r>
              <a:rPr lang="en-GB" sz="430" dirty="0">
                <a:sym typeface="Wingdings" panose="05000000000000000000" pitchFamily="2" charset="2"/>
              </a:rPr>
              <a:t>. </a:t>
            </a:r>
            <a:r>
              <a:rPr lang="en-GB" sz="430" b="1" dirty="0">
                <a:sym typeface="Wingdings" panose="05000000000000000000" pitchFamily="2" charset="2"/>
              </a:rPr>
              <a:t>Frame Bursting</a:t>
            </a:r>
            <a:r>
              <a:rPr lang="en-GB" sz="430" dirty="0">
                <a:sym typeface="Wingdings" panose="05000000000000000000" pitchFamily="2" charset="2"/>
              </a:rPr>
              <a:t>: Mult frames buffered then sent together (need CE between frames to </a:t>
            </a:r>
            <a:r>
              <a:rPr lang="en-GB" sz="430" dirty="0" err="1">
                <a:sym typeface="Wingdings" panose="05000000000000000000" pitchFamily="2" charset="2"/>
              </a:rPr>
              <a:t>sep</a:t>
            </a:r>
            <a:r>
              <a:rPr lang="en-GB" sz="430" dirty="0">
                <a:sym typeface="Wingdings" panose="05000000000000000000" pitchFamily="2" charset="2"/>
              </a:rPr>
              <a:t>). </a:t>
            </a:r>
            <a:r>
              <a:rPr lang="en-GB" sz="430" b="1" dirty="0">
                <a:sym typeface="Wingdings" panose="05000000000000000000" pitchFamily="2" charset="2"/>
              </a:rPr>
              <a:t>Channel Back-Off</a:t>
            </a:r>
            <a:r>
              <a:rPr lang="en-GB" sz="430" dirty="0">
                <a:sym typeface="Wingdings" panose="05000000000000000000" pitchFamily="2" charset="2"/>
              </a:rPr>
              <a:t>: </a:t>
            </a:r>
            <a:r>
              <a:rPr lang="en-GB" sz="430" i="1" dirty="0">
                <a:sym typeface="Wingdings" panose="05000000000000000000" pitchFamily="2" charset="2"/>
              </a:rPr>
              <a:t>1-persistent</a:t>
            </a:r>
            <a:r>
              <a:rPr lang="en-GB" sz="430" dirty="0">
                <a:sym typeface="Wingdings" panose="05000000000000000000" pitchFamily="2" charset="2"/>
              </a:rPr>
              <a:t>: continually check </a:t>
            </a:r>
            <a:r>
              <a:rPr lang="en-GB" sz="430" dirty="0" err="1">
                <a:sym typeface="Wingdings" panose="05000000000000000000" pitchFamily="2" charset="2"/>
              </a:rPr>
              <a:t>chann</a:t>
            </a:r>
            <a:r>
              <a:rPr lang="en-GB" sz="430" dirty="0">
                <a:sym typeface="Wingdings" panose="05000000000000000000" pitchFamily="2" charset="2"/>
              </a:rPr>
              <a:t>, trans as soon as free (Ethernet, aggressive). </a:t>
            </a:r>
            <a:r>
              <a:rPr lang="en-GB" sz="430" i="1" dirty="0">
                <a:sym typeface="Wingdings" panose="05000000000000000000" pitchFamily="2" charset="2"/>
              </a:rPr>
              <a:t>Non-p</a:t>
            </a:r>
            <a:r>
              <a:rPr lang="en-GB" sz="430" dirty="0">
                <a:sym typeface="Wingdings" panose="05000000000000000000" pitchFamily="2" charset="2"/>
              </a:rPr>
              <a:t>: if </a:t>
            </a:r>
            <a:r>
              <a:rPr lang="en-GB" sz="430" dirty="0" err="1">
                <a:sym typeface="Wingdings" panose="05000000000000000000" pitchFamily="2" charset="2"/>
              </a:rPr>
              <a:t>chann</a:t>
            </a:r>
            <a:r>
              <a:rPr lang="en-GB" sz="430" dirty="0">
                <a:sym typeface="Wingdings" panose="05000000000000000000" pitchFamily="2" charset="2"/>
              </a:rPr>
              <a:t> idle trans </a:t>
            </a:r>
            <a:r>
              <a:rPr lang="en-GB" sz="430" dirty="0" err="1">
                <a:sym typeface="Wingdings" panose="05000000000000000000" pitchFamily="2" charset="2"/>
              </a:rPr>
              <a:t>imm</a:t>
            </a:r>
            <a:r>
              <a:rPr lang="en-GB" sz="430" dirty="0">
                <a:sym typeface="Wingdings" panose="05000000000000000000" pitchFamily="2" charset="2"/>
              </a:rPr>
              <a:t> else wait rand period of time before check again (non-</a:t>
            </a:r>
            <a:r>
              <a:rPr lang="en-GB" sz="430" dirty="0" err="1">
                <a:sym typeface="Wingdings" panose="05000000000000000000" pitchFamily="2" charset="2"/>
              </a:rPr>
              <a:t>agg</a:t>
            </a:r>
            <a:r>
              <a:rPr lang="en-GB" sz="430" dirty="0">
                <a:sym typeface="Wingdings" panose="05000000000000000000" pitchFamily="2" charset="2"/>
              </a:rPr>
              <a:t>). </a:t>
            </a:r>
            <a:r>
              <a:rPr lang="en-GB" sz="430" i="1" dirty="0">
                <a:sym typeface="Wingdings" panose="05000000000000000000" pitchFamily="2" charset="2"/>
              </a:rPr>
              <a:t>P-p</a:t>
            </a:r>
            <a:r>
              <a:rPr lang="en-GB" sz="430" dirty="0">
                <a:sym typeface="Wingdings" panose="05000000000000000000" pitchFamily="2" charset="2"/>
              </a:rPr>
              <a:t>: continually check </a:t>
            </a:r>
            <a:r>
              <a:rPr lang="en-GB" sz="430" dirty="0" err="1">
                <a:sym typeface="Wingdings" panose="05000000000000000000" pitchFamily="2" charset="2"/>
              </a:rPr>
              <a:t>chann</a:t>
            </a:r>
            <a:r>
              <a:rPr lang="en-GB" sz="430" dirty="0">
                <a:sym typeface="Wingdings" panose="05000000000000000000" pitchFamily="2" charset="2"/>
              </a:rPr>
              <a:t>, if free trans with prob p (</a:t>
            </a:r>
            <a:r>
              <a:rPr lang="en-GB" sz="430" dirty="0" err="1">
                <a:sym typeface="Wingdings" panose="05000000000000000000" pitchFamily="2" charset="2"/>
              </a:rPr>
              <a:t>strat</a:t>
            </a:r>
            <a:r>
              <a:rPr lang="en-GB" sz="430" dirty="0">
                <a:sym typeface="Wingdings" panose="05000000000000000000" pitchFamily="2" charset="2"/>
              </a:rPr>
              <a:t> between 1 and non). </a:t>
            </a:r>
            <a:r>
              <a:rPr lang="en-GB" sz="430" b="1" dirty="0">
                <a:sym typeface="Wingdings" panose="05000000000000000000" pitchFamily="2" charset="2"/>
              </a:rPr>
              <a:t>Binary Exponential Back-Off</a:t>
            </a:r>
            <a:r>
              <a:rPr lang="en-GB" sz="430" dirty="0">
                <a:sym typeface="Wingdings" panose="05000000000000000000" pitchFamily="2" charset="2"/>
              </a:rPr>
              <a:t>: used when network load high. Slot </a:t>
            </a:r>
            <a:r>
              <a:rPr lang="en-GB" sz="430" dirty="0" err="1">
                <a:sym typeface="Wingdings" panose="05000000000000000000" pitchFamily="2" charset="2"/>
              </a:rPr>
              <a:t>len</a:t>
            </a:r>
            <a:r>
              <a:rPr lang="en-GB" sz="430" dirty="0">
                <a:sym typeface="Wingdings" panose="05000000000000000000" pitchFamily="2" charset="2"/>
              </a:rPr>
              <a:t> = min frame </a:t>
            </a:r>
            <a:r>
              <a:rPr lang="en-GB" sz="430" dirty="0" err="1">
                <a:sym typeface="Wingdings" panose="05000000000000000000" pitchFamily="2" charset="2"/>
              </a:rPr>
              <a:t>len</a:t>
            </a:r>
            <a:r>
              <a:rPr lang="en-GB" sz="430" dirty="0">
                <a:sym typeface="Wingdings" panose="05000000000000000000" pitchFamily="2" charset="2"/>
              </a:rPr>
              <a:t>. If </a:t>
            </a:r>
            <a:r>
              <a:rPr lang="en-GB" sz="430" dirty="0" err="1">
                <a:sym typeface="Wingdings" panose="05000000000000000000" pitchFamily="2" charset="2"/>
              </a:rPr>
              <a:t>coll</a:t>
            </a:r>
            <a:r>
              <a:rPr lang="en-GB" sz="430" dirty="0">
                <a:sym typeface="Wingdings" panose="05000000000000000000" pitchFamily="2" charset="2"/>
              </a:rPr>
              <a:t> in trans, wait 0/1 slots before trying again. After C </a:t>
            </a:r>
            <a:r>
              <a:rPr lang="en-GB" sz="430" dirty="0" err="1">
                <a:sym typeface="Wingdings" panose="05000000000000000000" pitchFamily="2" charset="2"/>
              </a:rPr>
              <a:t>colls</a:t>
            </a:r>
            <a:r>
              <a:rPr lang="en-GB" sz="430" dirty="0">
                <a:sym typeface="Wingdings" panose="05000000000000000000" pitchFamily="2" charset="2"/>
              </a:rPr>
              <a:t>, wait 2</a:t>
            </a:r>
            <a:r>
              <a:rPr lang="en-GB" sz="430" baseline="30000" dirty="0">
                <a:sym typeface="Wingdings" panose="05000000000000000000" pitchFamily="2" charset="2"/>
              </a:rPr>
              <a:t>C</a:t>
            </a:r>
            <a:r>
              <a:rPr lang="en-GB" sz="430" dirty="0">
                <a:sym typeface="Wingdings" panose="05000000000000000000" pitchFamily="2" charset="2"/>
              </a:rPr>
              <a:t> – 1 slots (up to </a:t>
            </a:r>
            <a:r>
              <a:rPr lang="en-GB" sz="430" dirty="0" err="1">
                <a:sym typeface="Wingdings" panose="05000000000000000000" pitchFamily="2" charset="2"/>
              </a:rPr>
              <a:t>lim</a:t>
            </a:r>
            <a:r>
              <a:rPr lang="en-GB" sz="430" dirty="0">
                <a:sym typeface="Wingdings" panose="05000000000000000000" pitchFamily="2" charset="2"/>
              </a:rPr>
              <a:t> 1023 – 10 </a:t>
            </a:r>
            <a:r>
              <a:rPr lang="en-GB" sz="430" dirty="0" err="1">
                <a:sym typeface="Wingdings" panose="05000000000000000000" pitchFamily="2" charset="2"/>
              </a:rPr>
              <a:t>colls</a:t>
            </a:r>
            <a:r>
              <a:rPr lang="en-GB" sz="430" dirty="0">
                <a:sym typeface="Wingdings" panose="05000000000000000000" pitchFamily="2" charset="2"/>
              </a:rPr>
              <a:t>). High </a:t>
            </a:r>
            <a:r>
              <a:rPr lang="en-GB" sz="430" dirty="0" err="1">
                <a:sym typeface="Wingdings" panose="05000000000000000000" pitchFamily="2" charset="2"/>
              </a:rPr>
              <a:t>contentionmany</a:t>
            </a:r>
            <a:r>
              <a:rPr lang="en-GB" sz="430" dirty="0">
                <a:sym typeface="Wingdings" panose="05000000000000000000" pitchFamily="2" charset="2"/>
              </a:rPr>
              <a:t> </a:t>
            </a:r>
            <a:r>
              <a:rPr lang="en-GB" sz="430" dirty="0" err="1">
                <a:sym typeface="Wingdings" panose="05000000000000000000" pitchFamily="2" charset="2"/>
              </a:rPr>
              <a:t>collsbin</a:t>
            </a:r>
            <a:r>
              <a:rPr lang="en-GB" sz="430" dirty="0">
                <a:sym typeface="Wingdings" panose="05000000000000000000" pitchFamily="2" charset="2"/>
              </a:rPr>
              <a:t> </a:t>
            </a:r>
            <a:r>
              <a:rPr lang="en-GB" sz="430" dirty="0" err="1">
                <a:sym typeface="Wingdings" panose="05000000000000000000" pitchFamily="2" charset="2"/>
              </a:rPr>
              <a:t>expre-trans</a:t>
            </a:r>
            <a:r>
              <a:rPr lang="en-GB" sz="430" dirty="0">
                <a:sym typeface="Wingdings" panose="05000000000000000000" pitchFamily="2" charset="2"/>
              </a:rPr>
              <a:t> attempts spread </a:t>
            </a:r>
            <a:r>
              <a:rPr lang="en-GB" sz="430" dirty="0" err="1">
                <a:sym typeface="Wingdings" panose="05000000000000000000" pitchFamily="2" charset="2"/>
              </a:rPr>
              <a:t>outfewer</a:t>
            </a:r>
            <a:r>
              <a:rPr lang="en-GB" sz="430" dirty="0">
                <a:sym typeface="Wingdings" panose="05000000000000000000" pitchFamily="2" charset="2"/>
              </a:rPr>
              <a:t> </a:t>
            </a:r>
            <a:r>
              <a:rPr lang="en-GB" sz="430" dirty="0" err="1">
                <a:sym typeface="Wingdings" panose="05000000000000000000" pitchFamily="2" charset="2"/>
              </a:rPr>
              <a:t>colls</a:t>
            </a:r>
            <a:r>
              <a:rPr lang="en-GB" sz="430" dirty="0">
                <a:sym typeface="Wingdings" panose="05000000000000000000" pitchFamily="2" charset="2"/>
              </a:rPr>
              <a:t>. </a:t>
            </a:r>
            <a:r>
              <a:rPr lang="en-GB" sz="430" b="1" dirty="0">
                <a:sym typeface="Wingdings" panose="05000000000000000000" pitchFamily="2" charset="2"/>
              </a:rPr>
              <a:t>Medium </a:t>
            </a:r>
            <a:r>
              <a:rPr lang="en-GB" sz="430" b="1" dirty="0" err="1">
                <a:sym typeface="Wingdings" panose="05000000000000000000" pitchFamily="2" charset="2"/>
              </a:rPr>
              <a:t>Acc</a:t>
            </a:r>
            <a:r>
              <a:rPr lang="en-GB" sz="430" b="1" dirty="0">
                <a:sym typeface="Wingdings" panose="05000000000000000000" pitchFamily="2" charset="2"/>
              </a:rPr>
              <a:t> through Token Passing</a:t>
            </a:r>
            <a:r>
              <a:rPr lang="en-GB" sz="430" dirty="0">
                <a:sym typeface="Wingdings" panose="05000000000000000000" pitchFamily="2" charset="2"/>
              </a:rPr>
              <a:t>: single token, stations only trans when have. Token trans with token frame, pass immediately if no frame to send, otherwise set timer and trans until time/frames expire then pass. Ethernet more pop so is standard. </a:t>
            </a:r>
            <a:r>
              <a:rPr lang="en-GB" sz="430" b="1" dirty="0">
                <a:sym typeface="Wingdings" panose="05000000000000000000" pitchFamily="2" charset="2"/>
              </a:rPr>
              <a:t>Avoiding Wired Colls w/ Switches</a:t>
            </a:r>
            <a:r>
              <a:rPr lang="en-GB" sz="430" dirty="0">
                <a:sym typeface="Wingdings" panose="05000000000000000000" pitchFamily="2" charset="2"/>
              </a:rPr>
              <a:t>: buff </a:t>
            </a:r>
            <a:r>
              <a:rPr lang="en-GB" sz="430" dirty="0" err="1">
                <a:sym typeface="Wingdings" panose="05000000000000000000" pitchFamily="2" charset="2"/>
              </a:rPr>
              <a:t>frames+retrans</a:t>
            </a:r>
            <a:r>
              <a:rPr lang="en-GB" sz="430" dirty="0">
                <a:sym typeface="Wingdings" panose="05000000000000000000" pitchFamily="2" charset="2"/>
              </a:rPr>
              <a:t> when </a:t>
            </a:r>
            <a:r>
              <a:rPr lang="en-GB" sz="430" dirty="0" err="1">
                <a:sym typeface="Wingdings" panose="05000000000000000000" pitchFamily="2" charset="2"/>
              </a:rPr>
              <a:t>chann</a:t>
            </a:r>
            <a:r>
              <a:rPr lang="en-GB" sz="430" dirty="0">
                <a:sym typeface="Wingdings" panose="05000000000000000000" pitchFamily="2" charset="2"/>
              </a:rPr>
              <a:t> (Ethernet cable) ava-il. Each only 2 stations (</a:t>
            </a:r>
            <a:r>
              <a:rPr lang="en-GB" sz="430" dirty="0" err="1">
                <a:sym typeface="Wingdings" panose="05000000000000000000" pitchFamily="2" charset="2"/>
              </a:rPr>
              <a:t>host+switch</a:t>
            </a:r>
            <a:r>
              <a:rPr lang="en-GB" sz="430" dirty="0">
                <a:sym typeface="Wingdings" panose="05000000000000000000" pitchFamily="2" charset="2"/>
              </a:rPr>
              <a:t>), hosts trans simul, switch </a:t>
            </a:r>
            <a:r>
              <a:rPr lang="en-GB" sz="430" dirty="0" err="1">
                <a:sym typeface="Wingdings" panose="05000000000000000000" pitchFamily="2" charset="2"/>
              </a:rPr>
              <a:t>recv+fwds</a:t>
            </a:r>
            <a:r>
              <a:rPr lang="en-GB" sz="430" dirty="0">
                <a:sym typeface="Wingdings" panose="05000000000000000000" pitchFamily="2" charset="2"/>
              </a:rPr>
              <a:t> frames. Max cable </a:t>
            </a:r>
            <a:r>
              <a:rPr lang="en-GB" sz="430" dirty="0" err="1">
                <a:sym typeface="Wingdings" panose="05000000000000000000" pitchFamily="2" charset="2"/>
              </a:rPr>
              <a:t>len</a:t>
            </a:r>
            <a:r>
              <a:rPr lang="en-GB" sz="430" dirty="0">
                <a:sym typeface="Wingdings" panose="05000000000000000000" pitchFamily="2" charset="2"/>
              </a:rPr>
              <a:t> determined by sig strength. Switches act as repeaters. </a:t>
            </a:r>
            <a:r>
              <a:rPr lang="en-GB" sz="430" b="1" dirty="0">
                <a:sym typeface="Wingdings" panose="05000000000000000000" pitchFamily="2" charset="2"/>
              </a:rPr>
              <a:t>ARP </a:t>
            </a:r>
            <a:r>
              <a:rPr lang="en-GB" sz="430" dirty="0">
                <a:sym typeface="Wingdings" panose="05000000000000000000" pitchFamily="2" charset="2"/>
              </a:rPr>
              <a:t>(</a:t>
            </a:r>
            <a:r>
              <a:rPr lang="en-GB" sz="430" dirty="0" err="1">
                <a:sym typeface="Wingdings" panose="05000000000000000000" pitchFamily="2" charset="2"/>
              </a:rPr>
              <a:t>Addr</a:t>
            </a:r>
            <a:r>
              <a:rPr lang="en-GB" sz="430" dirty="0">
                <a:sym typeface="Wingdings" panose="05000000000000000000" pitchFamily="2" charset="2"/>
              </a:rPr>
              <a:t> </a:t>
            </a:r>
            <a:r>
              <a:rPr lang="en-GB" sz="430" dirty="0" err="1">
                <a:sym typeface="Wingdings" panose="05000000000000000000" pitchFamily="2" charset="2"/>
              </a:rPr>
              <a:t>Resol-tion</a:t>
            </a:r>
            <a:r>
              <a:rPr lang="en-GB" sz="430" dirty="0">
                <a:sym typeface="Wingdings" panose="05000000000000000000" pitchFamily="2" charset="2"/>
              </a:rPr>
              <a:t> Protocol): to comm outside of network need IP </a:t>
            </a:r>
            <a:r>
              <a:rPr lang="en-GB" sz="430" dirty="0" err="1">
                <a:sym typeface="Wingdings" panose="05000000000000000000" pitchFamily="2" charset="2"/>
              </a:rPr>
              <a:t>addr</a:t>
            </a:r>
            <a:r>
              <a:rPr lang="en-GB" sz="430" dirty="0">
                <a:sym typeface="Wingdings" panose="05000000000000000000" pitchFamily="2" charset="2"/>
              </a:rPr>
              <a:t> (static manual/</a:t>
            </a:r>
            <a:r>
              <a:rPr lang="en-GB" sz="430" dirty="0" err="1">
                <a:sym typeface="Wingdings" panose="05000000000000000000" pitchFamily="2" charset="2"/>
              </a:rPr>
              <a:t>dyn</a:t>
            </a:r>
            <a:r>
              <a:rPr lang="en-GB" sz="430" dirty="0">
                <a:sym typeface="Wingdings" panose="05000000000000000000" pitchFamily="2" charset="2"/>
              </a:rPr>
              <a:t> by DHCP). Switches don’t use IP (that is </a:t>
            </a:r>
            <a:r>
              <a:rPr lang="en-GB" sz="430" dirty="0">
                <a:solidFill>
                  <a:srgbClr val="FF0066"/>
                </a:solidFill>
                <a:sym typeface="Wingdings" panose="05000000000000000000" pitchFamily="2" charset="2"/>
              </a:rPr>
              <a:t>network</a:t>
            </a:r>
            <a:r>
              <a:rPr lang="en-GB" sz="430" dirty="0">
                <a:sym typeface="Wingdings" panose="05000000000000000000" pitchFamily="2" charset="2"/>
              </a:rPr>
              <a:t>). IP spec hosts on internet – no translation when passing through router (can with NAT </a:t>
            </a:r>
            <a:r>
              <a:rPr lang="en-GB" sz="430" dirty="0" err="1">
                <a:sym typeface="Wingdings" panose="05000000000000000000" pitchFamily="2" charset="2"/>
              </a:rPr>
              <a:t>tho</a:t>
            </a:r>
            <a:r>
              <a:rPr lang="en-GB" sz="430" dirty="0">
                <a:sym typeface="Wingdings" panose="05000000000000000000" pitchFamily="2" charset="2"/>
              </a:rPr>
              <a:t>). MAC </a:t>
            </a:r>
            <a:r>
              <a:rPr lang="en-GB" sz="430" dirty="0" err="1">
                <a:sym typeface="Wingdings" panose="05000000000000000000" pitchFamily="2" charset="2"/>
              </a:rPr>
              <a:t>addrs</a:t>
            </a:r>
            <a:r>
              <a:rPr lang="en-GB" sz="430" dirty="0">
                <a:sym typeface="Wingdings" panose="05000000000000000000" pitchFamily="2" charset="2"/>
              </a:rPr>
              <a:t> for hosts on same network/subnet, typically don’t change when passing thru routers as </a:t>
            </a:r>
            <a:r>
              <a:rPr lang="en-GB" sz="430" dirty="0" err="1">
                <a:sym typeface="Wingdings" panose="05000000000000000000" pitchFamily="2" charset="2"/>
              </a:rPr>
              <a:t>pkts</a:t>
            </a:r>
            <a:r>
              <a:rPr lang="en-GB" sz="430" dirty="0">
                <a:sym typeface="Wingdings" panose="05000000000000000000" pitchFamily="2" charset="2"/>
              </a:rPr>
              <a:t>. Use ARP for IPMAC. 1. Router: ask all hosts if have given IP </a:t>
            </a:r>
            <a:r>
              <a:rPr lang="en-GB" sz="430" dirty="0" err="1">
                <a:sym typeface="Wingdings" panose="05000000000000000000" pitchFamily="2" charset="2"/>
              </a:rPr>
              <a:t>addr</a:t>
            </a:r>
            <a:r>
              <a:rPr lang="en-GB" sz="430" dirty="0">
                <a:sym typeface="Wingdings" panose="05000000000000000000" pitchFamily="2" charset="2"/>
              </a:rPr>
              <a:t> (DL </a:t>
            </a:r>
            <a:r>
              <a:rPr lang="en-GB" sz="430" dirty="0" err="1">
                <a:sym typeface="Wingdings" panose="05000000000000000000" pitchFamily="2" charset="2"/>
              </a:rPr>
              <a:t>frame+broadcast</a:t>
            </a:r>
            <a:r>
              <a:rPr lang="en-GB" sz="430" dirty="0">
                <a:sym typeface="Wingdings" panose="05000000000000000000" pitchFamily="2" charset="2"/>
              </a:rPr>
              <a:t>), 2. Host: check if has </a:t>
            </a:r>
            <a:r>
              <a:rPr lang="en-GB" sz="430" dirty="0" err="1">
                <a:sym typeface="Wingdings" panose="05000000000000000000" pitchFamily="2" charset="2"/>
              </a:rPr>
              <a:t>addr</a:t>
            </a:r>
            <a:r>
              <a:rPr lang="en-GB" sz="430" dirty="0">
                <a:sym typeface="Wingdings" panose="05000000000000000000" pitchFamily="2" charset="2"/>
              </a:rPr>
              <a:t>, if so sends it’s MAC </a:t>
            </a:r>
            <a:r>
              <a:rPr lang="en-GB" sz="430" dirty="0" err="1">
                <a:sym typeface="Wingdings" panose="05000000000000000000" pitchFamily="2" charset="2"/>
              </a:rPr>
              <a:t>addr</a:t>
            </a:r>
            <a:r>
              <a:rPr lang="en-GB" sz="430" dirty="0">
                <a:sym typeface="Wingdings" panose="05000000000000000000" pitchFamily="2" charset="2"/>
              </a:rPr>
              <a:t>, 3. send IP datagram (in DL Frame) with info, usually cache mapping. Can </a:t>
            </a:r>
            <a:r>
              <a:rPr lang="en-GB" sz="430" dirty="0" err="1">
                <a:sym typeface="Wingdings" panose="05000000000000000000" pitchFamily="2" charset="2"/>
              </a:rPr>
              <a:t>optim</a:t>
            </a:r>
            <a:r>
              <a:rPr lang="en-GB" sz="430" dirty="0">
                <a:sym typeface="Wingdings" panose="05000000000000000000" pitchFamily="2" charset="2"/>
              </a:rPr>
              <a:t> by collecting all at boot. </a:t>
            </a:r>
            <a:r>
              <a:rPr lang="en-GB" sz="430" b="1" dirty="0">
                <a:sym typeface="Wingdings" panose="05000000000000000000" pitchFamily="2" charset="2"/>
              </a:rPr>
              <a:t>ARP Cache Poisoning</a:t>
            </a:r>
            <a:r>
              <a:rPr lang="en-GB" sz="430" dirty="0">
                <a:sym typeface="Wingdings" panose="05000000000000000000" pitchFamily="2" charset="2"/>
              </a:rPr>
              <a:t>: send spoof ARP </a:t>
            </a:r>
            <a:r>
              <a:rPr lang="en-GB" sz="430" dirty="0" err="1">
                <a:sym typeface="Wingdings" panose="05000000000000000000" pitchFamily="2" charset="2"/>
              </a:rPr>
              <a:t>msgs</a:t>
            </a:r>
            <a:r>
              <a:rPr lang="en-GB" sz="430" dirty="0">
                <a:sym typeface="Wingdings" panose="05000000000000000000" pitchFamily="2" charset="2"/>
              </a:rPr>
              <a:t> to </a:t>
            </a:r>
            <a:r>
              <a:rPr lang="en-GB" sz="430" dirty="0" err="1">
                <a:sym typeface="Wingdings" panose="05000000000000000000" pitchFamily="2" charset="2"/>
              </a:rPr>
              <a:t>assoc</a:t>
            </a:r>
            <a:r>
              <a:rPr lang="en-GB" sz="430" dirty="0">
                <a:sym typeface="Wingdings" panose="05000000000000000000" pitchFamily="2" charset="2"/>
              </a:rPr>
              <a:t> their MAC with victim’s IP (thus </a:t>
            </a:r>
            <a:r>
              <a:rPr lang="en-GB" sz="430" dirty="0" err="1">
                <a:sym typeface="Wingdings" panose="05000000000000000000" pitchFamily="2" charset="2"/>
              </a:rPr>
              <a:t>rcving</a:t>
            </a:r>
            <a:r>
              <a:rPr lang="en-GB" sz="430" dirty="0">
                <a:sym typeface="Wingdings" panose="05000000000000000000" pitchFamily="2" charset="2"/>
              </a:rPr>
              <a:t> their IP datagrams).</a:t>
            </a:r>
            <a:endParaRPr lang="en-GB" sz="430" dirty="0"/>
          </a:p>
        </p:txBody>
      </p:sp>
      <p:sp>
        <p:nvSpPr>
          <p:cNvPr id="57" name="Rectangle 56">
            <a:extLst>
              <a:ext uri="{FF2B5EF4-FFF2-40B4-BE49-F238E27FC236}">
                <a16:creationId xmlns:a16="http://schemas.microsoft.com/office/drawing/2014/main" id="{213ECDF7-BE50-71E7-FEE0-1EF1D8D17C7D}"/>
              </a:ext>
            </a:extLst>
          </p:cNvPr>
          <p:cNvSpPr/>
          <p:nvPr/>
        </p:nvSpPr>
        <p:spPr>
          <a:xfrm>
            <a:off x="4547652" y="7445333"/>
            <a:ext cx="2867560" cy="146843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Box 57">
            <a:extLst>
              <a:ext uri="{FF2B5EF4-FFF2-40B4-BE49-F238E27FC236}">
                <a16:creationId xmlns:a16="http://schemas.microsoft.com/office/drawing/2014/main" id="{25A178C8-C149-D653-353A-5B64A8471805}"/>
              </a:ext>
            </a:extLst>
          </p:cNvPr>
          <p:cNvSpPr txBox="1"/>
          <p:nvPr/>
        </p:nvSpPr>
        <p:spPr>
          <a:xfrm>
            <a:off x="0" y="6675009"/>
            <a:ext cx="2932943" cy="2011320"/>
          </a:xfrm>
          <a:prstGeom prst="rect">
            <a:avLst/>
          </a:prstGeom>
          <a:noFill/>
        </p:spPr>
        <p:txBody>
          <a:bodyPr wrap="square" rtlCol="0">
            <a:spAutoFit/>
          </a:bodyPr>
          <a:lstStyle/>
          <a:p>
            <a:r>
              <a:rPr lang="en-GB" sz="430" b="1" dirty="0">
                <a:solidFill>
                  <a:schemeClr val="accent4">
                    <a:lumMod val="75000"/>
                  </a:schemeClr>
                </a:solidFill>
              </a:rPr>
              <a:t>Topologies</a:t>
            </a:r>
            <a:r>
              <a:rPr lang="en-GB" sz="430" dirty="0"/>
              <a:t>: </a:t>
            </a:r>
            <a:r>
              <a:rPr lang="en-GB" sz="430" b="1" dirty="0"/>
              <a:t>Switched Ethernet</a:t>
            </a:r>
            <a:r>
              <a:rPr lang="en-GB" sz="430" dirty="0"/>
              <a:t>: switches connected to each </a:t>
            </a:r>
            <a:r>
              <a:rPr lang="en-GB" sz="430" dirty="0" err="1"/>
              <a:t>other+hosts</a:t>
            </a:r>
            <a:r>
              <a:rPr lang="en-GB" sz="430" dirty="0"/>
              <a:t>, H only connect to Ss. Colls avoided by small </a:t>
            </a:r>
            <a:r>
              <a:rPr lang="en-GB" sz="430" dirty="0" err="1"/>
              <a:t>coll</a:t>
            </a:r>
            <a:r>
              <a:rPr lang="en-GB" sz="430" dirty="0"/>
              <a:t> domains. Ideal but expensive. </a:t>
            </a:r>
            <a:r>
              <a:rPr lang="en-GB" sz="430" b="1" dirty="0"/>
              <a:t>Internetworking Eth</a:t>
            </a:r>
            <a:r>
              <a:rPr lang="en-GB" sz="430" dirty="0"/>
              <a:t>: combi of networks sharing medium (e.g. cable), repeaters boost sig to extend range of network (longer cables). Hubs used (</a:t>
            </a:r>
            <a:r>
              <a:rPr lang="en-GB" sz="430" dirty="0" err="1"/>
              <a:t>fwd</a:t>
            </a:r>
            <a:r>
              <a:rPr lang="en-GB" sz="430" dirty="0"/>
              <a:t> </a:t>
            </a:r>
            <a:r>
              <a:rPr lang="en-GB" sz="430" dirty="0" err="1"/>
              <a:t>recv</a:t>
            </a:r>
            <a:r>
              <a:rPr lang="en-GB" sz="430" dirty="0"/>
              <a:t> frames out of every port, generally discouraged). </a:t>
            </a:r>
            <a:r>
              <a:rPr lang="en-GB" sz="430" b="1" dirty="0"/>
              <a:t>Bus</a:t>
            </a:r>
            <a:r>
              <a:rPr lang="en-GB" sz="430" dirty="0"/>
              <a:t>: data travels on bus coaxial cable, add new H: cable cut, BNC T connector added to connect host in, terminators at end absorb sigs (not </a:t>
            </a:r>
            <a:r>
              <a:rPr lang="en-GB" sz="430" dirty="0" err="1"/>
              <a:t>refl</a:t>
            </a:r>
            <a:r>
              <a:rPr lang="en-GB" sz="430" dirty="0"/>
              <a:t> back). </a:t>
            </a:r>
            <a:r>
              <a:rPr lang="en-GB" sz="430" b="1" dirty="0"/>
              <a:t>(Dual) Ring</a:t>
            </a:r>
            <a:r>
              <a:rPr lang="en-GB" sz="430" dirty="0"/>
              <a:t>: 2 NIC per H for Ring, 4 for Dual. Link removed</a:t>
            </a:r>
            <a:r>
              <a:rPr lang="en-GB" sz="430" dirty="0">
                <a:sym typeface="Wingdings" panose="05000000000000000000" pitchFamily="2" charset="2"/>
              </a:rPr>
              <a:t> network fails (every host single pt of failure) unless des to adjust (change flow, become bus). Single ring1 way data flow, dual2 way. Dual allows for one ring cut. Dual </a:t>
            </a:r>
            <a:r>
              <a:rPr lang="en-GB" sz="430" dirty="0" err="1">
                <a:sym typeface="Wingdings" panose="05000000000000000000" pitchFamily="2" charset="2"/>
              </a:rPr>
              <a:t>expensivedon’t</a:t>
            </a:r>
            <a:r>
              <a:rPr lang="en-GB" sz="430" dirty="0">
                <a:sym typeface="Wingdings" panose="05000000000000000000" pitchFamily="2" charset="2"/>
              </a:rPr>
              <a:t> scale well. </a:t>
            </a:r>
            <a:r>
              <a:rPr lang="en-GB" sz="430" b="1" dirty="0">
                <a:sym typeface="Wingdings" panose="05000000000000000000" pitchFamily="2" charset="2"/>
              </a:rPr>
              <a:t>Star</a:t>
            </a:r>
            <a:r>
              <a:rPr lang="en-GB" sz="430" dirty="0">
                <a:sym typeface="Wingdings" panose="05000000000000000000" pitchFamily="2" charset="2"/>
              </a:rPr>
              <a:t>: all H conn to 1 S/multiport bridge. Any host comm with any other (provided mech to </a:t>
            </a:r>
            <a:r>
              <a:rPr lang="en-GB" sz="430" dirty="0" err="1">
                <a:sym typeface="Wingdings" panose="05000000000000000000" pitchFamily="2" charset="2"/>
              </a:rPr>
              <a:t>prev</a:t>
            </a:r>
            <a:r>
              <a:rPr lang="en-GB" sz="430" dirty="0">
                <a:sym typeface="Wingdings" panose="05000000000000000000" pitchFamily="2" charset="2"/>
              </a:rPr>
              <a:t> talking over each other). Central S single pt of failure. </a:t>
            </a:r>
            <a:r>
              <a:rPr lang="en-GB" sz="430" b="1" dirty="0">
                <a:sym typeface="Wingdings" panose="05000000000000000000" pitchFamily="2" charset="2"/>
              </a:rPr>
              <a:t>Line</a:t>
            </a:r>
            <a:r>
              <a:rPr lang="en-GB" sz="430" dirty="0">
                <a:sym typeface="Wingdings" panose="05000000000000000000" pitchFamily="2" charset="2"/>
              </a:rPr>
              <a:t>: split ring (bad), </a:t>
            </a:r>
            <a:r>
              <a:rPr lang="en-GB" sz="430" b="1" dirty="0">
                <a:sym typeface="Wingdings" panose="05000000000000000000" pitchFamily="2" charset="2"/>
              </a:rPr>
              <a:t>Star-Bus/Tree</a:t>
            </a:r>
            <a:r>
              <a:rPr lang="en-GB" sz="430" dirty="0">
                <a:sym typeface="Wingdings" panose="05000000000000000000" pitchFamily="2" charset="2"/>
              </a:rPr>
              <a:t>: stars with Ss in bridge w/ each other (hybrid). </a:t>
            </a:r>
            <a:r>
              <a:rPr lang="en-GB" sz="430" b="1" dirty="0">
                <a:sym typeface="Wingdings" panose="05000000000000000000" pitchFamily="2" charset="2"/>
              </a:rPr>
              <a:t>Mesh</a:t>
            </a:r>
            <a:r>
              <a:rPr lang="en-GB" sz="430" dirty="0">
                <a:sym typeface="Wingdings" panose="05000000000000000000" pitchFamily="2" charset="2"/>
              </a:rPr>
              <a:t>: useful sometimes (expensive </a:t>
            </a:r>
            <a:r>
              <a:rPr lang="en-GB" sz="430" dirty="0" err="1">
                <a:sym typeface="Wingdings" panose="05000000000000000000" pitchFamily="2" charset="2"/>
              </a:rPr>
              <a:t>tho</a:t>
            </a:r>
            <a:r>
              <a:rPr lang="en-GB" sz="430" dirty="0">
                <a:sym typeface="Wingdings" panose="05000000000000000000" pitchFamily="2" charset="2"/>
              </a:rPr>
              <a:t>). </a:t>
            </a:r>
            <a:r>
              <a:rPr lang="en-GB" sz="430" b="1" dirty="0">
                <a:sym typeface="Wingdings" panose="05000000000000000000" pitchFamily="2" charset="2"/>
              </a:rPr>
              <a:t>Fully Connected</a:t>
            </a:r>
            <a:r>
              <a:rPr lang="en-GB" sz="430" dirty="0">
                <a:sym typeface="Wingdings" panose="05000000000000000000" pitchFamily="2" charset="2"/>
              </a:rPr>
              <a:t>: ultra-fast (every H conn to every other), but </a:t>
            </a:r>
            <a:r>
              <a:rPr lang="en-GB" sz="430" dirty="0" err="1">
                <a:sym typeface="Wingdings" panose="05000000000000000000" pitchFamily="2" charset="2"/>
              </a:rPr>
              <a:t>expensive+nearly</a:t>
            </a:r>
            <a:r>
              <a:rPr lang="en-GB" sz="430" dirty="0">
                <a:sym typeface="Wingdings" panose="05000000000000000000" pitchFamily="2" charset="2"/>
              </a:rPr>
              <a:t> impossible to effectively manage. </a:t>
            </a:r>
            <a:r>
              <a:rPr lang="en-GB" sz="430" b="1" dirty="0">
                <a:sym typeface="Wingdings" panose="05000000000000000000" pitchFamily="2" charset="2"/>
              </a:rPr>
              <a:t>FDDI</a:t>
            </a:r>
            <a:r>
              <a:rPr lang="en-GB" sz="430" dirty="0">
                <a:sym typeface="Wingdings" panose="05000000000000000000" pitchFamily="2" charset="2"/>
              </a:rPr>
              <a:t> (Fibre </a:t>
            </a:r>
            <a:r>
              <a:rPr lang="en-GB" sz="430" dirty="0" err="1">
                <a:sym typeface="Wingdings" panose="05000000000000000000" pitchFamily="2" charset="2"/>
              </a:rPr>
              <a:t>Dist</a:t>
            </a:r>
            <a:r>
              <a:rPr lang="en-GB" sz="430" dirty="0">
                <a:sym typeface="Wingdings" panose="05000000000000000000" pitchFamily="2" charset="2"/>
              </a:rPr>
              <a:t> Data Interface): Ring-based token passing (pop in ‘90s). H div into 2 classes – A connected to both rings, B only 1. Optical fibre cabling allows geographically large networks (rings up to 100km long so FDDI must work w/ length 200km). Class B </a:t>
            </a:r>
            <a:r>
              <a:rPr lang="en-GB" sz="430" dirty="0" err="1">
                <a:sym typeface="Wingdings" panose="05000000000000000000" pitchFamily="2" charset="2"/>
              </a:rPr>
              <a:t>faildata</a:t>
            </a:r>
            <a:r>
              <a:rPr lang="en-GB" sz="430" dirty="0">
                <a:sym typeface="Wingdings" panose="05000000000000000000" pitchFamily="2" charset="2"/>
              </a:rPr>
              <a:t> re-</a:t>
            </a:r>
            <a:r>
              <a:rPr lang="en-GB" sz="430" dirty="0" err="1">
                <a:sym typeface="Wingdings" panose="05000000000000000000" pitchFamily="2" charset="2"/>
              </a:rPr>
              <a:t>reouted</a:t>
            </a:r>
            <a:r>
              <a:rPr lang="en-GB" sz="430" dirty="0">
                <a:sym typeface="Wingdings" panose="05000000000000000000" pitchFamily="2" charset="2"/>
              </a:rPr>
              <a:t> through A hosts in 2</a:t>
            </a:r>
            <a:r>
              <a:rPr lang="en-GB" sz="500" baseline="30000" dirty="0">
                <a:sym typeface="Wingdings" panose="05000000000000000000" pitchFamily="2" charset="2"/>
              </a:rPr>
              <a:t>nd</a:t>
            </a:r>
            <a:r>
              <a:rPr lang="en-GB" sz="500" dirty="0">
                <a:sym typeface="Wingdings" panose="05000000000000000000" pitchFamily="2" charset="2"/>
              </a:rPr>
              <a:t> </a:t>
            </a:r>
            <a:r>
              <a:rPr lang="en-GB" sz="430" dirty="0">
                <a:sym typeface="Wingdings" panose="05000000000000000000" pitchFamily="2" charset="2"/>
              </a:rPr>
              <a:t>ring. A </a:t>
            </a:r>
            <a:r>
              <a:rPr lang="en-GB" sz="430" dirty="0" err="1">
                <a:sym typeface="Wingdings" panose="05000000000000000000" pitchFamily="2" charset="2"/>
              </a:rPr>
              <a:t>failsshort</a:t>
            </a:r>
            <a:r>
              <a:rPr lang="en-GB" sz="430" dirty="0">
                <a:sym typeface="Wingdings" panose="05000000000000000000" pitchFamily="2" charset="2"/>
              </a:rPr>
              <a:t> circuit 2 As to make single ring (connect 2 rings at 2 disconnected ends). </a:t>
            </a:r>
            <a:r>
              <a:rPr lang="en-GB" sz="430" b="1" dirty="0">
                <a:solidFill>
                  <a:srgbClr val="7030A0"/>
                </a:solidFill>
                <a:sym typeface="Wingdings" panose="05000000000000000000" pitchFamily="2" charset="2"/>
              </a:rPr>
              <a:t>Token Ring</a:t>
            </a:r>
            <a:r>
              <a:rPr lang="en-GB" sz="430" dirty="0">
                <a:solidFill>
                  <a:srgbClr val="7030A0"/>
                </a:solidFill>
                <a:sym typeface="Wingdings" panose="05000000000000000000" pitchFamily="2" charset="2"/>
              </a:rPr>
              <a:t>: Physical: like star (central </a:t>
            </a:r>
            <a:r>
              <a:rPr lang="en-GB" sz="430" dirty="0" err="1">
                <a:solidFill>
                  <a:srgbClr val="7030A0"/>
                </a:solidFill>
                <a:sym typeface="Wingdings" panose="05000000000000000000" pitchFamily="2" charset="2"/>
              </a:rPr>
              <a:t>MultiStation</a:t>
            </a:r>
            <a:r>
              <a:rPr lang="en-GB" sz="430" dirty="0">
                <a:solidFill>
                  <a:srgbClr val="7030A0"/>
                </a:solidFill>
                <a:sym typeface="Wingdings" panose="05000000000000000000" pitchFamily="2" charset="2"/>
              </a:rPr>
              <a:t> Access Unit – MSAU). Logical: Ring (data flows by passing token around Hs in ring fashion). </a:t>
            </a:r>
            <a:r>
              <a:rPr lang="en-GB" sz="430" i="1" dirty="0">
                <a:solidFill>
                  <a:srgbClr val="7030A0"/>
                </a:solidFill>
                <a:sym typeface="Wingdings" panose="05000000000000000000" pitchFamily="2" charset="2"/>
              </a:rPr>
              <a:t>Listen Mode</a:t>
            </a:r>
            <a:r>
              <a:rPr lang="en-GB" sz="430" dirty="0">
                <a:solidFill>
                  <a:srgbClr val="7030A0"/>
                </a:solidFill>
                <a:sym typeface="Wingdings" panose="05000000000000000000" pitchFamily="2" charset="2"/>
              </a:rPr>
              <a:t>: Transmit input </a:t>
            </a:r>
            <a:r>
              <a:rPr lang="en-GB" sz="430" dirty="0" err="1">
                <a:solidFill>
                  <a:srgbClr val="7030A0"/>
                </a:solidFill>
                <a:sym typeface="Wingdings" panose="05000000000000000000" pitchFamily="2" charset="2"/>
              </a:rPr>
              <a:t>streamoutput</a:t>
            </a:r>
            <a:r>
              <a:rPr lang="en-GB" sz="430" dirty="0">
                <a:solidFill>
                  <a:srgbClr val="7030A0"/>
                </a:solidFill>
                <a:sym typeface="Wingdings" panose="05000000000000000000" pitchFamily="2" charset="2"/>
              </a:rPr>
              <a:t> through single-bit </a:t>
            </a:r>
            <a:r>
              <a:rPr lang="en-GB" sz="430" dirty="0" err="1">
                <a:solidFill>
                  <a:srgbClr val="7030A0"/>
                </a:solidFill>
                <a:sym typeface="Wingdings" panose="05000000000000000000" pitchFamily="2" charset="2"/>
              </a:rPr>
              <a:t>buf</a:t>
            </a:r>
            <a:r>
              <a:rPr lang="en-GB" sz="430" dirty="0">
                <a:solidFill>
                  <a:srgbClr val="7030A0"/>
                </a:solidFill>
                <a:sym typeface="Wingdings" panose="05000000000000000000" pitchFamily="2" charset="2"/>
              </a:rPr>
              <a:t>. Keep copy on any frame </a:t>
            </a:r>
            <a:r>
              <a:rPr lang="en-GB" sz="430" dirty="0" err="1">
                <a:solidFill>
                  <a:srgbClr val="7030A0"/>
                </a:solidFill>
                <a:sym typeface="Wingdings" panose="05000000000000000000" pitchFamily="2" charset="2"/>
              </a:rPr>
              <a:t>addr</a:t>
            </a:r>
            <a:r>
              <a:rPr lang="en-GB" sz="430" dirty="0">
                <a:solidFill>
                  <a:srgbClr val="7030A0"/>
                </a:solidFill>
                <a:sym typeface="Wingdings" panose="05000000000000000000" pitchFamily="2" charset="2"/>
              </a:rPr>
              <a:t> to this host. </a:t>
            </a:r>
            <a:r>
              <a:rPr lang="en-GB" sz="430" i="1" dirty="0">
                <a:solidFill>
                  <a:srgbClr val="7030A0"/>
                </a:solidFill>
                <a:sym typeface="Wingdings" panose="05000000000000000000" pitchFamily="2" charset="2"/>
              </a:rPr>
              <a:t>Transmit Mode (Has Token)</a:t>
            </a:r>
            <a:r>
              <a:rPr lang="en-GB" sz="430" dirty="0">
                <a:solidFill>
                  <a:srgbClr val="7030A0"/>
                </a:solidFill>
                <a:sym typeface="Wingdings" panose="05000000000000000000" pitchFamily="2" charset="2"/>
              </a:rPr>
              <a:t>: Read input to mem, transmit frame from mem to next H, whole frame doesn’t need to fit on ring (any </a:t>
            </a:r>
            <a:r>
              <a:rPr lang="en-GB" sz="430" dirty="0" err="1">
                <a:solidFill>
                  <a:srgbClr val="7030A0"/>
                </a:solidFill>
                <a:sym typeface="Wingdings" panose="05000000000000000000" pitchFamily="2" charset="2"/>
              </a:rPr>
              <a:t>len</a:t>
            </a:r>
            <a:r>
              <a:rPr lang="en-GB" sz="430" dirty="0">
                <a:solidFill>
                  <a:srgbClr val="7030A0"/>
                </a:solidFill>
                <a:sym typeface="Wingdings" panose="05000000000000000000" pitchFamily="2" charset="2"/>
              </a:rPr>
              <a:t>). Wait until </a:t>
            </a:r>
            <a:r>
              <a:rPr lang="en-GB" sz="430" dirty="0" err="1">
                <a:solidFill>
                  <a:srgbClr val="7030A0"/>
                </a:solidFill>
                <a:sym typeface="Wingdings" panose="05000000000000000000" pitchFamily="2" charset="2"/>
              </a:rPr>
              <a:t>fram</a:t>
            </a:r>
            <a:r>
              <a:rPr lang="en-GB" sz="430" dirty="0">
                <a:solidFill>
                  <a:srgbClr val="7030A0"/>
                </a:solidFill>
                <a:sym typeface="Wingdings" panose="05000000000000000000" pitchFamily="2" charset="2"/>
              </a:rPr>
              <a:t> </a:t>
            </a:r>
            <a:r>
              <a:rPr lang="en-GB" sz="430" dirty="0" err="1">
                <a:solidFill>
                  <a:srgbClr val="7030A0"/>
                </a:solidFill>
                <a:sym typeface="Wingdings" panose="05000000000000000000" pitchFamily="2" charset="2"/>
              </a:rPr>
              <a:t>recv</a:t>
            </a:r>
            <a:r>
              <a:rPr lang="en-GB" sz="430" dirty="0">
                <a:solidFill>
                  <a:srgbClr val="7030A0"/>
                </a:solidFill>
                <a:sym typeface="Wingdings" panose="05000000000000000000" pitchFamily="2" charset="2"/>
              </a:rPr>
              <a:t> by all in ring before passing token. </a:t>
            </a:r>
            <a:r>
              <a:rPr lang="en-GB" sz="430" b="1" dirty="0">
                <a:solidFill>
                  <a:srgbClr val="7030A0"/>
                </a:solidFill>
                <a:sym typeface="Wingdings" panose="05000000000000000000" pitchFamily="2" charset="2"/>
              </a:rPr>
              <a:t>Early Release</a:t>
            </a:r>
            <a:r>
              <a:rPr lang="en-GB" sz="430" dirty="0">
                <a:solidFill>
                  <a:srgbClr val="7030A0"/>
                </a:solidFill>
                <a:sym typeface="Wingdings" panose="05000000000000000000" pitchFamily="2" charset="2"/>
              </a:rPr>
              <a:t>: release </a:t>
            </a:r>
            <a:r>
              <a:rPr lang="en-GB" sz="430" dirty="0" err="1">
                <a:solidFill>
                  <a:srgbClr val="7030A0"/>
                </a:solidFill>
                <a:sym typeface="Wingdings" panose="05000000000000000000" pitchFamily="2" charset="2"/>
              </a:rPr>
              <a:t>tok</a:t>
            </a:r>
            <a:r>
              <a:rPr lang="en-GB" sz="430" dirty="0">
                <a:solidFill>
                  <a:srgbClr val="7030A0"/>
                </a:solidFill>
                <a:sym typeface="Wingdings" panose="05000000000000000000" pitchFamily="2" charset="2"/>
              </a:rPr>
              <a:t> before all </a:t>
            </a:r>
            <a:r>
              <a:rPr lang="en-GB" sz="430" dirty="0" err="1">
                <a:solidFill>
                  <a:srgbClr val="7030A0"/>
                </a:solidFill>
                <a:sym typeface="Wingdings" panose="05000000000000000000" pitchFamily="2" charset="2"/>
              </a:rPr>
              <a:t>recv</a:t>
            </a:r>
            <a:r>
              <a:rPr lang="en-GB" sz="430" dirty="0">
                <a:solidFill>
                  <a:srgbClr val="7030A0"/>
                </a:solidFill>
                <a:sym typeface="Wingdings" panose="05000000000000000000" pitchFamily="2" charset="2"/>
              </a:rPr>
              <a:t> frame (</a:t>
            </a:r>
            <a:r>
              <a:rPr lang="en-GB" sz="430" dirty="0" err="1">
                <a:solidFill>
                  <a:srgbClr val="7030A0"/>
                </a:solidFill>
                <a:sym typeface="Wingdings" panose="05000000000000000000" pitchFamily="2" charset="2"/>
              </a:rPr>
              <a:t>inc</a:t>
            </a:r>
            <a:r>
              <a:rPr lang="en-GB" sz="430" dirty="0">
                <a:solidFill>
                  <a:srgbClr val="7030A0"/>
                </a:solidFill>
                <a:sym typeface="Wingdings" panose="05000000000000000000" pitchFamily="2" charset="2"/>
              </a:rPr>
              <a:t> performance). </a:t>
            </a:r>
            <a:r>
              <a:rPr lang="en-GB" sz="430" b="1" dirty="0">
                <a:solidFill>
                  <a:srgbClr val="7030A0"/>
                </a:solidFill>
                <a:sym typeface="Wingdings" panose="05000000000000000000" pitchFamily="2" charset="2"/>
              </a:rPr>
              <a:t>Token</a:t>
            </a:r>
            <a:r>
              <a:rPr lang="en-GB" sz="430" dirty="0">
                <a:solidFill>
                  <a:srgbClr val="7030A0"/>
                </a:solidFill>
                <a:sym typeface="Wingdings" panose="05000000000000000000" pitchFamily="2" charset="2"/>
              </a:rPr>
              <a:t>: [Start </a:t>
            </a:r>
            <a:r>
              <a:rPr lang="en-GB" sz="430" dirty="0" err="1">
                <a:solidFill>
                  <a:srgbClr val="7030A0"/>
                </a:solidFill>
                <a:sym typeface="Wingdings" panose="05000000000000000000" pitchFamily="2" charset="2"/>
              </a:rPr>
              <a:t>Delim</a:t>
            </a:r>
            <a:r>
              <a:rPr lang="en-GB" sz="430" dirty="0">
                <a:solidFill>
                  <a:srgbClr val="7030A0"/>
                </a:solidFill>
                <a:sym typeface="Wingdings" panose="05000000000000000000" pitchFamily="2" charset="2"/>
              </a:rPr>
              <a:t> | Access Control | End </a:t>
            </a:r>
            <a:r>
              <a:rPr lang="en-GB" sz="430" dirty="0" err="1">
                <a:solidFill>
                  <a:srgbClr val="7030A0"/>
                </a:solidFill>
                <a:sym typeface="Wingdings" panose="05000000000000000000" pitchFamily="2" charset="2"/>
              </a:rPr>
              <a:t>Delim</a:t>
            </a:r>
            <a:r>
              <a:rPr lang="en-GB" sz="430" dirty="0">
                <a:solidFill>
                  <a:srgbClr val="7030A0"/>
                </a:solidFill>
                <a:sym typeface="Wingdings" panose="05000000000000000000" pitchFamily="2" charset="2"/>
              </a:rPr>
              <a:t>]. When no frame to be sent just pass token around circle. </a:t>
            </a:r>
            <a:r>
              <a:rPr lang="en-GB" sz="430" i="1" dirty="0">
                <a:solidFill>
                  <a:srgbClr val="7030A0"/>
                </a:solidFill>
                <a:sym typeface="Wingdings" panose="05000000000000000000" pitchFamily="2" charset="2"/>
              </a:rPr>
              <a:t>FCS (Frame Check </a:t>
            </a:r>
            <a:r>
              <a:rPr lang="en-GB" sz="430" i="1" dirty="0" err="1">
                <a:solidFill>
                  <a:srgbClr val="7030A0"/>
                </a:solidFill>
                <a:sym typeface="Wingdings" panose="05000000000000000000" pitchFamily="2" charset="2"/>
              </a:rPr>
              <a:t>Seq</a:t>
            </a:r>
            <a:r>
              <a:rPr lang="en-GB" sz="430" i="1" dirty="0">
                <a:solidFill>
                  <a:srgbClr val="7030A0"/>
                </a:solidFill>
                <a:sym typeface="Wingdings" panose="05000000000000000000" pitchFamily="2" charset="2"/>
              </a:rPr>
              <a:t>)</a:t>
            </a:r>
            <a:r>
              <a:rPr lang="en-GB" sz="430" dirty="0">
                <a:solidFill>
                  <a:srgbClr val="7030A0"/>
                </a:solidFill>
                <a:sym typeface="Wingdings" panose="05000000000000000000" pitchFamily="2" charset="2"/>
              </a:rPr>
              <a:t>: CRC checksum (ensure data integrity). </a:t>
            </a:r>
            <a:r>
              <a:rPr lang="en-GB" sz="430" i="1" dirty="0">
                <a:solidFill>
                  <a:srgbClr val="7030A0"/>
                </a:solidFill>
                <a:sym typeface="Wingdings" panose="05000000000000000000" pitchFamily="2" charset="2"/>
              </a:rPr>
              <a:t>FS (Frame Status)</a:t>
            </a:r>
            <a:r>
              <a:rPr lang="en-GB" sz="430" dirty="0">
                <a:solidFill>
                  <a:srgbClr val="7030A0"/>
                </a:solidFill>
                <a:sym typeface="Wingdings" panose="05000000000000000000" pitchFamily="2" charset="2"/>
              </a:rPr>
              <a:t>: def if </a:t>
            </a:r>
            <a:r>
              <a:rPr lang="en-GB" sz="430" dirty="0" err="1">
                <a:solidFill>
                  <a:srgbClr val="7030A0"/>
                </a:solidFill>
                <a:sym typeface="Wingdings" panose="05000000000000000000" pitchFamily="2" charset="2"/>
              </a:rPr>
              <a:t>addr</a:t>
            </a:r>
            <a:r>
              <a:rPr lang="en-GB" sz="430" dirty="0">
                <a:solidFill>
                  <a:srgbClr val="7030A0"/>
                </a:solidFill>
                <a:sym typeface="Wingdings" panose="05000000000000000000" pitchFamily="2" charset="2"/>
              </a:rPr>
              <a:t> was </a:t>
            </a:r>
            <a:r>
              <a:rPr lang="en-GB" sz="430" dirty="0" err="1">
                <a:solidFill>
                  <a:srgbClr val="7030A0"/>
                </a:solidFill>
                <a:sym typeface="Wingdings" panose="05000000000000000000" pitchFamily="2" charset="2"/>
              </a:rPr>
              <a:t>found+frame</a:t>
            </a:r>
            <a:r>
              <a:rPr lang="en-GB" sz="430" dirty="0">
                <a:solidFill>
                  <a:srgbClr val="7030A0"/>
                </a:solidFill>
                <a:sym typeface="Wingdings" panose="05000000000000000000" pitchFamily="2" charset="2"/>
              </a:rPr>
              <a:t> </a:t>
            </a:r>
            <a:r>
              <a:rPr lang="en-GB" sz="430" dirty="0" err="1">
                <a:solidFill>
                  <a:srgbClr val="7030A0"/>
                </a:solidFill>
                <a:sym typeface="Wingdings" panose="05000000000000000000" pitchFamily="2" charset="2"/>
              </a:rPr>
              <a:t>recv</a:t>
            </a:r>
            <a:r>
              <a:rPr lang="en-GB" sz="430" dirty="0">
                <a:solidFill>
                  <a:srgbClr val="7030A0"/>
                </a:solidFill>
                <a:sym typeface="Wingdings" panose="05000000000000000000" pitchFamily="2" charset="2"/>
              </a:rPr>
              <a:t>/copied from ring (set by list mode </a:t>
            </a:r>
            <a:r>
              <a:rPr lang="en-GB" sz="430" dirty="0" err="1">
                <a:solidFill>
                  <a:srgbClr val="7030A0"/>
                </a:solidFill>
                <a:sym typeface="Wingdings" panose="05000000000000000000" pitchFamily="2" charset="2"/>
              </a:rPr>
              <a:t>dst</a:t>
            </a:r>
            <a:r>
              <a:rPr lang="en-GB" sz="430" dirty="0">
                <a:solidFill>
                  <a:srgbClr val="7030A0"/>
                </a:solidFill>
                <a:sym typeface="Wingdings" panose="05000000000000000000" pitchFamily="2" charset="2"/>
              </a:rPr>
              <a:t> host) – when set can be removed from ring. </a:t>
            </a:r>
            <a:r>
              <a:rPr lang="en-GB" sz="430" i="1" dirty="0">
                <a:solidFill>
                  <a:srgbClr val="7030A0"/>
                </a:solidFill>
                <a:sym typeface="Wingdings" panose="05000000000000000000" pitchFamily="2" charset="2"/>
              </a:rPr>
              <a:t>IFG (</a:t>
            </a:r>
            <a:r>
              <a:rPr lang="en-GB" sz="430" i="1" dirty="0" err="1">
                <a:solidFill>
                  <a:srgbClr val="7030A0"/>
                </a:solidFill>
                <a:sym typeface="Wingdings" panose="05000000000000000000" pitchFamily="2" charset="2"/>
              </a:rPr>
              <a:t>InterFrame</a:t>
            </a:r>
            <a:r>
              <a:rPr lang="en-GB" sz="430" i="1" dirty="0">
                <a:solidFill>
                  <a:srgbClr val="7030A0"/>
                </a:solidFill>
                <a:sym typeface="Wingdings" panose="05000000000000000000" pitchFamily="2" charset="2"/>
              </a:rPr>
              <a:t> Gap)</a:t>
            </a:r>
            <a:r>
              <a:rPr lang="en-GB" sz="430" dirty="0">
                <a:solidFill>
                  <a:srgbClr val="7030A0"/>
                </a:solidFill>
                <a:sym typeface="Wingdings" panose="05000000000000000000" pitchFamily="2" charset="2"/>
              </a:rPr>
              <a:t>: gaps between frames (smaller = less </a:t>
            </a:r>
            <a:r>
              <a:rPr lang="en-GB" sz="430" dirty="0" err="1">
                <a:solidFill>
                  <a:srgbClr val="7030A0"/>
                </a:solidFill>
                <a:sym typeface="Wingdings" panose="05000000000000000000" pitchFamily="2" charset="2"/>
              </a:rPr>
              <a:t>ineff</a:t>
            </a:r>
            <a:r>
              <a:rPr lang="en-GB" sz="430" dirty="0">
                <a:solidFill>
                  <a:srgbClr val="7030A0"/>
                </a:solidFill>
                <a:sym typeface="Wingdings" panose="05000000000000000000" pitchFamily="2" charset="2"/>
              </a:rPr>
              <a:t>, need enough to </a:t>
            </a:r>
            <a:r>
              <a:rPr lang="en-GB" sz="430" dirty="0" err="1">
                <a:solidFill>
                  <a:srgbClr val="7030A0"/>
                </a:solidFill>
                <a:sym typeface="Wingdings" panose="05000000000000000000" pitchFamily="2" charset="2"/>
              </a:rPr>
              <a:t>regoc</a:t>
            </a:r>
            <a:r>
              <a:rPr lang="en-GB" sz="430" dirty="0">
                <a:solidFill>
                  <a:srgbClr val="7030A0"/>
                </a:solidFill>
                <a:sym typeface="Wingdings" panose="05000000000000000000" pitchFamily="2" charset="2"/>
              </a:rPr>
              <a:t> start/end of frames. Specified by protocol). </a:t>
            </a:r>
            <a:r>
              <a:rPr lang="en-GB" sz="430" b="1" dirty="0" err="1">
                <a:solidFill>
                  <a:srgbClr val="7030A0"/>
                </a:solidFill>
                <a:sym typeface="Wingdings" panose="05000000000000000000" pitchFamily="2" charset="2"/>
              </a:rPr>
              <a:t>Priority+Reservation</a:t>
            </a:r>
            <a:r>
              <a:rPr lang="en-GB" sz="430" dirty="0">
                <a:solidFill>
                  <a:srgbClr val="7030A0"/>
                </a:solidFill>
                <a:sym typeface="Wingdings" panose="05000000000000000000" pitchFamily="2" charset="2"/>
              </a:rPr>
              <a:t>: priority scheme can be </a:t>
            </a:r>
            <a:r>
              <a:rPr lang="en-GB" sz="430" dirty="0" err="1">
                <a:solidFill>
                  <a:srgbClr val="7030A0"/>
                </a:solidFill>
                <a:sym typeface="Wingdings" panose="05000000000000000000" pitchFamily="2" charset="2"/>
              </a:rPr>
              <a:t>impl</a:t>
            </a:r>
            <a:r>
              <a:rPr lang="en-GB" sz="430" dirty="0">
                <a:solidFill>
                  <a:srgbClr val="7030A0"/>
                </a:solidFill>
                <a:sym typeface="Wingdings" panose="05000000000000000000" pitchFamily="2" charset="2"/>
              </a:rPr>
              <a:t> so Hs only claim </a:t>
            </a:r>
            <a:r>
              <a:rPr lang="en-GB" sz="430" dirty="0" err="1">
                <a:solidFill>
                  <a:srgbClr val="7030A0"/>
                </a:solidFill>
                <a:sym typeface="Wingdings" panose="05000000000000000000" pitchFamily="2" charset="2"/>
              </a:rPr>
              <a:t>tok</a:t>
            </a:r>
            <a:r>
              <a:rPr lang="en-GB" sz="430" dirty="0">
                <a:solidFill>
                  <a:srgbClr val="7030A0"/>
                </a:solidFill>
                <a:sym typeface="Wingdings" panose="05000000000000000000" pitchFamily="2" charset="2"/>
              </a:rPr>
              <a:t> </a:t>
            </a:r>
            <a:r>
              <a:rPr lang="en-GB" sz="430" dirty="0">
                <a:solidFill>
                  <a:srgbClr val="7030A0"/>
                </a:solidFill>
              </a:rPr>
              <a:t>if </a:t>
            </a:r>
            <a:r>
              <a:rPr lang="en-GB" sz="430" dirty="0" err="1">
                <a:solidFill>
                  <a:srgbClr val="7030A0"/>
                </a:solidFill>
              </a:rPr>
              <a:t>pri</a:t>
            </a:r>
            <a:r>
              <a:rPr lang="en-GB" sz="430" dirty="0">
                <a:solidFill>
                  <a:srgbClr val="7030A0"/>
                </a:solidFill>
              </a:rPr>
              <a:t> lev of data they want to send is as high as </a:t>
            </a:r>
            <a:r>
              <a:rPr lang="en-GB" sz="430" dirty="0" err="1">
                <a:solidFill>
                  <a:srgbClr val="7030A0"/>
                </a:solidFill>
              </a:rPr>
              <a:t>tok’s</a:t>
            </a:r>
            <a:r>
              <a:rPr lang="en-GB" sz="430" dirty="0">
                <a:solidFill>
                  <a:srgbClr val="7030A0"/>
                </a:solidFill>
              </a:rPr>
              <a:t> </a:t>
            </a:r>
            <a:r>
              <a:rPr lang="en-GB" sz="430" dirty="0" err="1">
                <a:solidFill>
                  <a:srgbClr val="7030A0"/>
                </a:solidFill>
              </a:rPr>
              <a:t>pri</a:t>
            </a:r>
            <a:r>
              <a:rPr lang="en-GB" sz="430" dirty="0">
                <a:solidFill>
                  <a:srgbClr val="7030A0"/>
                </a:solidFill>
              </a:rPr>
              <a:t>. H in list mode may have high </a:t>
            </a:r>
            <a:r>
              <a:rPr lang="en-GB" sz="430" dirty="0" err="1">
                <a:solidFill>
                  <a:srgbClr val="7030A0"/>
                </a:solidFill>
              </a:rPr>
              <a:t>pri</a:t>
            </a:r>
            <a:r>
              <a:rPr lang="en-GB" sz="430" dirty="0">
                <a:solidFill>
                  <a:srgbClr val="7030A0"/>
                </a:solidFill>
              </a:rPr>
              <a:t> data to send – </a:t>
            </a:r>
            <a:r>
              <a:rPr lang="en-GB" sz="430" dirty="0" err="1">
                <a:solidFill>
                  <a:srgbClr val="7030A0"/>
                </a:solidFill>
              </a:rPr>
              <a:t>tok</a:t>
            </a:r>
            <a:r>
              <a:rPr lang="en-GB" sz="430" dirty="0">
                <a:solidFill>
                  <a:srgbClr val="7030A0"/>
                </a:solidFill>
              </a:rPr>
              <a:t> created w/ </a:t>
            </a:r>
            <a:r>
              <a:rPr lang="en-GB" sz="430" dirty="0" err="1">
                <a:solidFill>
                  <a:srgbClr val="7030A0"/>
                </a:solidFill>
              </a:rPr>
              <a:t>pri</a:t>
            </a:r>
            <a:r>
              <a:rPr lang="en-GB" sz="430" dirty="0">
                <a:solidFill>
                  <a:srgbClr val="7030A0"/>
                </a:solidFill>
              </a:rPr>
              <a:t> of the reservation bits in the frame. Low </a:t>
            </a:r>
            <a:r>
              <a:rPr lang="en-GB" sz="430" dirty="0" err="1">
                <a:solidFill>
                  <a:srgbClr val="7030A0"/>
                </a:solidFill>
              </a:rPr>
              <a:t>pri</a:t>
            </a:r>
            <a:r>
              <a:rPr lang="en-GB" sz="430" dirty="0">
                <a:solidFill>
                  <a:srgbClr val="7030A0"/>
                </a:solidFill>
              </a:rPr>
              <a:t> data may be delayed </a:t>
            </a:r>
            <a:r>
              <a:rPr lang="en-GB" sz="430" dirty="0" err="1">
                <a:solidFill>
                  <a:srgbClr val="7030A0"/>
                </a:solidFill>
              </a:rPr>
              <a:t>indef</a:t>
            </a:r>
            <a:r>
              <a:rPr lang="en-GB" sz="430" dirty="0">
                <a:solidFill>
                  <a:srgbClr val="7030A0"/>
                </a:solidFill>
              </a:rPr>
              <a:t>, high </a:t>
            </a:r>
            <a:r>
              <a:rPr lang="en-GB" sz="430" dirty="0" err="1">
                <a:solidFill>
                  <a:srgbClr val="7030A0"/>
                </a:solidFill>
              </a:rPr>
              <a:t>pri</a:t>
            </a:r>
            <a:r>
              <a:rPr lang="en-GB" sz="430" dirty="0">
                <a:solidFill>
                  <a:srgbClr val="7030A0"/>
                </a:solidFill>
              </a:rPr>
              <a:t> always sent quick (good for real-time apps), used for LANs (ass can trust hosts to not abuse </a:t>
            </a:r>
            <a:r>
              <a:rPr lang="en-GB" sz="430" dirty="0" err="1">
                <a:solidFill>
                  <a:srgbClr val="7030A0"/>
                </a:solidFill>
              </a:rPr>
              <a:t>pri</a:t>
            </a:r>
            <a:r>
              <a:rPr lang="en-GB" sz="430" dirty="0">
                <a:solidFill>
                  <a:srgbClr val="7030A0"/>
                </a:solidFill>
              </a:rPr>
              <a:t>). </a:t>
            </a:r>
            <a:r>
              <a:rPr lang="en-GB" sz="430" b="1" dirty="0">
                <a:solidFill>
                  <a:srgbClr val="7030A0"/>
                </a:solidFill>
              </a:rPr>
              <a:t>Tok Ring Ack</a:t>
            </a:r>
            <a:r>
              <a:rPr lang="en-GB" sz="430" dirty="0">
                <a:solidFill>
                  <a:srgbClr val="7030A0"/>
                </a:solidFill>
              </a:rPr>
              <a:t>: </a:t>
            </a:r>
            <a:r>
              <a:rPr lang="en-GB" sz="430" dirty="0" err="1">
                <a:solidFill>
                  <a:srgbClr val="7030A0"/>
                </a:solidFill>
              </a:rPr>
              <a:t>Recvr</a:t>
            </a:r>
            <a:r>
              <a:rPr lang="en-GB" sz="430" dirty="0">
                <a:solidFill>
                  <a:srgbClr val="7030A0"/>
                </a:solidFill>
              </a:rPr>
              <a:t> can alter frame status: A = 1 (</a:t>
            </a:r>
            <a:r>
              <a:rPr lang="en-GB" sz="430" dirty="0" err="1">
                <a:solidFill>
                  <a:srgbClr val="7030A0"/>
                </a:solidFill>
              </a:rPr>
              <a:t>dst</a:t>
            </a:r>
            <a:r>
              <a:rPr lang="en-GB" sz="430" dirty="0">
                <a:solidFill>
                  <a:srgbClr val="7030A0"/>
                </a:solidFill>
              </a:rPr>
              <a:t> host working), C = (</a:t>
            </a:r>
            <a:r>
              <a:rPr lang="en-GB" sz="430" dirty="0" err="1">
                <a:solidFill>
                  <a:srgbClr val="7030A0"/>
                </a:solidFill>
              </a:rPr>
              <a:t>dst</a:t>
            </a:r>
            <a:r>
              <a:rPr lang="en-GB" sz="430" dirty="0">
                <a:solidFill>
                  <a:srgbClr val="7030A0"/>
                </a:solidFill>
              </a:rPr>
              <a:t> host correctly read frame). </a:t>
            </a:r>
            <a:r>
              <a:rPr lang="en-GB" sz="430" b="1" dirty="0">
                <a:solidFill>
                  <a:srgbClr val="7030A0"/>
                </a:solidFill>
              </a:rPr>
              <a:t>Ring Maintenance Complexity</a:t>
            </a:r>
            <a:r>
              <a:rPr lang="en-GB" sz="430" dirty="0">
                <a:solidFill>
                  <a:srgbClr val="7030A0"/>
                </a:solidFill>
              </a:rPr>
              <a:t>: frame control file used to create control frames, frames may become orphaned (e.g. never </a:t>
            </a:r>
            <a:r>
              <a:rPr lang="en-GB" sz="430" dirty="0" err="1">
                <a:solidFill>
                  <a:srgbClr val="7030A0"/>
                </a:solidFill>
              </a:rPr>
              <a:t>recv</a:t>
            </a:r>
            <a:r>
              <a:rPr lang="en-GB" sz="430" dirty="0">
                <a:solidFill>
                  <a:srgbClr val="7030A0"/>
                </a:solidFill>
              </a:rPr>
              <a:t>, infinite loop). 1 H = active monitor (responsible for gen </a:t>
            </a:r>
            <a:r>
              <a:rPr lang="en-GB" sz="430" dirty="0" err="1">
                <a:solidFill>
                  <a:srgbClr val="7030A0"/>
                </a:solidFill>
              </a:rPr>
              <a:t>toks+remove</a:t>
            </a:r>
            <a:r>
              <a:rPr lang="en-GB" sz="430" dirty="0">
                <a:solidFill>
                  <a:srgbClr val="7030A0"/>
                </a:solidFill>
              </a:rPr>
              <a:t> orphans). May fail so any host able to become AM (contention rules/protocol determine which). </a:t>
            </a:r>
            <a:r>
              <a:rPr lang="en-GB" sz="430" dirty="0" err="1">
                <a:solidFill>
                  <a:srgbClr val="7030A0"/>
                </a:solidFill>
              </a:rPr>
              <a:t>Prev</a:t>
            </a:r>
            <a:r>
              <a:rPr lang="en-GB" sz="430" dirty="0">
                <a:solidFill>
                  <a:srgbClr val="7030A0"/>
                </a:solidFill>
              </a:rPr>
              <a:t> points add sig </a:t>
            </a:r>
            <a:r>
              <a:rPr lang="en-GB" sz="430" dirty="0" err="1">
                <a:solidFill>
                  <a:srgbClr val="7030A0"/>
                </a:solidFill>
              </a:rPr>
              <a:t>complexity+red</a:t>
            </a:r>
            <a:r>
              <a:rPr lang="en-GB" sz="430" dirty="0">
                <a:solidFill>
                  <a:srgbClr val="7030A0"/>
                </a:solidFill>
              </a:rPr>
              <a:t> reliability. </a:t>
            </a:r>
            <a:r>
              <a:rPr lang="en-GB" sz="430" b="1" dirty="0">
                <a:solidFill>
                  <a:srgbClr val="7030A0"/>
                </a:solidFill>
              </a:rPr>
              <a:t>Wiring Concentrators</a:t>
            </a:r>
            <a:r>
              <a:rPr lang="en-GB" sz="430" dirty="0">
                <a:solidFill>
                  <a:srgbClr val="7030A0"/>
                </a:solidFill>
              </a:rPr>
              <a:t>: </a:t>
            </a:r>
            <a:r>
              <a:rPr lang="en-GB" sz="430" dirty="0">
                <a:solidFill>
                  <a:srgbClr val="7030A0"/>
                </a:solidFill>
                <a:sym typeface="Wingdings" panose="05000000000000000000" pitchFamily="2" charset="2"/>
              </a:rPr>
              <a:t>when host fails can be </a:t>
            </a:r>
            <a:r>
              <a:rPr lang="en-GB" sz="430" dirty="0" err="1">
                <a:solidFill>
                  <a:srgbClr val="7030A0"/>
                </a:solidFill>
                <a:sym typeface="Wingdings" panose="05000000000000000000" pitchFamily="2" charset="2"/>
              </a:rPr>
              <a:t>bypassed</a:t>
            </a:r>
            <a:r>
              <a:rPr lang="en-GB" sz="430" dirty="0" err="1">
                <a:solidFill>
                  <a:srgbClr val="7030A0"/>
                </a:solidFill>
              </a:rPr>
              <a:t>improve</a:t>
            </a:r>
            <a:r>
              <a:rPr lang="en-GB" sz="430" dirty="0">
                <a:solidFill>
                  <a:srgbClr val="7030A0"/>
                </a:solidFill>
              </a:rPr>
              <a:t> reliability (have 2 links – 1 through host, 1 to next link w/o host).</a:t>
            </a:r>
          </a:p>
        </p:txBody>
      </p:sp>
      <p:sp>
        <p:nvSpPr>
          <p:cNvPr id="63" name="Rectangle 62">
            <a:extLst>
              <a:ext uri="{FF2B5EF4-FFF2-40B4-BE49-F238E27FC236}">
                <a16:creationId xmlns:a16="http://schemas.microsoft.com/office/drawing/2014/main" id="{A1BC6F34-755B-E69D-1E33-2D3FA49C1555}"/>
              </a:ext>
            </a:extLst>
          </p:cNvPr>
          <p:cNvSpPr/>
          <p:nvPr/>
        </p:nvSpPr>
        <p:spPr>
          <a:xfrm>
            <a:off x="0" y="6707954"/>
            <a:ext cx="2855086" cy="192806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TextBox 63">
            <a:extLst>
              <a:ext uri="{FF2B5EF4-FFF2-40B4-BE49-F238E27FC236}">
                <a16:creationId xmlns:a16="http://schemas.microsoft.com/office/drawing/2014/main" id="{83279D82-39A6-ACD1-0CC2-4DE782C0C1DF}"/>
              </a:ext>
            </a:extLst>
          </p:cNvPr>
          <p:cNvSpPr txBox="1"/>
          <p:nvPr/>
        </p:nvSpPr>
        <p:spPr>
          <a:xfrm>
            <a:off x="4835861" y="6999485"/>
            <a:ext cx="1416864" cy="489365"/>
          </a:xfrm>
          <a:prstGeom prst="rect">
            <a:avLst/>
          </a:prstGeom>
          <a:noFill/>
        </p:spPr>
        <p:txBody>
          <a:bodyPr wrap="square" rtlCol="0">
            <a:spAutoFit/>
          </a:bodyPr>
          <a:lstStyle/>
          <a:p>
            <a:r>
              <a:rPr lang="en-GB" sz="430" b="1" dirty="0">
                <a:solidFill>
                  <a:schemeClr val="accent4">
                    <a:lumMod val="75000"/>
                  </a:schemeClr>
                </a:solidFill>
              </a:rPr>
              <a:t>IEEE MAC </a:t>
            </a:r>
            <a:r>
              <a:rPr lang="en-GB" sz="430" b="1" dirty="0" err="1">
                <a:solidFill>
                  <a:schemeClr val="accent4">
                    <a:lumMod val="75000"/>
                  </a:schemeClr>
                </a:solidFill>
              </a:rPr>
              <a:t>Addr’ing</a:t>
            </a:r>
            <a:r>
              <a:rPr lang="en-GB" sz="430" dirty="0"/>
              <a:t>: 48 bit (6B) </a:t>
            </a:r>
            <a:r>
              <a:rPr lang="en-GB" sz="430" dirty="0" err="1"/>
              <a:t>addr</a:t>
            </a:r>
            <a:r>
              <a:rPr lang="en-GB" sz="430" dirty="0"/>
              <a:t> etched into IEEE 802 conforming NICs as unique ID. &lt;byte&gt; : … : &lt;byte&gt;. First 3B: OUID (Organisationally Unique Ident). B1b7 = </a:t>
            </a:r>
            <a:r>
              <a:rPr lang="en-GB" sz="430" dirty="0" err="1"/>
              <a:t>Indiv</a:t>
            </a:r>
            <a:r>
              <a:rPr lang="en-GB" sz="430" dirty="0"/>
              <a:t>/Grp (1 = unicast, 1 = multicast), B1b8 = </a:t>
            </a:r>
            <a:r>
              <a:rPr lang="en-GB" sz="430" dirty="0" err="1"/>
              <a:t>Univ</a:t>
            </a:r>
            <a:r>
              <a:rPr lang="en-GB" sz="430" dirty="0"/>
              <a:t>/Local (0 = Globally Unique, 1 = Locally U). </a:t>
            </a:r>
            <a:r>
              <a:rPr lang="en-GB" sz="430" i="1" dirty="0"/>
              <a:t>Broadcast </a:t>
            </a:r>
            <a:r>
              <a:rPr lang="en-GB" sz="430" i="1" dirty="0" err="1"/>
              <a:t>Addr</a:t>
            </a:r>
            <a:r>
              <a:rPr lang="en-GB" sz="430" dirty="0"/>
              <a:t>: All F, group multicast, locally administered.</a:t>
            </a:r>
          </a:p>
        </p:txBody>
      </p:sp>
      <p:sp>
        <p:nvSpPr>
          <p:cNvPr id="66" name="TextBox 65">
            <a:extLst>
              <a:ext uri="{FF2B5EF4-FFF2-40B4-BE49-F238E27FC236}">
                <a16:creationId xmlns:a16="http://schemas.microsoft.com/office/drawing/2014/main" id="{48F2C29B-AD96-186E-240D-30A8673980F1}"/>
              </a:ext>
            </a:extLst>
          </p:cNvPr>
          <p:cNvSpPr txBox="1"/>
          <p:nvPr/>
        </p:nvSpPr>
        <p:spPr>
          <a:xfrm>
            <a:off x="2786944" y="6668175"/>
            <a:ext cx="1482102" cy="820225"/>
          </a:xfrm>
          <a:prstGeom prst="rect">
            <a:avLst/>
          </a:prstGeom>
          <a:noFill/>
        </p:spPr>
        <p:txBody>
          <a:bodyPr wrap="square" rtlCol="0">
            <a:spAutoFit/>
          </a:bodyPr>
          <a:lstStyle/>
          <a:p>
            <a:r>
              <a:rPr lang="en-GB" sz="430" b="1" dirty="0">
                <a:solidFill>
                  <a:schemeClr val="accent4">
                    <a:lumMod val="75000"/>
                  </a:schemeClr>
                </a:solidFill>
              </a:rPr>
              <a:t>Switch</a:t>
            </a:r>
            <a:r>
              <a:rPr lang="en-GB" sz="430" dirty="0"/>
              <a:t>: Allow many </a:t>
            </a:r>
            <a:r>
              <a:rPr lang="en-GB" sz="430" dirty="0" err="1"/>
              <a:t>devs</a:t>
            </a:r>
            <a:r>
              <a:rPr lang="en-GB" sz="430" dirty="0"/>
              <a:t> to be conn to same subnet. </a:t>
            </a:r>
            <a:r>
              <a:rPr lang="en-GB" sz="430" dirty="0" err="1"/>
              <a:t>Fwd</a:t>
            </a:r>
            <a:r>
              <a:rPr lang="en-GB" sz="430" dirty="0"/>
              <a:t> </a:t>
            </a:r>
            <a:r>
              <a:rPr lang="en-GB" sz="430" dirty="0" err="1"/>
              <a:t>msgs</a:t>
            </a:r>
            <a:r>
              <a:rPr lang="en-GB" sz="430" dirty="0"/>
              <a:t> to ports based on MAC </a:t>
            </a:r>
            <a:r>
              <a:rPr lang="en-GB" sz="430" dirty="0" err="1"/>
              <a:t>addrs</a:t>
            </a:r>
            <a:r>
              <a:rPr lang="en-GB" sz="430" dirty="0"/>
              <a:t> (if can’t determine, send to all). Use Forwarding Info Base (FIB) MAC table to remember </a:t>
            </a:r>
            <a:r>
              <a:rPr lang="en-GB" sz="430" dirty="0" err="1"/>
              <a:t>addr</a:t>
            </a:r>
            <a:r>
              <a:rPr lang="en-GB" sz="430" dirty="0"/>
              <a:t> </a:t>
            </a:r>
            <a:r>
              <a:rPr lang="en-GB" sz="430" dirty="0" err="1"/>
              <a:t>assoc</a:t>
            </a:r>
            <a:r>
              <a:rPr lang="en-GB" sz="430" dirty="0"/>
              <a:t> w/ port. Difficult to sniff. Connect networks by connecting to other </a:t>
            </a:r>
            <a:r>
              <a:rPr lang="en-GB" sz="430" dirty="0" err="1"/>
              <a:t>swtiches</a:t>
            </a:r>
            <a:r>
              <a:rPr lang="en-GB" sz="430" dirty="0"/>
              <a:t>/hubs. Replaced network bridges. To allow </a:t>
            </a:r>
            <a:r>
              <a:rPr lang="en-GB" sz="430" dirty="0" err="1"/>
              <a:t>msgs</a:t>
            </a:r>
            <a:r>
              <a:rPr lang="en-GB" sz="430" dirty="0"/>
              <a:t> to leave subnet, </a:t>
            </a:r>
            <a:r>
              <a:rPr lang="en-GB" sz="430" dirty="0" err="1"/>
              <a:t>router+IP</a:t>
            </a:r>
            <a:r>
              <a:rPr lang="en-GB" sz="430" dirty="0"/>
              <a:t> </a:t>
            </a:r>
            <a:r>
              <a:rPr lang="en-GB" sz="430" dirty="0" err="1"/>
              <a:t>addr</a:t>
            </a:r>
            <a:r>
              <a:rPr lang="en-GB" sz="430" dirty="0"/>
              <a:t> provided by DHCP or set statically.</a:t>
            </a:r>
            <a:r>
              <a:rPr lang="en-GB" sz="430" b="1" dirty="0"/>
              <a:t> </a:t>
            </a:r>
            <a:r>
              <a:rPr lang="en-GB" sz="430" b="1" dirty="0" err="1"/>
              <a:t>Store+Forward</a:t>
            </a:r>
            <a:r>
              <a:rPr lang="en-GB" sz="430" b="1" dirty="0"/>
              <a:t> Switching</a:t>
            </a:r>
            <a:r>
              <a:rPr lang="en-GB" sz="430" dirty="0"/>
              <a:t>: once whole frame </a:t>
            </a:r>
            <a:r>
              <a:rPr lang="en-GB" sz="430" dirty="0" err="1"/>
              <a:t>recv</a:t>
            </a:r>
            <a:r>
              <a:rPr lang="en-GB" sz="430" dirty="0"/>
              <a:t>, check w/ checksum, discard at switch if </a:t>
            </a:r>
            <a:r>
              <a:rPr lang="en-GB" sz="430" dirty="0" err="1"/>
              <a:t>inv</a:t>
            </a:r>
            <a:r>
              <a:rPr lang="en-GB" sz="430" dirty="0"/>
              <a:t>, </a:t>
            </a:r>
            <a:r>
              <a:rPr lang="en-GB" sz="430" dirty="0" err="1"/>
              <a:t>fwding</a:t>
            </a:r>
            <a:r>
              <a:rPr lang="en-GB" sz="430" dirty="0"/>
              <a:t> slower, supp by </a:t>
            </a:r>
            <a:r>
              <a:rPr lang="en-GB" sz="430" dirty="0" err="1"/>
              <a:t>bridges+Ss</a:t>
            </a:r>
            <a:r>
              <a:rPr lang="en-GB" sz="430" dirty="0"/>
              <a:t>. </a:t>
            </a:r>
            <a:r>
              <a:rPr lang="en-GB" sz="430" b="1" dirty="0"/>
              <a:t>Cut-Through Switching</a:t>
            </a:r>
            <a:r>
              <a:rPr lang="en-GB" sz="430" dirty="0"/>
              <a:t>: as soon as enough info </a:t>
            </a:r>
            <a:r>
              <a:rPr lang="en-GB" sz="430" dirty="0" err="1"/>
              <a:t>recv</a:t>
            </a:r>
            <a:r>
              <a:rPr lang="en-GB" sz="430" dirty="0"/>
              <a:t> (</a:t>
            </a:r>
            <a:r>
              <a:rPr lang="en-GB" sz="430" dirty="0" err="1"/>
              <a:t>dst</a:t>
            </a:r>
            <a:r>
              <a:rPr lang="en-GB" sz="430" dirty="0"/>
              <a:t> </a:t>
            </a:r>
            <a:r>
              <a:rPr lang="en-GB" sz="430" dirty="0" err="1"/>
              <a:t>addr</a:t>
            </a:r>
            <a:r>
              <a:rPr lang="en-GB" sz="430" dirty="0"/>
              <a:t>) start </a:t>
            </a:r>
            <a:r>
              <a:rPr lang="en-GB" sz="430" dirty="0" err="1"/>
              <a:t>fwding</a:t>
            </a:r>
            <a:r>
              <a:rPr lang="en-GB" sz="430" dirty="0"/>
              <a:t>. Only supp by Ss. </a:t>
            </a:r>
            <a:r>
              <a:rPr lang="en-GB" sz="430" dirty="0" err="1"/>
              <a:t>Rcvr</a:t>
            </a:r>
            <a:r>
              <a:rPr lang="en-GB" sz="430" dirty="0"/>
              <a:t> does err check.</a:t>
            </a:r>
          </a:p>
        </p:txBody>
      </p:sp>
      <p:sp>
        <p:nvSpPr>
          <p:cNvPr id="68" name="TextBox 67">
            <a:extLst>
              <a:ext uri="{FF2B5EF4-FFF2-40B4-BE49-F238E27FC236}">
                <a16:creationId xmlns:a16="http://schemas.microsoft.com/office/drawing/2014/main" id="{8659591A-5D95-E703-9388-AE1D26072452}"/>
              </a:ext>
            </a:extLst>
          </p:cNvPr>
          <p:cNvSpPr txBox="1"/>
          <p:nvPr/>
        </p:nvSpPr>
        <p:spPr>
          <a:xfrm>
            <a:off x="4122757" y="7001190"/>
            <a:ext cx="861839" cy="489365"/>
          </a:xfrm>
          <a:prstGeom prst="rect">
            <a:avLst/>
          </a:prstGeom>
          <a:noFill/>
        </p:spPr>
        <p:txBody>
          <a:bodyPr wrap="square" rtlCol="0">
            <a:spAutoFit/>
          </a:bodyPr>
          <a:lstStyle/>
          <a:p>
            <a:r>
              <a:rPr lang="en-GB" sz="430" b="1" dirty="0">
                <a:solidFill>
                  <a:schemeClr val="accent4">
                    <a:lumMod val="75000"/>
                  </a:schemeClr>
                </a:solidFill>
              </a:rPr>
              <a:t>WAP</a:t>
            </a:r>
            <a:r>
              <a:rPr lang="en-GB" sz="430" dirty="0"/>
              <a:t>: IEEE 802.11 for wireless comms. 2.4/5GHz radio, acts as hub, can connect WPAs together to extend range, act as bridge to connect to wired network. Easy to sniff.</a:t>
            </a:r>
            <a:endParaRPr lang="en-GB" sz="430" b="1" dirty="0"/>
          </a:p>
        </p:txBody>
      </p:sp>
      <p:sp>
        <p:nvSpPr>
          <p:cNvPr id="69" name="Rectangle 68">
            <a:extLst>
              <a:ext uri="{FF2B5EF4-FFF2-40B4-BE49-F238E27FC236}">
                <a16:creationId xmlns:a16="http://schemas.microsoft.com/office/drawing/2014/main" id="{3A1772EA-BFEF-3E68-3FF5-7FD54150D7C6}"/>
              </a:ext>
            </a:extLst>
          </p:cNvPr>
          <p:cNvSpPr/>
          <p:nvPr/>
        </p:nvSpPr>
        <p:spPr>
          <a:xfrm>
            <a:off x="4193107" y="7042432"/>
            <a:ext cx="713935" cy="4034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a:extLst>
              <a:ext uri="{FF2B5EF4-FFF2-40B4-BE49-F238E27FC236}">
                <a16:creationId xmlns:a16="http://schemas.microsoft.com/office/drawing/2014/main" id="{60A32F06-D186-3EC4-8A90-33D26FAE3648}"/>
              </a:ext>
            </a:extLst>
          </p:cNvPr>
          <p:cNvSpPr/>
          <p:nvPr/>
        </p:nvSpPr>
        <p:spPr>
          <a:xfrm>
            <a:off x="4907352" y="7042548"/>
            <a:ext cx="1274038" cy="4034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4AEEFA05-7346-F5C0-DFFD-0E8A2F98D2EE}"/>
              </a:ext>
            </a:extLst>
          </p:cNvPr>
          <p:cNvSpPr txBox="1"/>
          <p:nvPr/>
        </p:nvSpPr>
        <p:spPr>
          <a:xfrm>
            <a:off x="6118437" y="6540655"/>
            <a:ext cx="1296776" cy="952568"/>
          </a:xfrm>
          <a:prstGeom prst="rect">
            <a:avLst/>
          </a:prstGeom>
          <a:noFill/>
        </p:spPr>
        <p:txBody>
          <a:bodyPr wrap="square" rtlCol="0">
            <a:spAutoFit/>
          </a:bodyPr>
          <a:lstStyle/>
          <a:p>
            <a:r>
              <a:rPr lang="en-GB" sz="430" b="1" dirty="0">
                <a:solidFill>
                  <a:schemeClr val="accent4">
                    <a:lumMod val="75000"/>
                  </a:schemeClr>
                </a:solidFill>
              </a:rPr>
              <a:t>Ethernet Pinouts</a:t>
            </a:r>
            <a:r>
              <a:rPr lang="en-GB" sz="430" dirty="0"/>
              <a:t>: 2 main pinout wirings (Top to bottom: TIA/EIA 568B = W+O, O, W+G, B, W+B, G, </a:t>
            </a:r>
            <a:r>
              <a:rPr lang="en-GB" sz="430" dirty="0" err="1"/>
              <a:t>W+Br</a:t>
            </a:r>
            <a:r>
              <a:rPr lang="en-GB" sz="430" dirty="0"/>
              <a:t>, Br 568A swap O+Gs). </a:t>
            </a:r>
            <a:r>
              <a:rPr lang="en-GB" sz="430" b="1" dirty="0"/>
              <a:t>Straight-Through</a:t>
            </a:r>
            <a:r>
              <a:rPr lang="en-GB" sz="430" dirty="0"/>
              <a:t>: Comms between diff OSI layers (e.g. </a:t>
            </a:r>
            <a:r>
              <a:rPr lang="en-GB" sz="430" dirty="0" err="1"/>
              <a:t>switch</a:t>
            </a:r>
            <a:r>
              <a:rPr lang="en-GB" sz="430" dirty="0" err="1">
                <a:sym typeface="Wingdings" panose="05000000000000000000" pitchFamily="2" charset="2"/>
              </a:rPr>
              <a:t>router</a:t>
            </a:r>
            <a:r>
              <a:rPr lang="en-GB" sz="430" dirty="0">
                <a:sym typeface="Wingdings" panose="05000000000000000000" pitchFamily="2" charset="2"/>
              </a:rPr>
              <a:t>). Also called Medium Dependent Interface (MDI). </a:t>
            </a:r>
            <a:r>
              <a:rPr lang="en-GB" sz="430" b="1" dirty="0">
                <a:sym typeface="Wingdings" panose="05000000000000000000" pitchFamily="2" charset="2"/>
              </a:rPr>
              <a:t>Crossover</a:t>
            </a:r>
            <a:r>
              <a:rPr lang="en-GB" sz="430" dirty="0">
                <a:sym typeface="Wingdings" panose="05000000000000000000" pitchFamily="2" charset="2"/>
              </a:rPr>
              <a:t>: comms between </a:t>
            </a:r>
            <a:r>
              <a:rPr lang="en-GB" sz="430" dirty="0" err="1">
                <a:sym typeface="Wingdings" panose="05000000000000000000" pitchFamily="2" charset="2"/>
              </a:rPr>
              <a:t>devs</a:t>
            </a:r>
            <a:r>
              <a:rPr lang="en-GB" sz="430" dirty="0">
                <a:sym typeface="Wingdings" panose="05000000000000000000" pitchFamily="2" charset="2"/>
              </a:rPr>
              <a:t> on same level (e.g. </a:t>
            </a:r>
            <a:r>
              <a:rPr lang="en-GB" sz="430" dirty="0" err="1">
                <a:sym typeface="Wingdings" panose="05000000000000000000" pitchFamily="2" charset="2"/>
              </a:rPr>
              <a:t>switchswitch</a:t>
            </a:r>
            <a:r>
              <a:rPr lang="en-GB" sz="430" dirty="0">
                <a:sym typeface="Wingdings" panose="05000000000000000000" pitchFamily="2" charset="2"/>
              </a:rPr>
              <a:t>). Medium Dependent Interface with Crossover (MDIX). Order for B: W+G, G, W+O, </a:t>
            </a:r>
            <a:r>
              <a:rPr lang="en-GB" sz="430" dirty="0" err="1">
                <a:sym typeface="Wingdings" panose="05000000000000000000" pitchFamily="2" charset="2"/>
              </a:rPr>
              <a:t>W+Br</a:t>
            </a:r>
            <a:r>
              <a:rPr lang="en-GB" sz="430" dirty="0">
                <a:sym typeface="Wingdings" panose="05000000000000000000" pitchFamily="2" charset="2"/>
              </a:rPr>
              <a:t>, Br, O, B, W+B. </a:t>
            </a:r>
            <a:r>
              <a:rPr lang="en-GB" sz="430" b="1" dirty="0">
                <a:sym typeface="Wingdings" panose="05000000000000000000" pitchFamily="2" charset="2"/>
              </a:rPr>
              <a:t>Rollover</a:t>
            </a:r>
            <a:r>
              <a:rPr lang="en-GB" sz="430" dirty="0">
                <a:sym typeface="Wingdings" panose="05000000000000000000" pitchFamily="2" charset="2"/>
              </a:rPr>
              <a:t>: directly tap into network device (e.g. console to debug router setup issue). Order: flipped. </a:t>
            </a:r>
            <a:r>
              <a:rPr lang="en-GB" sz="430" b="1" dirty="0">
                <a:sym typeface="Wingdings" panose="05000000000000000000" pitchFamily="2" charset="2"/>
              </a:rPr>
              <a:t>Fake-Swap</a:t>
            </a:r>
            <a:r>
              <a:rPr lang="en-GB" sz="430" dirty="0">
                <a:sym typeface="Wingdings" panose="05000000000000000000" pitchFamily="2" charset="2"/>
              </a:rPr>
              <a:t>: swap between straight +crossover via software remapping (Auto-MDI(X)).</a:t>
            </a:r>
            <a:endParaRPr lang="en-GB" sz="430" b="1" dirty="0"/>
          </a:p>
        </p:txBody>
      </p:sp>
      <p:sp>
        <p:nvSpPr>
          <p:cNvPr id="74" name="Rectangle 73">
            <a:extLst>
              <a:ext uri="{FF2B5EF4-FFF2-40B4-BE49-F238E27FC236}">
                <a16:creationId xmlns:a16="http://schemas.microsoft.com/office/drawing/2014/main" id="{5F940AB4-96B8-0C47-75D8-771BE0B7FCA1}"/>
              </a:ext>
            </a:extLst>
          </p:cNvPr>
          <p:cNvSpPr/>
          <p:nvPr/>
        </p:nvSpPr>
        <p:spPr>
          <a:xfrm>
            <a:off x="6180907" y="6580381"/>
            <a:ext cx="1234306" cy="8643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a:extLst>
              <a:ext uri="{FF2B5EF4-FFF2-40B4-BE49-F238E27FC236}">
                <a16:creationId xmlns:a16="http://schemas.microsoft.com/office/drawing/2014/main" id="{FEC4C9EC-A5E0-624D-1283-158F2295DF54}"/>
              </a:ext>
            </a:extLst>
          </p:cNvPr>
          <p:cNvSpPr txBox="1"/>
          <p:nvPr/>
        </p:nvSpPr>
        <p:spPr>
          <a:xfrm>
            <a:off x="4137662" y="6664697"/>
            <a:ext cx="2129510" cy="423193"/>
          </a:xfrm>
          <a:prstGeom prst="rect">
            <a:avLst/>
          </a:prstGeom>
          <a:noFill/>
        </p:spPr>
        <p:txBody>
          <a:bodyPr wrap="square" rtlCol="0">
            <a:spAutoFit/>
          </a:bodyPr>
          <a:lstStyle/>
          <a:p>
            <a:r>
              <a:rPr lang="en-GB" sz="430" b="1" dirty="0">
                <a:solidFill>
                  <a:schemeClr val="accent4">
                    <a:lumMod val="75000"/>
                  </a:schemeClr>
                </a:solidFill>
              </a:rPr>
              <a:t>Ethernet Frame</a:t>
            </a:r>
            <a:r>
              <a:rPr lang="en-GB" sz="430" dirty="0"/>
              <a:t>: </a:t>
            </a:r>
            <a:r>
              <a:rPr lang="en-GB" sz="430" b="1" dirty="0"/>
              <a:t>Octet</a:t>
            </a:r>
            <a:r>
              <a:rPr lang="en-GB" sz="430" dirty="0"/>
              <a:t>: a byte/8 bits. Was useful when bytes used to be hardware-specific size. </a:t>
            </a:r>
            <a:r>
              <a:rPr lang="en-GB" sz="430" b="1" dirty="0"/>
              <a:t>Frame</a:t>
            </a:r>
            <a:r>
              <a:rPr lang="en-GB" sz="430" dirty="0"/>
              <a:t>: core concept of DL. Provides well-def interface to Network L for sending/</a:t>
            </a:r>
            <a:r>
              <a:rPr lang="en-GB" sz="430" dirty="0" err="1"/>
              <a:t>recv</a:t>
            </a:r>
            <a:r>
              <a:rPr lang="en-GB" sz="430" dirty="0"/>
              <a:t> </a:t>
            </a:r>
            <a:r>
              <a:rPr lang="en-GB" sz="430" dirty="0" err="1"/>
              <a:t>pkts</a:t>
            </a:r>
            <a:r>
              <a:rPr lang="en-GB" sz="430" dirty="0"/>
              <a:t>. ID trans errs with CRC (Cyclic Red Check) checksum. </a:t>
            </a:r>
            <a:r>
              <a:rPr lang="en-GB" sz="430" b="1" dirty="0"/>
              <a:t>F = [Header | Payload (Packet) | Trailer]</a:t>
            </a:r>
            <a:r>
              <a:rPr lang="en-GB" sz="430" dirty="0"/>
              <a:t>. Header = </a:t>
            </a:r>
            <a:r>
              <a:rPr lang="en-GB" sz="430" dirty="0" err="1"/>
              <a:t>Pramble</a:t>
            </a:r>
            <a:r>
              <a:rPr lang="en-GB" sz="430" dirty="0"/>
              <a:t>, </a:t>
            </a:r>
            <a:r>
              <a:rPr lang="en-GB" sz="430" dirty="0" err="1"/>
              <a:t>Dest</a:t>
            </a:r>
            <a:r>
              <a:rPr lang="en-GB" sz="430" dirty="0"/>
              <a:t> MAC </a:t>
            </a:r>
            <a:r>
              <a:rPr lang="en-GB" sz="430" dirty="0" err="1"/>
              <a:t>Addr</a:t>
            </a:r>
            <a:r>
              <a:rPr lang="en-GB" sz="430" dirty="0"/>
              <a:t>, </a:t>
            </a:r>
            <a:r>
              <a:rPr lang="en-GB" sz="430" dirty="0" err="1"/>
              <a:t>Src</a:t>
            </a:r>
            <a:r>
              <a:rPr lang="en-GB" sz="430" dirty="0"/>
              <a:t> MAC </a:t>
            </a:r>
            <a:r>
              <a:rPr lang="en-GB" sz="430" dirty="0" err="1"/>
              <a:t>addr</a:t>
            </a:r>
            <a:r>
              <a:rPr lang="en-GB" sz="430" dirty="0"/>
              <a:t>, Ethernet Type (</a:t>
            </a:r>
            <a:r>
              <a:rPr lang="en-GB" sz="430" dirty="0" err="1"/>
              <a:t>Addr</a:t>
            </a:r>
            <a:r>
              <a:rPr lang="en-GB" sz="430" dirty="0"/>
              <a:t> res, protocol (ARP) frame, IPv6 frame). Footer = has CRC checksum in.</a:t>
            </a:r>
            <a:endParaRPr lang="en-GB" sz="430" b="1" dirty="0"/>
          </a:p>
        </p:txBody>
      </p:sp>
      <p:cxnSp>
        <p:nvCxnSpPr>
          <p:cNvPr id="78" name="Straight Connector 77">
            <a:extLst>
              <a:ext uri="{FF2B5EF4-FFF2-40B4-BE49-F238E27FC236}">
                <a16:creationId xmlns:a16="http://schemas.microsoft.com/office/drawing/2014/main" id="{4E00078F-182B-F013-57D1-ACC0BDB195B5}"/>
              </a:ext>
            </a:extLst>
          </p:cNvPr>
          <p:cNvCxnSpPr>
            <a:cxnSpLocks/>
          </p:cNvCxnSpPr>
          <p:nvPr/>
        </p:nvCxnSpPr>
        <p:spPr>
          <a:xfrm>
            <a:off x="3870192" y="6706510"/>
            <a:ext cx="2310715" cy="0"/>
          </a:xfrm>
          <a:prstGeom prst="line">
            <a:avLst/>
          </a:prstGeom>
          <a:ln w="9525"/>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1031160-CC6C-EE67-3C83-E10BBB706935}"/>
              </a:ext>
            </a:extLst>
          </p:cNvPr>
          <p:cNvSpPr txBox="1"/>
          <p:nvPr/>
        </p:nvSpPr>
        <p:spPr>
          <a:xfrm>
            <a:off x="2953932" y="6195049"/>
            <a:ext cx="1228951" cy="555537"/>
          </a:xfrm>
          <a:prstGeom prst="rect">
            <a:avLst/>
          </a:prstGeom>
          <a:noFill/>
        </p:spPr>
        <p:txBody>
          <a:bodyPr wrap="square" rtlCol="0">
            <a:spAutoFit/>
          </a:bodyPr>
          <a:lstStyle/>
          <a:p>
            <a:r>
              <a:rPr lang="en-GB" sz="430" b="1" dirty="0">
                <a:solidFill>
                  <a:schemeClr val="accent4">
                    <a:lumMod val="75000"/>
                  </a:schemeClr>
                </a:solidFill>
              </a:rPr>
              <a:t>Device Terminology</a:t>
            </a:r>
            <a:r>
              <a:rPr lang="en-GB" sz="430" dirty="0"/>
              <a:t>: </a:t>
            </a:r>
            <a:r>
              <a:rPr lang="en-GB" sz="430" i="1" dirty="0">
                <a:solidFill>
                  <a:schemeClr val="accent4">
                    <a:lumMod val="75000"/>
                  </a:schemeClr>
                </a:solidFill>
              </a:rPr>
              <a:t>Repeaters/Hubs (Phys) </a:t>
            </a:r>
            <a:r>
              <a:rPr lang="en-GB" sz="430" dirty="0"/>
              <a:t>– boost signals by repeating all </a:t>
            </a:r>
            <a:r>
              <a:rPr lang="en-GB" sz="430" dirty="0" err="1"/>
              <a:t>recv</a:t>
            </a:r>
            <a:r>
              <a:rPr lang="en-GB" sz="430" dirty="0"/>
              <a:t>. </a:t>
            </a:r>
            <a:r>
              <a:rPr lang="en-GB" sz="430" i="1" dirty="0">
                <a:solidFill>
                  <a:schemeClr val="accent4">
                    <a:lumMod val="75000"/>
                  </a:schemeClr>
                </a:solidFill>
              </a:rPr>
              <a:t>Switches /Bridges (DL)</a:t>
            </a:r>
            <a:r>
              <a:rPr lang="en-GB" sz="430" dirty="0">
                <a:solidFill>
                  <a:schemeClr val="accent4">
                    <a:lumMod val="75000"/>
                  </a:schemeClr>
                </a:solidFill>
              </a:rPr>
              <a:t> </a:t>
            </a:r>
            <a:r>
              <a:rPr lang="en-GB" sz="430" dirty="0"/>
              <a:t>– </a:t>
            </a:r>
            <a:r>
              <a:rPr lang="en-GB" sz="430" dirty="0" err="1"/>
              <a:t>interonn</a:t>
            </a:r>
            <a:r>
              <a:rPr lang="en-GB" sz="430" dirty="0"/>
              <a:t> decisions based on MAC </a:t>
            </a:r>
            <a:r>
              <a:rPr lang="en-GB" sz="430" dirty="0" err="1"/>
              <a:t>addrs</a:t>
            </a:r>
            <a:r>
              <a:rPr lang="en-GB" sz="430" dirty="0"/>
              <a:t>. </a:t>
            </a:r>
            <a:r>
              <a:rPr lang="en-GB" sz="430" i="1" dirty="0">
                <a:solidFill>
                  <a:schemeClr val="accent4">
                    <a:lumMod val="75000"/>
                  </a:schemeClr>
                </a:solidFill>
              </a:rPr>
              <a:t>Multi-Protocol Routers/Gateways (DL)</a:t>
            </a:r>
            <a:r>
              <a:rPr lang="en-GB" sz="430" dirty="0">
                <a:solidFill>
                  <a:schemeClr val="accent4">
                    <a:lumMod val="75000"/>
                  </a:schemeClr>
                </a:solidFill>
              </a:rPr>
              <a:t> </a:t>
            </a:r>
            <a:r>
              <a:rPr lang="en-GB" sz="430" dirty="0"/>
              <a:t>– </a:t>
            </a:r>
            <a:r>
              <a:rPr lang="en-GB" sz="430" dirty="0" err="1"/>
              <a:t>Fwds</a:t>
            </a:r>
            <a:r>
              <a:rPr lang="en-GB" sz="430" dirty="0"/>
              <a:t> (</a:t>
            </a:r>
            <a:r>
              <a:rPr lang="en-GB" sz="430" dirty="0" err="1"/>
              <a:t>poss</a:t>
            </a:r>
            <a:r>
              <a:rPr lang="en-GB" sz="430" dirty="0"/>
              <a:t> frag) </a:t>
            </a:r>
            <a:r>
              <a:rPr lang="en-GB" sz="430" dirty="0" err="1"/>
              <a:t>pkts</a:t>
            </a:r>
            <a:r>
              <a:rPr lang="en-GB" sz="430" dirty="0"/>
              <a:t> using IP </a:t>
            </a:r>
            <a:r>
              <a:rPr lang="en-GB" sz="430" dirty="0" err="1"/>
              <a:t>addr</a:t>
            </a:r>
            <a:r>
              <a:rPr lang="en-GB" sz="430" dirty="0"/>
              <a:t>. </a:t>
            </a:r>
            <a:r>
              <a:rPr lang="en-GB" sz="430" dirty="0">
                <a:solidFill>
                  <a:srgbClr val="00B050"/>
                </a:solidFill>
              </a:rPr>
              <a:t>Trans</a:t>
            </a:r>
            <a:r>
              <a:rPr lang="en-GB" sz="430" dirty="0"/>
              <a:t> + </a:t>
            </a:r>
            <a:r>
              <a:rPr lang="en-GB" sz="430" dirty="0">
                <a:solidFill>
                  <a:srgbClr val="0070C0"/>
                </a:solidFill>
              </a:rPr>
              <a:t>App</a:t>
            </a:r>
            <a:r>
              <a:rPr lang="en-GB" sz="430" dirty="0"/>
              <a:t> layer gateways also exist. Routers act as </a:t>
            </a:r>
            <a:r>
              <a:rPr lang="en-GB" sz="430" dirty="0" err="1"/>
              <a:t>Gs</a:t>
            </a:r>
            <a:r>
              <a:rPr lang="en-GB" sz="430" dirty="0"/>
              <a:t> to connect IP-based networks.</a:t>
            </a:r>
            <a:endParaRPr lang="en-GB" sz="430" b="1" dirty="0"/>
          </a:p>
        </p:txBody>
      </p:sp>
      <p:sp>
        <p:nvSpPr>
          <p:cNvPr id="82" name="TextBox 81">
            <a:extLst>
              <a:ext uri="{FF2B5EF4-FFF2-40B4-BE49-F238E27FC236}">
                <a16:creationId xmlns:a16="http://schemas.microsoft.com/office/drawing/2014/main" id="{CE85E2FE-77BF-A7C4-9D93-7EE109746FD9}"/>
              </a:ext>
            </a:extLst>
          </p:cNvPr>
          <p:cNvSpPr txBox="1"/>
          <p:nvPr/>
        </p:nvSpPr>
        <p:spPr>
          <a:xfrm>
            <a:off x="4025873" y="6194758"/>
            <a:ext cx="707379" cy="555537"/>
          </a:xfrm>
          <a:prstGeom prst="rect">
            <a:avLst/>
          </a:prstGeom>
          <a:noFill/>
        </p:spPr>
        <p:txBody>
          <a:bodyPr wrap="square" rtlCol="0">
            <a:spAutoFit/>
          </a:bodyPr>
          <a:lstStyle/>
          <a:p>
            <a:r>
              <a:rPr lang="en-GB" sz="430" b="1" dirty="0">
                <a:solidFill>
                  <a:schemeClr val="accent4">
                    <a:lumMod val="75000"/>
                  </a:schemeClr>
                </a:solidFill>
              </a:rPr>
              <a:t>DL Layer Protocols</a:t>
            </a:r>
            <a:r>
              <a:rPr lang="en-GB" sz="430" dirty="0"/>
              <a:t>: 802.3 Ethernet LAN 1-persistent CSMA/CD Star/Bus, 802.5 Token Ring LAN Token Passing Bus/Tree, 802.11 </a:t>
            </a:r>
            <a:r>
              <a:rPr lang="en-GB" sz="430" dirty="0" err="1"/>
              <a:t>WiFi</a:t>
            </a:r>
            <a:r>
              <a:rPr lang="en-GB" sz="430" dirty="0"/>
              <a:t> LAN CSMA/CA Cellular.</a:t>
            </a:r>
          </a:p>
        </p:txBody>
      </p:sp>
      <p:sp>
        <p:nvSpPr>
          <p:cNvPr id="83" name="Rectangle 82">
            <a:extLst>
              <a:ext uri="{FF2B5EF4-FFF2-40B4-BE49-F238E27FC236}">
                <a16:creationId xmlns:a16="http://schemas.microsoft.com/office/drawing/2014/main" id="{2038D37B-C9C9-5B53-B271-E7641C604FDD}"/>
              </a:ext>
            </a:extLst>
          </p:cNvPr>
          <p:cNvSpPr/>
          <p:nvPr/>
        </p:nvSpPr>
        <p:spPr>
          <a:xfrm>
            <a:off x="4090571" y="6232876"/>
            <a:ext cx="569792" cy="47266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a:extLst>
              <a:ext uri="{FF2B5EF4-FFF2-40B4-BE49-F238E27FC236}">
                <a16:creationId xmlns:a16="http://schemas.microsoft.com/office/drawing/2014/main" id="{933D9965-CDAA-318C-6FED-C88B41CBBC17}"/>
              </a:ext>
            </a:extLst>
          </p:cNvPr>
          <p:cNvSpPr txBox="1"/>
          <p:nvPr/>
        </p:nvSpPr>
        <p:spPr>
          <a:xfrm>
            <a:off x="4599593" y="6192339"/>
            <a:ext cx="1648282" cy="555537"/>
          </a:xfrm>
          <a:prstGeom prst="rect">
            <a:avLst/>
          </a:prstGeom>
          <a:noFill/>
        </p:spPr>
        <p:txBody>
          <a:bodyPr wrap="square" rtlCol="0">
            <a:spAutoFit/>
          </a:bodyPr>
          <a:lstStyle/>
          <a:p>
            <a:r>
              <a:rPr lang="en-GB" sz="430" b="1" dirty="0">
                <a:solidFill>
                  <a:schemeClr val="accent4">
                    <a:lumMod val="75000"/>
                  </a:schemeClr>
                </a:solidFill>
              </a:rPr>
              <a:t>Ethernet</a:t>
            </a:r>
            <a:r>
              <a:rPr lang="en-GB" sz="430" dirty="0"/>
              <a:t>: DL protocol used for L/M/WAN comms. Spec in 1980, IEEE standard 802.3 in ‘83. </a:t>
            </a:r>
            <a:r>
              <a:rPr lang="en-GB" sz="430" dirty="0" err="1"/>
              <a:t>Og</a:t>
            </a:r>
            <a:r>
              <a:rPr lang="en-GB" sz="430" dirty="0"/>
              <a:t> coaxial cable ≈ 2.94Mpbs, </a:t>
            </a:r>
            <a:r>
              <a:rPr lang="en-GB" sz="430" dirty="0" err="1"/>
              <a:t>curr</a:t>
            </a:r>
            <a:r>
              <a:rPr lang="en-GB" sz="430" dirty="0"/>
              <a:t> fibre optic </a:t>
            </a:r>
            <a:r>
              <a:rPr lang="en-GB" sz="430" dirty="0" err="1"/>
              <a:t>twinaxial</a:t>
            </a:r>
            <a:r>
              <a:rPr lang="en-GB" sz="430" dirty="0"/>
              <a:t> ≈ 100Gbps. </a:t>
            </a:r>
            <a:r>
              <a:rPr lang="en-GB" sz="430" b="1" dirty="0"/>
              <a:t>Cables</a:t>
            </a:r>
            <a:r>
              <a:rPr lang="en-GB" sz="430" dirty="0"/>
              <a:t>: UTP = Unshielded Twisted Pair = Most pop (Cat5e). STP = Shielded/Screened TP. FTP = Foiled TP. SFTP = Shielded +Foiled TP (Cate6, 7a, +8 in dev). Shielding protects against EM Interference (crosstalk), and protects against EM leakage that can be </a:t>
            </a:r>
            <a:r>
              <a:rPr lang="en-GB" sz="430" dirty="0" err="1"/>
              <a:t>sniffed+exploited</a:t>
            </a:r>
            <a:r>
              <a:rPr lang="en-GB" sz="430" dirty="0"/>
              <a:t> (</a:t>
            </a:r>
            <a:r>
              <a:rPr lang="en-GB" sz="430" dirty="0" err="1"/>
              <a:t>Lantenna</a:t>
            </a:r>
            <a:r>
              <a:rPr lang="en-GB" sz="430" dirty="0"/>
              <a:t> Attack). </a:t>
            </a:r>
          </a:p>
        </p:txBody>
      </p:sp>
      <p:sp>
        <p:nvSpPr>
          <p:cNvPr id="85" name="Rectangle 84">
            <a:extLst>
              <a:ext uri="{FF2B5EF4-FFF2-40B4-BE49-F238E27FC236}">
                <a16:creationId xmlns:a16="http://schemas.microsoft.com/office/drawing/2014/main" id="{41FAC92D-325E-F284-D0D1-CC432D9DD9B6}"/>
              </a:ext>
            </a:extLst>
          </p:cNvPr>
          <p:cNvSpPr/>
          <p:nvPr/>
        </p:nvSpPr>
        <p:spPr>
          <a:xfrm>
            <a:off x="4660300" y="6231432"/>
            <a:ext cx="1521564" cy="47411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a:extLst>
              <a:ext uri="{FF2B5EF4-FFF2-40B4-BE49-F238E27FC236}">
                <a16:creationId xmlns:a16="http://schemas.microsoft.com/office/drawing/2014/main" id="{9286BE41-06FC-4243-77F5-7F718C3D14B0}"/>
              </a:ext>
            </a:extLst>
          </p:cNvPr>
          <p:cNvSpPr/>
          <p:nvPr/>
        </p:nvSpPr>
        <p:spPr>
          <a:xfrm>
            <a:off x="3020374" y="6232877"/>
            <a:ext cx="1070007" cy="47266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TextBox 86">
            <a:extLst>
              <a:ext uri="{FF2B5EF4-FFF2-40B4-BE49-F238E27FC236}">
                <a16:creationId xmlns:a16="http://schemas.microsoft.com/office/drawing/2014/main" id="{30486CC1-59D5-BFFF-3491-BF0D6082C225}"/>
              </a:ext>
            </a:extLst>
          </p:cNvPr>
          <p:cNvSpPr txBox="1"/>
          <p:nvPr/>
        </p:nvSpPr>
        <p:spPr>
          <a:xfrm>
            <a:off x="0" y="5798459"/>
            <a:ext cx="3090606" cy="952568"/>
          </a:xfrm>
          <a:prstGeom prst="rect">
            <a:avLst/>
          </a:prstGeom>
          <a:noFill/>
        </p:spPr>
        <p:txBody>
          <a:bodyPr wrap="square" rtlCol="0">
            <a:spAutoFit/>
          </a:bodyPr>
          <a:lstStyle/>
          <a:p>
            <a:r>
              <a:rPr lang="en-GB" sz="430" b="1" dirty="0"/>
              <a:t>Wireshark</a:t>
            </a:r>
            <a:r>
              <a:rPr lang="en-GB" sz="430" dirty="0"/>
              <a:t>: Network protocol </a:t>
            </a:r>
            <a:r>
              <a:rPr lang="en-GB" sz="430" dirty="0" err="1"/>
              <a:t>anal’er</a:t>
            </a:r>
            <a:r>
              <a:rPr lang="en-GB" sz="430" dirty="0"/>
              <a:t>. Allows users to capture, anal + deconstruct packets to anal traffic on network. </a:t>
            </a:r>
            <a:r>
              <a:rPr lang="en-GB" sz="430" b="1" dirty="0"/>
              <a:t>Promiscuous Mode</a:t>
            </a:r>
            <a:r>
              <a:rPr lang="en-GB" sz="430" dirty="0"/>
              <a:t>: Works for </a:t>
            </a:r>
            <a:r>
              <a:rPr lang="en-GB" sz="430" dirty="0" err="1"/>
              <a:t>wired+less</a:t>
            </a:r>
            <a:r>
              <a:rPr lang="en-GB" sz="430" dirty="0"/>
              <a:t>, NIC does not drop packets (retains all </a:t>
            </a:r>
            <a:r>
              <a:rPr lang="en-GB" sz="430" dirty="0" err="1"/>
              <a:t>recv’d</a:t>
            </a:r>
            <a:r>
              <a:rPr lang="en-GB" sz="430" dirty="0"/>
              <a:t>). When wireless only listen to connected network. Some NIC ignore this (considered </a:t>
            </a:r>
            <a:r>
              <a:rPr lang="en-GB" sz="430" dirty="0" err="1"/>
              <a:t>impolite+easily</a:t>
            </a:r>
            <a:r>
              <a:rPr lang="en-GB" sz="430" dirty="0"/>
              <a:t> abused). </a:t>
            </a:r>
            <a:r>
              <a:rPr lang="en-GB" sz="430" b="1" dirty="0"/>
              <a:t>Monitor Mode</a:t>
            </a:r>
            <a:r>
              <a:rPr lang="en-GB" sz="430" dirty="0"/>
              <a:t>: Only on wireless networks. NIC listened on all networks in range/can </a:t>
            </a:r>
            <a:r>
              <a:rPr lang="en-GB" sz="430" dirty="0" err="1"/>
              <a:t>recv</a:t>
            </a:r>
            <a:r>
              <a:rPr lang="en-GB" sz="430" dirty="0"/>
              <a:t> from. </a:t>
            </a:r>
            <a:r>
              <a:rPr lang="en-GB" sz="430" dirty="0" err="1"/>
              <a:t>WiFi</a:t>
            </a:r>
            <a:r>
              <a:rPr lang="en-GB" sz="430" dirty="0"/>
              <a:t> networks secured with auth (e.g. </a:t>
            </a:r>
            <a:r>
              <a:rPr lang="en-GB" sz="430" dirty="0" err="1"/>
              <a:t>pwd</a:t>
            </a:r>
            <a:r>
              <a:rPr lang="en-GB" sz="430" dirty="0"/>
              <a:t>) will appear scrambled (encryption) unless supply network </a:t>
            </a:r>
            <a:r>
              <a:rPr lang="en-GB" sz="430" dirty="0" err="1"/>
              <a:t>pwd</a:t>
            </a:r>
            <a:r>
              <a:rPr lang="en-GB" sz="430" dirty="0"/>
              <a:t> to Wireshark (same for others e.g. RSA key for SSL or </a:t>
            </a:r>
            <a:r>
              <a:rPr lang="en-GB" sz="430" dirty="0" err="1"/>
              <a:t>pwd</a:t>
            </a:r>
            <a:r>
              <a:rPr lang="en-GB" sz="430" dirty="0"/>
              <a:t> for WPA/WEP). Most NIC do not support (many need new drivers/special NIC). </a:t>
            </a:r>
            <a:r>
              <a:rPr lang="en-GB" sz="430" dirty="0" err="1"/>
              <a:t>WinPcap</a:t>
            </a:r>
            <a:r>
              <a:rPr lang="en-GB" sz="430" dirty="0"/>
              <a:t> (Windows) does not support but </a:t>
            </a:r>
            <a:r>
              <a:rPr lang="en-GB" sz="430" dirty="0" err="1"/>
              <a:t>AirPcap+Npcap</a:t>
            </a:r>
            <a:r>
              <a:rPr lang="en-GB" sz="430" dirty="0"/>
              <a:t> (Linux) do. </a:t>
            </a:r>
            <a:r>
              <a:rPr lang="en-GB" sz="430" b="1" dirty="0" err="1"/>
              <a:t>Sniffin</a:t>
            </a:r>
            <a:r>
              <a:rPr lang="en-GB" sz="430" b="1" dirty="0"/>
              <a:t> </a:t>
            </a:r>
            <a:r>
              <a:rPr lang="en-GB" sz="430" b="1" dirty="0" err="1"/>
              <a:t>Efix</a:t>
            </a:r>
            <a:r>
              <a:rPr lang="en-GB" sz="430" dirty="0"/>
              <a:t>: when monitoring network make sure you have permission to. </a:t>
            </a:r>
            <a:r>
              <a:rPr lang="en-GB" sz="430" b="1" dirty="0"/>
              <a:t>Packet Capture</a:t>
            </a:r>
            <a:r>
              <a:rPr lang="en-GB" sz="430" dirty="0"/>
              <a:t>: </a:t>
            </a:r>
            <a:r>
              <a:rPr lang="en-GB" sz="430" i="1" dirty="0"/>
              <a:t>Hub</a:t>
            </a:r>
            <a:r>
              <a:rPr lang="en-GB" sz="430" dirty="0"/>
              <a:t>: local traffic, broad/multicast, (in prom mode) entire network. </a:t>
            </a:r>
            <a:r>
              <a:rPr lang="en-GB" sz="430" i="1" dirty="0"/>
              <a:t>Switch</a:t>
            </a:r>
            <a:r>
              <a:rPr lang="en-GB" sz="430" dirty="0"/>
              <a:t>: local traffic, broad/</a:t>
            </a:r>
            <a:r>
              <a:rPr lang="en-GB" sz="430" dirty="0" err="1"/>
              <a:t>mult</a:t>
            </a:r>
            <a:r>
              <a:rPr lang="en-GB" sz="430" dirty="0"/>
              <a:t>, (prom) network connected to same switch port. </a:t>
            </a:r>
            <a:r>
              <a:rPr lang="en-GB" sz="430" i="1" dirty="0"/>
              <a:t>WLAN</a:t>
            </a:r>
            <a:r>
              <a:rPr lang="en-GB" sz="430" dirty="0"/>
              <a:t>: local traffic, broad/</a:t>
            </a:r>
            <a:r>
              <a:rPr lang="en-GB" sz="430" dirty="0" err="1"/>
              <a:t>mult</a:t>
            </a:r>
            <a:r>
              <a:rPr lang="en-GB" sz="430" dirty="0"/>
              <a:t> (prom) entire WLAN, (monitor) all wireless </a:t>
            </a:r>
            <a:r>
              <a:rPr lang="en-GB" sz="430" dirty="0" err="1"/>
              <a:t>pkts</a:t>
            </a:r>
            <a:r>
              <a:rPr lang="en-GB" sz="430" dirty="0"/>
              <a:t> </a:t>
            </a:r>
            <a:r>
              <a:rPr lang="en-GB" sz="430" dirty="0" err="1"/>
              <a:t>phys</a:t>
            </a:r>
            <a:r>
              <a:rPr lang="en-GB" sz="430" dirty="0"/>
              <a:t> receivable/in range. </a:t>
            </a:r>
            <a:r>
              <a:rPr lang="en-GB" sz="430" b="1" dirty="0"/>
              <a:t>Display Filters</a:t>
            </a:r>
            <a:r>
              <a:rPr lang="en-GB" sz="430" dirty="0"/>
              <a:t>: </a:t>
            </a:r>
            <a:r>
              <a:rPr lang="en-GB" sz="430" dirty="0" err="1"/>
              <a:t>http.request.method</a:t>
            </a:r>
            <a:r>
              <a:rPr lang="en-GB" sz="430" dirty="0"/>
              <a:t> == GET &amp;&amp; http contains “</a:t>
            </a:r>
            <a:r>
              <a:rPr lang="en-GB" sz="430" dirty="0" err="1"/>
              <a:t>pwd</a:t>
            </a:r>
            <a:r>
              <a:rPr lang="en-GB" sz="430" dirty="0"/>
              <a:t>” || </a:t>
            </a:r>
            <a:r>
              <a:rPr lang="en-GB" sz="430" dirty="0" err="1"/>
              <a:t>ip.src</a:t>
            </a:r>
            <a:r>
              <a:rPr lang="en-GB" sz="430" dirty="0"/>
              <a:t> != 10.43.54.65. eth = all ethernet based traffic, .</a:t>
            </a:r>
            <a:r>
              <a:rPr lang="en-GB" sz="430" dirty="0" err="1"/>
              <a:t>addr</a:t>
            </a:r>
            <a:r>
              <a:rPr lang="en-GB" sz="430" dirty="0"/>
              <a:t> = MAC, (</a:t>
            </a:r>
            <a:r>
              <a:rPr lang="en-GB" sz="430" dirty="0" err="1"/>
              <a:t>eth.dst</a:t>
            </a:r>
            <a:r>
              <a:rPr lang="en-GB" sz="430" dirty="0"/>
              <a:t>[0]&amp;1 = multicast only, !(</a:t>
            </a:r>
            <a:r>
              <a:rPr lang="en-GB" sz="430" dirty="0" err="1"/>
              <a:t>eth.dst</a:t>
            </a:r>
            <a:r>
              <a:rPr lang="en-GB" sz="430" dirty="0"/>
              <a:t>[0]&amp;2) = globally unique </a:t>
            </a:r>
            <a:r>
              <a:rPr lang="en-GB" sz="430" dirty="0" err="1"/>
              <a:t>addrs</a:t>
            </a:r>
            <a:r>
              <a:rPr lang="en-GB" sz="430" dirty="0"/>
              <a:t> only. </a:t>
            </a:r>
            <a:r>
              <a:rPr lang="en-GB" sz="430" b="1" dirty="0"/>
              <a:t>NMAP</a:t>
            </a:r>
            <a:r>
              <a:rPr lang="en-GB" sz="430" dirty="0"/>
              <a:t>: network scanning tool which sends raw IP </a:t>
            </a:r>
            <a:r>
              <a:rPr lang="en-GB" sz="430" dirty="0" err="1"/>
              <a:t>pkts+monitors</a:t>
            </a:r>
            <a:r>
              <a:rPr lang="en-GB" sz="430" dirty="0"/>
              <a:t> </a:t>
            </a:r>
            <a:r>
              <a:rPr lang="en-GB" sz="430" dirty="0" err="1"/>
              <a:t>resps+determine</a:t>
            </a:r>
            <a:r>
              <a:rPr lang="en-GB" sz="430" dirty="0"/>
              <a:t> services provided by </a:t>
            </a:r>
            <a:r>
              <a:rPr lang="en-GB" sz="430" dirty="0" err="1"/>
              <a:t>network+it’s</a:t>
            </a:r>
            <a:r>
              <a:rPr lang="en-GB" sz="430" dirty="0"/>
              <a:t> hosts. Used to detect vulnerable hosts on network. </a:t>
            </a:r>
            <a:r>
              <a:rPr lang="en-GB" sz="430" i="1" dirty="0"/>
              <a:t>Quick scan, don’t check ports</a:t>
            </a:r>
            <a:r>
              <a:rPr lang="en-GB" sz="430" dirty="0"/>
              <a:t>: </a:t>
            </a:r>
            <a:r>
              <a:rPr lang="en-GB" sz="430" dirty="0" err="1"/>
              <a:t>nmap</a:t>
            </a:r>
            <a:r>
              <a:rPr lang="en-GB" sz="430" dirty="0"/>
              <a:t> –</a:t>
            </a:r>
            <a:r>
              <a:rPr lang="en-GB" sz="430" dirty="0" err="1"/>
              <a:t>sn</a:t>
            </a:r>
            <a:r>
              <a:rPr lang="en-GB" sz="430" dirty="0"/>
              <a:t> &lt;IP </a:t>
            </a:r>
            <a:r>
              <a:rPr lang="en-GB" sz="430" dirty="0" err="1"/>
              <a:t>addr</a:t>
            </a:r>
            <a:r>
              <a:rPr lang="en-GB" sz="430" dirty="0"/>
              <a:t>&gt;, </a:t>
            </a:r>
            <a:r>
              <a:rPr lang="en-GB" sz="430" i="1" dirty="0"/>
              <a:t>scan range on host</a:t>
            </a:r>
            <a:r>
              <a:rPr lang="en-GB" sz="430" dirty="0"/>
              <a:t>: –p &lt;start p&gt;-&lt;end p&gt; &lt;IP </a:t>
            </a:r>
            <a:r>
              <a:rPr lang="en-GB" sz="430" dirty="0" err="1"/>
              <a:t>addr</a:t>
            </a:r>
            <a:r>
              <a:rPr lang="en-GB" sz="430" dirty="0"/>
              <a:t>&gt; (scan all just &lt;IP </a:t>
            </a:r>
            <a:r>
              <a:rPr lang="en-GB" sz="430" dirty="0" err="1"/>
              <a:t>addr</a:t>
            </a:r>
            <a:r>
              <a:rPr lang="en-GB" sz="430" dirty="0"/>
              <a:t>&gt;), </a:t>
            </a:r>
            <a:r>
              <a:rPr lang="en-GB" sz="430" i="1" dirty="0"/>
              <a:t>scan w/o discovery </a:t>
            </a:r>
            <a:r>
              <a:rPr lang="en-GB" sz="430" dirty="0"/>
              <a:t>(even if host don’t </a:t>
            </a:r>
            <a:r>
              <a:rPr lang="en-GB" sz="430" dirty="0" err="1"/>
              <a:t>resp</a:t>
            </a:r>
            <a:r>
              <a:rPr lang="en-GB" sz="430" dirty="0"/>
              <a:t> to ping, can check it’s ports): -</a:t>
            </a:r>
            <a:r>
              <a:rPr lang="en-GB" sz="430" dirty="0" err="1"/>
              <a:t>Pn</a:t>
            </a:r>
            <a:r>
              <a:rPr lang="en-GB" sz="430" dirty="0"/>
              <a:t> &lt;IP </a:t>
            </a:r>
            <a:r>
              <a:rPr lang="en-GB" sz="430" dirty="0" err="1"/>
              <a:t>addr</a:t>
            </a:r>
            <a:r>
              <a:rPr lang="en-GB" sz="430" dirty="0"/>
              <a:t>&gt;.</a:t>
            </a:r>
            <a:endParaRPr lang="en-GB" sz="430" b="1" dirty="0"/>
          </a:p>
        </p:txBody>
      </p:sp>
      <p:sp>
        <p:nvSpPr>
          <p:cNvPr id="88" name="Rectangle 87">
            <a:extLst>
              <a:ext uri="{FF2B5EF4-FFF2-40B4-BE49-F238E27FC236}">
                <a16:creationId xmlns:a16="http://schemas.microsoft.com/office/drawing/2014/main" id="{E37CBCAC-62D2-C539-74BE-5B909778C730}"/>
              </a:ext>
            </a:extLst>
          </p:cNvPr>
          <p:cNvSpPr/>
          <p:nvPr/>
        </p:nvSpPr>
        <p:spPr>
          <a:xfrm>
            <a:off x="0" y="5841628"/>
            <a:ext cx="3021345" cy="86391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36381FC8-EFAD-14A4-CAC2-B007577D111A}"/>
              </a:ext>
            </a:extLst>
          </p:cNvPr>
          <p:cNvSpPr txBox="1"/>
          <p:nvPr/>
        </p:nvSpPr>
        <p:spPr>
          <a:xfrm>
            <a:off x="-56" y="3517"/>
            <a:ext cx="998463" cy="621709"/>
          </a:xfrm>
          <a:prstGeom prst="rect">
            <a:avLst/>
          </a:prstGeom>
          <a:noFill/>
        </p:spPr>
        <p:txBody>
          <a:bodyPr wrap="square">
            <a:spAutoFit/>
          </a:bodyPr>
          <a:lstStyle/>
          <a:p>
            <a:r>
              <a:rPr lang="en-GB" sz="430" b="1" dirty="0"/>
              <a:t>Logging and Auditing</a:t>
            </a:r>
            <a:r>
              <a:rPr lang="en-GB" sz="430" dirty="0"/>
              <a:t>: keep logs for checking missed breach /attacks, forensics (to find who did attack), determine how sys was exploited, ensure good practices followed (no unsafe features used), detecting other network issues. Linux: syslog-ng. Logs at /var/log.</a:t>
            </a:r>
          </a:p>
        </p:txBody>
      </p:sp>
      <p:sp>
        <p:nvSpPr>
          <p:cNvPr id="17" name="Rectangle 16">
            <a:extLst>
              <a:ext uri="{FF2B5EF4-FFF2-40B4-BE49-F238E27FC236}">
                <a16:creationId xmlns:a16="http://schemas.microsoft.com/office/drawing/2014/main" id="{47989986-3D25-7D48-C6A3-7913B9B87D61}"/>
              </a:ext>
            </a:extLst>
          </p:cNvPr>
          <p:cNvSpPr/>
          <p:nvPr/>
        </p:nvSpPr>
        <p:spPr>
          <a:xfrm>
            <a:off x="1" y="3231"/>
            <a:ext cx="901476" cy="58188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F1119CE7-AEF2-0303-1AB6-BB760899071D}"/>
              </a:ext>
            </a:extLst>
          </p:cNvPr>
          <p:cNvSpPr txBox="1"/>
          <p:nvPr/>
        </p:nvSpPr>
        <p:spPr>
          <a:xfrm>
            <a:off x="845520" y="7983"/>
            <a:ext cx="1625019" cy="621709"/>
          </a:xfrm>
          <a:prstGeom prst="rect">
            <a:avLst/>
          </a:prstGeom>
          <a:noFill/>
        </p:spPr>
        <p:txBody>
          <a:bodyPr wrap="square" rtlCol="0">
            <a:spAutoFit/>
          </a:bodyPr>
          <a:lstStyle/>
          <a:p>
            <a:r>
              <a:rPr lang="en-GB" sz="430" b="1" dirty="0"/>
              <a:t>Access Control</a:t>
            </a:r>
            <a:r>
              <a:rPr lang="en-GB" sz="430" dirty="0"/>
              <a:t>: user sends </a:t>
            </a:r>
            <a:r>
              <a:rPr lang="en-GB" sz="430" dirty="0" err="1"/>
              <a:t>req</a:t>
            </a:r>
            <a:r>
              <a:rPr lang="en-GB" sz="430" dirty="0"/>
              <a:t> over secure channel to guard which guards res. Assuming secure channel, guard determines: which users (principals) can access res, where principals can be located (e.g. user’s IP is outside org’s network), what </a:t>
            </a:r>
            <a:r>
              <a:rPr lang="en-GB" sz="430" dirty="0" err="1"/>
              <a:t>reqs</a:t>
            </a:r>
            <a:r>
              <a:rPr lang="en-GB" sz="430" dirty="0"/>
              <a:t> users can make for this res. Security can be difficult as many sys used by org can be diff (heterogenous sys), and users (</a:t>
            </a:r>
            <a:r>
              <a:rPr lang="en-GB" sz="430" dirty="0" err="1"/>
              <a:t>inc</a:t>
            </a:r>
            <a:r>
              <a:rPr lang="en-GB" sz="430" dirty="0"/>
              <a:t> admins /managers) can be careless (e.g. password reuse). </a:t>
            </a:r>
            <a:r>
              <a:rPr lang="en-GB" sz="430" b="1" dirty="0"/>
              <a:t>Access Control List</a:t>
            </a:r>
            <a:r>
              <a:rPr lang="en-GB" sz="430" dirty="0"/>
              <a:t>: Packet filtering rules (checked </a:t>
            </a:r>
            <a:r>
              <a:rPr lang="en-GB" sz="430" dirty="0" err="1"/>
              <a:t>top</a:t>
            </a:r>
            <a:r>
              <a:rPr lang="en-GB" sz="430" dirty="0" err="1">
                <a:sym typeface="Wingdings" panose="05000000000000000000" pitchFamily="2" charset="2"/>
              </a:rPr>
              <a:t>bottom</a:t>
            </a:r>
            <a:r>
              <a:rPr lang="en-GB" sz="430" dirty="0">
                <a:sym typeface="Wingdings" panose="05000000000000000000" pitchFamily="2" charset="2"/>
              </a:rPr>
              <a:t> until match).</a:t>
            </a:r>
            <a:endParaRPr lang="en-GB" sz="430" b="1" dirty="0"/>
          </a:p>
        </p:txBody>
      </p:sp>
      <p:pic>
        <p:nvPicPr>
          <p:cNvPr id="37" name="Picture 36">
            <a:extLst>
              <a:ext uri="{FF2B5EF4-FFF2-40B4-BE49-F238E27FC236}">
                <a16:creationId xmlns:a16="http://schemas.microsoft.com/office/drawing/2014/main" id="{519CDF4D-4F72-A19C-E476-93CED9678C0B}"/>
              </a:ext>
            </a:extLst>
          </p:cNvPr>
          <p:cNvPicPr>
            <a:picLocks noChangeAspect="1"/>
          </p:cNvPicPr>
          <p:nvPr/>
        </p:nvPicPr>
        <p:blipFill rotWithShape="1">
          <a:blip r:embed="rId6">
            <a:extLst>
              <a:ext uri="{BEBA8EAE-BF5A-486C-A8C5-ECC9F3942E4B}">
                <a14:imgProps xmlns:a14="http://schemas.microsoft.com/office/drawing/2010/main">
                  <a14:imgLayer r:embed="rId7">
                    <a14:imgEffect>
                      <a14:sharpenSoften amount="25000"/>
                    </a14:imgEffect>
                  </a14:imgLayer>
                </a14:imgProps>
              </a:ext>
            </a:extLst>
          </a:blip>
          <a:srcRect l="2525" t="5916" r="2797" b="5699"/>
          <a:stretch/>
        </p:blipFill>
        <p:spPr>
          <a:xfrm>
            <a:off x="2379232" y="58434"/>
            <a:ext cx="2011646" cy="604312"/>
          </a:xfrm>
          <a:prstGeom prst="rect">
            <a:avLst/>
          </a:prstGeom>
        </p:spPr>
      </p:pic>
      <p:cxnSp>
        <p:nvCxnSpPr>
          <p:cNvPr id="48" name="Straight Connector 47">
            <a:extLst>
              <a:ext uri="{FF2B5EF4-FFF2-40B4-BE49-F238E27FC236}">
                <a16:creationId xmlns:a16="http://schemas.microsoft.com/office/drawing/2014/main" id="{F99F579F-C918-950B-B895-B32C62B1A4EE}"/>
              </a:ext>
            </a:extLst>
          </p:cNvPr>
          <p:cNvCxnSpPr/>
          <p:nvPr/>
        </p:nvCxnSpPr>
        <p:spPr>
          <a:xfrm>
            <a:off x="4401194" y="-14669"/>
            <a:ext cx="0" cy="690345"/>
          </a:xfrm>
          <a:prstGeom prst="line">
            <a:avLst/>
          </a:prstGeom>
          <a:ln w="9525"/>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EA641271-9F57-300D-FEE3-B72F88A5D297}"/>
              </a:ext>
            </a:extLst>
          </p:cNvPr>
          <p:cNvSpPr txBox="1"/>
          <p:nvPr/>
        </p:nvSpPr>
        <p:spPr>
          <a:xfrm>
            <a:off x="4340697" y="15424"/>
            <a:ext cx="3074516" cy="290849"/>
          </a:xfrm>
          <a:prstGeom prst="rect">
            <a:avLst/>
          </a:prstGeom>
          <a:noFill/>
        </p:spPr>
        <p:txBody>
          <a:bodyPr wrap="square" rtlCol="0">
            <a:spAutoFit/>
          </a:bodyPr>
          <a:lstStyle/>
          <a:p>
            <a:r>
              <a:rPr lang="en-GB" sz="430" b="1" dirty="0"/>
              <a:t>Proxy</a:t>
            </a:r>
            <a:r>
              <a:rPr lang="en-GB" sz="430" dirty="0"/>
              <a:t>: makes </a:t>
            </a:r>
            <a:r>
              <a:rPr lang="en-GB" sz="430" dirty="0" err="1"/>
              <a:t>reqs</a:t>
            </a:r>
            <a:r>
              <a:rPr lang="en-GB" sz="430" dirty="0"/>
              <a:t>/</a:t>
            </a:r>
            <a:r>
              <a:rPr lang="en-GB" sz="430" dirty="0" err="1"/>
              <a:t>resps</a:t>
            </a:r>
            <a:r>
              <a:rPr lang="en-GB" sz="430" dirty="0"/>
              <a:t> on behalf of client, can filter in /outgoing traffic. </a:t>
            </a:r>
            <a:r>
              <a:rPr lang="en-GB" sz="430" b="1" dirty="0"/>
              <a:t>Normal</a:t>
            </a:r>
            <a:r>
              <a:rPr lang="en-GB" sz="430" dirty="0"/>
              <a:t>: client aware of proxy, connects to use it. </a:t>
            </a:r>
            <a:r>
              <a:rPr lang="en-GB" sz="430" b="1" dirty="0"/>
              <a:t>Transparent</a:t>
            </a:r>
            <a:r>
              <a:rPr lang="en-GB" sz="430" dirty="0"/>
              <a:t>: client unaware e.g. local router is proxy. No intervention required from client. </a:t>
            </a:r>
            <a:r>
              <a:rPr lang="en-GB" sz="430" b="1" dirty="0"/>
              <a:t>Reverse</a:t>
            </a:r>
            <a:r>
              <a:rPr lang="en-GB" sz="430" dirty="0"/>
              <a:t>: runs on </a:t>
            </a:r>
            <a:r>
              <a:rPr lang="en-GB" sz="430" dirty="0" err="1"/>
              <a:t>recv</a:t>
            </a:r>
            <a:r>
              <a:rPr lang="en-GB" sz="430" dirty="0"/>
              <a:t> side impersonating </a:t>
            </a:r>
            <a:r>
              <a:rPr lang="en-GB" sz="430" dirty="0" err="1"/>
              <a:t>server+protecting</a:t>
            </a:r>
            <a:r>
              <a:rPr lang="en-GB" sz="430" dirty="0"/>
              <a:t> it from external network (much like CDN load-balancing).</a:t>
            </a:r>
            <a:endParaRPr lang="en-GB" sz="430" b="1" dirty="0"/>
          </a:p>
        </p:txBody>
      </p:sp>
      <p:sp>
        <p:nvSpPr>
          <p:cNvPr id="50" name="Rectangle 49">
            <a:extLst>
              <a:ext uri="{FF2B5EF4-FFF2-40B4-BE49-F238E27FC236}">
                <a16:creationId xmlns:a16="http://schemas.microsoft.com/office/drawing/2014/main" id="{29EE8B91-DE74-7CBE-97A8-6C2669B7C1E6}"/>
              </a:ext>
            </a:extLst>
          </p:cNvPr>
          <p:cNvSpPr/>
          <p:nvPr/>
        </p:nvSpPr>
        <p:spPr>
          <a:xfrm>
            <a:off x="4401653" y="1194"/>
            <a:ext cx="3015609" cy="2623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0625386C-637C-0DEB-D459-1FE8D4DE6B10}"/>
              </a:ext>
            </a:extLst>
          </p:cNvPr>
          <p:cNvSpPr txBox="1"/>
          <p:nvPr/>
        </p:nvSpPr>
        <p:spPr>
          <a:xfrm>
            <a:off x="4337213" y="218723"/>
            <a:ext cx="3077999" cy="423193"/>
          </a:xfrm>
          <a:prstGeom prst="rect">
            <a:avLst/>
          </a:prstGeom>
          <a:noFill/>
        </p:spPr>
        <p:txBody>
          <a:bodyPr wrap="square" rtlCol="0">
            <a:spAutoFit/>
          </a:bodyPr>
          <a:lstStyle/>
          <a:p>
            <a:r>
              <a:rPr lang="en-GB" sz="430" b="1" dirty="0"/>
              <a:t>Bastion Host</a:t>
            </a:r>
            <a:r>
              <a:rPr lang="en-GB" sz="430" dirty="0"/>
              <a:t>: server that expects to be attacked. Runs minimal trusted/secure OS, only essential apps (e.g. no window manager needed). All </a:t>
            </a:r>
            <a:r>
              <a:rPr lang="en-GB" sz="430" dirty="0" err="1"/>
              <a:t>poss</a:t>
            </a:r>
            <a:r>
              <a:rPr lang="en-GB" sz="430" dirty="0"/>
              <a:t> limits enables (read only </a:t>
            </a:r>
            <a:r>
              <a:rPr lang="en-GB" sz="430" dirty="0" err="1"/>
              <a:t>filesys</a:t>
            </a:r>
            <a:r>
              <a:rPr lang="en-GB" sz="430" dirty="0"/>
              <a:t>, no mounts, no user accts). Typically managed over dedicated terminal. Relays connections/maintains connection state, can auth users, can drop connections based on </a:t>
            </a:r>
            <a:r>
              <a:rPr lang="en-GB" sz="430" dirty="0" err="1"/>
              <a:t>dest</a:t>
            </a:r>
            <a:r>
              <a:rPr lang="en-GB" sz="430" dirty="0"/>
              <a:t>/incorrect connection packets etc (packet filtering). Acts as proxy firewall (in midst of logical connection allowing to monitor traffic, block/filter/report based on app-level </a:t>
            </a:r>
            <a:r>
              <a:rPr lang="en-GB" sz="430" dirty="0" err="1"/>
              <a:t>msg</a:t>
            </a:r>
            <a:r>
              <a:rPr lang="en-GB" sz="430" dirty="0"/>
              <a:t> content, scan for data leaks/</a:t>
            </a:r>
            <a:r>
              <a:rPr lang="en-GB" sz="430" dirty="0" err="1"/>
              <a:t>virii</a:t>
            </a:r>
            <a:r>
              <a:rPr lang="en-GB" sz="430" dirty="0"/>
              <a:t>/worms).</a:t>
            </a:r>
            <a:endParaRPr lang="en-GB" sz="430" b="1" dirty="0"/>
          </a:p>
        </p:txBody>
      </p:sp>
      <p:sp>
        <p:nvSpPr>
          <p:cNvPr id="59" name="Rectangle 58">
            <a:extLst>
              <a:ext uri="{FF2B5EF4-FFF2-40B4-BE49-F238E27FC236}">
                <a16:creationId xmlns:a16="http://schemas.microsoft.com/office/drawing/2014/main" id="{B66A0F33-1F50-515A-765E-9712B9FB62FB}"/>
              </a:ext>
            </a:extLst>
          </p:cNvPr>
          <p:cNvSpPr/>
          <p:nvPr/>
        </p:nvSpPr>
        <p:spPr>
          <a:xfrm>
            <a:off x="4401194" y="263660"/>
            <a:ext cx="3014019" cy="3346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a:extLst>
              <a:ext uri="{FF2B5EF4-FFF2-40B4-BE49-F238E27FC236}">
                <a16:creationId xmlns:a16="http://schemas.microsoft.com/office/drawing/2014/main" id="{A13BC732-9578-FFD5-6508-EB20F237ADB6}"/>
              </a:ext>
            </a:extLst>
          </p:cNvPr>
          <p:cNvSpPr txBox="1"/>
          <p:nvPr/>
        </p:nvSpPr>
        <p:spPr>
          <a:xfrm>
            <a:off x="-1" y="545198"/>
            <a:ext cx="2470537" cy="687881"/>
          </a:xfrm>
          <a:prstGeom prst="rect">
            <a:avLst/>
          </a:prstGeom>
          <a:noFill/>
        </p:spPr>
        <p:txBody>
          <a:bodyPr wrap="square" rtlCol="0">
            <a:spAutoFit/>
          </a:bodyPr>
          <a:lstStyle/>
          <a:p>
            <a:r>
              <a:rPr lang="en-GB" sz="430" b="1" dirty="0"/>
              <a:t>Firewall</a:t>
            </a:r>
            <a:r>
              <a:rPr lang="en-GB" sz="430" dirty="0"/>
              <a:t>: security barrier between internal/external networks. </a:t>
            </a:r>
            <a:r>
              <a:rPr lang="en-GB" sz="430" b="1" dirty="0">
                <a:solidFill>
                  <a:srgbClr val="0070C0"/>
                </a:solidFill>
              </a:rPr>
              <a:t>Application Level Gateway</a:t>
            </a:r>
            <a:r>
              <a:rPr lang="en-GB" sz="430" dirty="0"/>
              <a:t>: app that runs, checks </a:t>
            </a:r>
            <a:r>
              <a:rPr lang="en-GB" sz="430" dirty="0" err="1"/>
              <a:t>reqs</a:t>
            </a:r>
            <a:r>
              <a:rPr lang="en-GB" sz="430" dirty="0"/>
              <a:t> in app layer. Can also be proxy using extra rules to decide to share </a:t>
            </a:r>
            <a:r>
              <a:rPr lang="en-GB" sz="430" dirty="0" err="1"/>
              <a:t>reqs</a:t>
            </a:r>
            <a:r>
              <a:rPr lang="en-GB" sz="430" dirty="0"/>
              <a:t>/</a:t>
            </a:r>
            <a:r>
              <a:rPr lang="en-GB" sz="430" dirty="0" err="1"/>
              <a:t>resp</a:t>
            </a:r>
            <a:r>
              <a:rPr lang="en-GB" sz="430" dirty="0"/>
              <a:t> or send on </a:t>
            </a:r>
            <a:r>
              <a:rPr lang="en-GB" sz="430" dirty="0" err="1"/>
              <a:t>reqs</a:t>
            </a:r>
            <a:r>
              <a:rPr lang="en-GB" sz="430" dirty="0"/>
              <a:t>. Runs on single host and only protects that one host. E.g. SOCKS. </a:t>
            </a:r>
            <a:r>
              <a:rPr lang="en-GB" sz="430" b="1" dirty="0"/>
              <a:t>Proxy server</a:t>
            </a:r>
            <a:r>
              <a:rPr lang="en-GB" sz="430" dirty="0"/>
              <a:t>: protect entire LAN by making </a:t>
            </a:r>
            <a:r>
              <a:rPr lang="en-GB" sz="430" dirty="0" err="1"/>
              <a:t>reqs</a:t>
            </a:r>
            <a:r>
              <a:rPr lang="en-GB" sz="430" dirty="0"/>
              <a:t> and </a:t>
            </a:r>
            <a:r>
              <a:rPr lang="en-GB" sz="430" dirty="0" err="1"/>
              <a:t>recv</a:t>
            </a:r>
            <a:r>
              <a:rPr lang="en-GB" sz="430" dirty="0"/>
              <a:t> </a:t>
            </a:r>
            <a:r>
              <a:rPr lang="en-GB" sz="430" dirty="0" err="1"/>
              <a:t>resps</a:t>
            </a:r>
            <a:r>
              <a:rPr lang="en-GB" sz="430" dirty="0"/>
              <a:t> on it’s behalf (can also cache res). </a:t>
            </a:r>
            <a:r>
              <a:rPr lang="en-GB" sz="430" b="1" dirty="0"/>
              <a:t>Circuit Level Gateway</a:t>
            </a:r>
            <a:r>
              <a:rPr lang="en-GB" sz="430" dirty="0"/>
              <a:t>: circuit of proxies, sending data between each node in circuit (e.g. Tor). Non-caching proxy (fully takes over host’s comms with recipient and decides what to allow/block). </a:t>
            </a:r>
            <a:r>
              <a:rPr lang="en-GB" sz="430" b="1" dirty="0"/>
              <a:t>Packet Filtering</a:t>
            </a:r>
            <a:r>
              <a:rPr lang="en-GB" sz="430" dirty="0"/>
              <a:t>: filter w/ set of rules based on contents, </a:t>
            </a:r>
            <a:r>
              <a:rPr lang="en-GB" sz="430" dirty="0" err="1"/>
              <a:t>src</a:t>
            </a:r>
            <a:r>
              <a:rPr lang="en-GB" sz="430" dirty="0"/>
              <a:t> and </a:t>
            </a:r>
            <a:r>
              <a:rPr lang="en-GB" sz="430" dirty="0" err="1"/>
              <a:t>dst</a:t>
            </a:r>
            <a:r>
              <a:rPr lang="en-GB" sz="430" dirty="0"/>
              <a:t> IP </a:t>
            </a:r>
            <a:r>
              <a:rPr lang="en-GB" sz="430" dirty="0" err="1"/>
              <a:t>addr</a:t>
            </a:r>
            <a:r>
              <a:rPr lang="en-GB" sz="430" dirty="0"/>
              <a:t>/port, only allowing non-suspect through. Can be stateful (consider past traffic over some time). </a:t>
            </a:r>
            <a:r>
              <a:rPr lang="en-GB" sz="430" b="1" dirty="0"/>
              <a:t>Hybrid</a:t>
            </a:r>
            <a:r>
              <a:rPr lang="en-GB" sz="430" dirty="0"/>
              <a:t>: combination of all. Can be software or hardware based (hardware faster but more difficult to change if vuln found).</a:t>
            </a:r>
            <a:endParaRPr lang="en-GB" sz="430" b="1" dirty="0"/>
          </a:p>
        </p:txBody>
      </p:sp>
      <p:sp>
        <p:nvSpPr>
          <p:cNvPr id="62" name="TextBox 61">
            <a:extLst>
              <a:ext uri="{FF2B5EF4-FFF2-40B4-BE49-F238E27FC236}">
                <a16:creationId xmlns:a16="http://schemas.microsoft.com/office/drawing/2014/main" id="{CC59E868-7730-9204-DC99-7FE6962038BD}"/>
              </a:ext>
            </a:extLst>
          </p:cNvPr>
          <p:cNvSpPr txBox="1"/>
          <p:nvPr/>
        </p:nvSpPr>
        <p:spPr>
          <a:xfrm>
            <a:off x="2299611" y="617535"/>
            <a:ext cx="1318156" cy="621709"/>
          </a:xfrm>
          <a:prstGeom prst="rect">
            <a:avLst/>
          </a:prstGeom>
          <a:noFill/>
        </p:spPr>
        <p:txBody>
          <a:bodyPr wrap="square" rtlCol="0">
            <a:spAutoFit/>
          </a:bodyPr>
          <a:lstStyle/>
          <a:p>
            <a:r>
              <a:rPr lang="en-GB" sz="430" b="1" dirty="0"/>
              <a:t>Firewall Avoidance</a:t>
            </a:r>
            <a:r>
              <a:rPr lang="en-GB" sz="430" dirty="0"/>
              <a:t>: </a:t>
            </a:r>
            <a:r>
              <a:rPr lang="en-GB" sz="430" b="1" dirty="0"/>
              <a:t>SSH</a:t>
            </a:r>
            <a:r>
              <a:rPr lang="en-GB" sz="430" dirty="0"/>
              <a:t>: tunnel through with allowed protocol to use internal (get through firewall on </a:t>
            </a:r>
            <a:r>
              <a:rPr lang="en-GB" sz="430" dirty="0" err="1"/>
              <a:t>ssh</a:t>
            </a:r>
            <a:r>
              <a:rPr lang="en-GB" sz="430" dirty="0"/>
              <a:t>, send </a:t>
            </a:r>
            <a:r>
              <a:rPr lang="en-GB" sz="430" dirty="0" err="1"/>
              <a:t>reqs</a:t>
            </a:r>
            <a:r>
              <a:rPr lang="en-GB" sz="430" dirty="0"/>
              <a:t> through </a:t>
            </a:r>
            <a:r>
              <a:rPr lang="en-GB" sz="430" dirty="0" err="1"/>
              <a:t>ssh</a:t>
            </a:r>
            <a:r>
              <a:rPr lang="en-GB" sz="430" dirty="0"/>
              <a:t> to get </a:t>
            </a:r>
            <a:r>
              <a:rPr lang="en-GB" sz="430" dirty="0" err="1"/>
              <a:t>resps</a:t>
            </a:r>
            <a:r>
              <a:rPr lang="en-GB" sz="430" dirty="0"/>
              <a:t>). </a:t>
            </a:r>
            <a:r>
              <a:rPr lang="en-GB" sz="430" b="1" dirty="0"/>
              <a:t>Spoof MAC </a:t>
            </a:r>
            <a:r>
              <a:rPr lang="en-GB" sz="430" b="1" dirty="0" err="1"/>
              <a:t>addr</a:t>
            </a:r>
            <a:r>
              <a:rPr lang="en-GB" sz="430" dirty="0"/>
              <a:t>: can re-write MAC </a:t>
            </a:r>
            <a:r>
              <a:rPr lang="en-GB" sz="430" dirty="0" err="1"/>
              <a:t>addr</a:t>
            </a:r>
            <a:r>
              <a:rPr lang="en-GB" sz="430" dirty="0"/>
              <a:t> if firewall blocking </a:t>
            </a:r>
            <a:r>
              <a:rPr lang="en-GB" sz="430" dirty="0" err="1"/>
              <a:t>reqs</a:t>
            </a:r>
            <a:r>
              <a:rPr lang="en-GB" sz="430" dirty="0"/>
              <a:t> based on it (black /whitelisting). </a:t>
            </a:r>
            <a:r>
              <a:rPr lang="en-GB" sz="430" b="1" dirty="0"/>
              <a:t>Spoof IP </a:t>
            </a:r>
            <a:r>
              <a:rPr lang="en-GB" sz="430" b="1" dirty="0" err="1"/>
              <a:t>Addr</a:t>
            </a:r>
            <a:r>
              <a:rPr lang="en-GB" sz="430" dirty="0"/>
              <a:t>: stateful firewalls will detect. </a:t>
            </a:r>
            <a:r>
              <a:rPr lang="en-GB" sz="430" b="1" dirty="0"/>
              <a:t>VPN</a:t>
            </a:r>
            <a:r>
              <a:rPr lang="en-GB" sz="430" dirty="0"/>
              <a:t>: like SSH can tunnel through firewall. Provided secure tunnel, firewall can’t decipher traffic.</a:t>
            </a:r>
            <a:endParaRPr lang="en-GB" sz="430" b="1" dirty="0"/>
          </a:p>
        </p:txBody>
      </p:sp>
      <p:sp>
        <p:nvSpPr>
          <p:cNvPr id="67" name="Rectangle 66">
            <a:extLst>
              <a:ext uri="{FF2B5EF4-FFF2-40B4-BE49-F238E27FC236}">
                <a16:creationId xmlns:a16="http://schemas.microsoft.com/office/drawing/2014/main" id="{476FF662-C645-97C5-D572-CA4BA79DCDB6}"/>
              </a:ext>
            </a:extLst>
          </p:cNvPr>
          <p:cNvSpPr/>
          <p:nvPr/>
        </p:nvSpPr>
        <p:spPr>
          <a:xfrm>
            <a:off x="0" y="585113"/>
            <a:ext cx="2367092" cy="6043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a:extLst>
              <a:ext uri="{FF2B5EF4-FFF2-40B4-BE49-F238E27FC236}">
                <a16:creationId xmlns:a16="http://schemas.microsoft.com/office/drawing/2014/main" id="{3C265777-2AB3-FE08-5205-23284B158052}"/>
              </a:ext>
            </a:extLst>
          </p:cNvPr>
          <p:cNvSpPr/>
          <p:nvPr/>
        </p:nvSpPr>
        <p:spPr>
          <a:xfrm>
            <a:off x="2367322" y="664560"/>
            <a:ext cx="1171610" cy="52604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TextBox 72">
            <a:extLst>
              <a:ext uri="{FF2B5EF4-FFF2-40B4-BE49-F238E27FC236}">
                <a16:creationId xmlns:a16="http://schemas.microsoft.com/office/drawing/2014/main" id="{7C346D03-953A-EA96-1B05-D9EA598346D2}"/>
              </a:ext>
            </a:extLst>
          </p:cNvPr>
          <p:cNvSpPr txBox="1"/>
          <p:nvPr/>
        </p:nvSpPr>
        <p:spPr>
          <a:xfrm>
            <a:off x="3476084" y="619977"/>
            <a:ext cx="1012336" cy="1217256"/>
          </a:xfrm>
          <a:prstGeom prst="rect">
            <a:avLst/>
          </a:prstGeom>
          <a:noFill/>
        </p:spPr>
        <p:txBody>
          <a:bodyPr wrap="square" rtlCol="0">
            <a:spAutoFit/>
          </a:bodyPr>
          <a:lstStyle/>
          <a:p>
            <a:r>
              <a:rPr lang="en-GB" sz="430" b="1" dirty="0"/>
              <a:t>DMZ</a:t>
            </a:r>
            <a:r>
              <a:rPr lang="en-GB" sz="430" dirty="0"/>
              <a:t> (Demilitarised Zone): area between you and the outside world (neutral zone). External hosts can only speak directly to internal hosts that lie within DMZ. All other non-DMZ hosts are hidden/protected by gateway/router/firewall. </a:t>
            </a:r>
            <a:r>
              <a:rPr lang="en-GB" sz="430" b="1" dirty="0"/>
              <a:t>NAT</a:t>
            </a:r>
            <a:r>
              <a:rPr lang="en-GB" sz="430" dirty="0"/>
              <a:t> (Network </a:t>
            </a:r>
            <a:r>
              <a:rPr lang="en-GB" sz="430" dirty="0" err="1"/>
              <a:t>Addr</a:t>
            </a:r>
            <a:r>
              <a:rPr lang="en-GB" sz="430" dirty="0"/>
              <a:t> Trans): rather than expose LAN IP </a:t>
            </a:r>
            <a:r>
              <a:rPr lang="en-GB" sz="430" dirty="0" err="1"/>
              <a:t>addr</a:t>
            </a:r>
            <a:r>
              <a:rPr lang="en-GB" sz="430" dirty="0"/>
              <a:t> of internal host, routers trans IP to their own pub IP to send (trans back when </a:t>
            </a:r>
            <a:r>
              <a:rPr lang="en-GB" sz="430" dirty="0" err="1"/>
              <a:t>recv</a:t>
            </a:r>
            <a:r>
              <a:rPr lang="en-GB" sz="430" dirty="0"/>
              <a:t>). </a:t>
            </a:r>
            <a:r>
              <a:rPr lang="en-GB" sz="430" b="1" dirty="0"/>
              <a:t>Port Forwarding</a:t>
            </a:r>
            <a:r>
              <a:rPr lang="en-GB" sz="430" dirty="0"/>
              <a:t>: to expose internal host to </a:t>
            </a:r>
            <a:r>
              <a:rPr lang="en-GB" sz="430" dirty="0" err="1"/>
              <a:t>ext</a:t>
            </a:r>
            <a:r>
              <a:rPr lang="en-GB" sz="430" dirty="0"/>
              <a:t> network without putting in DMZ, can set router to forward all packets arriving at given port straight to internal host. Useful for hosting servers/games.</a:t>
            </a:r>
            <a:endParaRPr lang="en-GB" sz="430" b="1" dirty="0"/>
          </a:p>
        </p:txBody>
      </p:sp>
      <p:sp>
        <p:nvSpPr>
          <p:cNvPr id="77" name="Rectangle 76">
            <a:extLst>
              <a:ext uri="{FF2B5EF4-FFF2-40B4-BE49-F238E27FC236}">
                <a16:creationId xmlns:a16="http://schemas.microsoft.com/office/drawing/2014/main" id="{93BD82BF-3775-0559-C509-464063DB8A9E}"/>
              </a:ext>
            </a:extLst>
          </p:cNvPr>
          <p:cNvSpPr/>
          <p:nvPr/>
        </p:nvSpPr>
        <p:spPr>
          <a:xfrm>
            <a:off x="3538932" y="666161"/>
            <a:ext cx="861844" cy="112206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a:extLst>
              <a:ext uri="{FF2B5EF4-FFF2-40B4-BE49-F238E27FC236}">
                <a16:creationId xmlns:a16="http://schemas.microsoft.com/office/drawing/2014/main" id="{4D98673C-7D7B-E590-B94D-8612513492A8}"/>
              </a:ext>
            </a:extLst>
          </p:cNvPr>
          <p:cNvSpPr txBox="1"/>
          <p:nvPr/>
        </p:nvSpPr>
        <p:spPr>
          <a:xfrm>
            <a:off x="4337157" y="563437"/>
            <a:ext cx="3078056" cy="290849"/>
          </a:xfrm>
          <a:prstGeom prst="rect">
            <a:avLst/>
          </a:prstGeom>
          <a:noFill/>
        </p:spPr>
        <p:txBody>
          <a:bodyPr wrap="square" rtlCol="0">
            <a:spAutoFit/>
          </a:bodyPr>
          <a:lstStyle/>
          <a:p>
            <a:r>
              <a:rPr lang="en-GB" sz="430" b="1" dirty="0"/>
              <a:t>Other Security</a:t>
            </a:r>
            <a:r>
              <a:rPr lang="en-GB" sz="430" dirty="0"/>
              <a:t>: </a:t>
            </a:r>
            <a:r>
              <a:rPr lang="en-GB" sz="430" b="1" dirty="0"/>
              <a:t>IDS</a:t>
            </a:r>
            <a:r>
              <a:rPr lang="en-GB" sz="430" dirty="0"/>
              <a:t> (Intrusion Detection Sys): informs sys but does not stop detected intrusion. </a:t>
            </a:r>
            <a:r>
              <a:rPr lang="en-GB" sz="430" b="1" dirty="0"/>
              <a:t>IPS</a:t>
            </a:r>
            <a:r>
              <a:rPr lang="en-GB" sz="430" dirty="0"/>
              <a:t> (</a:t>
            </a:r>
            <a:r>
              <a:rPr lang="en-GB" sz="430" dirty="0" err="1"/>
              <a:t>Intruction</a:t>
            </a:r>
            <a:r>
              <a:rPr lang="en-GB" sz="430" dirty="0"/>
              <a:t> </a:t>
            </a:r>
            <a:r>
              <a:rPr lang="en-GB" sz="430" dirty="0" err="1"/>
              <a:t>Prev</a:t>
            </a:r>
            <a:r>
              <a:rPr lang="en-GB" sz="430" dirty="0"/>
              <a:t> Sys): actively </a:t>
            </a:r>
            <a:r>
              <a:rPr lang="en-GB" sz="430" dirty="0" err="1"/>
              <a:t>prev</a:t>
            </a:r>
            <a:r>
              <a:rPr lang="en-GB" sz="430" dirty="0"/>
              <a:t> </a:t>
            </a:r>
            <a:r>
              <a:rPr lang="en-GB" sz="430" dirty="0" err="1"/>
              <a:t>ints</a:t>
            </a:r>
            <a:r>
              <a:rPr lang="en-GB" sz="430" dirty="0"/>
              <a:t> (e.g. block SYN flooders), can work with IDS. </a:t>
            </a:r>
            <a:r>
              <a:rPr lang="en-GB" sz="430" b="1" dirty="0"/>
              <a:t>NGFW</a:t>
            </a:r>
            <a:r>
              <a:rPr lang="en-GB" sz="430" dirty="0"/>
              <a:t> (Next Gen Firewall): stateful firewall that comes w/ IPS/IDS sys. </a:t>
            </a:r>
            <a:r>
              <a:rPr lang="en-GB" sz="430" b="1" dirty="0"/>
              <a:t>UTM </a:t>
            </a:r>
            <a:r>
              <a:rPr lang="en-GB" sz="430" dirty="0"/>
              <a:t>(Unified Threat Management): similar to NGFW with added features e.g. spam filters/antivirus.</a:t>
            </a:r>
            <a:endParaRPr lang="en-GB" sz="430" b="1" dirty="0"/>
          </a:p>
        </p:txBody>
      </p:sp>
      <p:sp>
        <p:nvSpPr>
          <p:cNvPr id="89" name="TextBox 88">
            <a:extLst>
              <a:ext uri="{FF2B5EF4-FFF2-40B4-BE49-F238E27FC236}">
                <a16:creationId xmlns:a16="http://schemas.microsoft.com/office/drawing/2014/main" id="{BBBDA6F5-F7A0-88DB-F5C8-66264EF56FD1}"/>
              </a:ext>
            </a:extLst>
          </p:cNvPr>
          <p:cNvSpPr txBox="1"/>
          <p:nvPr/>
        </p:nvSpPr>
        <p:spPr>
          <a:xfrm>
            <a:off x="4335025" y="780231"/>
            <a:ext cx="3077993" cy="764825"/>
          </a:xfrm>
          <a:prstGeom prst="rect">
            <a:avLst/>
          </a:prstGeom>
          <a:noFill/>
        </p:spPr>
        <p:txBody>
          <a:bodyPr wrap="square" rtlCol="0">
            <a:spAutoFit/>
          </a:bodyPr>
          <a:lstStyle/>
          <a:p>
            <a:r>
              <a:rPr lang="en-GB" sz="430" b="1" dirty="0"/>
              <a:t>Cryptography</a:t>
            </a:r>
            <a:r>
              <a:rPr lang="en-GB" sz="430" dirty="0"/>
              <a:t>: </a:t>
            </a:r>
            <a:r>
              <a:rPr lang="en-GB" sz="430" b="1" dirty="0"/>
              <a:t>M</a:t>
            </a:r>
            <a:r>
              <a:rPr lang="en-GB" sz="430" dirty="0"/>
              <a:t> = message, </a:t>
            </a:r>
            <a:r>
              <a:rPr lang="en-GB" sz="430" b="1" dirty="0"/>
              <a:t>K</a:t>
            </a:r>
            <a:r>
              <a:rPr lang="en-GB" sz="430" dirty="0"/>
              <a:t> = key, </a:t>
            </a:r>
            <a:r>
              <a:rPr lang="en-GB" sz="430" b="1" dirty="0"/>
              <a:t>E</a:t>
            </a:r>
            <a:r>
              <a:rPr lang="en-GB" sz="430" dirty="0"/>
              <a:t> = encrypt, </a:t>
            </a:r>
            <a:r>
              <a:rPr lang="en-GB" sz="430" b="1" dirty="0"/>
              <a:t>D</a:t>
            </a:r>
            <a:r>
              <a:rPr lang="en-GB" sz="430" dirty="0"/>
              <a:t> = decrypt. Ciphertext </a:t>
            </a:r>
            <a:r>
              <a:rPr lang="en-GB" sz="430" b="1" dirty="0"/>
              <a:t>M</a:t>
            </a:r>
            <a:r>
              <a:rPr lang="en-GB" sz="500" b="1" baseline="-25000" dirty="0"/>
              <a:t>C</a:t>
            </a:r>
            <a:r>
              <a:rPr lang="en-GB" sz="430" dirty="0"/>
              <a:t> = E(K, M). Plaintext </a:t>
            </a:r>
            <a:r>
              <a:rPr lang="en-GB" sz="430" b="1" dirty="0"/>
              <a:t>M</a:t>
            </a:r>
            <a:r>
              <a:rPr lang="en-GB" sz="430" dirty="0"/>
              <a:t> = D(K</a:t>
            </a:r>
            <a:r>
              <a:rPr lang="en-GB" sz="500" baseline="30000" dirty="0"/>
              <a:t>-1</a:t>
            </a:r>
            <a:r>
              <a:rPr lang="en-GB" sz="430" dirty="0"/>
              <a:t>, M</a:t>
            </a:r>
            <a:r>
              <a:rPr lang="en-GB" sz="500" baseline="-25000" dirty="0"/>
              <a:t>C</a:t>
            </a:r>
            <a:r>
              <a:rPr lang="en-GB" sz="430" dirty="0"/>
              <a:t>). Given M</a:t>
            </a:r>
            <a:r>
              <a:rPr lang="en-GB" sz="500" baseline="-25000" dirty="0"/>
              <a:t>C</a:t>
            </a:r>
            <a:r>
              <a:rPr lang="en-GB" sz="430" dirty="0"/>
              <a:t> should only be able to find M by brute forcing K</a:t>
            </a:r>
            <a:r>
              <a:rPr lang="en-GB" sz="500" baseline="30000" dirty="0"/>
              <a:t>-1</a:t>
            </a:r>
            <a:r>
              <a:rPr lang="en-GB" sz="430" dirty="0"/>
              <a:t>. Given M and M</a:t>
            </a:r>
            <a:r>
              <a:rPr lang="en-GB" sz="500" baseline="-25000" dirty="0"/>
              <a:t>C</a:t>
            </a:r>
            <a:r>
              <a:rPr lang="en-GB" sz="430" dirty="0"/>
              <a:t> should be difficult to get K and K</a:t>
            </a:r>
            <a:r>
              <a:rPr lang="en-GB" sz="500" baseline="30000" dirty="0"/>
              <a:t>-1</a:t>
            </a:r>
            <a:r>
              <a:rPr lang="en-GB" sz="430" dirty="0"/>
              <a:t>. </a:t>
            </a:r>
            <a:r>
              <a:rPr lang="en-GB" sz="430" b="1" dirty="0"/>
              <a:t>Symmetric +Secret Key Encryption</a:t>
            </a:r>
            <a:r>
              <a:rPr lang="en-GB" sz="430" dirty="0"/>
              <a:t>: </a:t>
            </a:r>
            <a:r>
              <a:rPr lang="en-GB" sz="430" b="1" dirty="0"/>
              <a:t>K = K</a:t>
            </a:r>
            <a:r>
              <a:rPr lang="en-GB" sz="500" b="1" baseline="30000" dirty="0"/>
              <a:t>-1</a:t>
            </a:r>
            <a:r>
              <a:rPr lang="en-GB" sz="430" dirty="0"/>
              <a:t>.</a:t>
            </a:r>
            <a:r>
              <a:rPr lang="en-GB" sz="430" b="1" dirty="0"/>
              <a:t> A</a:t>
            </a:r>
            <a:r>
              <a:rPr lang="en-GB" sz="430" dirty="0"/>
              <a:t> = Faster enc/dec than </a:t>
            </a:r>
            <a:r>
              <a:rPr lang="en-GB" sz="430" dirty="0" err="1"/>
              <a:t>asymm</a:t>
            </a:r>
            <a:r>
              <a:rPr lang="en-GB" sz="430" dirty="0"/>
              <a:t>. </a:t>
            </a:r>
            <a:r>
              <a:rPr lang="en-GB" sz="430" b="1" dirty="0"/>
              <a:t>D</a:t>
            </a:r>
            <a:r>
              <a:rPr lang="en-GB" sz="430" dirty="0"/>
              <a:t> = Must secretly disclose key to comm (secure channel). E.g. DES (Data Encryption Standard) – short key length, too insecure. </a:t>
            </a:r>
            <a:r>
              <a:rPr lang="en-GB" sz="430" b="1" dirty="0" err="1"/>
              <a:t>Asymm</a:t>
            </a:r>
            <a:r>
              <a:rPr lang="en-GB" sz="430" b="1" dirty="0"/>
              <a:t> +Pub Key Encryption</a:t>
            </a:r>
            <a:r>
              <a:rPr lang="en-GB" sz="430" dirty="0"/>
              <a:t>: each user has public and private key. For </a:t>
            </a:r>
            <a:r>
              <a:rPr lang="en-GB" sz="430" i="1" dirty="0"/>
              <a:t>confidentiality</a:t>
            </a:r>
            <a:r>
              <a:rPr lang="en-GB" sz="430" dirty="0"/>
              <a:t>: sender encrypts with </a:t>
            </a:r>
            <a:r>
              <a:rPr lang="en-GB" sz="430" dirty="0" err="1"/>
              <a:t>recvr’s</a:t>
            </a:r>
            <a:r>
              <a:rPr lang="en-GB" sz="430" dirty="0"/>
              <a:t> pub, </a:t>
            </a:r>
            <a:r>
              <a:rPr lang="en-GB" sz="430" dirty="0" err="1"/>
              <a:t>recvr</a:t>
            </a:r>
            <a:r>
              <a:rPr lang="en-GB" sz="430" dirty="0"/>
              <a:t> decrypts with their priv. For </a:t>
            </a:r>
            <a:r>
              <a:rPr lang="en-GB" sz="430" i="1" dirty="0"/>
              <a:t>signing</a:t>
            </a:r>
            <a:r>
              <a:rPr lang="en-GB" sz="430" dirty="0"/>
              <a:t>: sender encrypts with private key, </a:t>
            </a:r>
            <a:r>
              <a:rPr lang="en-GB" sz="430" dirty="0" err="1"/>
              <a:t>recvr</a:t>
            </a:r>
            <a:r>
              <a:rPr lang="en-GB" sz="430" dirty="0"/>
              <a:t> decrypts with sender’s pub key. If successful then know </a:t>
            </a:r>
            <a:r>
              <a:rPr lang="en-GB" sz="430" dirty="0" err="1"/>
              <a:t>msg</a:t>
            </a:r>
            <a:r>
              <a:rPr lang="en-GB" sz="430" dirty="0"/>
              <a:t> was from sender. Can combine – encrypt </a:t>
            </a:r>
            <a:r>
              <a:rPr lang="en-GB" sz="430" dirty="0" err="1"/>
              <a:t>msg</a:t>
            </a:r>
            <a:r>
              <a:rPr lang="en-GB" sz="430" dirty="0"/>
              <a:t> including signed segment to verify sender. Combine with </a:t>
            </a:r>
            <a:r>
              <a:rPr lang="en-GB" sz="430" dirty="0" err="1"/>
              <a:t>symm</a:t>
            </a:r>
            <a:r>
              <a:rPr lang="en-GB" sz="430" dirty="0"/>
              <a:t> to sign </a:t>
            </a:r>
            <a:r>
              <a:rPr lang="en-GB" sz="430" dirty="0" err="1"/>
              <a:t>symm</a:t>
            </a:r>
            <a:r>
              <a:rPr lang="en-GB" sz="430" dirty="0"/>
              <a:t> encrypted files (e.g. check integrity - file not tampered with, GnuPG). </a:t>
            </a:r>
            <a:r>
              <a:rPr lang="en-GB" sz="430" b="1" dirty="0"/>
              <a:t>A </a:t>
            </a:r>
            <a:r>
              <a:rPr lang="en-GB" sz="430" dirty="0"/>
              <a:t>= Don’t need to disclose </a:t>
            </a:r>
            <a:r>
              <a:rPr lang="en-GB" sz="430" dirty="0" err="1"/>
              <a:t>priv</a:t>
            </a:r>
            <a:r>
              <a:rPr lang="en-GB" sz="430" dirty="0"/>
              <a:t> info (more secure). </a:t>
            </a:r>
            <a:r>
              <a:rPr lang="en-GB" sz="430" b="1" dirty="0"/>
              <a:t>D</a:t>
            </a:r>
            <a:r>
              <a:rPr lang="en-GB" sz="430" dirty="0"/>
              <a:t> = Slower enc/dec than sym. E.g. RSA (uses difficulty in prime factor decomp). </a:t>
            </a:r>
            <a:r>
              <a:rPr lang="en-GB" sz="430" b="1" dirty="0"/>
              <a:t>Auth +Confidentiality</a:t>
            </a:r>
            <a:r>
              <a:rPr lang="en-GB" sz="430" dirty="0"/>
              <a:t>: Encrypt/sign with private key: </a:t>
            </a:r>
            <a:r>
              <a:rPr lang="en-GB" sz="430" b="1" dirty="0"/>
              <a:t>E(K</a:t>
            </a:r>
            <a:r>
              <a:rPr lang="en-GB" sz="500" b="1" baseline="-25000" dirty="0"/>
              <a:t>t</a:t>
            </a:r>
            <a:r>
              <a:rPr lang="en-GB" sz="430" b="1" dirty="0"/>
              <a:t>, M)</a:t>
            </a:r>
            <a:r>
              <a:rPr lang="en-GB" sz="430" dirty="0"/>
              <a:t>. Encrypt </a:t>
            </a:r>
            <a:r>
              <a:rPr lang="en-GB" sz="430" dirty="0" err="1"/>
              <a:t>msg</a:t>
            </a:r>
            <a:r>
              <a:rPr lang="en-GB" sz="430" dirty="0"/>
              <a:t> using </a:t>
            </a:r>
            <a:r>
              <a:rPr lang="en-GB" sz="430" dirty="0" err="1"/>
              <a:t>dest’s</a:t>
            </a:r>
            <a:r>
              <a:rPr lang="en-GB" sz="430" dirty="0"/>
              <a:t> pub key: </a:t>
            </a:r>
            <a:r>
              <a:rPr lang="en-GB" sz="430" b="1" dirty="0"/>
              <a:t>E(K</a:t>
            </a:r>
            <a:r>
              <a:rPr lang="en-GB" sz="500" b="1" baseline="-25000" dirty="0"/>
              <a:t>r</a:t>
            </a:r>
            <a:r>
              <a:rPr lang="en-GB" sz="500" b="1" baseline="30000" dirty="0"/>
              <a:t>-1</a:t>
            </a:r>
            <a:r>
              <a:rPr lang="en-GB" sz="430" b="1" dirty="0"/>
              <a:t>, E(K</a:t>
            </a:r>
            <a:r>
              <a:rPr lang="en-GB" sz="500" b="1" baseline="-25000" dirty="0"/>
              <a:t>t</a:t>
            </a:r>
            <a:r>
              <a:rPr lang="en-GB" sz="430" b="1" dirty="0"/>
              <a:t>, M))</a:t>
            </a:r>
            <a:r>
              <a:rPr lang="en-GB" sz="430" dirty="0"/>
              <a:t>. Proof only </a:t>
            </a:r>
            <a:r>
              <a:rPr lang="en-GB" sz="430" b="1" dirty="0"/>
              <a:t>H</a:t>
            </a:r>
            <a:r>
              <a:rPr lang="en-GB" sz="500" b="1" baseline="-25000" dirty="0"/>
              <a:t>r</a:t>
            </a:r>
            <a:r>
              <a:rPr lang="en-GB" sz="500" dirty="0"/>
              <a:t> </a:t>
            </a:r>
            <a:r>
              <a:rPr lang="en-GB" sz="430" dirty="0"/>
              <a:t>may read it: </a:t>
            </a:r>
            <a:r>
              <a:rPr lang="en-GB" sz="430" b="1" dirty="0"/>
              <a:t>D(K</a:t>
            </a:r>
            <a:r>
              <a:rPr lang="en-GB" sz="500" b="1" baseline="-25000" dirty="0"/>
              <a:t>r</a:t>
            </a:r>
            <a:r>
              <a:rPr lang="en-GB" sz="430" b="1" dirty="0"/>
              <a:t>, E(K</a:t>
            </a:r>
            <a:r>
              <a:rPr lang="en-GB" sz="500" b="1" baseline="-25000" dirty="0"/>
              <a:t>r</a:t>
            </a:r>
            <a:r>
              <a:rPr lang="en-GB" sz="500" b="1" baseline="30000" dirty="0"/>
              <a:t>-1</a:t>
            </a:r>
            <a:r>
              <a:rPr lang="en-GB" sz="430" b="1" dirty="0"/>
              <a:t>, E(K</a:t>
            </a:r>
            <a:r>
              <a:rPr lang="en-GB" sz="500" b="1" baseline="-25000" dirty="0"/>
              <a:t>t</a:t>
            </a:r>
            <a:r>
              <a:rPr lang="en-GB" sz="430" b="1" dirty="0"/>
              <a:t>, M))) </a:t>
            </a:r>
            <a:r>
              <a:rPr lang="en-GB" sz="430" b="1" dirty="0">
                <a:sym typeface="Wingdings" panose="05000000000000000000" pitchFamily="2" charset="2"/>
              </a:rPr>
              <a:t> E(K</a:t>
            </a:r>
            <a:r>
              <a:rPr lang="en-GB" sz="500" b="1" baseline="-25000" dirty="0">
                <a:sym typeface="Wingdings" panose="05000000000000000000" pitchFamily="2" charset="2"/>
              </a:rPr>
              <a:t>t</a:t>
            </a:r>
            <a:r>
              <a:rPr lang="en-GB" sz="430" b="1" dirty="0">
                <a:sym typeface="Wingdings" panose="05000000000000000000" pitchFamily="2" charset="2"/>
              </a:rPr>
              <a:t>, M)</a:t>
            </a:r>
            <a:r>
              <a:rPr lang="en-GB" sz="430" dirty="0">
                <a:sym typeface="Wingdings" panose="05000000000000000000" pitchFamily="2" charset="2"/>
              </a:rPr>
              <a:t>. Proof only </a:t>
            </a:r>
            <a:r>
              <a:rPr lang="en-GB" sz="430" b="1" dirty="0" err="1">
                <a:sym typeface="Wingdings" panose="05000000000000000000" pitchFamily="2" charset="2"/>
              </a:rPr>
              <a:t>H</a:t>
            </a:r>
            <a:r>
              <a:rPr lang="en-GB" sz="500" b="1" baseline="-25000" dirty="0" err="1">
                <a:sym typeface="Wingdings" panose="05000000000000000000" pitchFamily="2" charset="2"/>
              </a:rPr>
              <a:t>t</a:t>
            </a:r>
            <a:r>
              <a:rPr lang="en-GB" sz="430" dirty="0">
                <a:sym typeface="Wingdings" panose="05000000000000000000" pitchFamily="2" charset="2"/>
              </a:rPr>
              <a:t> could send: </a:t>
            </a:r>
            <a:r>
              <a:rPr lang="en-GB" sz="430" b="1" dirty="0">
                <a:sym typeface="Wingdings" panose="05000000000000000000" pitchFamily="2" charset="2"/>
              </a:rPr>
              <a:t>D(K</a:t>
            </a:r>
            <a:r>
              <a:rPr lang="en-GB" sz="500" b="1" baseline="-25000" dirty="0">
                <a:sym typeface="Wingdings" panose="05000000000000000000" pitchFamily="2" charset="2"/>
              </a:rPr>
              <a:t>t</a:t>
            </a:r>
            <a:r>
              <a:rPr lang="en-GB" sz="500" b="1" baseline="30000" dirty="0">
                <a:sym typeface="Wingdings" panose="05000000000000000000" pitchFamily="2" charset="2"/>
              </a:rPr>
              <a:t>-1</a:t>
            </a:r>
            <a:r>
              <a:rPr lang="en-GB" sz="430" b="1" dirty="0">
                <a:sym typeface="Wingdings" panose="05000000000000000000" pitchFamily="2" charset="2"/>
              </a:rPr>
              <a:t>, E(K</a:t>
            </a:r>
            <a:r>
              <a:rPr lang="en-GB" sz="500" b="1" baseline="-25000" dirty="0">
                <a:sym typeface="Wingdings" panose="05000000000000000000" pitchFamily="2" charset="2"/>
              </a:rPr>
              <a:t>t</a:t>
            </a:r>
            <a:r>
              <a:rPr lang="en-GB" sz="430" b="1" dirty="0">
                <a:sym typeface="Wingdings" panose="05000000000000000000" pitchFamily="2" charset="2"/>
              </a:rPr>
              <a:t>, M))  M</a:t>
            </a:r>
            <a:r>
              <a:rPr lang="en-GB" sz="430" dirty="0">
                <a:sym typeface="Wingdings" panose="05000000000000000000" pitchFamily="2" charset="2"/>
              </a:rPr>
              <a:t>.</a:t>
            </a:r>
            <a:endParaRPr lang="en-GB" sz="430" b="1" dirty="0"/>
          </a:p>
        </p:txBody>
      </p:sp>
      <p:sp>
        <p:nvSpPr>
          <p:cNvPr id="91" name="TextBox 90">
            <a:extLst>
              <a:ext uri="{FF2B5EF4-FFF2-40B4-BE49-F238E27FC236}">
                <a16:creationId xmlns:a16="http://schemas.microsoft.com/office/drawing/2014/main" id="{F5E5F84E-A3DD-5AA9-D121-4D19C23D5F8A}"/>
              </a:ext>
            </a:extLst>
          </p:cNvPr>
          <p:cNvSpPr txBox="1"/>
          <p:nvPr/>
        </p:nvSpPr>
        <p:spPr>
          <a:xfrm>
            <a:off x="4335603" y="1470863"/>
            <a:ext cx="3079610" cy="621709"/>
          </a:xfrm>
          <a:prstGeom prst="rect">
            <a:avLst/>
          </a:prstGeom>
          <a:noFill/>
        </p:spPr>
        <p:txBody>
          <a:bodyPr wrap="square" rtlCol="0">
            <a:spAutoFit/>
          </a:bodyPr>
          <a:lstStyle/>
          <a:p>
            <a:r>
              <a:rPr lang="en-GB" sz="430" b="1" dirty="0"/>
              <a:t>Diffie-Hellman Key Exchange</a:t>
            </a:r>
            <a:r>
              <a:rPr lang="en-GB" sz="430" dirty="0"/>
              <a:t>: users A and B each pick a secret value (</a:t>
            </a:r>
            <a:r>
              <a:rPr lang="en-GB" sz="430" b="1" dirty="0"/>
              <a:t>a</a:t>
            </a:r>
            <a:r>
              <a:rPr lang="en-GB" sz="430" dirty="0"/>
              <a:t> and </a:t>
            </a:r>
            <a:r>
              <a:rPr lang="en-GB" sz="430" b="1" dirty="0"/>
              <a:t>b</a:t>
            </a:r>
            <a:r>
              <a:rPr lang="en-GB" sz="430" dirty="0"/>
              <a:t>), and each agree on a public value generator </a:t>
            </a:r>
            <a:r>
              <a:rPr lang="en-GB" sz="430" b="1" dirty="0"/>
              <a:t>g</a:t>
            </a:r>
            <a:r>
              <a:rPr lang="en-GB" sz="430" dirty="0"/>
              <a:t> and large prime number </a:t>
            </a:r>
            <a:r>
              <a:rPr lang="en-GB" sz="430" b="1" dirty="0"/>
              <a:t>p</a:t>
            </a:r>
            <a:r>
              <a:rPr lang="en-GB" sz="430" dirty="0"/>
              <a:t>. Each use their </a:t>
            </a:r>
            <a:r>
              <a:rPr lang="en-GB" sz="430" dirty="0" err="1"/>
              <a:t>vals</a:t>
            </a:r>
            <a:r>
              <a:rPr lang="en-GB" sz="430" dirty="0"/>
              <a:t> to calculate their pub </a:t>
            </a:r>
            <a:r>
              <a:rPr lang="en-GB" sz="430" dirty="0" err="1"/>
              <a:t>vals</a:t>
            </a:r>
            <a:r>
              <a:rPr lang="en-GB" sz="430" dirty="0"/>
              <a:t> which are exchanged: </a:t>
            </a:r>
            <a:r>
              <a:rPr lang="en-GB" sz="430" b="1" dirty="0"/>
              <a:t>x = g</a:t>
            </a:r>
            <a:r>
              <a:rPr lang="en-GB" sz="500" b="1" baseline="30000" dirty="0"/>
              <a:t>a </a:t>
            </a:r>
            <a:r>
              <a:rPr lang="en-GB" sz="430" b="1" dirty="0"/>
              <a:t>mod p</a:t>
            </a:r>
            <a:r>
              <a:rPr lang="en-GB" sz="430" dirty="0"/>
              <a:t>, </a:t>
            </a:r>
            <a:r>
              <a:rPr lang="en-GB" sz="430" b="1" dirty="0"/>
              <a:t>y = </a:t>
            </a:r>
            <a:r>
              <a:rPr lang="en-GB" sz="430" b="1" dirty="0" err="1"/>
              <a:t>g</a:t>
            </a:r>
            <a:r>
              <a:rPr lang="en-GB" sz="500" b="1" baseline="30000" dirty="0" err="1"/>
              <a:t>b</a:t>
            </a:r>
            <a:r>
              <a:rPr lang="en-GB" sz="430" b="1" baseline="30000" dirty="0"/>
              <a:t> </a:t>
            </a:r>
            <a:r>
              <a:rPr lang="en-GB" sz="430" b="1" dirty="0"/>
              <a:t>mod p</a:t>
            </a:r>
            <a:r>
              <a:rPr lang="en-GB" sz="430" dirty="0"/>
              <a:t>. Then, use each other’s pub </a:t>
            </a:r>
            <a:r>
              <a:rPr lang="en-GB" sz="430" dirty="0" err="1"/>
              <a:t>val</a:t>
            </a:r>
            <a:r>
              <a:rPr lang="en-GB" sz="430" dirty="0"/>
              <a:t> to get shared secret key: </a:t>
            </a:r>
            <a:r>
              <a:rPr lang="en-GB" sz="430" b="1" dirty="0" err="1"/>
              <a:t>x</a:t>
            </a:r>
            <a:r>
              <a:rPr lang="en-GB" sz="500" b="1" baseline="30000" dirty="0" err="1"/>
              <a:t>a</a:t>
            </a:r>
            <a:r>
              <a:rPr lang="en-GB" sz="430" b="1" dirty="0"/>
              <a:t> mod p = (</a:t>
            </a:r>
            <a:r>
              <a:rPr lang="en-GB" sz="430" b="1" dirty="0" err="1"/>
              <a:t>g</a:t>
            </a:r>
            <a:r>
              <a:rPr lang="en-GB" sz="500" b="1" baseline="30000" dirty="0" err="1"/>
              <a:t>b</a:t>
            </a:r>
            <a:r>
              <a:rPr lang="en-GB" sz="430" b="1" baseline="30000" dirty="0"/>
              <a:t> </a:t>
            </a:r>
            <a:r>
              <a:rPr lang="en-GB" sz="430" b="1" dirty="0"/>
              <a:t>mod p</a:t>
            </a:r>
            <a:r>
              <a:rPr lang="en-GB" sz="500" b="1" baseline="30000" dirty="0"/>
              <a:t>a</a:t>
            </a:r>
            <a:r>
              <a:rPr lang="en-GB" sz="430" b="1" dirty="0"/>
              <a:t> mod p = </a:t>
            </a:r>
            <a:r>
              <a:rPr lang="en-GB" sz="430" b="1" dirty="0" err="1"/>
              <a:t>g</a:t>
            </a:r>
            <a:r>
              <a:rPr lang="en-GB" sz="500" b="1" baseline="30000" dirty="0" err="1"/>
              <a:t>ba</a:t>
            </a:r>
            <a:r>
              <a:rPr lang="en-GB" sz="430" b="1" dirty="0"/>
              <a:t> mod p</a:t>
            </a:r>
            <a:r>
              <a:rPr lang="en-GB" sz="430" dirty="0"/>
              <a:t> (and sim for Bob). A and B never shared so eavesdropper can’t know key. </a:t>
            </a:r>
            <a:r>
              <a:rPr lang="en-GB" sz="430" b="1" dirty="0"/>
              <a:t>Kerberos</a:t>
            </a:r>
            <a:r>
              <a:rPr lang="en-GB" sz="430" dirty="0"/>
              <a:t>: key </a:t>
            </a:r>
            <a:r>
              <a:rPr lang="en-GB" sz="430" dirty="0" err="1"/>
              <a:t>dist</a:t>
            </a:r>
            <a:r>
              <a:rPr lang="en-GB" sz="430" dirty="0"/>
              <a:t> sys for secret keys using trusted server. Auth you with </a:t>
            </a:r>
            <a:r>
              <a:rPr lang="en-GB" sz="430" dirty="0" err="1"/>
              <a:t>pwd</a:t>
            </a:r>
            <a:r>
              <a:rPr lang="en-GB" sz="430" dirty="0"/>
              <a:t>, can also auth user/res you intend to comm with. KDC gens ticket allowing for comms, can be used up to time </a:t>
            </a:r>
            <a:r>
              <a:rPr lang="en-GB" sz="430" dirty="0" err="1"/>
              <a:t>lim</a:t>
            </a:r>
            <a:r>
              <a:rPr lang="en-GB" sz="430" dirty="0"/>
              <a:t>, after which must get another. Originally vuln to Monster-In-Middle but has been addressed. </a:t>
            </a:r>
            <a:r>
              <a:rPr lang="en-GB" sz="430" b="1" dirty="0"/>
              <a:t>Hashing</a:t>
            </a:r>
            <a:r>
              <a:rPr lang="en-GB" sz="430" dirty="0"/>
              <a:t>: converts data to fixed-size alphanumeric string, same input </a:t>
            </a:r>
            <a:r>
              <a:rPr lang="en-GB" sz="430" dirty="0">
                <a:sym typeface="Wingdings" panose="05000000000000000000" pitchFamily="2" charset="2"/>
              </a:rPr>
              <a:t> same out. Can’t get </a:t>
            </a:r>
            <a:r>
              <a:rPr lang="en-GB" sz="430" dirty="0" err="1">
                <a:sym typeface="Wingdings" panose="05000000000000000000" pitchFamily="2" charset="2"/>
              </a:rPr>
              <a:t>og</a:t>
            </a:r>
            <a:r>
              <a:rPr lang="en-GB" sz="430" dirty="0">
                <a:sym typeface="Wingdings" panose="05000000000000000000" pitchFamily="2" charset="2"/>
              </a:rPr>
              <a:t> input from output. Used as checksum to verify data (e.g. </a:t>
            </a:r>
            <a:r>
              <a:rPr lang="en-GB" sz="430" dirty="0" err="1">
                <a:sym typeface="Wingdings" panose="05000000000000000000" pitchFamily="2" charset="2"/>
              </a:rPr>
              <a:t>fike</a:t>
            </a:r>
            <a:r>
              <a:rPr lang="en-GB" sz="430" dirty="0">
                <a:sym typeface="Wingdings" panose="05000000000000000000" pitchFamily="2" charset="2"/>
              </a:rPr>
              <a:t> contents unchanged, checking </a:t>
            </a:r>
            <a:r>
              <a:rPr lang="en-GB" sz="430" dirty="0" err="1">
                <a:sym typeface="Wingdings" panose="05000000000000000000" pitchFamily="2" charset="2"/>
              </a:rPr>
              <a:t>pwds</a:t>
            </a:r>
            <a:r>
              <a:rPr lang="en-GB" sz="430" dirty="0">
                <a:sym typeface="Wingdings" panose="05000000000000000000" pitchFamily="2" charset="2"/>
              </a:rPr>
              <a:t> – sites should only store hashed </a:t>
            </a:r>
            <a:r>
              <a:rPr lang="en-GB" sz="430" dirty="0" err="1">
                <a:sym typeface="Wingdings" panose="05000000000000000000" pitchFamily="2" charset="2"/>
              </a:rPr>
              <a:t>ver</a:t>
            </a:r>
            <a:r>
              <a:rPr lang="en-GB" sz="430" dirty="0">
                <a:sym typeface="Wingdings" panose="05000000000000000000" pitchFamily="2" charset="2"/>
              </a:rPr>
              <a:t>). Many old H </a:t>
            </a:r>
            <a:r>
              <a:rPr lang="en-GB" sz="430" dirty="0" err="1">
                <a:sym typeface="Wingdings" panose="05000000000000000000" pitchFamily="2" charset="2"/>
              </a:rPr>
              <a:t>funcs</a:t>
            </a:r>
            <a:r>
              <a:rPr lang="en-GB" sz="430" dirty="0">
                <a:sym typeface="Wingdings" panose="05000000000000000000" pitchFamily="2" charset="2"/>
              </a:rPr>
              <a:t> broken (either algo reversed or rainbow tables).</a:t>
            </a:r>
            <a:endParaRPr lang="en-GB" sz="430" b="1" dirty="0"/>
          </a:p>
        </p:txBody>
      </p:sp>
      <p:sp>
        <p:nvSpPr>
          <p:cNvPr id="21" name="Rectangle 20">
            <a:extLst>
              <a:ext uri="{FF2B5EF4-FFF2-40B4-BE49-F238E27FC236}">
                <a16:creationId xmlns:a16="http://schemas.microsoft.com/office/drawing/2014/main" id="{0AE9A461-7E89-1276-F656-D1699403B0F0}"/>
              </a:ext>
            </a:extLst>
          </p:cNvPr>
          <p:cNvSpPr/>
          <p:nvPr/>
        </p:nvSpPr>
        <p:spPr>
          <a:xfrm>
            <a:off x="4400785" y="598302"/>
            <a:ext cx="3014019" cy="22132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44FDDEED-D40E-D44C-A080-EBEF29BD47CC}"/>
              </a:ext>
            </a:extLst>
          </p:cNvPr>
          <p:cNvSpPr/>
          <p:nvPr/>
        </p:nvSpPr>
        <p:spPr>
          <a:xfrm>
            <a:off x="4400785" y="819282"/>
            <a:ext cx="3014019" cy="6930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425A6A70-1331-733F-2B22-EA7A3E1BC34A}"/>
              </a:ext>
            </a:extLst>
          </p:cNvPr>
          <p:cNvSpPr/>
          <p:nvPr/>
        </p:nvSpPr>
        <p:spPr>
          <a:xfrm>
            <a:off x="4399941" y="1512570"/>
            <a:ext cx="3014019" cy="53838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6" name="Picture 45">
            <a:extLst>
              <a:ext uri="{FF2B5EF4-FFF2-40B4-BE49-F238E27FC236}">
                <a16:creationId xmlns:a16="http://schemas.microsoft.com/office/drawing/2014/main" id="{A0C1926E-3791-DFF3-D3D6-D7921B0E40B1}"/>
              </a:ext>
            </a:extLst>
          </p:cNvPr>
          <p:cNvPicPr>
            <a:picLocks noChangeAspect="1"/>
          </p:cNvPicPr>
          <p:nvPr/>
        </p:nvPicPr>
        <p:blipFill>
          <a:blip r:embed="rId8"/>
          <a:stretch>
            <a:fillRect/>
          </a:stretch>
        </p:blipFill>
        <p:spPr>
          <a:xfrm>
            <a:off x="1833812" y="1205476"/>
            <a:ext cx="1692283" cy="1205684"/>
          </a:xfrm>
          <a:prstGeom prst="rect">
            <a:avLst/>
          </a:prstGeom>
        </p:spPr>
      </p:pic>
      <p:sp>
        <p:nvSpPr>
          <p:cNvPr id="47" name="TextBox 46">
            <a:extLst>
              <a:ext uri="{FF2B5EF4-FFF2-40B4-BE49-F238E27FC236}">
                <a16:creationId xmlns:a16="http://schemas.microsoft.com/office/drawing/2014/main" id="{E73B6841-13C0-B9F6-BB73-0A68F1496745}"/>
              </a:ext>
            </a:extLst>
          </p:cNvPr>
          <p:cNvSpPr txBox="1"/>
          <p:nvPr/>
        </p:nvSpPr>
        <p:spPr>
          <a:xfrm>
            <a:off x="2622" y="1156118"/>
            <a:ext cx="1993445" cy="423193"/>
          </a:xfrm>
          <a:prstGeom prst="rect">
            <a:avLst/>
          </a:prstGeom>
          <a:noFill/>
        </p:spPr>
        <p:txBody>
          <a:bodyPr wrap="square" rtlCol="0">
            <a:spAutoFit/>
          </a:bodyPr>
          <a:lstStyle/>
          <a:p>
            <a:r>
              <a:rPr lang="en-GB" sz="430" b="1" dirty="0">
                <a:solidFill>
                  <a:srgbClr val="FF3399"/>
                </a:solidFill>
              </a:rPr>
              <a:t>Network Layer</a:t>
            </a:r>
            <a:r>
              <a:rPr lang="en-GB" sz="430" dirty="0"/>
              <a:t>: contains Internet Protocol, responsible for routing packets through internet across networks with diff hardware/protocol stacks. </a:t>
            </a:r>
            <a:r>
              <a:rPr lang="en-GB" sz="430" b="1" dirty="0"/>
              <a:t>IP</a:t>
            </a:r>
            <a:r>
              <a:rPr lang="en-GB" sz="430" dirty="0"/>
              <a:t>: main protocol in this layer. Datagram format, fragmentation, IP </a:t>
            </a:r>
            <a:r>
              <a:rPr lang="en-GB" sz="430" dirty="0" err="1"/>
              <a:t>addr’ing</a:t>
            </a:r>
            <a:r>
              <a:rPr lang="en-GB" sz="430" dirty="0"/>
              <a:t>, packet handling. IP Header: (note Type of Service now called </a:t>
            </a:r>
            <a:r>
              <a:rPr lang="en-GB" sz="430" dirty="0" err="1"/>
              <a:t>DiffServ</a:t>
            </a:r>
            <a:r>
              <a:rPr lang="en-GB" sz="430" dirty="0"/>
              <a:t>, most IP options not used - security issues).</a:t>
            </a:r>
            <a:endParaRPr lang="en-GB" sz="430" b="1" dirty="0"/>
          </a:p>
        </p:txBody>
      </p:sp>
      <p:cxnSp>
        <p:nvCxnSpPr>
          <p:cNvPr id="96" name="Straight Connector 95">
            <a:extLst>
              <a:ext uri="{FF2B5EF4-FFF2-40B4-BE49-F238E27FC236}">
                <a16:creationId xmlns:a16="http://schemas.microsoft.com/office/drawing/2014/main" id="{62552629-0B29-1D99-C6FA-8D4D0DE6D385}"/>
              </a:ext>
            </a:extLst>
          </p:cNvPr>
          <p:cNvCxnSpPr>
            <a:cxnSpLocks/>
          </p:cNvCxnSpPr>
          <p:nvPr/>
        </p:nvCxnSpPr>
        <p:spPr>
          <a:xfrm>
            <a:off x="3538932" y="1678804"/>
            <a:ext cx="0" cy="128986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A3754DE1-02D3-A643-6FE0-AA4C89476C75}"/>
              </a:ext>
            </a:extLst>
          </p:cNvPr>
          <p:cNvSpPr txBox="1"/>
          <p:nvPr/>
        </p:nvSpPr>
        <p:spPr>
          <a:xfrm>
            <a:off x="-1" y="1499938"/>
            <a:ext cx="1902681" cy="754053"/>
          </a:xfrm>
          <a:prstGeom prst="rect">
            <a:avLst/>
          </a:prstGeom>
          <a:noFill/>
        </p:spPr>
        <p:txBody>
          <a:bodyPr wrap="square" rtlCol="0">
            <a:spAutoFit/>
          </a:bodyPr>
          <a:lstStyle/>
          <a:p>
            <a:r>
              <a:rPr lang="en-GB" sz="430" b="1" dirty="0">
                <a:solidFill>
                  <a:srgbClr val="FF3399"/>
                </a:solidFill>
              </a:rPr>
              <a:t>Fragmentation</a:t>
            </a:r>
            <a:r>
              <a:rPr lang="en-GB" sz="430" dirty="0"/>
              <a:t>: when data sent to IPv4 is larger than MTU (max trans unit) of output link it is being </a:t>
            </a:r>
            <a:r>
              <a:rPr lang="en-GB" sz="430" dirty="0" err="1"/>
              <a:t>fwded</a:t>
            </a:r>
            <a:r>
              <a:rPr lang="en-GB" sz="430" dirty="0"/>
              <a:t> through, datagram must be split. Frag at start or inter-med routers, only </a:t>
            </a:r>
            <a:r>
              <a:rPr lang="en-GB" sz="430" dirty="0" err="1"/>
              <a:t>reass</a:t>
            </a:r>
            <a:r>
              <a:rPr lang="en-GB" sz="430" dirty="0"/>
              <a:t> at </a:t>
            </a:r>
            <a:r>
              <a:rPr lang="en-GB" sz="430" dirty="0" err="1"/>
              <a:t>dest</a:t>
            </a:r>
            <a:r>
              <a:rPr lang="en-GB" sz="430" dirty="0"/>
              <a:t> (push complexity out of network). Each frag has 16-bit frag ID, each frag </a:t>
            </a:r>
            <a:r>
              <a:rPr lang="en-GB" sz="430" dirty="0" err="1"/>
              <a:t>osset</a:t>
            </a:r>
            <a:r>
              <a:rPr lang="en-GB" sz="430" dirty="0"/>
              <a:t> is offset in units of 8B (all frags </a:t>
            </a:r>
            <a:r>
              <a:rPr lang="en-GB" sz="430" dirty="0" err="1"/>
              <a:t>mult</a:t>
            </a:r>
            <a:r>
              <a:rPr lang="en-GB" sz="430" dirty="0"/>
              <a:t> of 8B + last byte). More frags bit (M) informs </a:t>
            </a:r>
            <a:r>
              <a:rPr lang="en-GB" sz="430" dirty="0" err="1"/>
              <a:t>recv</a:t>
            </a:r>
            <a:r>
              <a:rPr lang="en-GB" sz="430" dirty="0"/>
              <a:t> there are more fs on the way – set when </a:t>
            </a:r>
            <a:r>
              <a:rPr lang="en-GB" sz="430" dirty="0" err="1"/>
              <a:t>intermed</a:t>
            </a:r>
            <a:r>
              <a:rPr lang="en-GB" sz="430" dirty="0"/>
              <a:t> router frags a packet. </a:t>
            </a:r>
            <a:r>
              <a:rPr lang="en-GB" sz="430" b="1" dirty="0"/>
              <a:t>Max Frags</a:t>
            </a:r>
            <a:r>
              <a:rPr lang="en-GB" sz="430" dirty="0"/>
              <a:t>: not </a:t>
            </a:r>
            <a:r>
              <a:rPr lang="en-GB" sz="430" dirty="0" err="1"/>
              <a:t>poss</a:t>
            </a:r>
            <a:r>
              <a:rPr lang="en-GB" sz="430" dirty="0"/>
              <a:t> to fit max </a:t>
            </a:r>
            <a:r>
              <a:rPr lang="en-GB" sz="430" dirty="0" err="1"/>
              <a:t>num</a:t>
            </a:r>
            <a:r>
              <a:rPr lang="en-GB" sz="430" dirty="0"/>
              <a:t> of frags allowed by 13-bit frag offset (8192) inside IP Datagram/Packet. </a:t>
            </a:r>
            <a:r>
              <a:rPr lang="en-GB" sz="430" b="1" dirty="0"/>
              <a:t>[20B = IPv4 header (no options) | 8189 8B frags | 3 B final frag]</a:t>
            </a:r>
            <a:r>
              <a:rPr lang="en-GB" sz="430" dirty="0"/>
              <a:t>. Total </a:t>
            </a:r>
            <a:r>
              <a:rPr lang="en-GB" sz="430" dirty="0" err="1"/>
              <a:t>len</a:t>
            </a:r>
            <a:r>
              <a:rPr lang="en-GB" sz="430" dirty="0"/>
              <a:t> in IP header 16 bits, hence max = 2</a:t>
            </a:r>
            <a:r>
              <a:rPr lang="en-GB" sz="430" baseline="30000" dirty="0"/>
              <a:t>16</a:t>
            </a:r>
            <a:r>
              <a:rPr lang="en-GB" sz="430" dirty="0"/>
              <a:t> – 1 = 65535B (65536 </a:t>
            </a:r>
            <a:r>
              <a:rPr lang="en-GB" sz="430" dirty="0" err="1"/>
              <a:t>inc</a:t>
            </a:r>
            <a:r>
              <a:rPr lang="en-GB" sz="430" dirty="0"/>
              <a:t> 0). Max amt data that can be payload is 65515B (max </a:t>
            </a:r>
            <a:r>
              <a:rPr lang="en-GB" sz="430" dirty="0" err="1"/>
              <a:t>num</a:t>
            </a:r>
            <a:r>
              <a:rPr lang="en-GB" sz="430" dirty="0"/>
              <a:t> 8B frags = </a:t>
            </a:r>
            <a:r>
              <a:rPr lang="en-GB" sz="430" b="1" dirty="0"/>
              <a:t>floor(65515/8) = 8189</a:t>
            </a:r>
            <a:r>
              <a:rPr lang="en-GB" sz="430" dirty="0"/>
              <a:t>).</a:t>
            </a:r>
            <a:endParaRPr lang="en-GB" sz="430" b="1" dirty="0"/>
          </a:p>
        </p:txBody>
      </p:sp>
      <p:sp>
        <p:nvSpPr>
          <p:cNvPr id="99" name="Rectangle 98">
            <a:extLst>
              <a:ext uri="{FF2B5EF4-FFF2-40B4-BE49-F238E27FC236}">
                <a16:creationId xmlns:a16="http://schemas.microsoft.com/office/drawing/2014/main" id="{CC675547-AAB5-A952-0C53-D38B8D4021CD}"/>
              </a:ext>
            </a:extLst>
          </p:cNvPr>
          <p:cNvSpPr/>
          <p:nvPr/>
        </p:nvSpPr>
        <p:spPr>
          <a:xfrm>
            <a:off x="-1508" y="1539756"/>
            <a:ext cx="1832050" cy="67663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TextBox 99">
            <a:extLst>
              <a:ext uri="{FF2B5EF4-FFF2-40B4-BE49-F238E27FC236}">
                <a16:creationId xmlns:a16="http://schemas.microsoft.com/office/drawing/2014/main" id="{FD7729F0-BA5C-27C7-E52A-A769B5C29890}"/>
              </a:ext>
            </a:extLst>
          </p:cNvPr>
          <p:cNvSpPr txBox="1"/>
          <p:nvPr/>
        </p:nvSpPr>
        <p:spPr>
          <a:xfrm>
            <a:off x="1" y="2185842"/>
            <a:ext cx="1961322" cy="290849"/>
          </a:xfrm>
          <a:prstGeom prst="rect">
            <a:avLst/>
          </a:prstGeom>
          <a:noFill/>
        </p:spPr>
        <p:txBody>
          <a:bodyPr wrap="square" rtlCol="0">
            <a:spAutoFit/>
          </a:bodyPr>
          <a:lstStyle/>
          <a:p>
            <a:r>
              <a:rPr lang="en-GB" sz="430" b="1" dirty="0">
                <a:solidFill>
                  <a:srgbClr val="FF3399"/>
                </a:solidFill>
              </a:rPr>
              <a:t>Terminology</a:t>
            </a:r>
            <a:r>
              <a:rPr lang="en-GB" sz="430" dirty="0"/>
              <a:t>: </a:t>
            </a:r>
            <a:r>
              <a:rPr lang="en-GB" sz="430" b="1" dirty="0"/>
              <a:t>Network Types</a:t>
            </a:r>
            <a:r>
              <a:rPr lang="en-GB" sz="430" dirty="0"/>
              <a:t>: PAN = personal (phone connected to PC /Bluetooth speakers), LAN = local (home PC connected to home wireless network), MAN = metropolitan (city-wide e.g. subway digital signalling), WAN </a:t>
            </a:r>
          </a:p>
        </p:txBody>
      </p:sp>
      <p:sp>
        <p:nvSpPr>
          <p:cNvPr id="103" name="TextBox 102">
            <a:extLst>
              <a:ext uri="{FF2B5EF4-FFF2-40B4-BE49-F238E27FC236}">
                <a16:creationId xmlns:a16="http://schemas.microsoft.com/office/drawing/2014/main" id="{8F0AD58F-9C27-DDC8-A440-1928545D2F5D}"/>
              </a:ext>
            </a:extLst>
          </p:cNvPr>
          <p:cNvSpPr txBox="1"/>
          <p:nvPr/>
        </p:nvSpPr>
        <p:spPr>
          <a:xfrm>
            <a:off x="203" y="2385558"/>
            <a:ext cx="3617564" cy="687881"/>
          </a:xfrm>
          <a:prstGeom prst="rect">
            <a:avLst/>
          </a:prstGeom>
          <a:noFill/>
        </p:spPr>
        <p:txBody>
          <a:bodyPr wrap="square">
            <a:spAutoFit/>
          </a:bodyPr>
          <a:lstStyle/>
          <a:p>
            <a:r>
              <a:rPr lang="en-GB" sz="430" dirty="0"/>
              <a:t>= wide (internet). </a:t>
            </a:r>
            <a:r>
              <a:rPr lang="en-GB" sz="430" b="1" dirty="0"/>
              <a:t>Devices</a:t>
            </a:r>
            <a:r>
              <a:rPr lang="en-GB" sz="430" dirty="0"/>
              <a:t>: </a:t>
            </a:r>
            <a:r>
              <a:rPr lang="en-GB" sz="430" dirty="0">
                <a:solidFill>
                  <a:schemeClr val="accent2">
                    <a:lumMod val="75000"/>
                  </a:schemeClr>
                </a:solidFill>
              </a:rPr>
              <a:t>Repeaters/Hubs L1 (repeat wireless network traffic to boost signal, no processing)</a:t>
            </a:r>
            <a:r>
              <a:rPr lang="en-GB" sz="430" dirty="0"/>
              <a:t>.</a:t>
            </a:r>
            <a:r>
              <a:rPr lang="en-GB" sz="430" dirty="0">
                <a:solidFill>
                  <a:schemeClr val="accent2">
                    <a:lumMod val="75000"/>
                  </a:schemeClr>
                </a:solidFill>
              </a:rPr>
              <a:t> </a:t>
            </a:r>
            <a:r>
              <a:rPr lang="en-GB" sz="430" dirty="0">
                <a:solidFill>
                  <a:schemeClr val="accent4">
                    <a:lumMod val="75000"/>
                  </a:schemeClr>
                </a:solidFill>
              </a:rPr>
              <a:t>Switches/Bridges L2 (make inter-connections based on MAC </a:t>
            </a:r>
            <a:r>
              <a:rPr lang="en-GB" sz="430" dirty="0" err="1">
                <a:solidFill>
                  <a:schemeClr val="accent4">
                    <a:lumMod val="75000"/>
                  </a:schemeClr>
                </a:solidFill>
              </a:rPr>
              <a:t>addrs</a:t>
            </a:r>
            <a:r>
              <a:rPr lang="en-GB" sz="430" dirty="0">
                <a:solidFill>
                  <a:schemeClr val="accent4">
                    <a:lumMod val="75000"/>
                  </a:schemeClr>
                </a:solidFill>
              </a:rPr>
              <a:t> which ID given NIC)</a:t>
            </a:r>
            <a:r>
              <a:rPr lang="en-GB" sz="430" dirty="0"/>
              <a:t>. </a:t>
            </a:r>
            <a:r>
              <a:rPr lang="en-GB" sz="430" dirty="0">
                <a:solidFill>
                  <a:srgbClr val="FF3399"/>
                </a:solidFill>
              </a:rPr>
              <a:t>Gateways/Multi Protocol Routers L3 (make decisions on forwarding packets/fragging based on IP </a:t>
            </a:r>
            <a:r>
              <a:rPr lang="en-GB" sz="430" dirty="0" err="1">
                <a:solidFill>
                  <a:srgbClr val="FF3399"/>
                </a:solidFill>
              </a:rPr>
              <a:t>addrs</a:t>
            </a:r>
            <a:r>
              <a:rPr lang="en-GB" sz="430" dirty="0">
                <a:solidFill>
                  <a:srgbClr val="FF3399"/>
                </a:solidFill>
              </a:rPr>
              <a:t>. To connect 2 IP based networks a gateway is required between </a:t>
            </a:r>
            <a:r>
              <a:rPr lang="en-GB" sz="430" dirty="0" err="1">
                <a:solidFill>
                  <a:srgbClr val="FF3399"/>
                </a:solidFill>
              </a:rPr>
              <a:t>em</a:t>
            </a:r>
            <a:r>
              <a:rPr lang="en-GB" sz="430" dirty="0">
                <a:solidFill>
                  <a:srgbClr val="FF3399"/>
                </a:solidFill>
              </a:rPr>
              <a:t>)</a:t>
            </a:r>
            <a:r>
              <a:rPr lang="en-GB" sz="430" dirty="0"/>
              <a:t>. </a:t>
            </a:r>
            <a:r>
              <a:rPr lang="en-GB" sz="430" b="1" dirty="0"/>
              <a:t>Internet Protocols</a:t>
            </a:r>
            <a:r>
              <a:rPr lang="en-GB" sz="430" dirty="0"/>
              <a:t>: </a:t>
            </a:r>
            <a:r>
              <a:rPr lang="en-GB" sz="430" b="1" dirty="0"/>
              <a:t>Internet</a:t>
            </a:r>
            <a:r>
              <a:rPr lang="en-GB" sz="430" dirty="0"/>
              <a:t>: collection of autonomous sys (separate networks run </a:t>
            </a:r>
            <a:r>
              <a:rPr lang="en-GB" sz="430" dirty="0" err="1"/>
              <a:t>indep</a:t>
            </a:r>
            <a:r>
              <a:rPr lang="en-GB" sz="430" dirty="0"/>
              <a:t>) connected by backbones (larger long-</a:t>
            </a:r>
            <a:r>
              <a:rPr lang="en-GB" sz="430" dirty="0" err="1"/>
              <a:t>dist</a:t>
            </a:r>
            <a:r>
              <a:rPr lang="en-GB" sz="430" dirty="0"/>
              <a:t> network infra to link networks). Designed in accordance with RFC 1958 (simplicity, modularity, scalability). </a:t>
            </a:r>
            <a:r>
              <a:rPr lang="en-GB" sz="430" dirty="0">
                <a:solidFill>
                  <a:srgbClr val="00B050"/>
                </a:solidFill>
              </a:rPr>
              <a:t>Apps send data through connection(-less) trans layer protocol, trans layer creates TCP segs/UDP </a:t>
            </a:r>
            <a:r>
              <a:rPr lang="en-GB" sz="430" dirty="0" err="1">
                <a:solidFill>
                  <a:srgbClr val="00B050"/>
                </a:solidFill>
              </a:rPr>
              <a:t>datags</a:t>
            </a:r>
            <a:r>
              <a:rPr lang="en-GB" sz="430" dirty="0"/>
              <a:t>,</a:t>
            </a:r>
            <a:r>
              <a:rPr lang="en-GB" sz="430" dirty="0">
                <a:solidFill>
                  <a:srgbClr val="00B050"/>
                </a:solidFill>
              </a:rPr>
              <a:t> </a:t>
            </a:r>
            <a:r>
              <a:rPr lang="en-GB" sz="430" dirty="0">
                <a:solidFill>
                  <a:srgbClr val="FF3399"/>
                </a:solidFill>
              </a:rPr>
              <a:t>network layer conv TCP/UDP </a:t>
            </a:r>
            <a:r>
              <a:rPr lang="en-GB" sz="430" dirty="0">
                <a:solidFill>
                  <a:srgbClr val="FF3399"/>
                </a:solidFill>
                <a:sym typeface="Wingdings" panose="05000000000000000000" pitchFamily="2" charset="2"/>
              </a:rPr>
              <a:t> IP datagrams</a:t>
            </a:r>
            <a:r>
              <a:rPr lang="en-GB" sz="430" dirty="0">
                <a:sym typeface="Wingdings" panose="05000000000000000000" pitchFamily="2" charset="2"/>
              </a:rPr>
              <a:t>, </a:t>
            </a:r>
            <a:r>
              <a:rPr lang="en-GB" sz="430" dirty="0">
                <a:solidFill>
                  <a:schemeClr val="accent4">
                    <a:lumMod val="75000"/>
                  </a:schemeClr>
                </a:solidFill>
                <a:sym typeface="Wingdings" panose="05000000000000000000" pitchFamily="2" charset="2"/>
              </a:rPr>
              <a:t>data link pass datagrams between routers across networks</a:t>
            </a:r>
            <a:r>
              <a:rPr lang="en-GB" sz="430" dirty="0">
                <a:sym typeface="Wingdings" panose="05000000000000000000" pitchFamily="2" charset="2"/>
              </a:rPr>
              <a:t>, </a:t>
            </a:r>
            <a:r>
              <a:rPr lang="en-GB" sz="430" dirty="0" err="1">
                <a:solidFill>
                  <a:schemeClr val="accent4">
                    <a:lumMod val="75000"/>
                  </a:schemeClr>
                </a:solidFill>
                <a:sym typeface="Wingdings" panose="05000000000000000000" pitchFamily="2" charset="2"/>
              </a:rPr>
              <a:t>phys</a:t>
            </a:r>
            <a:r>
              <a:rPr lang="en-GB" sz="430" dirty="0">
                <a:solidFill>
                  <a:schemeClr val="accent4">
                    <a:lumMod val="75000"/>
                  </a:schemeClr>
                </a:solidFill>
                <a:sym typeface="Wingdings" panose="05000000000000000000" pitchFamily="2" charset="2"/>
              </a:rPr>
              <a:t> layer trans data</a:t>
            </a:r>
            <a:r>
              <a:rPr lang="en-GB" sz="430" dirty="0">
                <a:sym typeface="Wingdings" panose="05000000000000000000" pitchFamily="2" charset="2"/>
              </a:rPr>
              <a:t>. </a:t>
            </a:r>
            <a:r>
              <a:rPr lang="en-GB" sz="430" b="1" dirty="0">
                <a:sym typeface="Wingdings" panose="05000000000000000000" pitchFamily="2" charset="2"/>
              </a:rPr>
              <a:t>ICMP</a:t>
            </a:r>
            <a:r>
              <a:rPr lang="en-GB" sz="430" dirty="0">
                <a:sym typeface="Wingdings" panose="05000000000000000000" pitchFamily="2" charset="2"/>
              </a:rPr>
              <a:t> (Internet Control </a:t>
            </a:r>
            <a:r>
              <a:rPr lang="en-GB" sz="430" dirty="0" err="1">
                <a:sym typeface="Wingdings" panose="05000000000000000000" pitchFamily="2" charset="2"/>
              </a:rPr>
              <a:t>Msg</a:t>
            </a:r>
            <a:r>
              <a:rPr lang="en-GB" sz="430" dirty="0">
                <a:sym typeface="Wingdings" panose="05000000000000000000" pitchFamily="2" charset="2"/>
              </a:rPr>
              <a:t> Protocol): used for sending standardised control </a:t>
            </a:r>
            <a:r>
              <a:rPr lang="en-GB" sz="430" dirty="0" err="1">
                <a:sym typeface="Wingdings" panose="05000000000000000000" pitchFamily="2" charset="2"/>
              </a:rPr>
              <a:t>msgs</a:t>
            </a:r>
            <a:r>
              <a:rPr lang="en-GB" sz="430" dirty="0">
                <a:sym typeface="Wingdings" panose="05000000000000000000" pitchFamily="2" charset="2"/>
              </a:rPr>
              <a:t> (error signalling) in IP </a:t>
            </a:r>
            <a:r>
              <a:rPr lang="en-GB" sz="430" dirty="0" err="1">
                <a:sym typeface="Wingdings" panose="05000000000000000000" pitchFamily="2" charset="2"/>
              </a:rPr>
              <a:t>dgrams</a:t>
            </a:r>
            <a:r>
              <a:rPr lang="en-GB" sz="430" dirty="0">
                <a:sym typeface="Wingdings" panose="05000000000000000000" pitchFamily="2" charset="2"/>
              </a:rPr>
              <a:t> (e.g. ping  </a:t>
            </a:r>
            <a:r>
              <a:rPr lang="en-GB" sz="430" dirty="0" err="1">
                <a:sym typeface="Wingdings" panose="05000000000000000000" pitchFamily="2" charset="2"/>
              </a:rPr>
              <a:t>ICMp</a:t>
            </a:r>
            <a:r>
              <a:rPr lang="en-GB" sz="430" dirty="0">
                <a:sym typeface="Wingdings" panose="05000000000000000000" pitchFamily="2" charset="2"/>
              </a:rPr>
              <a:t> type 8, code = 0). Each </a:t>
            </a:r>
            <a:r>
              <a:rPr lang="en-GB" sz="430" dirty="0" err="1">
                <a:sym typeface="Wingdings" panose="05000000000000000000" pitchFamily="2" charset="2"/>
              </a:rPr>
              <a:t>msg</a:t>
            </a:r>
            <a:r>
              <a:rPr lang="en-GB" sz="430" dirty="0">
                <a:sym typeface="Wingdings" panose="05000000000000000000" pitchFamily="2" charset="2"/>
              </a:rPr>
              <a:t> has type (e.g. </a:t>
            </a:r>
            <a:r>
              <a:rPr lang="en-GB" sz="430" dirty="0" err="1">
                <a:sym typeface="Wingdings" panose="05000000000000000000" pitchFamily="2" charset="2"/>
              </a:rPr>
              <a:t>dest</a:t>
            </a:r>
            <a:r>
              <a:rPr lang="en-GB" sz="430" dirty="0">
                <a:sym typeface="Wingdings" panose="05000000000000000000" pitchFamily="2" charset="2"/>
              </a:rPr>
              <a:t> unreachable, time exceeded), and code (</a:t>
            </a:r>
            <a:r>
              <a:rPr lang="en-GB" sz="430" dirty="0" err="1">
                <a:sym typeface="Wingdings" panose="05000000000000000000" pitchFamily="2" charset="2"/>
              </a:rPr>
              <a:t>dst</a:t>
            </a:r>
            <a:r>
              <a:rPr lang="en-GB" sz="430" dirty="0">
                <a:sym typeface="Wingdings" panose="05000000000000000000" pitchFamily="2" charset="2"/>
              </a:rPr>
              <a:t> unreachable = 3, </a:t>
            </a:r>
            <a:r>
              <a:rPr lang="en-GB" sz="430" dirty="0" err="1">
                <a:sym typeface="Wingdings" panose="05000000000000000000" pitchFamily="2" charset="2"/>
              </a:rPr>
              <a:t>unsupp</a:t>
            </a:r>
            <a:r>
              <a:rPr lang="en-GB" sz="430" dirty="0">
                <a:sym typeface="Wingdings" panose="05000000000000000000" pitchFamily="2" charset="2"/>
              </a:rPr>
              <a:t> protocol = 2). </a:t>
            </a:r>
            <a:r>
              <a:rPr lang="en-GB" sz="430" b="1" dirty="0">
                <a:sym typeface="Wingdings" panose="05000000000000000000" pitchFamily="2" charset="2"/>
              </a:rPr>
              <a:t>Dynamic Routing Protocols</a:t>
            </a:r>
            <a:r>
              <a:rPr lang="en-GB" sz="430" dirty="0">
                <a:sym typeface="Wingdings" panose="05000000000000000000" pitchFamily="2" charset="2"/>
              </a:rPr>
              <a:t>: RIP (Routing Info Protocol), BGP (Border Gateway Patrol). Determine how packet routed through networks, create/manage </a:t>
            </a:r>
            <a:r>
              <a:rPr lang="en-GB" sz="430" dirty="0" err="1">
                <a:sym typeface="Wingdings" panose="05000000000000000000" pitchFamily="2" charset="2"/>
              </a:rPr>
              <a:t>routing+fwding</a:t>
            </a:r>
            <a:r>
              <a:rPr lang="en-GB" sz="430" dirty="0">
                <a:sym typeface="Wingdings" panose="05000000000000000000" pitchFamily="2" charset="2"/>
              </a:rPr>
              <a:t> tables.</a:t>
            </a:r>
            <a:endParaRPr lang="en-GB" sz="430" b="1" dirty="0"/>
          </a:p>
        </p:txBody>
      </p:sp>
      <p:sp>
        <p:nvSpPr>
          <p:cNvPr id="116" name="TextBox 115">
            <a:extLst>
              <a:ext uri="{FF2B5EF4-FFF2-40B4-BE49-F238E27FC236}">
                <a16:creationId xmlns:a16="http://schemas.microsoft.com/office/drawing/2014/main" id="{966DCF23-2543-CE48-F3B5-69DC6F14C01F}"/>
              </a:ext>
            </a:extLst>
          </p:cNvPr>
          <p:cNvSpPr txBox="1"/>
          <p:nvPr/>
        </p:nvSpPr>
        <p:spPr>
          <a:xfrm>
            <a:off x="3471272" y="1743687"/>
            <a:ext cx="1010998" cy="357021"/>
          </a:xfrm>
          <a:prstGeom prst="rect">
            <a:avLst/>
          </a:prstGeom>
          <a:noFill/>
        </p:spPr>
        <p:txBody>
          <a:bodyPr wrap="square" rtlCol="0">
            <a:spAutoFit/>
          </a:bodyPr>
          <a:lstStyle/>
          <a:p>
            <a:r>
              <a:rPr lang="en-GB" sz="430" b="1" dirty="0">
                <a:solidFill>
                  <a:srgbClr val="FF3399"/>
                </a:solidFill>
              </a:rPr>
              <a:t>IPv4 </a:t>
            </a:r>
            <a:r>
              <a:rPr lang="en-GB" sz="430" b="1" dirty="0" err="1">
                <a:solidFill>
                  <a:srgbClr val="FF3399"/>
                </a:solidFill>
              </a:rPr>
              <a:t>Addr’ing</a:t>
            </a:r>
            <a:r>
              <a:rPr lang="en-GB" sz="430" dirty="0"/>
              <a:t>: </a:t>
            </a:r>
            <a:r>
              <a:rPr lang="en-GB" sz="430" dirty="0" err="1"/>
              <a:t>Addr</a:t>
            </a:r>
            <a:r>
              <a:rPr lang="en-GB" sz="430" dirty="0"/>
              <a:t> contained in 32 bits. XXX.XXX.XXX.XXX (XXX ∈ [0, 255]). Each IP </a:t>
            </a:r>
            <a:r>
              <a:rPr lang="en-GB" sz="430" dirty="0" err="1"/>
              <a:t>addr</a:t>
            </a:r>
            <a:r>
              <a:rPr lang="en-GB" sz="430" dirty="0"/>
              <a:t> </a:t>
            </a:r>
            <a:r>
              <a:rPr lang="en-GB" sz="430" dirty="0" err="1"/>
              <a:t>assoc</a:t>
            </a:r>
            <a:r>
              <a:rPr lang="en-GB" sz="430" dirty="0"/>
              <a:t> w/ interface (not host) so hosts may</a:t>
            </a:r>
            <a:endParaRPr lang="en-GB" sz="430" b="1" dirty="0"/>
          </a:p>
        </p:txBody>
      </p:sp>
      <p:pic>
        <p:nvPicPr>
          <p:cNvPr id="117" name="Picture 116">
            <a:extLst>
              <a:ext uri="{FF2B5EF4-FFF2-40B4-BE49-F238E27FC236}">
                <a16:creationId xmlns:a16="http://schemas.microsoft.com/office/drawing/2014/main" id="{15C9F008-8941-CA17-5792-D9A31593EBF3}"/>
              </a:ext>
            </a:extLst>
          </p:cNvPr>
          <p:cNvPicPr>
            <a:picLocks noChangeAspect="1"/>
          </p:cNvPicPr>
          <p:nvPr/>
        </p:nvPicPr>
        <p:blipFill>
          <a:blip r:embed="rId9"/>
          <a:stretch>
            <a:fillRect/>
          </a:stretch>
        </p:blipFill>
        <p:spPr>
          <a:xfrm>
            <a:off x="5358282" y="2059484"/>
            <a:ext cx="1938823" cy="952567"/>
          </a:xfrm>
          <a:prstGeom prst="rect">
            <a:avLst/>
          </a:prstGeom>
        </p:spPr>
      </p:pic>
      <p:sp>
        <p:nvSpPr>
          <p:cNvPr id="118" name="TextBox 117">
            <a:extLst>
              <a:ext uri="{FF2B5EF4-FFF2-40B4-BE49-F238E27FC236}">
                <a16:creationId xmlns:a16="http://schemas.microsoft.com/office/drawing/2014/main" id="{FAF7C2DB-E41F-9AB2-963E-377FB7DB7D30}"/>
              </a:ext>
            </a:extLst>
          </p:cNvPr>
          <p:cNvSpPr txBox="1"/>
          <p:nvPr/>
        </p:nvSpPr>
        <p:spPr>
          <a:xfrm>
            <a:off x="3471711" y="1998008"/>
            <a:ext cx="1977246" cy="1018740"/>
          </a:xfrm>
          <a:prstGeom prst="rect">
            <a:avLst/>
          </a:prstGeom>
          <a:noFill/>
        </p:spPr>
        <p:txBody>
          <a:bodyPr wrap="square" rtlCol="0">
            <a:spAutoFit/>
          </a:bodyPr>
          <a:lstStyle/>
          <a:p>
            <a:r>
              <a:rPr lang="en-GB" sz="430" dirty="0"/>
              <a:t>have +1 </a:t>
            </a:r>
            <a:r>
              <a:rPr lang="en-GB" sz="430" dirty="0" err="1"/>
              <a:t>addr</a:t>
            </a:r>
            <a:r>
              <a:rPr lang="en-GB" sz="430" dirty="0"/>
              <a:t>. </a:t>
            </a:r>
            <a:r>
              <a:rPr lang="en-GB" sz="430" b="1" dirty="0">
                <a:solidFill>
                  <a:srgbClr val="FF3399"/>
                </a:solidFill>
              </a:rPr>
              <a:t>Classful </a:t>
            </a:r>
            <a:r>
              <a:rPr lang="en-GB" sz="430" b="1" dirty="0" err="1">
                <a:solidFill>
                  <a:srgbClr val="FF3399"/>
                </a:solidFill>
              </a:rPr>
              <a:t>Addr’ing</a:t>
            </a:r>
            <a:r>
              <a:rPr lang="en-GB" sz="430" dirty="0"/>
              <a:t>: no longer used. IP </a:t>
            </a:r>
            <a:r>
              <a:rPr lang="en-GB" sz="430" dirty="0" err="1"/>
              <a:t>addrs</a:t>
            </a:r>
            <a:r>
              <a:rPr lang="en-GB" sz="430" dirty="0"/>
              <a:t> split into classes with diff </a:t>
            </a:r>
            <a:r>
              <a:rPr lang="en-GB" sz="430" dirty="0" err="1"/>
              <a:t>len</a:t>
            </a:r>
            <a:r>
              <a:rPr lang="en-GB" sz="430" dirty="0"/>
              <a:t> prefix to denote org. Issue: all hosts on network must share same network </a:t>
            </a:r>
            <a:r>
              <a:rPr lang="en-GB" sz="430" dirty="0" err="1"/>
              <a:t>addr</a:t>
            </a:r>
            <a:r>
              <a:rPr lang="en-GB" sz="430" dirty="0"/>
              <a:t> sec (if org has hosts with several IPs, must pub-</a:t>
            </a:r>
            <a:r>
              <a:rPr lang="en-GB" sz="430" dirty="0" err="1"/>
              <a:t>ly</a:t>
            </a:r>
            <a:r>
              <a:rPr lang="en-GB" sz="430" dirty="0"/>
              <a:t> announce). [A | B | C] = max networks [16,777,214 | 65,536 | 254] = subnet mask [255.0.0.0 | 255.255.0.0 | 255.255.255.0]. </a:t>
            </a:r>
            <a:r>
              <a:rPr lang="en-GB" sz="430" b="1" dirty="0">
                <a:solidFill>
                  <a:srgbClr val="FF3399"/>
                </a:solidFill>
              </a:rPr>
              <a:t>Classless </a:t>
            </a:r>
            <a:r>
              <a:rPr lang="en-GB" sz="430" b="1" dirty="0" err="1">
                <a:solidFill>
                  <a:srgbClr val="FF3399"/>
                </a:solidFill>
              </a:rPr>
              <a:t>Addr’ing</a:t>
            </a:r>
            <a:r>
              <a:rPr lang="en-GB" sz="430" dirty="0"/>
              <a:t>: Single network </a:t>
            </a:r>
            <a:r>
              <a:rPr lang="en-GB" sz="430" dirty="0" err="1"/>
              <a:t>addr</a:t>
            </a:r>
            <a:r>
              <a:rPr lang="en-GB" sz="430" dirty="0"/>
              <a:t> used for entire org, internally </a:t>
            </a:r>
            <a:r>
              <a:rPr lang="en-GB" sz="430" dirty="0" err="1"/>
              <a:t>addrs</a:t>
            </a:r>
            <a:r>
              <a:rPr lang="en-GB" sz="430" dirty="0"/>
              <a:t> divided into subnet </a:t>
            </a:r>
            <a:r>
              <a:rPr lang="en-GB" sz="430" dirty="0" err="1"/>
              <a:t>addrs+host</a:t>
            </a:r>
            <a:r>
              <a:rPr lang="en-GB" sz="430" dirty="0"/>
              <a:t> IDs. Ext routers only consider network </a:t>
            </a:r>
            <a:r>
              <a:rPr lang="en-GB" sz="430" dirty="0" err="1"/>
              <a:t>addr</a:t>
            </a:r>
            <a:r>
              <a:rPr lang="en-GB" sz="430" dirty="0"/>
              <a:t>, forward to router of </a:t>
            </a:r>
            <a:r>
              <a:rPr lang="en-GB" sz="430" dirty="0" err="1"/>
              <a:t>assoc</a:t>
            </a:r>
            <a:r>
              <a:rPr lang="en-GB" sz="430" dirty="0"/>
              <a:t> org. Subnet routers apply </a:t>
            </a:r>
            <a:r>
              <a:rPr lang="en-GB" sz="430" dirty="0" err="1"/>
              <a:t>mask+check</a:t>
            </a:r>
            <a:r>
              <a:rPr lang="en-GB" sz="430" dirty="0"/>
              <a:t> if IP in their subnet (otherwise forward to another subnet). Once host found, routers know which interface to </a:t>
            </a:r>
            <a:r>
              <a:rPr lang="en-GB" sz="430" dirty="0" err="1"/>
              <a:t>fwd</a:t>
            </a:r>
            <a:r>
              <a:rPr lang="en-GB" sz="430" dirty="0"/>
              <a:t> packets to. Network, subnet, and host can have diff sizes for each network – CIDR (Classless Inter-Domain Routing) = any-</a:t>
            </a:r>
            <a:r>
              <a:rPr lang="en-GB" sz="430" dirty="0" err="1"/>
              <a:t>len</a:t>
            </a:r>
            <a:r>
              <a:rPr lang="en-GB" sz="430" dirty="0"/>
              <a:t> prefix scheme. Routers match longest prefix. </a:t>
            </a:r>
            <a:r>
              <a:rPr lang="en-GB" sz="430" b="1" dirty="0"/>
              <a:t>Subnetting</a:t>
            </a:r>
            <a:r>
              <a:rPr lang="en-GB" sz="430" dirty="0"/>
              <a:t>: 192.168.1.10/17 </a:t>
            </a:r>
            <a:r>
              <a:rPr lang="en-GB" sz="430" dirty="0">
                <a:sym typeface="Wingdings" panose="05000000000000000000" pitchFamily="2" charset="2"/>
              </a:rPr>
              <a:t> first 17 bits the same (mask = 17 1s: 15 0s), Network </a:t>
            </a:r>
            <a:r>
              <a:rPr lang="en-GB" sz="430" dirty="0" err="1">
                <a:sym typeface="Wingdings" panose="05000000000000000000" pitchFamily="2" charset="2"/>
              </a:rPr>
              <a:t>addr</a:t>
            </a:r>
            <a:r>
              <a:rPr lang="en-GB" sz="430" dirty="0">
                <a:sym typeface="Wingdings" panose="05000000000000000000" pitchFamily="2" charset="2"/>
              </a:rPr>
              <a:t> = lowest (192.168.0.0), broadcast = highest (192.168.127.225). Between = host. Subnet </a:t>
            </a:r>
            <a:r>
              <a:rPr lang="en-GB" sz="430" dirty="0" err="1">
                <a:sym typeface="Wingdings" panose="05000000000000000000" pitchFamily="2" charset="2"/>
              </a:rPr>
              <a:t>addrs</a:t>
            </a:r>
            <a:r>
              <a:rPr lang="en-GB" sz="430" dirty="0">
                <a:sym typeface="Wingdings" panose="05000000000000000000" pitchFamily="2" charset="2"/>
              </a:rPr>
              <a:t> must be contiguous. Use table to work out.</a:t>
            </a:r>
            <a:endParaRPr lang="en-GB" sz="430" b="1" dirty="0"/>
          </a:p>
        </p:txBody>
      </p:sp>
      <p:sp>
        <p:nvSpPr>
          <p:cNvPr id="126" name="TextBox 125">
            <a:extLst>
              <a:ext uri="{FF2B5EF4-FFF2-40B4-BE49-F238E27FC236}">
                <a16:creationId xmlns:a16="http://schemas.microsoft.com/office/drawing/2014/main" id="{8F44AFAA-6F5F-7732-CD68-5556B6371807}"/>
              </a:ext>
            </a:extLst>
          </p:cNvPr>
          <p:cNvSpPr txBox="1"/>
          <p:nvPr/>
        </p:nvSpPr>
        <p:spPr>
          <a:xfrm>
            <a:off x="0" y="2989069"/>
            <a:ext cx="1902680" cy="423193"/>
          </a:xfrm>
          <a:prstGeom prst="rect">
            <a:avLst/>
          </a:prstGeom>
          <a:noFill/>
        </p:spPr>
        <p:txBody>
          <a:bodyPr wrap="square" rtlCol="0">
            <a:spAutoFit/>
          </a:bodyPr>
          <a:lstStyle/>
          <a:p>
            <a:r>
              <a:rPr lang="en-GB" sz="430" b="1" dirty="0">
                <a:solidFill>
                  <a:srgbClr val="FF3399"/>
                </a:solidFill>
              </a:rPr>
              <a:t>DHCP</a:t>
            </a:r>
            <a:r>
              <a:rPr lang="en-GB" sz="430" dirty="0"/>
              <a:t> (Dynamic Host Config Protocol): Allow host’s inter-faces to safely be assigned IP </a:t>
            </a:r>
            <a:r>
              <a:rPr lang="en-GB" sz="430" dirty="0" err="1"/>
              <a:t>addr</a:t>
            </a:r>
            <a:r>
              <a:rPr lang="en-GB" sz="430" dirty="0"/>
              <a:t>. On boot host broadcasts DHCP discover </a:t>
            </a:r>
            <a:r>
              <a:rPr lang="en-GB" sz="430" dirty="0" err="1"/>
              <a:t>pckt</a:t>
            </a:r>
            <a:r>
              <a:rPr lang="en-GB" sz="430" dirty="0"/>
              <a:t>, listening DHCP server will </a:t>
            </a:r>
            <a:r>
              <a:rPr lang="en-GB" sz="430" dirty="0" err="1"/>
              <a:t>resp</a:t>
            </a:r>
            <a:r>
              <a:rPr lang="en-GB" sz="430" dirty="0"/>
              <a:t> with assigned IP </a:t>
            </a:r>
            <a:r>
              <a:rPr lang="en-GB" sz="430" dirty="0" err="1"/>
              <a:t>addr</a:t>
            </a:r>
            <a:r>
              <a:rPr lang="en-GB" sz="430" dirty="0"/>
              <a:t>. DCHP server can maintain static mappings (host </a:t>
            </a:r>
            <a:r>
              <a:rPr lang="en-GB" sz="430" dirty="0">
                <a:sym typeface="Wingdings" panose="05000000000000000000" pitchFamily="2" charset="2"/>
              </a:rPr>
              <a:t> </a:t>
            </a:r>
            <a:r>
              <a:rPr lang="en-GB" sz="430" dirty="0" err="1">
                <a:sym typeface="Wingdings" panose="05000000000000000000" pitchFamily="2" charset="2"/>
              </a:rPr>
              <a:t>addr</a:t>
            </a:r>
            <a:r>
              <a:rPr lang="en-GB" sz="430" dirty="0">
                <a:sym typeface="Wingdings" panose="05000000000000000000" pitchFamily="2" charset="2"/>
              </a:rPr>
              <a:t>) + assign diff </a:t>
            </a:r>
            <a:r>
              <a:rPr lang="en-GB" sz="430" dirty="0" err="1">
                <a:sym typeface="Wingdings" panose="05000000000000000000" pitchFamily="2" charset="2"/>
              </a:rPr>
              <a:t>addrs</a:t>
            </a:r>
            <a:r>
              <a:rPr lang="en-GB" sz="430" dirty="0">
                <a:sym typeface="Wingdings" panose="05000000000000000000" pitchFamily="2" charset="2"/>
              </a:rPr>
              <a:t> each time host connects. Hosts lease IP, refresh periodically (prevent hogging IPs).</a:t>
            </a:r>
            <a:endParaRPr lang="en-GB" sz="430" b="1" dirty="0"/>
          </a:p>
        </p:txBody>
      </p:sp>
      <p:sp>
        <p:nvSpPr>
          <p:cNvPr id="127" name="Rectangle 126">
            <a:extLst>
              <a:ext uri="{FF2B5EF4-FFF2-40B4-BE49-F238E27FC236}">
                <a16:creationId xmlns:a16="http://schemas.microsoft.com/office/drawing/2014/main" id="{39E1FE2E-53DD-073A-8E21-DE6CF0382A80}"/>
              </a:ext>
            </a:extLst>
          </p:cNvPr>
          <p:cNvSpPr/>
          <p:nvPr/>
        </p:nvSpPr>
        <p:spPr>
          <a:xfrm>
            <a:off x="1" y="3026694"/>
            <a:ext cx="1821646" cy="34808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TextBox 127">
            <a:extLst>
              <a:ext uri="{FF2B5EF4-FFF2-40B4-BE49-F238E27FC236}">
                <a16:creationId xmlns:a16="http://schemas.microsoft.com/office/drawing/2014/main" id="{CEF39A11-AB95-E5A9-40F6-756F3FD129F5}"/>
              </a:ext>
            </a:extLst>
          </p:cNvPr>
          <p:cNvSpPr txBox="1"/>
          <p:nvPr/>
        </p:nvSpPr>
        <p:spPr>
          <a:xfrm>
            <a:off x="1753503" y="2924812"/>
            <a:ext cx="3683614" cy="555537"/>
          </a:xfrm>
          <a:prstGeom prst="rect">
            <a:avLst/>
          </a:prstGeom>
          <a:noFill/>
        </p:spPr>
        <p:txBody>
          <a:bodyPr wrap="square" rtlCol="0">
            <a:spAutoFit/>
          </a:bodyPr>
          <a:lstStyle/>
          <a:p>
            <a:r>
              <a:rPr lang="en-GB" sz="430" b="1" dirty="0">
                <a:solidFill>
                  <a:srgbClr val="FF3399"/>
                </a:solidFill>
              </a:rPr>
              <a:t>NAT</a:t>
            </a:r>
            <a:r>
              <a:rPr lang="en-GB" sz="430" dirty="0"/>
              <a:t> (Network </a:t>
            </a:r>
            <a:r>
              <a:rPr lang="en-GB" sz="430" dirty="0" err="1"/>
              <a:t>Addr</a:t>
            </a:r>
            <a:r>
              <a:rPr lang="en-GB" sz="430" dirty="0"/>
              <a:t> Trans): Attempt to solve IPv4 </a:t>
            </a:r>
            <a:r>
              <a:rPr lang="en-GB" sz="430" dirty="0" err="1"/>
              <a:t>addr</a:t>
            </a:r>
            <a:r>
              <a:rPr lang="en-GB" sz="430" dirty="0"/>
              <a:t> shortage – trans many </a:t>
            </a:r>
            <a:r>
              <a:rPr lang="en-GB" sz="430" dirty="0" err="1"/>
              <a:t>priv</a:t>
            </a:r>
            <a:r>
              <a:rPr lang="en-GB" sz="430" dirty="0"/>
              <a:t> IPs to single pub IP </a:t>
            </a:r>
            <a:r>
              <a:rPr lang="en-GB" sz="430" dirty="0" err="1"/>
              <a:t>addr</a:t>
            </a:r>
            <a:r>
              <a:rPr lang="en-GB" sz="430" dirty="0"/>
              <a:t>. Trans when packets leave/enter local network. On local, every comp gets unique IP </a:t>
            </a:r>
            <a:r>
              <a:rPr lang="en-GB" sz="430" dirty="0" err="1"/>
              <a:t>addr</a:t>
            </a:r>
            <a:r>
              <a:rPr lang="en-GB" sz="430" dirty="0"/>
              <a:t>. </a:t>
            </a:r>
            <a:r>
              <a:rPr lang="en-GB" sz="430" dirty="0">
                <a:solidFill>
                  <a:srgbClr val="00B050"/>
                </a:solidFill>
              </a:rPr>
              <a:t>Managed with table of mappings between </a:t>
            </a:r>
            <a:r>
              <a:rPr lang="en-GB" sz="430" dirty="0" err="1">
                <a:solidFill>
                  <a:srgbClr val="00B050"/>
                </a:solidFill>
              </a:rPr>
              <a:t>hosts+their</a:t>
            </a:r>
            <a:r>
              <a:rPr lang="en-GB" sz="430" dirty="0">
                <a:solidFill>
                  <a:srgbClr val="00B050"/>
                </a:solidFill>
              </a:rPr>
              <a:t> pcs (L4 header contains this info)</a:t>
            </a:r>
            <a:r>
              <a:rPr lang="en-GB" sz="430" dirty="0"/>
              <a:t>. Criticism: violates IP model (each IP </a:t>
            </a:r>
            <a:r>
              <a:rPr lang="en-GB" sz="430" dirty="0" err="1"/>
              <a:t>addr</a:t>
            </a:r>
            <a:r>
              <a:rPr lang="en-GB" sz="430" dirty="0"/>
              <a:t> uniquely ID host), changed internet from C-less to C-oriented (router keeps track of </a:t>
            </a:r>
            <a:r>
              <a:rPr lang="en-GB" sz="430" dirty="0" err="1"/>
              <a:t>connections+mapping</a:t>
            </a:r>
            <a:r>
              <a:rPr lang="en-GB" sz="430" dirty="0"/>
              <a:t>), violates fundamental role of protocol stack (layers don’t make ass about protocol above), can’t easily support new transport protocols, many P2P require full connectivity between hosts (NAT can’t provide) so 3</a:t>
            </a:r>
            <a:r>
              <a:rPr lang="en-GB" sz="500" baseline="30000" dirty="0"/>
              <a:t>rd</a:t>
            </a:r>
            <a:r>
              <a:rPr lang="en-GB" sz="430" dirty="0"/>
              <a:t> party servers/TURN relays </a:t>
            </a:r>
            <a:r>
              <a:rPr lang="en-GB" sz="430" dirty="0" err="1"/>
              <a:t>req’d</a:t>
            </a:r>
            <a:r>
              <a:rPr lang="en-GB" sz="430" dirty="0"/>
              <a:t>. </a:t>
            </a:r>
            <a:r>
              <a:rPr lang="en-GB" sz="430" b="1" dirty="0"/>
              <a:t>Private IP ranges</a:t>
            </a:r>
            <a:r>
              <a:rPr lang="en-GB" sz="430" dirty="0"/>
              <a:t> (use in local networks): 10.0.0.0 → 10.255.255.255/8 (16,777,216 </a:t>
            </a:r>
            <a:r>
              <a:rPr lang="en-GB" sz="430" dirty="0" err="1"/>
              <a:t>addrs</a:t>
            </a:r>
            <a:r>
              <a:rPr lang="en-GB" sz="430" dirty="0"/>
              <a:t>), 172.16.0.0 → 172.31.255.255/12 (1,048,576), 192.168.0.0 → 192.168.255.255/16 65 (536). </a:t>
            </a:r>
            <a:r>
              <a:rPr lang="en-GB" sz="430" b="1" dirty="0"/>
              <a:t>Reserved IPs</a:t>
            </a:r>
            <a:r>
              <a:rPr lang="en-GB" sz="430" dirty="0"/>
              <a:t>: 0.0.0.0/0 = default route (when no other IP matches), 0.0.0.0/8 (host on this interface, used to </a:t>
            </a:r>
            <a:r>
              <a:rPr lang="en-GB" sz="430" dirty="0" err="1"/>
              <a:t>acq</a:t>
            </a:r>
            <a:r>
              <a:rPr lang="en-GB" sz="430" dirty="0"/>
              <a:t> IP </a:t>
            </a:r>
            <a:r>
              <a:rPr lang="en-GB" sz="430" dirty="0" err="1"/>
              <a:t>addr</a:t>
            </a:r>
            <a:r>
              <a:rPr lang="en-GB" sz="430" dirty="0"/>
              <a:t>), 127.0.0.0/8 (Loopback – localhost), 169.254.0.0/16 (Link Local – </a:t>
            </a:r>
            <a:r>
              <a:rPr lang="en-GB" sz="430" dirty="0" err="1"/>
              <a:t>smth</a:t>
            </a:r>
            <a:r>
              <a:rPr lang="en-GB" sz="430" dirty="0"/>
              <a:t> went wrong with </a:t>
            </a:r>
            <a:r>
              <a:rPr lang="en-GB" sz="430" dirty="0" err="1"/>
              <a:t>acq</a:t>
            </a:r>
            <a:r>
              <a:rPr lang="en-GB" sz="430" dirty="0"/>
              <a:t> IP </a:t>
            </a:r>
            <a:r>
              <a:rPr lang="en-GB" sz="430" dirty="0" err="1"/>
              <a:t>addr</a:t>
            </a:r>
            <a:r>
              <a:rPr lang="en-GB" sz="430" dirty="0"/>
              <a:t>).</a:t>
            </a:r>
            <a:endParaRPr lang="en-GB" sz="430" b="1" dirty="0"/>
          </a:p>
        </p:txBody>
      </p:sp>
      <p:sp>
        <p:nvSpPr>
          <p:cNvPr id="129" name="Rectangle 128">
            <a:extLst>
              <a:ext uri="{FF2B5EF4-FFF2-40B4-BE49-F238E27FC236}">
                <a16:creationId xmlns:a16="http://schemas.microsoft.com/office/drawing/2014/main" id="{30EDD49D-A2DD-951D-3384-8F0D8A94BD39}"/>
              </a:ext>
            </a:extLst>
          </p:cNvPr>
          <p:cNvSpPr/>
          <p:nvPr/>
        </p:nvSpPr>
        <p:spPr>
          <a:xfrm>
            <a:off x="1821648" y="2967700"/>
            <a:ext cx="3528934" cy="47604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TextBox 129">
            <a:extLst>
              <a:ext uri="{FF2B5EF4-FFF2-40B4-BE49-F238E27FC236}">
                <a16:creationId xmlns:a16="http://schemas.microsoft.com/office/drawing/2014/main" id="{35903DE8-065E-53D2-4446-7115314A627B}"/>
              </a:ext>
            </a:extLst>
          </p:cNvPr>
          <p:cNvSpPr txBox="1"/>
          <p:nvPr/>
        </p:nvSpPr>
        <p:spPr>
          <a:xfrm>
            <a:off x="5284775" y="2981833"/>
            <a:ext cx="2130438" cy="754053"/>
          </a:xfrm>
          <a:prstGeom prst="rect">
            <a:avLst/>
          </a:prstGeom>
          <a:noFill/>
        </p:spPr>
        <p:txBody>
          <a:bodyPr wrap="square" rtlCol="0">
            <a:spAutoFit/>
          </a:bodyPr>
          <a:lstStyle/>
          <a:p>
            <a:r>
              <a:rPr lang="en-GB" sz="430" b="1" dirty="0">
                <a:solidFill>
                  <a:srgbClr val="FF3399"/>
                </a:solidFill>
              </a:rPr>
              <a:t>IPv6</a:t>
            </a:r>
            <a:r>
              <a:rPr lang="en-GB" sz="430" dirty="0"/>
              <a:t>: Intended to fix IPv4 </a:t>
            </a:r>
            <a:r>
              <a:rPr lang="en-GB" sz="430" dirty="0" err="1"/>
              <a:t>addr</a:t>
            </a:r>
            <a:r>
              <a:rPr lang="en-GB" sz="430" dirty="0"/>
              <a:t> shortage (≈ 3.8 x 10</a:t>
            </a:r>
            <a:r>
              <a:rPr lang="en-GB" sz="500" baseline="30000" dirty="0"/>
              <a:t>38</a:t>
            </a:r>
            <a:r>
              <a:rPr lang="en-GB" sz="430" dirty="0"/>
              <a:t> </a:t>
            </a:r>
            <a:r>
              <a:rPr lang="en-GB" sz="430" dirty="0" err="1"/>
              <a:t>addrs</a:t>
            </a:r>
            <a:r>
              <a:rPr lang="en-GB" sz="430" dirty="0"/>
              <a:t>) also: flow label used to set up pseudo-connection between </a:t>
            </a:r>
            <a:r>
              <a:rPr lang="en-GB" sz="430" dirty="0" err="1"/>
              <a:t>src+dst</a:t>
            </a:r>
            <a:r>
              <a:rPr lang="en-GB" sz="430" dirty="0"/>
              <a:t>, simpler header structure (red </a:t>
            </a:r>
            <a:r>
              <a:rPr lang="en-GB" sz="430" dirty="0" err="1"/>
              <a:t>pcs’ing</a:t>
            </a:r>
            <a:r>
              <a:rPr lang="en-GB" sz="430" dirty="0"/>
              <a:t> cost+ band-width usage), 128b </a:t>
            </a:r>
            <a:r>
              <a:rPr lang="en-GB" sz="430" dirty="0" err="1"/>
              <a:t>addrs</a:t>
            </a:r>
            <a:r>
              <a:rPr lang="en-GB" sz="430" dirty="0"/>
              <a:t> </a:t>
            </a:r>
            <a:r>
              <a:rPr lang="en-GB" sz="430" dirty="0" err="1"/>
              <a:t>disp</a:t>
            </a:r>
            <a:r>
              <a:rPr lang="en-GB" sz="430" dirty="0"/>
              <a:t> in hex (2001:630:12:600:1:2:0:10b), red router table size+ simpler protocol = higher performance, better security, better type of service supp (</a:t>
            </a:r>
            <a:r>
              <a:rPr lang="en-GB" sz="430" dirty="0" err="1"/>
              <a:t>DiffServ</a:t>
            </a:r>
            <a:r>
              <a:rPr lang="en-GB" sz="430" dirty="0"/>
              <a:t>), support scope when multicasting, support roaming hosts w/ no </a:t>
            </a:r>
            <a:r>
              <a:rPr lang="en-GB" sz="430" dirty="0" err="1"/>
              <a:t>addr</a:t>
            </a:r>
            <a:r>
              <a:rPr lang="en-GB" sz="430" dirty="0"/>
              <a:t> changes, better supp for </a:t>
            </a:r>
            <a:r>
              <a:rPr lang="en-GB" sz="430" dirty="0" err="1"/>
              <a:t>coexinstence</a:t>
            </a:r>
            <a:r>
              <a:rPr lang="en-GB" sz="430" dirty="0"/>
              <a:t> of </a:t>
            </a:r>
            <a:r>
              <a:rPr lang="en-GB" sz="430" dirty="0" err="1"/>
              <a:t>new+old</a:t>
            </a:r>
            <a:r>
              <a:rPr lang="en-GB" sz="430" dirty="0"/>
              <a:t> protocols (</a:t>
            </a:r>
            <a:r>
              <a:rPr lang="en-GB" sz="430" dirty="0" err="1"/>
              <a:t>ez</a:t>
            </a:r>
            <a:r>
              <a:rPr lang="en-GB" sz="430" dirty="0"/>
              <a:t> to dev new ones also). </a:t>
            </a:r>
            <a:r>
              <a:rPr lang="en-GB" sz="430" b="1" dirty="0"/>
              <a:t>Diff with IPv4</a:t>
            </a:r>
            <a:r>
              <a:rPr lang="en-GB" sz="430" dirty="0"/>
              <a:t>: frag done by end-sys, no header checksum (redundant as </a:t>
            </a:r>
            <a:r>
              <a:rPr lang="en-GB" sz="430" dirty="0" err="1">
                <a:solidFill>
                  <a:srgbClr val="00B050"/>
                </a:solidFill>
              </a:rPr>
              <a:t>trans</a:t>
            </a:r>
            <a:r>
              <a:rPr lang="en-GB" sz="430" dirty="0" err="1"/>
              <a:t>+</a:t>
            </a:r>
            <a:r>
              <a:rPr lang="en-GB" sz="430" dirty="0" err="1">
                <a:solidFill>
                  <a:schemeClr val="accent4">
                    <a:lumMod val="75000"/>
                  </a:schemeClr>
                </a:solidFill>
              </a:rPr>
              <a:t>data</a:t>
            </a:r>
            <a:r>
              <a:rPr lang="en-GB" sz="430" dirty="0">
                <a:solidFill>
                  <a:schemeClr val="accent4">
                    <a:lumMod val="75000"/>
                  </a:schemeClr>
                </a:solidFill>
              </a:rPr>
              <a:t> link </a:t>
            </a:r>
            <a:r>
              <a:rPr lang="en-GB" sz="430" dirty="0"/>
              <a:t>have err detection), fixed </a:t>
            </a:r>
            <a:r>
              <a:rPr lang="en-GB" sz="430" dirty="0" err="1"/>
              <a:t>len</a:t>
            </a:r>
            <a:r>
              <a:rPr lang="en-GB" sz="430" dirty="0"/>
              <a:t> header easier to pcs (IPv4 options almost always unused), better modularity for extensions. </a:t>
            </a:r>
            <a:r>
              <a:rPr lang="en-GB" sz="430" b="1" dirty="0"/>
              <a:t>Extensions</a:t>
            </a:r>
            <a:r>
              <a:rPr lang="en-GB" sz="430" dirty="0"/>
              <a:t>: done by placing extending header after IPv6 one. Hop-by-hop opts, routing, frag, auth, encrypted payload, </a:t>
            </a:r>
            <a:r>
              <a:rPr lang="en-GB" sz="430" dirty="0" err="1"/>
              <a:t>dest</a:t>
            </a:r>
            <a:r>
              <a:rPr lang="en-GB" sz="430" dirty="0"/>
              <a:t> options.</a:t>
            </a:r>
            <a:endParaRPr lang="en-GB" sz="430" b="1" dirty="0"/>
          </a:p>
        </p:txBody>
      </p:sp>
      <p:sp>
        <p:nvSpPr>
          <p:cNvPr id="131" name="Rectangle 130">
            <a:extLst>
              <a:ext uri="{FF2B5EF4-FFF2-40B4-BE49-F238E27FC236}">
                <a16:creationId xmlns:a16="http://schemas.microsoft.com/office/drawing/2014/main" id="{A68C4003-B0C5-254B-5B79-D1B9A094C5F2}"/>
              </a:ext>
            </a:extLst>
          </p:cNvPr>
          <p:cNvSpPr/>
          <p:nvPr/>
        </p:nvSpPr>
        <p:spPr>
          <a:xfrm>
            <a:off x="5350582" y="3016605"/>
            <a:ext cx="2064631" cy="6787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TextBox 131">
            <a:extLst>
              <a:ext uri="{FF2B5EF4-FFF2-40B4-BE49-F238E27FC236}">
                <a16:creationId xmlns:a16="http://schemas.microsoft.com/office/drawing/2014/main" id="{E8206E69-6FEF-E25B-CA11-6D221FF1CCC8}"/>
              </a:ext>
            </a:extLst>
          </p:cNvPr>
          <p:cNvSpPr txBox="1"/>
          <p:nvPr/>
        </p:nvSpPr>
        <p:spPr>
          <a:xfrm>
            <a:off x="-1431" y="3335355"/>
            <a:ext cx="1902680" cy="489365"/>
          </a:xfrm>
          <a:prstGeom prst="rect">
            <a:avLst/>
          </a:prstGeom>
          <a:noFill/>
        </p:spPr>
        <p:txBody>
          <a:bodyPr wrap="square" rtlCol="0">
            <a:spAutoFit/>
          </a:bodyPr>
          <a:lstStyle/>
          <a:p>
            <a:r>
              <a:rPr lang="en-GB" sz="430" b="1" dirty="0">
                <a:solidFill>
                  <a:srgbClr val="FF3399"/>
                </a:solidFill>
              </a:rPr>
              <a:t>Routers</a:t>
            </a:r>
            <a:r>
              <a:rPr lang="en-GB" sz="430" dirty="0"/>
              <a:t>: </a:t>
            </a:r>
            <a:r>
              <a:rPr lang="en-GB" sz="430" b="1" dirty="0" err="1"/>
              <a:t>Reqs</a:t>
            </a:r>
            <a:r>
              <a:rPr lang="en-GB" sz="430" dirty="0"/>
              <a:t>: provide facilities for moving data </a:t>
            </a:r>
            <a:r>
              <a:rPr lang="en-GB" sz="430" dirty="0" err="1"/>
              <a:t>src</a:t>
            </a:r>
            <a:r>
              <a:rPr lang="en-GB" sz="430" dirty="0" err="1">
                <a:sym typeface="Wingdings" panose="05000000000000000000" pitchFamily="2" charset="2"/>
              </a:rPr>
              <a:t>dst</a:t>
            </a:r>
            <a:r>
              <a:rPr lang="en-GB" sz="430" dirty="0">
                <a:sym typeface="Wingdings" panose="05000000000000000000" pitchFamily="2" charset="2"/>
              </a:rPr>
              <a:t>, multiple hops on nodes in network, consider topology of network to choose appropriate routes, load balancing, deal with network heterogeneity (diff networks connected together). Internet is packet-switched (C-less service), best effort (no delivery guarantees, max latency, bandwidth, congestion indication, or in-order delivery).</a:t>
            </a:r>
            <a:endParaRPr lang="en-GB" sz="430" b="1" dirty="0"/>
          </a:p>
        </p:txBody>
      </p:sp>
      <p:sp>
        <p:nvSpPr>
          <p:cNvPr id="134" name="TextBox 133">
            <a:extLst>
              <a:ext uri="{FF2B5EF4-FFF2-40B4-BE49-F238E27FC236}">
                <a16:creationId xmlns:a16="http://schemas.microsoft.com/office/drawing/2014/main" id="{BED2676B-33E4-7B21-6012-4BC154A71A44}"/>
              </a:ext>
            </a:extLst>
          </p:cNvPr>
          <p:cNvSpPr txBox="1"/>
          <p:nvPr/>
        </p:nvSpPr>
        <p:spPr>
          <a:xfrm>
            <a:off x="447934" y="3678141"/>
            <a:ext cx="1414686" cy="158505"/>
          </a:xfrm>
          <a:prstGeom prst="rect">
            <a:avLst/>
          </a:prstGeom>
          <a:noFill/>
        </p:spPr>
        <p:txBody>
          <a:bodyPr wrap="square" rtlCol="0">
            <a:spAutoFit/>
          </a:bodyPr>
          <a:lstStyle/>
          <a:p>
            <a:r>
              <a:rPr lang="en-GB" sz="430" b="1" dirty="0">
                <a:solidFill>
                  <a:srgbClr val="FF3399"/>
                </a:solidFill>
              </a:rPr>
              <a:t>Datagram Networks</a:t>
            </a:r>
            <a:r>
              <a:rPr lang="en-GB" sz="430" dirty="0"/>
              <a:t>: Potentially many diff paths for</a:t>
            </a:r>
            <a:endParaRPr lang="en-GB" sz="430" b="1" dirty="0"/>
          </a:p>
        </p:txBody>
      </p:sp>
      <p:cxnSp>
        <p:nvCxnSpPr>
          <p:cNvPr id="137" name="Straight Connector 136">
            <a:extLst>
              <a:ext uri="{FF2B5EF4-FFF2-40B4-BE49-F238E27FC236}">
                <a16:creationId xmlns:a16="http://schemas.microsoft.com/office/drawing/2014/main" id="{6F72B50B-B762-7D57-962F-C6DA0BC4B40D}"/>
              </a:ext>
            </a:extLst>
          </p:cNvPr>
          <p:cNvCxnSpPr>
            <a:cxnSpLocks/>
          </p:cNvCxnSpPr>
          <p:nvPr/>
        </p:nvCxnSpPr>
        <p:spPr>
          <a:xfrm>
            <a:off x="1820060" y="3163201"/>
            <a:ext cx="0" cy="184719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Connector: Elbow 138">
            <a:extLst>
              <a:ext uri="{FF2B5EF4-FFF2-40B4-BE49-F238E27FC236}">
                <a16:creationId xmlns:a16="http://schemas.microsoft.com/office/drawing/2014/main" id="{D619B58E-F193-BE0D-FAC8-5DC45E54ECC2}"/>
              </a:ext>
            </a:extLst>
          </p:cNvPr>
          <p:cNvCxnSpPr>
            <a:cxnSpLocks/>
          </p:cNvCxnSpPr>
          <p:nvPr/>
        </p:nvCxnSpPr>
        <p:spPr>
          <a:xfrm flipV="1">
            <a:off x="-25166" y="3716279"/>
            <a:ext cx="1845382" cy="69253"/>
          </a:xfrm>
          <a:prstGeom prst="bentConnector3">
            <a:avLst>
              <a:gd name="adj1" fmla="val 29178"/>
            </a:avLst>
          </a:prstGeom>
          <a:ln w="9525"/>
        </p:spPr>
        <p:style>
          <a:lnRef idx="1">
            <a:schemeClr val="dk1"/>
          </a:lnRef>
          <a:fillRef idx="0">
            <a:schemeClr val="dk1"/>
          </a:fillRef>
          <a:effectRef idx="0">
            <a:schemeClr val="dk1"/>
          </a:effectRef>
          <a:fontRef idx="minor">
            <a:schemeClr val="tx1"/>
          </a:fontRef>
        </p:style>
      </p:cxnSp>
      <p:sp>
        <p:nvSpPr>
          <p:cNvPr id="145" name="TextBox 144">
            <a:extLst>
              <a:ext uri="{FF2B5EF4-FFF2-40B4-BE49-F238E27FC236}">
                <a16:creationId xmlns:a16="http://schemas.microsoft.com/office/drawing/2014/main" id="{E79B252E-69F8-3970-3853-11501B31CB84}"/>
              </a:ext>
            </a:extLst>
          </p:cNvPr>
          <p:cNvSpPr txBox="1"/>
          <p:nvPr/>
        </p:nvSpPr>
        <p:spPr>
          <a:xfrm>
            <a:off x="0" y="3747816"/>
            <a:ext cx="1862620" cy="224677"/>
          </a:xfrm>
          <a:prstGeom prst="rect">
            <a:avLst/>
          </a:prstGeom>
          <a:noFill/>
        </p:spPr>
        <p:txBody>
          <a:bodyPr wrap="square">
            <a:spAutoFit/>
          </a:bodyPr>
          <a:lstStyle/>
          <a:p>
            <a:r>
              <a:rPr lang="en-GB" sz="430" dirty="0"/>
              <a:t>same </a:t>
            </a:r>
            <a:r>
              <a:rPr lang="en-GB" sz="430" dirty="0" err="1"/>
              <a:t>src</a:t>
            </a:r>
            <a:r>
              <a:rPr lang="en-GB" sz="430" dirty="0" err="1">
                <a:sym typeface="Wingdings" panose="05000000000000000000" pitchFamily="2" charset="2"/>
              </a:rPr>
              <a:t>dst</a:t>
            </a:r>
            <a:r>
              <a:rPr lang="en-GB" sz="430" dirty="0">
                <a:sym typeface="Wingdings" panose="05000000000000000000" pitchFamily="2" charset="2"/>
              </a:rPr>
              <a:t>, can be </a:t>
            </a:r>
            <a:r>
              <a:rPr lang="en-GB" sz="430" dirty="0" err="1">
                <a:sym typeface="Wingdings" panose="05000000000000000000" pitchFamily="2" charset="2"/>
              </a:rPr>
              <a:t>asymm</a:t>
            </a:r>
            <a:r>
              <a:rPr lang="en-GB" sz="430" dirty="0">
                <a:sym typeface="Wingdings" panose="05000000000000000000" pitchFamily="2" charset="2"/>
              </a:rPr>
              <a:t> (AB not necessarily same as BA). Routers use </a:t>
            </a:r>
            <a:r>
              <a:rPr lang="en-GB" sz="430" dirty="0" err="1">
                <a:sym typeface="Wingdings" panose="05000000000000000000" pitchFamily="2" charset="2"/>
              </a:rPr>
              <a:t>fwding</a:t>
            </a:r>
            <a:r>
              <a:rPr lang="en-GB" sz="430" dirty="0">
                <a:sym typeface="Wingdings" panose="05000000000000000000" pitchFamily="2" charset="2"/>
              </a:rPr>
              <a:t> </a:t>
            </a:r>
            <a:r>
              <a:rPr lang="en-GB" sz="430" dirty="0" err="1">
                <a:sym typeface="Wingdings" panose="05000000000000000000" pitchFamily="2" charset="2"/>
              </a:rPr>
              <a:t>table+final</a:t>
            </a:r>
            <a:r>
              <a:rPr lang="en-GB" sz="430" dirty="0">
                <a:sym typeface="Wingdings" panose="05000000000000000000" pitchFamily="2" charset="2"/>
              </a:rPr>
              <a:t> </a:t>
            </a:r>
            <a:r>
              <a:rPr lang="en-GB" sz="430" dirty="0" err="1">
                <a:sym typeface="Wingdings" panose="05000000000000000000" pitchFamily="2" charset="2"/>
              </a:rPr>
              <a:t>dst</a:t>
            </a:r>
            <a:r>
              <a:rPr lang="en-GB" sz="430" dirty="0">
                <a:sym typeface="Wingdings" panose="05000000000000000000" pitchFamily="2" charset="2"/>
              </a:rPr>
              <a:t> to determine which router to </a:t>
            </a:r>
            <a:r>
              <a:rPr lang="en-GB" sz="430" dirty="0" err="1">
                <a:sym typeface="Wingdings" panose="05000000000000000000" pitchFamily="2" charset="2"/>
              </a:rPr>
              <a:t>fwd</a:t>
            </a:r>
            <a:r>
              <a:rPr lang="en-GB" sz="430" dirty="0">
                <a:sym typeface="Wingdings" panose="05000000000000000000" pitchFamily="2" charset="2"/>
              </a:rPr>
              <a:t> </a:t>
            </a:r>
            <a:r>
              <a:rPr lang="en-GB" sz="430" dirty="0" err="1">
                <a:sym typeface="Wingdings" panose="05000000000000000000" pitchFamily="2" charset="2"/>
              </a:rPr>
              <a:t>pckts</a:t>
            </a:r>
            <a:r>
              <a:rPr lang="en-GB" sz="430" dirty="0">
                <a:sym typeface="Wingdings" panose="05000000000000000000" pitchFamily="2" charset="2"/>
              </a:rPr>
              <a:t> to.</a:t>
            </a:r>
            <a:endParaRPr lang="en-GB" sz="430" dirty="0"/>
          </a:p>
        </p:txBody>
      </p:sp>
      <p:cxnSp>
        <p:nvCxnSpPr>
          <p:cNvPr id="149" name="Straight Connector 148">
            <a:extLst>
              <a:ext uri="{FF2B5EF4-FFF2-40B4-BE49-F238E27FC236}">
                <a16:creationId xmlns:a16="http://schemas.microsoft.com/office/drawing/2014/main" id="{BC4027E5-77CD-929A-C8DE-50526FDD6ECD}"/>
              </a:ext>
            </a:extLst>
          </p:cNvPr>
          <p:cNvCxnSpPr>
            <a:cxnSpLocks/>
          </p:cNvCxnSpPr>
          <p:nvPr/>
        </p:nvCxnSpPr>
        <p:spPr>
          <a:xfrm>
            <a:off x="-51928" y="3938580"/>
            <a:ext cx="187056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A201F3CC-15AA-EB0A-E394-85F680B8BD97}"/>
              </a:ext>
            </a:extLst>
          </p:cNvPr>
          <p:cNvSpPr txBox="1"/>
          <p:nvPr/>
        </p:nvSpPr>
        <p:spPr>
          <a:xfrm>
            <a:off x="1756738" y="3407796"/>
            <a:ext cx="3680379" cy="357021"/>
          </a:xfrm>
          <a:prstGeom prst="rect">
            <a:avLst/>
          </a:prstGeom>
          <a:noFill/>
        </p:spPr>
        <p:txBody>
          <a:bodyPr wrap="square" rtlCol="0">
            <a:spAutoFit/>
          </a:bodyPr>
          <a:lstStyle/>
          <a:p>
            <a:r>
              <a:rPr lang="en-GB" sz="430" b="1" dirty="0">
                <a:solidFill>
                  <a:srgbClr val="FF3399"/>
                </a:solidFill>
              </a:rPr>
              <a:t>Routing</a:t>
            </a:r>
            <a:r>
              <a:rPr lang="en-GB" sz="430" dirty="0"/>
              <a:t>: </a:t>
            </a:r>
            <a:r>
              <a:rPr lang="en-GB" sz="430" b="1" dirty="0"/>
              <a:t>Sink Tree</a:t>
            </a:r>
            <a:r>
              <a:rPr lang="en-GB" sz="430" dirty="0"/>
              <a:t>: tree from </a:t>
            </a:r>
            <a:r>
              <a:rPr lang="en-GB" sz="430" dirty="0" err="1"/>
              <a:t>src</a:t>
            </a:r>
            <a:r>
              <a:rPr lang="en-GB" sz="430" dirty="0"/>
              <a:t> node to every </a:t>
            </a:r>
            <a:r>
              <a:rPr lang="en-GB" sz="430" dirty="0" err="1"/>
              <a:t>dst</a:t>
            </a:r>
            <a:r>
              <a:rPr lang="en-GB" sz="430" dirty="0"/>
              <a:t>, each path is optimal route (shortest path) to </a:t>
            </a:r>
            <a:r>
              <a:rPr lang="en-GB" sz="430" dirty="0" err="1"/>
              <a:t>ech</a:t>
            </a:r>
            <a:r>
              <a:rPr lang="en-GB" sz="430" dirty="0"/>
              <a:t> </a:t>
            </a:r>
            <a:r>
              <a:rPr lang="en-GB" sz="430" dirty="0" err="1"/>
              <a:t>dst</a:t>
            </a:r>
            <a:r>
              <a:rPr lang="en-GB" sz="430" dirty="0"/>
              <a:t>. Tree </a:t>
            </a:r>
            <a:r>
              <a:rPr lang="en-GB" sz="430" dirty="0">
                <a:sym typeface="Wingdings" panose="05000000000000000000" pitchFamily="2" charset="2"/>
              </a:rPr>
              <a:t> no cycles. </a:t>
            </a:r>
            <a:r>
              <a:rPr lang="en-GB" sz="430" b="1" dirty="0">
                <a:sym typeface="Wingdings" panose="05000000000000000000" pitchFamily="2" charset="2"/>
              </a:rPr>
              <a:t>Dijkstra’s</a:t>
            </a:r>
            <a:r>
              <a:rPr lang="en-GB" sz="430" dirty="0">
                <a:sym typeface="Wingdings" panose="05000000000000000000" pitchFamily="2" charset="2"/>
              </a:rPr>
              <a:t>: Each arc labelled with cost (e.g. delay, hops, some </a:t>
            </a:r>
            <a:r>
              <a:rPr lang="en-GB" sz="430" dirty="0" err="1">
                <a:sym typeface="Wingdings" panose="05000000000000000000" pitchFamily="2" charset="2"/>
              </a:rPr>
              <a:t>func</a:t>
            </a:r>
            <a:r>
              <a:rPr lang="en-GB" sz="430" dirty="0">
                <a:sym typeface="Wingdings" panose="05000000000000000000" pitchFamily="2" charset="2"/>
              </a:rPr>
              <a:t> of params potentially including congestion). 1. Visited = {}, 2. Add start node (</a:t>
            </a:r>
            <a:r>
              <a:rPr lang="en-GB" sz="430" dirty="0" err="1">
                <a:sym typeface="Wingdings" panose="05000000000000000000" pitchFamily="2" charset="2"/>
              </a:rPr>
              <a:t>dist</a:t>
            </a:r>
            <a:r>
              <a:rPr lang="en-GB" sz="430" dirty="0">
                <a:sym typeface="Wingdings" panose="05000000000000000000" pitchFamily="2" charset="2"/>
              </a:rPr>
              <a:t> = 0), 3. Loop while unvisited nodes: a) label each fringe node with min of (weight from visited node) + (weight of connecting arc), b. add closest node, 4. shortest path = </a:t>
            </a:r>
            <a:r>
              <a:rPr lang="en-GB" sz="430" dirty="0" err="1">
                <a:sym typeface="Wingdings" panose="05000000000000000000" pitchFamily="2" charset="2"/>
              </a:rPr>
              <a:t>dist</a:t>
            </a:r>
            <a:r>
              <a:rPr lang="en-GB" sz="430" dirty="0">
                <a:sym typeface="Wingdings" panose="05000000000000000000" pitchFamily="2" charset="2"/>
              </a:rPr>
              <a:t> each node labelled with. Routers co-op to find best routes between all pairs of nodes in network. </a:t>
            </a:r>
            <a:r>
              <a:rPr lang="en-GB" sz="430" b="1" dirty="0">
                <a:sym typeface="Wingdings" panose="05000000000000000000" pitchFamily="2" charset="2"/>
              </a:rPr>
              <a:t>SPR</a:t>
            </a:r>
            <a:r>
              <a:rPr lang="en-GB" sz="430" dirty="0">
                <a:sym typeface="Wingdings" panose="05000000000000000000" pitchFamily="2" charset="2"/>
              </a:rPr>
              <a:t> (Shortest Path Routing): use Dijkstra’s to forward packets along shortest</a:t>
            </a:r>
            <a:endParaRPr lang="en-GB" sz="430" b="1" dirty="0"/>
          </a:p>
        </p:txBody>
      </p:sp>
      <p:sp>
        <p:nvSpPr>
          <p:cNvPr id="156" name="TextBox 155">
            <a:extLst>
              <a:ext uri="{FF2B5EF4-FFF2-40B4-BE49-F238E27FC236}">
                <a16:creationId xmlns:a16="http://schemas.microsoft.com/office/drawing/2014/main" id="{E785A5C6-D505-AD34-F554-D8B8CD791DAF}"/>
              </a:ext>
            </a:extLst>
          </p:cNvPr>
          <p:cNvSpPr txBox="1"/>
          <p:nvPr/>
        </p:nvSpPr>
        <p:spPr>
          <a:xfrm>
            <a:off x="1756424" y="3666486"/>
            <a:ext cx="5658789" cy="1217256"/>
          </a:xfrm>
          <a:prstGeom prst="rect">
            <a:avLst/>
          </a:prstGeom>
          <a:noFill/>
        </p:spPr>
        <p:txBody>
          <a:bodyPr wrap="square">
            <a:spAutoFit/>
          </a:bodyPr>
          <a:lstStyle/>
          <a:p>
            <a:r>
              <a:rPr lang="en-GB" sz="430" dirty="0">
                <a:sym typeface="Wingdings" panose="05000000000000000000" pitchFamily="2" charset="2"/>
              </a:rPr>
              <a:t>route. </a:t>
            </a:r>
            <a:r>
              <a:rPr lang="en-GB" sz="430" b="1" dirty="0">
                <a:sym typeface="Wingdings" panose="05000000000000000000" pitchFamily="2" charset="2"/>
              </a:rPr>
              <a:t>Flood Routing</a:t>
            </a:r>
            <a:r>
              <a:rPr lang="en-GB" sz="430" dirty="0">
                <a:sym typeface="Wingdings" panose="05000000000000000000" pitchFamily="2" charset="2"/>
              </a:rPr>
              <a:t>: Forward incoming packets to every outgoing link (except one </a:t>
            </a:r>
            <a:r>
              <a:rPr lang="en-GB" sz="430" dirty="0" err="1">
                <a:sym typeface="Wingdings" panose="05000000000000000000" pitchFamily="2" charset="2"/>
              </a:rPr>
              <a:t>recv</a:t>
            </a:r>
            <a:r>
              <a:rPr lang="en-GB" sz="430" dirty="0">
                <a:sym typeface="Wingdings" panose="05000000000000000000" pitchFamily="2" charset="2"/>
              </a:rPr>
              <a:t> from). </a:t>
            </a:r>
            <a:r>
              <a:rPr lang="en-GB" sz="430" dirty="0" err="1">
                <a:sym typeface="Wingdings" panose="05000000000000000000" pitchFamily="2" charset="2"/>
              </a:rPr>
              <a:t>Strats</a:t>
            </a:r>
            <a:r>
              <a:rPr lang="en-GB" sz="430" dirty="0">
                <a:sym typeface="Wingdings" panose="05000000000000000000" pitchFamily="2" charset="2"/>
              </a:rPr>
              <a:t> to avoid drowning network in packets: </a:t>
            </a:r>
            <a:r>
              <a:rPr lang="en-GB" sz="430" i="1" dirty="0">
                <a:sym typeface="Wingdings" panose="05000000000000000000" pitchFamily="2" charset="2"/>
              </a:rPr>
              <a:t>Hop Counter</a:t>
            </a:r>
            <a:r>
              <a:rPr lang="en-GB" sz="430" dirty="0">
                <a:sym typeface="Wingdings" panose="05000000000000000000" pitchFamily="2" charset="2"/>
              </a:rPr>
              <a:t>: discard </a:t>
            </a:r>
            <a:r>
              <a:rPr lang="en-GB" sz="430" dirty="0" err="1">
                <a:sym typeface="Wingdings" panose="05000000000000000000" pitchFamily="2" charset="2"/>
              </a:rPr>
              <a:t>pckt</a:t>
            </a:r>
            <a:r>
              <a:rPr lang="en-GB" sz="430" dirty="0">
                <a:sym typeface="Wingdings" panose="05000000000000000000" pitchFamily="2" charset="2"/>
              </a:rPr>
              <a:t> after reached max </a:t>
            </a:r>
            <a:r>
              <a:rPr lang="en-GB" sz="430" dirty="0" err="1">
                <a:sym typeface="Wingdings" panose="05000000000000000000" pitchFamily="2" charset="2"/>
              </a:rPr>
              <a:t>num</a:t>
            </a:r>
            <a:r>
              <a:rPr lang="en-GB" sz="430" dirty="0">
                <a:sym typeface="Wingdings" panose="05000000000000000000" pitchFamily="2" charset="2"/>
              </a:rPr>
              <a:t> of hops (need right </a:t>
            </a:r>
            <a:r>
              <a:rPr lang="en-GB" sz="430" dirty="0" err="1">
                <a:sym typeface="Wingdings" panose="05000000000000000000" pitchFamily="2" charset="2"/>
              </a:rPr>
              <a:t>num</a:t>
            </a:r>
            <a:r>
              <a:rPr lang="en-GB" sz="430" dirty="0">
                <a:sym typeface="Wingdings" panose="05000000000000000000" pitchFamily="2" charset="2"/>
              </a:rPr>
              <a:t> to avoid loss or drowning). </a:t>
            </a:r>
            <a:r>
              <a:rPr lang="en-GB" sz="430" i="1" dirty="0">
                <a:sym typeface="Wingdings" panose="05000000000000000000" pitchFamily="2" charset="2"/>
              </a:rPr>
              <a:t>Forward Once</a:t>
            </a:r>
            <a:r>
              <a:rPr lang="en-GB" sz="430" dirty="0">
                <a:sym typeface="Wingdings" panose="05000000000000000000" pitchFamily="2" charset="2"/>
              </a:rPr>
              <a:t>: if </a:t>
            </a:r>
            <a:r>
              <a:rPr lang="en-GB" sz="430" dirty="0" err="1">
                <a:sym typeface="Wingdings" panose="05000000000000000000" pitchFamily="2" charset="2"/>
              </a:rPr>
              <a:t>recv</a:t>
            </a:r>
            <a:r>
              <a:rPr lang="en-GB" sz="430" dirty="0">
                <a:sym typeface="Wingdings" panose="05000000000000000000" pitchFamily="2" charset="2"/>
              </a:rPr>
              <a:t> same packet again, don’t forward again. </a:t>
            </a:r>
            <a:r>
              <a:rPr lang="en-GB" sz="430" b="1" dirty="0">
                <a:sym typeface="Wingdings" panose="05000000000000000000" pitchFamily="2" charset="2"/>
              </a:rPr>
              <a:t>A</a:t>
            </a:r>
            <a:r>
              <a:rPr lang="en-GB" sz="430" dirty="0">
                <a:sym typeface="Wingdings" panose="05000000000000000000" pitchFamily="2" charset="2"/>
              </a:rPr>
              <a:t> = solves packets being sent through cycles (ABCA). </a:t>
            </a:r>
            <a:r>
              <a:rPr lang="en-GB" sz="430" b="1" dirty="0">
                <a:sym typeface="Wingdings" panose="05000000000000000000" pitchFamily="2" charset="2"/>
              </a:rPr>
              <a:t>D</a:t>
            </a:r>
            <a:r>
              <a:rPr lang="en-GB" sz="430" dirty="0">
                <a:sym typeface="Wingdings" panose="05000000000000000000" pitchFamily="2" charset="2"/>
              </a:rPr>
              <a:t> = </a:t>
            </a:r>
            <a:r>
              <a:rPr lang="en-GB" sz="430" dirty="0" err="1">
                <a:sym typeface="Wingdings" panose="05000000000000000000" pitchFamily="2" charset="2"/>
              </a:rPr>
              <a:t>reqs</a:t>
            </a:r>
            <a:r>
              <a:rPr lang="en-GB" sz="430" dirty="0">
                <a:sym typeface="Wingdings" panose="05000000000000000000" pitchFamily="2" charset="2"/>
              </a:rPr>
              <a:t> storing </a:t>
            </a:r>
            <a:r>
              <a:rPr lang="en-GB" sz="430" dirty="0" err="1">
                <a:sym typeface="Wingdings" panose="05000000000000000000" pitchFamily="2" charset="2"/>
              </a:rPr>
              <a:t>seq</a:t>
            </a:r>
            <a:r>
              <a:rPr lang="en-GB" sz="430" dirty="0">
                <a:sym typeface="Wingdings" panose="05000000000000000000" pitchFamily="2" charset="2"/>
              </a:rPr>
              <a:t> </a:t>
            </a:r>
            <a:r>
              <a:rPr lang="en-GB" sz="430" dirty="0" err="1">
                <a:sym typeface="Wingdings" panose="05000000000000000000" pitchFamily="2" charset="2"/>
              </a:rPr>
              <a:t>nums</a:t>
            </a:r>
            <a:r>
              <a:rPr lang="en-GB" sz="430" dirty="0">
                <a:sym typeface="Wingdings" panose="05000000000000000000" pitchFamily="2" charset="2"/>
              </a:rPr>
              <a:t> (how long for?). </a:t>
            </a:r>
            <a:r>
              <a:rPr lang="en-GB" sz="430" i="1" dirty="0">
                <a:sym typeface="Wingdings" panose="05000000000000000000" pitchFamily="2" charset="2"/>
              </a:rPr>
              <a:t>Selective Flooding</a:t>
            </a:r>
            <a:r>
              <a:rPr lang="en-GB" sz="430" dirty="0">
                <a:sym typeface="Wingdings" panose="05000000000000000000" pitchFamily="2" charset="2"/>
              </a:rPr>
              <a:t>: flood only in selective </a:t>
            </a:r>
            <a:r>
              <a:rPr lang="en-GB" sz="430" dirty="0" err="1">
                <a:sym typeface="Wingdings" panose="05000000000000000000" pitchFamily="2" charset="2"/>
              </a:rPr>
              <a:t>dirs</a:t>
            </a:r>
            <a:r>
              <a:rPr lang="en-GB" sz="430" dirty="0">
                <a:sym typeface="Wingdings" panose="05000000000000000000" pitchFamily="2" charset="2"/>
              </a:rPr>
              <a:t> (instead of every outgoing, send to some based on heuristic). Flooding always chooses shortest path (all explored in parallel) but significant overhead. Use case: Packet must be </a:t>
            </a:r>
            <a:r>
              <a:rPr lang="en-GB" sz="430" dirty="0" err="1">
                <a:sym typeface="Wingdings" panose="05000000000000000000" pitchFamily="2" charset="2"/>
              </a:rPr>
              <a:t>recv</a:t>
            </a:r>
            <a:r>
              <a:rPr lang="en-GB" sz="430" dirty="0">
                <a:sym typeface="Wingdings" panose="05000000000000000000" pitchFamily="2" charset="2"/>
              </a:rPr>
              <a:t>, but route to </a:t>
            </a:r>
            <a:r>
              <a:rPr lang="en-GB" sz="430" dirty="0" err="1">
                <a:sym typeface="Wingdings" panose="05000000000000000000" pitchFamily="2" charset="2"/>
              </a:rPr>
              <a:t>dst</a:t>
            </a:r>
            <a:r>
              <a:rPr lang="en-GB" sz="430" dirty="0">
                <a:sym typeface="Wingdings" panose="05000000000000000000" pitchFamily="2" charset="2"/>
              </a:rPr>
              <a:t> is unknown (</a:t>
            </a:r>
            <a:r>
              <a:rPr lang="en-GB" sz="430" dirty="0" err="1">
                <a:sym typeface="Wingdings" panose="05000000000000000000" pitchFamily="2" charset="2"/>
              </a:rPr>
              <a:t>req</a:t>
            </a:r>
            <a:r>
              <a:rPr lang="en-GB" sz="430" dirty="0">
                <a:sym typeface="Wingdings" panose="05000000000000000000" pitchFamily="2" charset="2"/>
              </a:rPr>
              <a:t> robustness). </a:t>
            </a:r>
            <a:r>
              <a:rPr lang="en-GB" sz="430" b="1" dirty="0">
                <a:sym typeface="Wingdings" panose="05000000000000000000" pitchFamily="2" charset="2"/>
              </a:rPr>
              <a:t>DVR</a:t>
            </a:r>
            <a:r>
              <a:rPr lang="en-GB" sz="430" dirty="0">
                <a:sym typeface="Wingdings" panose="05000000000000000000" pitchFamily="2" charset="2"/>
              </a:rPr>
              <a:t> (</a:t>
            </a:r>
            <a:r>
              <a:rPr lang="en-GB" sz="430" dirty="0" err="1">
                <a:sym typeface="Wingdings" panose="05000000000000000000" pitchFamily="2" charset="2"/>
              </a:rPr>
              <a:t>Dist</a:t>
            </a:r>
            <a:r>
              <a:rPr lang="en-GB" sz="430" dirty="0">
                <a:sym typeface="Wingdings" panose="05000000000000000000" pitchFamily="2" charset="2"/>
              </a:rPr>
              <a:t> </a:t>
            </a:r>
            <a:r>
              <a:rPr lang="en-GB" sz="430" dirty="0" err="1">
                <a:sym typeface="Wingdings" panose="05000000000000000000" pitchFamily="2" charset="2"/>
              </a:rPr>
              <a:t>Vec</a:t>
            </a:r>
            <a:r>
              <a:rPr lang="en-GB" sz="430" dirty="0">
                <a:sym typeface="Wingdings" panose="05000000000000000000" pitchFamily="2" charset="2"/>
              </a:rPr>
              <a:t> Routing/Bellman-Ford): Unlike </a:t>
            </a:r>
            <a:r>
              <a:rPr lang="en-GB" sz="430" dirty="0" err="1">
                <a:sym typeface="Wingdings" panose="05000000000000000000" pitchFamily="2" charset="2"/>
              </a:rPr>
              <a:t>prev</a:t>
            </a:r>
            <a:r>
              <a:rPr lang="en-GB" sz="430" dirty="0">
                <a:sym typeface="Wingdings" panose="05000000000000000000" pitchFamily="2" charset="2"/>
              </a:rPr>
              <a:t> 2 (static) DVR dynamic + takes into account network conditions (e.g. load). Every router advertises cost to each </a:t>
            </a:r>
            <a:r>
              <a:rPr lang="en-GB" sz="430" dirty="0" err="1">
                <a:sym typeface="Wingdings" panose="05000000000000000000" pitchFamily="2" charset="2"/>
              </a:rPr>
              <a:t>dst</a:t>
            </a:r>
            <a:r>
              <a:rPr lang="en-GB" sz="430" dirty="0">
                <a:sym typeface="Wingdings" panose="05000000000000000000" pitchFamily="2" charset="2"/>
              </a:rPr>
              <a:t>, routers use </a:t>
            </a:r>
            <a:r>
              <a:rPr lang="en-GB" sz="430" b="1" dirty="0">
                <a:sym typeface="Wingdings" panose="05000000000000000000" pitchFamily="2" charset="2"/>
              </a:rPr>
              <a:t>Bellman-Ford Equation = D</a:t>
            </a:r>
            <a:r>
              <a:rPr lang="en-GB" sz="430" b="1" baseline="-25000" dirty="0">
                <a:sym typeface="Wingdings" panose="05000000000000000000" pitchFamily="2" charset="2"/>
              </a:rPr>
              <a:t>u</a:t>
            </a:r>
            <a:r>
              <a:rPr lang="en-GB" sz="430" b="1" dirty="0">
                <a:sym typeface="Wingdings" panose="05000000000000000000" pitchFamily="2" charset="2"/>
              </a:rPr>
              <a:t>’[v] = </a:t>
            </a:r>
            <a:r>
              <a:rPr lang="en-GB" sz="430" b="1" dirty="0" err="1">
                <a:sym typeface="Wingdings" panose="05000000000000000000" pitchFamily="2" charset="2"/>
              </a:rPr>
              <a:t>min</a:t>
            </a:r>
            <a:r>
              <a:rPr lang="en-GB" sz="430" b="1" baseline="-25000" dirty="0" err="1">
                <a:sym typeface="Wingdings" panose="05000000000000000000" pitchFamily="2" charset="2"/>
              </a:rPr>
              <a:t>x∈neighbours</a:t>
            </a:r>
            <a:r>
              <a:rPr lang="en-GB" sz="430" b="1" baseline="-25000" dirty="0">
                <a:sym typeface="Wingdings" panose="05000000000000000000" pitchFamily="2" charset="2"/>
              </a:rPr>
              <a:t>(u)</a:t>
            </a:r>
            <a:r>
              <a:rPr lang="en-GB" sz="430" b="1" dirty="0">
                <a:sym typeface="Wingdings" panose="05000000000000000000" pitchFamily="2" charset="2"/>
              </a:rPr>
              <a:t>(cost(u, x) + D</a:t>
            </a:r>
            <a:r>
              <a:rPr lang="en-GB" sz="430" b="1" baseline="-25000" dirty="0">
                <a:sym typeface="Wingdings" panose="05000000000000000000" pitchFamily="2" charset="2"/>
              </a:rPr>
              <a:t>x</a:t>
            </a:r>
            <a:r>
              <a:rPr lang="en-GB" sz="430" b="1" dirty="0">
                <a:sym typeface="Wingdings" panose="05000000000000000000" pitchFamily="2" charset="2"/>
              </a:rPr>
              <a:t>[v])</a:t>
            </a:r>
            <a:r>
              <a:rPr lang="en-GB" sz="430" dirty="0">
                <a:sym typeface="Wingdings" panose="05000000000000000000" pitchFamily="2" charset="2"/>
              </a:rPr>
              <a:t> to calc cost (cost from u to v is min of cost from u to neighbour + cost of that neighbour to v). </a:t>
            </a:r>
            <a:r>
              <a:rPr lang="en-GB" sz="430" b="1" dirty="0">
                <a:sym typeface="Wingdings" panose="05000000000000000000" pitchFamily="2" charset="2"/>
              </a:rPr>
              <a:t>D</a:t>
            </a:r>
            <a:r>
              <a:rPr lang="en-GB" sz="430" dirty="0">
                <a:sym typeface="Wingdings" panose="05000000000000000000" pitchFamily="2" charset="2"/>
              </a:rPr>
              <a:t> = count-to-infinity problem: when node goes down, routers continually update their cost based off each other’s  cost keeps incrementing to infinity if one missing (AC = BC + 1, BC = AC + 1). Resolution: cost ∞ = longest acceptable path + 1. E.g. RIP. </a:t>
            </a:r>
            <a:r>
              <a:rPr lang="en-GB" sz="430" b="1" dirty="0">
                <a:sym typeface="Wingdings" panose="05000000000000000000" pitchFamily="2" charset="2"/>
              </a:rPr>
              <a:t>Link State Routing</a:t>
            </a:r>
            <a:r>
              <a:rPr lang="en-GB" sz="430" dirty="0">
                <a:sym typeface="Wingdings" panose="05000000000000000000" pitchFamily="2" charset="2"/>
              </a:rPr>
              <a:t>: Replacement for </a:t>
            </a:r>
            <a:r>
              <a:rPr lang="en-GB" sz="430" b="1" dirty="0">
                <a:sym typeface="Wingdings" panose="05000000000000000000" pitchFamily="2" charset="2"/>
              </a:rPr>
              <a:t>DVR</a:t>
            </a:r>
            <a:r>
              <a:rPr lang="en-GB" sz="430" dirty="0">
                <a:sym typeface="Wingdings" panose="05000000000000000000" pitchFamily="2" charset="2"/>
              </a:rPr>
              <a:t>. Broadcast all info on network topology to all routers, each can use to calc sink tree. </a:t>
            </a:r>
            <a:r>
              <a:rPr lang="en-GB" sz="430" i="1" dirty="0">
                <a:sym typeface="Wingdings" panose="05000000000000000000" pitchFamily="2" charset="2"/>
              </a:rPr>
              <a:t>Basic Algo for Router</a:t>
            </a:r>
            <a:r>
              <a:rPr lang="en-GB" sz="430" dirty="0">
                <a:sym typeface="Wingdings" panose="05000000000000000000" pitchFamily="2" charset="2"/>
              </a:rPr>
              <a:t>: 1. ID neighbours using “hello” packet to which neighbour </a:t>
            </a:r>
            <a:r>
              <a:rPr lang="en-GB" sz="430" dirty="0" err="1">
                <a:sym typeface="Wingdings" panose="05000000000000000000" pitchFamily="2" charset="2"/>
              </a:rPr>
              <a:t>resp</a:t>
            </a:r>
            <a:r>
              <a:rPr lang="en-GB" sz="430" dirty="0">
                <a:sym typeface="Wingdings" panose="05000000000000000000" pitchFamily="2" charset="2"/>
              </a:rPr>
              <a:t> with their network </a:t>
            </a:r>
            <a:r>
              <a:rPr lang="en-GB" sz="430" dirty="0" err="1">
                <a:sym typeface="Wingdings" panose="05000000000000000000" pitchFamily="2" charset="2"/>
              </a:rPr>
              <a:t>addr</a:t>
            </a:r>
            <a:r>
              <a:rPr lang="en-GB" sz="430" dirty="0">
                <a:sym typeface="Wingdings" panose="05000000000000000000" pitchFamily="2" charset="2"/>
              </a:rPr>
              <a:t>, 2. Link costs determined using “echo” packet and measuring round-trip delay, 3. build LSA (Link State Ad) describing </a:t>
            </a:r>
            <a:r>
              <a:rPr lang="en-GB" sz="430" dirty="0" err="1">
                <a:sym typeface="Wingdings" panose="05000000000000000000" pitchFamily="2" charset="2"/>
              </a:rPr>
              <a:t>router+connections</a:t>
            </a:r>
            <a:r>
              <a:rPr lang="en-GB" sz="430" dirty="0">
                <a:sym typeface="Wingdings" panose="05000000000000000000" pitchFamily="2" charset="2"/>
              </a:rPr>
              <a:t> to neighbours, 4. send LSA packet to every other router on network (flooding), 5. receive LSA from every other, 6. Router has status of all links in network, make sink tree. </a:t>
            </a:r>
            <a:r>
              <a:rPr lang="en-GB" sz="430" b="1" dirty="0">
                <a:sym typeface="Wingdings" panose="05000000000000000000" pitchFamily="2" charset="2"/>
              </a:rPr>
              <a:t>A</a:t>
            </a:r>
            <a:r>
              <a:rPr lang="en-GB" sz="430" dirty="0">
                <a:sym typeface="Wingdings" panose="05000000000000000000" pitchFamily="2" charset="2"/>
              </a:rPr>
              <a:t> = Algo allows better routes to be chosen using </a:t>
            </a:r>
            <a:r>
              <a:rPr lang="en-GB" sz="430" dirty="0" err="1">
                <a:sym typeface="Wingdings" panose="05000000000000000000" pitchFamily="2" charset="2"/>
              </a:rPr>
              <a:t>curr</a:t>
            </a:r>
            <a:r>
              <a:rPr lang="en-GB" sz="430" dirty="0">
                <a:sym typeface="Wingdings" panose="05000000000000000000" pitchFamily="2" charset="2"/>
              </a:rPr>
              <a:t> network conditions. </a:t>
            </a:r>
            <a:r>
              <a:rPr lang="en-GB" sz="430" b="1" dirty="0">
                <a:sym typeface="Wingdings" panose="05000000000000000000" pitchFamily="2" charset="2"/>
              </a:rPr>
              <a:t>D</a:t>
            </a:r>
            <a:r>
              <a:rPr lang="en-GB" sz="430" dirty="0">
                <a:sym typeface="Wingdings" panose="05000000000000000000" pitchFamily="2" charset="2"/>
              </a:rPr>
              <a:t> = routers </a:t>
            </a:r>
            <a:r>
              <a:rPr lang="en-GB" sz="430" dirty="0" err="1">
                <a:sym typeface="Wingdings" panose="05000000000000000000" pitchFamily="2" charset="2"/>
              </a:rPr>
              <a:t>redir</a:t>
            </a:r>
            <a:r>
              <a:rPr lang="en-GB" sz="430" dirty="0">
                <a:sym typeface="Wingdings" panose="05000000000000000000" pitchFamily="2" charset="2"/>
              </a:rPr>
              <a:t> traffic to best routes so often they become overloaded. E.g. OSPF. </a:t>
            </a:r>
            <a:r>
              <a:rPr lang="en-GB" sz="430" b="1" dirty="0">
                <a:sym typeface="Wingdings" panose="05000000000000000000" pitchFamily="2" charset="2"/>
              </a:rPr>
              <a:t>DVR vs Link State</a:t>
            </a:r>
            <a:r>
              <a:rPr lang="en-GB" sz="430" dirty="0">
                <a:sym typeface="Wingdings" panose="05000000000000000000" pitchFamily="2" charset="2"/>
              </a:rPr>
              <a:t>: [Thing | D | L]  [Network Info | Local | Global], [Computation | Global | Local], [Synch | Gradual (</a:t>
            </a:r>
            <a:r>
              <a:rPr lang="en-GB" sz="430" dirty="0" err="1">
                <a:sym typeface="Wingdings" panose="05000000000000000000" pitchFamily="2" charset="2"/>
              </a:rPr>
              <a:t>update+advertise</a:t>
            </a:r>
            <a:r>
              <a:rPr lang="en-GB" sz="430" dirty="0">
                <a:sym typeface="Wingdings" panose="05000000000000000000" pitchFamily="2" charset="2"/>
              </a:rPr>
              <a:t>) | Instance (once SPR comp done)]. </a:t>
            </a:r>
            <a:r>
              <a:rPr lang="en-GB" sz="430" b="1" dirty="0">
                <a:sym typeface="Wingdings" panose="05000000000000000000" pitchFamily="2" charset="2"/>
              </a:rPr>
              <a:t>Hierarchical Routing</a:t>
            </a:r>
            <a:r>
              <a:rPr lang="en-GB" sz="430" dirty="0">
                <a:sym typeface="Wingdings" panose="05000000000000000000" pitchFamily="2" charset="2"/>
              </a:rPr>
              <a:t>: </a:t>
            </a:r>
            <a:r>
              <a:rPr lang="en-GB" sz="430" dirty="0" err="1">
                <a:sym typeface="Wingdings" panose="05000000000000000000" pitchFamily="2" charset="2"/>
              </a:rPr>
              <a:t>prev</a:t>
            </a:r>
            <a:r>
              <a:rPr lang="en-GB" sz="430" dirty="0">
                <a:sym typeface="Wingdings" panose="05000000000000000000" pitchFamily="2" charset="2"/>
              </a:rPr>
              <a:t> methods difficult to scale as each router needs to know about each other. Network split into regions to solve this – diff algos used for intra- and inter- region routing. </a:t>
            </a:r>
            <a:r>
              <a:rPr lang="en-GB" sz="430" b="1" dirty="0">
                <a:sym typeface="Wingdings" panose="05000000000000000000" pitchFamily="2" charset="2"/>
              </a:rPr>
              <a:t>A</a:t>
            </a:r>
            <a:r>
              <a:rPr lang="en-GB" sz="430" dirty="0">
                <a:sym typeface="Wingdings" panose="05000000000000000000" pitchFamily="2" charset="2"/>
              </a:rPr>
              <a:t> = scale massively, can use diff algos in each reg, each reg can operate on their own. </a:t>
            </a:r>
            <a:r>
              <a:rPr lang="en-GB" sz="430" b="1" dirty="0">
                <a:sym typeface="Wingdings" panose="05000000000000000000" pitchFamily="2" charset="2"/>
              </a:rPr>
              <a:t>D</a:t>
            </a:r>
            <a:r>
              <a:rPr lang="en-GB" sz="430" dirty="0">
                <a:sym typeface="Wingdings" panose="05000000000000000000" pitchFamily="2" charset="2"/>
              </a:rPr>
              <a:t> = </a:t>
            </a:r>
            <a:r>
              <a:rPr lang="en-GB" sz="430" dirty="0" err="1">
                <a:sym typeface="Wingdings" panose="05000000000000000000" pitchFamily="2" charset="2"/>
              </a:rPr>
              <a:t>suptopimal</a:t>
            </a:r>
            <a:r>
              <a:rPr lang="en-GB" sz="430" dirty="0">
                <a:sym typeface="Wingdings" panose="05000000000000000000" pitchFamily="2" charset="2"/>
              </a:rPr>
              <a:t> routes chosen between nodes in diff regions. 2/3 levels of regs generally enough, consider each reg as diff networks. </a:t>
            </a:r>
            <a:r>
              <a:rPr lang="en-GB" sz="430" b="1" dirty="0">
                <a:sym typeface="Wingdings" panose="05000000000000000000" pitchFamily="2" charset="2"/>
              </a:rPr>
              <a:t>Broadcast Routing</a:t>
            </a:r>
            <a:r>
              <a:rPr lang="en-GB" sz="430" dirty="0">
                <a:sym typeface="Wingdings" panose="05000000000000000000" pitchFamily="2" charset="2"/>
              </a:rPr>
              <a:t>: another way to solve scaling – send to every host on network (only feasible for LAN/small WAN). </a:t>
            </a:r>
            <a:r>
              <a:rPr lang="en-GB" sz="430" i="1" dirty="0">
                <a:sym typeface="Wingdings" panose="05000000000000000000" pitchFamily="2" charset="2"/>
              </a:rPr>
              <a:t>Send </a:t>
            </a:r>
            <a:r>
              <a:rPr lang="en-GB" sz="430" i="1" dirty="0" err="1">
                <a:sym typeface="Wingdings" panose="05000000000000000000" pitchFamily="2" charset="2"/>
              </a:rPr>
              <a:t>msg</a:t>
            </a:r>
            <a:r>
              <a:rPr lang="en-GB" sz="430" i="1" dirty="0">
                <a:sym typeface="Wingdings" panose="05000000000000000000" pitchFamily="2" charset="2"/>
              </a:rPr>
              <a:t> to each host individually</a:t>
            </a:r>
            <a:r>
              <a:rPr lang="en-GB" sz="430" dirty="0">
                <a:sym typeface="Wingdings" panose="05000000000000000000" pitchFamily="2" charset="2"/>
              </a:rPr>
              <a:t>: not efficient, </a:t>
            </a:r>
            <a:r>
              <a:rPr lang="en-GB" sz="430" i="1" dirty="0">
                <a:sym typeface="Wingdings" panose="05000000000000000000" pitchFamily="2" charset="2"/>
              </a:rPr>
              <a:t>flood routing</a:t>
            </a:r>
            <a:r>
              <a:rPr lang="en-GB" sz="430" dirty="0">
                <a:sym typeface="Wingdings" panose="05000000000000000000" pitchFamily="2" charset="2"/>
              </a:rPr>
              <a:t>: acceptable providing we can limit flood, </a:t>
            </a:r>
            <a:r>
              <a:rPr lang="en-GB" sz="430" i="1" dirty="0">
                <a:sym typeface="Wingdings" panose="05000000000000000000" pitchFamily="2" charset="2"/>
              </a:rPr>
              <a:t>multi-</a:t>
            </a:r>
            <a:r>
              <a:rPr lang="en-GB" sz="430" i="1" dirty="0" err="1">
                <a:sym typeface="Wingdings" panose="05000000000000000000" pitchFamily="2" charset="2"/>
              </a:rPr>
              <a:t>dest</a:t>
            </a:r>
            <a:r>
              <a:rPr lang="en-GB" sz="430" dirty="0">
                <a:sym typeface="Wingdings" panose="05000000000000000000" pitchFamily="2" charset="2"/>
              </a:rPr>
              <a:t>: list of </a:t>
            </a:r>
            <a:r>
              <a:rPr lang="en-GB" sz="430" dirty="0" err="1">
                <a:sym typeface="Wingdings" panose="05000000000000000000" pitchFamily="2" charset="2"/>
              </a:rPr>
              <a:t>dst</a:t>
            </a:r>
            <a:r>
              <a:rPr lang="en-GB" sz="430" dirty="0">
                <a:sym typeface="Wingdings" panose="05000000000000000000" pitchFamily="2" charset="2"/>
              </a:rPr>
              <a:t> sent with </a:t>
            </a:r>
            <a:r>
              <a:rPr lang="en-GB" sz="430" dirty="0" err="1">
                <a:sym typeface="Wingdings" panose="05000000000000000000" pitchFamily="2" charset="2"/>
              </a:rPr>
              <a:t>pckt</a:t>
            </a:r>
            <a:r>
              <a:rPr lang="en-GB" sz="430" dirty="0">
                <a:sym typeface="Wingdings" panose="05000000000000000000" pitchFamily="2" charset="2"/>
              </a:rPr>
              <a:t>. Routers check list, </a:t>
            </a:r>
            <a:r>
              <a:rPr lang="en-GB" sz="430" dirty="0" err="1">
                <a:sym typeface="Wingdings" panose="05000000000000000000" pitchFamily="2" charset="2"/>
              </a:rPr>
              <a:t>splitting+fwding</a:t>
            </a:r>
            <a:r>
              <a:rPr lang="en-GB" sz="430" dirty="0">
                <a:sym typeface="Wingdings" panose="05000000000000000000" pitchFamily="2" charset="2"/>
              </a:rPr>
              <a:t> packet to it’s neighbours. Packet must contain all </a:t>
            </a:r>
            <a:r>
              <a:rPr lang="en-GB" sz="430" dirty="0" err="1">
                <a:sym typeface="Wingdings" panose="05000000000000000000" pitchFamily="2" charset="2"/>
              </a:rPr>
              <a:t>dsts</a:t>
            </a:r>
            <a:r>
              <a:rPr lang="en-GB" sz="430" dirty="0">
                <a:sym typeface="Wingdings" panose="05000000000000000000" pitchFamily="2" charset="2"/>
              </a:rPr>
              <a:t> (size limitations). </a:t>
            </a:r>
            <a:r>
              <a:rPr lang="en-GB" sz="430" i="1" dirty="0">
                <a:sym typeface="Wingdings" panose="05000000000000000000" pitchFamily="2" charset="2"/>
              </a:rPr>
              <a:t>Multicast routing</a:t>
            </a:r>
            <a:r>
              <a:rPr lang="en-GB" sz="430" dirty="0">
                <a:sym typeface="Wingdings" panose="05000000000000000000" pitchFamily="2" charset="2"/>
              </a:rPr>
              <a:t>: sink tree at </a:t>
            </a:r>
            <a:r>
              <a:rPr lang="en-GB" sz="430" dirty="0" err="1">
                <a:sym typeface="Wingdings" panose="05000000000000000000" pitchFamily="2" charset="2"/>
              </a:rPr>
              <a:t>source+use</a:t>
            </a:r>
            <a:r>
              <a:rPr lang="en-GB" sz="430" dirty="0">
                <a:sym typeface="Wingdings" panose="05000000000000000000" pitchFamily="2" charset="2"/>
              </a:rPr>
              <a:t>? Sink tree must be </a:t>
            </a:r>
            <a:r>
              <a:rPr lang="en-GB" sz="430" dirty="0" err="1">
                <a:sym typeface="Wingdings" panose="05000000000000000000" pitchFamily="2" charset="2"/>
              </a:rPr>
              <a:t>spanning+routers</a:t>
            </a:r>
            <a:r>
              <a:rPr lang="en-GB" sz="430" dirty="0">
                <a:sym typeface="Wingdings" panose="05000000000000000000" pitchFamily="2" charset="2"/>
              </a:rPr>
              <a:t> need to agree on tree somehow. </a:t>
            </a:r>
            <a:r>
              <a:rPr lang="en-GB" sz="430" b="1" dirty="0">
                <a:sym typeface="Wingdings" panose="05000000000000000000" pitchFamily="2" charset="2"/>
              </a:rPr>
              <a:t>RPF</a:t>
            </a:r>
            <a:r>
              <a:rPr lang="en-GB" sz="430" dirty="0">
                <a:sym typeface="Wingdings" panose="05000000000000000000" pitchFamily="2" charset="2"/>
              </a:rPr>
              <a:t> (Reverse Path Forwarding): to construct spanning trees from router at low cost. Every router </a:t>
            </a:r>
            <a:r>
              <a:rPr lang="en-GB" sz="430" dirty="0" err="1">
                <a:sym typeface="Wingdings" panose="05000000000000000000" pitchFamily="2" charset="2"/>
              </a:rPr>
              <a:t>fwds</a:t>
            </a:r>
            <a:r>
              <a:rPr lang="en-GB" sz="430" dirty="0">
                <a:sym typeface="Wingdings" panose="05000000000000000000" pitchFamily="2" charset="2"/>
              </a:rPr>
              <a:t>/broadcasts a </a:t>
            </a:r>
            <a:r>
              <a:rPr lang="en-GB" sz="430" dirty="0" err="1">
                <a:sym typeface="Wingdings" panose="05000000000000000000" pitchFamily="2" charset="2"/>
              </a:rPr>
              <a:t>pckt</a:t>
            </a:r>
            <a:r>
              <a:rPr lang="en-GB" sz="430" dirty="0">
                <a:sym typeface="Wingdings" panose="05000000000000000000" pitchFamily="2" charset="2"/>
              </a:rPr>
              <a:t> on every </a:t>
            </a:r>
            <a:r>
              <a:rPr lang="en-GB" sz="430" dirty="0" err="1">
                <a:sym typeface="Wingdings" panose="05000000000000000000" pitchFamily="2" charset="2"/>
              </a:rPr>
              <a:t>adj</a:t>
            </a:r>
            <a:r>
              <a:rPr lang="en-GB" sz="430" dirty="0">
                <a:sym typeface="Wingdings" panose="05000000000000000000" pitchFamily="2" charset="2"/>
              </a:rPr>
              <a:t> </a:t>
            </a:r>
            <a:r>
              <a:rPr lang="en-GB" sz="430" dirty="0" err="1">
                <a:sym typeface="Wingdings" panose="05000000000000000000" pitchFamily="2" charset="2"/>
              </a:rPr>
              <a:t>routier</a:t>
            </a:r>
            <a:r>
              <a:rPr lang="en-GB" sz="430" dirty="0">
                <a:sym typeface="Wingdings" panose="05000000000000000000" pitchFamily="2" charset="2"/>
              </a:rPr>
              <a:t>, except one </a:t>
            </a:r>
            <a:r>
              <a:rPr lang="en-GB" sz="430" dirty="0" err="1">
                <a:sym typeface="Wingdings" panose="05000000000000000000" pitchFamily="2" charset="2"/>
              </a:rPr>
              <a:t>recv</a:t>
            </a:r>
            <a:r>
              <a:rPr lang="en-GB" sz="430" dirty="0">
                <a:sym typeface="Wingdings" panose="05000000000000000000" pitchFamily="2" charset="2"/>
              </a:rPr>
              <a:t> from. Routers only accept </a:t>
            </a:r>
            <a:r>
              <a:rPr lang="en-GB" sz="430" dirty="0" err="1">
                <a:sym typeface="Wingdings" panose="05000000000000000000" pitchFamily="2" charset="2"/>
              </a:rPr>
              <a:t>pckts</a:t>
            </a:r>
            <a:r>
              <a:rPr lang="en-GB" sz="430" dirty="0">
                <a:sym typeface="Wingdings" panose="05000000000000000000" pitchFamily="2" charset="2"/>
              </a:rPr>
              <a:t> if on direct path from source, hence paths of </a:t>
            </a:r>
            <a:r>
              <a:rPr lang="en-GB" sz="430" dirty="0" err="1">
                <a:sym typeface="Wingdings" panose="05000000000000000000" pitchFamily="2" charset="2"/>
              </a:rPr>
              <a:t>pckts</a:t>
            </a:r>
            <a:r>
              <a:rPr lang="en-GB" sz="430" dirty="0">
                <a:sym typeface="Wingdings" panose="05000000000000000000" pitchFamily="2" charset="2"/>
              </a:rPr>
              <a:t> </a:t>
            </a:r>
            <a:r>
              <a:rPr lang="en-GB" sz="430" dirty="0" err="1">
                <a:sym typeface="Wingdings" panose="05000000000000000000" pitchFamily="2" charset="2"/>
              </a:rPr>
              <a:t>fwd’ed+accepted</a:t>
            </a:r>
            <a:r>
              <a:rPr lang="en-GB" sz="430" dirty="0">
                <a:sym typeface="Wingdings" panose="05000000000000000000" pitchFamily="2" charset="2"/>
              </a:rPr>
              <a:t> represents spanning tree from </a:t>
            </a:r>
            <a:r>
              <a:rPr lang="en-GB" sz="430" dirty="0" err="1">
                <a:sym typeface="Wingdings" panose="05000000000000000000" pitchFamily="2" charset="2"/>
              </a:rPr>
              <a:t>src</a:t>
            </a:r>
            <a:r>
              <a:rPr lang="en-GB" sz="430" dirty="0">
                <a:sym typeface="Wingdings" panose="05000000000000000000" pitchFamily="2" charset="2"/>
              </a:rPr>
              <a:t> router. Can also be used to </a:t>
            </a:r>
            <a:r>
              <a:rPr lang="en-GB" sz="430" dirty="0" err="1">
                <a:sym typeface="Wingdings" panose="05000000000000000000" pitchFamily="2" charset="2"/>
              </a:rPr>
              <a:t>detect+prevent</a:t>
            </a:r>
            <a:r>
              <a:rPr lang="en-GB" sz="430" dirty="0">
                <a:sym typeface="Wingdings" panose="05000000000000000000" pitchFamily="2" charset="2"/>
              </a:rPr>
              <a:t> IP spoofing (packet will come from odd path given spoofed IP). </a:t>
            </a:r>
            <a:r>
              <a:rPr lang="en-GB" sz="430" b="1" dirty="0">
                <a:sym typeface="Wingdings" panose="05000000000000000000" pitchFamily="2" charset="2"/>
              </a:rPr>
              <a:t>Multicast Routing</a:t>
            </a:r>
            <a:r>
              <a:rPr lang="en-GB" sz="430" dirty="0">
                <a:sym typeface="Wingdings" panose="05000000000000000000" pitchFamily="2" charset="2"/>
              </a:rPr>
              <a:t>: send </a:t>
            </a:r>
            <a:r>
              <a:rPr lang="en-GB" sz="430" dirty="0" err="1">
                <a:sym typeface="Wingdings" panose="05000000000000000000" pitchFamily="2" charset="2"/>
              </a:rPr>
              <a:t>msg</a:t>
            </a:r>
            <a:r>
              <a:rPr lang="en-GB" sz="430" dirty="0">
                <a:sym typeface="Wingdings" panose="05000000000000000000" pitchFamily="2" charset="2"/>
              </a:rPr>
              <a:t> to subset of nodes (groups, each with GID). First sol to construct spanning tree at each router, prune all paths that don’t contain members of group we want to send to. Alt: use </a:t>
            </a:r>
            <a:r>
              <a:rPr lang="en-GB" sz="430" b="1" dirty="0">
                <a:sym typeface="Wingdings" panose="05000000000000000000" pitchFamily="2" charset="2"/>
              </a:rPr>
              <a:t>core based trees</a:t>
            </a:r>
            <a:r>
              <a:rPr lang="en-GB" sz="430" dirty="0">
                <a:sym typeface="Wingdings" panose="05000000000000000000" pitchFamily="2" charset="2"/>
              </a:rPr>
              <a:t>: single spanning tree per group with a root (central to red cost between it and group members). OT send multicast </a:t>
            </a:r>
            <a:r>
              <a:rPr lang="en-GB" sz="430" dirty="0" err="1">
                <a:sym typeface="Wingdings" panose="05000000000000000000" pitchFamily="2" charset="2"/>
              </a:rPr>
              <a:t>msg</a:t>
            </a:r>
            <a:r>
              <a:rPr lang="en-GB" sz="430" dirty="0">
                <a:sym typeface="Wingdings" panose="05000000000000000000" pitchFamily="2" charset="2"/>
              </a:rPr>
              <a:t> send to core then that will retrains. </a:t>
            </a:r>
            <a:r>
              <a:rPr lang="en-GB" sz="430" b="1" dirty="0">
                <a:sym typeface="Wingdings" panose="05000000000000000000" pitchFamily="2" charset="2"/>
              </a:rPr>
              <a:t>A</a:t>
            </a:r>
            <a:r>
              <a:rPr lang="en-GB" sz="430" dirty="0">
                <a:sym typeface="Wingdings" panose="05000000000000000000" pitchFamily="2" charset="2"/>
              </a:rPr>
              <a:t> = </a:t>
            </a:r>
            <a:r>
              <a:rPr lang="en-GB" sz="430" dirty="0" err="1">
                <a:sym typeface="Wingdings" panose="05000000000000000000" pitchFamily="2" charset="2"/>
              </a:rPr>
              <a:t>scalable+lower</a:t>
            </a:r>
            <a:r>
              <a:rPr lang="en-GB" sz="430" dirty="0">
                <a:sym typeface="Wingdings" panose="05000000000000000000" pitchFamily="2" charset="2"/>
              </a:rPr>
              <a:t> overhead. </a:t>
            </a:r>
            <a:r>
              <a:rPr lang="en-GB" sz="430" b="1" dirty="0">
                <a:sym typeface="Wingdings" panose="05000000000000000000" pitchFamily="2" charset="2"/>
              </a:rPr>
              <a:t>D</a:t>
            </a:r>
            <a:r>
              <a:rPr lang="en-GB" sz="430" dirty="0">
                <a:sym typeface="Wingdings" panose="05000000000000000000" pitchFamily="2" charset="2"/>
              </a:rPr>
              <a:t> = not optimal for all </a:t>
            </a:r>
            <a:r>
              <a:rPr lang="en-GB" sz="430" dirty="0" err="1">
                <a:sym typeface="Wingdings" panose="05000000000000000000" pitchFamily="2" charset="2"/>
              </a:rPr>
              <a:t>srcs</a:t>
            </a:r>
            <a:r>
              <a:rPr lang="en-GB" sz="430" dirty="0">
                <a:sym typeface="Wingdings" panose="05000000000000000000" pitchFamily="2" charset="2"/>
              </a:rPr>
              <a:t>. Used by internet (multicast IP </a:t>
            </a:r>
            <a:r>
              <a:rPr lang="en-GB" sz="430" dirty="0" err="1">
                <a:sym typeface="Wingdings" panose="05000000000000000000" pitchFamily="2" charset="2"/>
              </a:rPr>
              <a:t>Addr</a:t>
            </a:r>
            <a:r>
              <a:rPr lang="en-GB" sz="430" dirty="0">
                <a:sym typeface="Wingdings" panose="05000000000000000000" pitchFamily="2" charset="2"/>
              </a:rPr>
              <a:t>/Broadcast </a:t>
            </a:r>
            <a:r>
              <a:rPr lang="en-GB" sz="430" dirty="0" err="1">
                <a:sym typeface="Wingdings" panose="05000000000000000000" pitchFamily="2" charset="2"/>
              </a:rPr>
              <a:t>addr</a:t>
            </a:r>
            <a:r>
              <a:rPr lang="en-GB" sz="430" dirty="0">
                <a:sym typeface="Wingdings" panose="05000000000000000000" pitchFamily="2" charset="2"/>
              </a:rPr>
              <a:t> effectively core for entire network).</a:t>
            </a:r>
            <a:endParaRPr lang="en-GB" sz="430" dirty="0"/>
          </a:p>
        </p:txBody>
      </p:sp>
      <p:sp>
        <p:nvSpPr>
          <p:cNvPr id="158" name="TextBox 157">
            <a:extLst>
              <a:ext uri="{FF2B5EF4-FFF2-40B4-BE49-F238E27FC236}">
                <a16:creationId xmlns:a16="http://schemas.microsoft.com/office/drawing/2014/main" id="{AEDF3F86-45A6-C27A-4171-60B349BC3A8D}"/>
              </a:ext>
            </a:extLst>
          </p:cNvPr>
          <p:cNvSpPr txBox="1"/>
          <p:nvPr/>
        </p:nvSpPr>
        <p:spPr>
          <a:xfrm>
            <a:off x="0" y="3899377"/>
            <a:ext cx="1918420" cy="1161857"/>
          </a:xfrm>
          <a:prstGeom prst="rect">
            <a:avLst/>
          </a:prstGeom>
          <a:noFill/>
        </p:spPr>
        <p:txBody>
          <a:bodyPr wrap="square" rtlCol="0">
            <a:spAutoFit/>
          </a:bodyPr>
          <a:lstStyle/>
          <a:p>
            <a:r>
              <a:rPr lang="en-GB" sz="430" b="1" dirty="0">
                <a:solidFill>
                  <a:srgbClr val="FF3399"/>
                </a:solidFill>
              </a:rPr>
              <a:t>Inter- vs Intra-AS Routing</a:t>
            </a:r>
            <a:r>
              <a:rPr lang="en-GB" sz="430" dirty="0"/>
              <a:t>: </a:t>
            </a:r>
          </a:p>
          <a:p>
            <a:pPr algn="ctr"/>
            <a:r>
              <a:rPr lang="en-GB" sz="430" b="1" dirty="0"/>
              <a:t>Inter-AS Routing </a:t>
            </a:r>
            <a:r>
              <a:rPr lang="en-GB" sz="430" b="1" dirty="0" err="1">
                <a:solidFill>
                  <a:schemeClr val="bg1"/>
                </a:solidFill>
              </a:rPr>
              <a:t>bbbbbbbbbbbbbbbbbbb</a:t>
            </a:r>
            <a:r>
              <a:rPr lang="en-GB" sz="430" b="1" dirty="0"/>
              <a:t> Intra-AS Routing</a:t>
            </a:r>
          </a:p>
          <a:p>
            <a:pPr algn="ctr"/>
            <a:endParaRPr lang="en-GB" sz="300" b="1" dirty="0"/>
          </a:p>
          <a:p>
            <a:endParaRPr lang="en-GB" sz="100" b="1" dirty="0"/>
          </a:p>
          <a:p>
            <a:endParaRPr lang="en-GB" sz="430" b="1" dirty="0"/>
          </a:p>
          <a:p>
            <a:endParaRPr lang="en-GB" sz="430" b="1" dirty="0"/>
          </a:p>
          <a:p>
            <a:endParaRPr lang="en-GB" sz="430" b="1" dirty="0"/>
          </a:p>
          <a:p>
            <a:endParaRPr lang="en-GB" sz="430" b="1" dirty="0"/>
          </a:p>
          <a:p>
            <a:endParaRPr lang="en-GB" sz="430" b="1" dirty="0"/>
          </a:p>
          <a:p>
            <a:endParaRPr lang="en-GB" sz="430" b="1" dirty="0"/>
          </a:p>
          <a:p>
            <a:endParaRPr lang="en-GB" sz="500" b="1" dirty="0"/>
          </a:p>
          <a:p>
            <a:endParaRPr lang="en-GB" sz="430" b="1" dirty="0"/>
          </a:p>
          <a:p>
            <a:r>
              <a:rPr lang="en-GB" sz="430" b="1" dirty="0" err="1"/>
              <a:t>Ext</a:t>
            </a:r>
            <a:r>
              <a:rPr lang="en-GB" sz="430" b="1" dirty="0" err="1">
                <a:sym typeface="Wingdings" panose="05000000000000000000" pitchFamily="2" charset="2"/>
              </a:rPr>
              <a:t>Ext</a:t>
            </a:r>
            <a:r>
              <a:rPr lang="en-GB" sz="430" dirty="0">
                <a:sym typeface="Wingdings" panose="05000000000000000000" pitchFamily="2" charset="2"/>
              </a:rPr>
              <a:t>: Gateway (inter-AS router) </a:t>
            </a:r>
            <a:r>
              <a:rPr lang="en-GB" sz="430" dirty="0" err="1">
                <a:sym typeface="Wingdings" panose="05000000000000000000" pitchFamily="2" charset="2"/>
              </a:rPr>
              <a:t>recv</a:t>
            </a:r>
            <a:r>
              <a:rPr lang="en-GB" sz="430" dirty="0">
                <a:sym typeface="Wingdings" panose="05000000000000000000" pitchFamily="2" charset="2"/>
              </a:rPr>
              <a:t> </a:t>
            </a:r>
            <a:r>
              <a:rPr lang="en-GB" sz="430" dirty="0" err="1">
                <a:sym typeface="Wingdings" panose="05000000000000000000" pitchFamily="2" charset="2"/>
              </a:rPr>
              <a:t>pckt</a:t>
            </a:r>
            <a:r>
              <a:rPr lang="en-GB" sz="430" dirty="0">
                <a:sym typeface="Wingdings" panose="05000000000000000000" pitchFamily="2" charset="2"/>
              </a:rPr>
              <a:t>, if can </a:t>
            </a:r>
            <a:r>
              <a:rPr lang="en-GB" sz="430" dirty="0" err="1">
                <a:sym typeface="Wingdings" panose="05000000000000000000" pitchFamily="2" charset="2"/>
              </a:rPr>
              <a:t>fwd</a:t>
            </a:r>
            <a:r>
              <a:rPr lang="en-GB" sz="430" dirty="0">
                <a:sym typeface="Wingdings" panose="05000000000000000000" pitchFamily="2" charset="2"/>
              </a:rPr>
              <a:t> to next G then does otherwise intra forwards to diff G to send on. </a:t>
            </a:r>
            <a:r>
              <a:rPr lang="en-GB" sz="430" b="1" dirty="0" err="1">
                <a:sym typeface="Wingdings" panose="05000000000000000000" pitchFamily="2" charset="2"/>
              </a:rPr>
              <a:t>ExtInt</a:t>
            </a:r>
            <a:r>
              <a:rPr lang="en-GB" sz="430" dirty="0">
                <a:sym typeface="Wingdings" panose="05000000000000000000" pitchFamily="2" charset="2"/>
              </a:rPr>
              <a:t>: G </a:t>
            </a:r>
            <a:r>
              <a:rPr lang="en-GB" sz="430" dirty="0" err="1">
                <a:sym typeface="Wingdings" panose="05000000000000000000" pitchFamily="2" charset="2"/>
              </a:rPr>
              <a:t>recv</a:t>
            </a:r>
            <a:r>
              <a:rPr lang="en-GB" sz="430" dirty="0">
                <a:sym typeface="Wingdings" panose="05000000000000000000" pitchFamily="2" charset="2"/>
              </a:rPr>
              <a:t> packet, sends on intra routers to </a:t>
            </a:r>
            <a:r>
              <a:rPr lang="en-GB" sz="430" dirty="0" err="1">
                <a:sym typeface="Wingdings" panose="05000000000000000000" pitchFamily="2" charset="2"/>
              </a:rPr>
              <a:t>dst</a:t>
            </a:r>
            <a:r>
              <a:rPr lang="en-GB" sz="430" dirty="0">
                <a:sym typeface="Wingdings" panose="05000000000000000000" pitchFamily="2" charset="2"/>
              </a:rPr>
              <a:t>. </a:t>
            </a:r>
            <a:r>
              <a:rPr lang="en-GB" sz="430" b="1" dirty="0" err="1">
                <a:sym typeface="Wingdings" panose="05000000000000000000" pitchFamily="2" charset="2"/>
              </a:rPr>
              <a:t>IntExt</a:t>
            </a:r>
            <a:r>
              <a:rPr lang="en-GB" sz="430" dirty="0">
                <a:sym typeface="Wingdings" panose="05000000000000000000" pitchFamily="2" charset="2"/>
              </a:rPr>
              <a:t>: intra sends packet on to G that as it can reach </a:t>
            </a:r>
            <a:r>
              <a:rPr lang="en-GB" sz="430" dirty="0" err="1">
                <a:sym typeface="Wingdings" panose="05000000000000000000" pitchFamily="2" charset="2"/>
              </a:rPr>
              <a:t>dst</a:t>
            </a:r>
            <a:r>
              <a:rPr lang="en-GB" sz="430" dirty="0">
                <a:sym typeface="Wingdings" panose="05000000000000000000" pitchFamily="2" charset="2"/>
              </a:rPr>
              <a:t>, G then </a:t>
            </a:r>
            <a:r>
              <a:rPr lang="en-GB" sz="430" dirty="0" err="1">
                <a:sym typeface="Wingdings" panose="05000000000000000000" pitchFamily="2" charset="2"/>
              </a:rPr>
              <a:t>fwd</a:t>
            </a:r>
            <a:r>
              <a:rPr lang="en-GB" sz="430" dirty="0">
                <a:sym typeface="Wingdings" panose="05000000000000000000" pitchFamily="2" charset="2"/>
              </a:rPr>
              <a:t> to relevant G (routing across networks). </a:t>
            </a:r>
            <a:r>
              <a:rPr lang="en-GB" sz="430" b="1" dirty="0" err="1">
                <a:sym typeface="Wingdings" panose="05000000000000000000" pitchFamily="2" charset="2"/>
              </a:rPr>
              <a:t>IntInt</a:t>
            </a:r>
            <a:r>
              <a:rPr lang="en-GB" sz="430" dirty="0">
                <a:sym typeface="Wingdings" panose="05000000000000000000" pitchFamily="2" charset="2"/>
              </a:rPr>
              <a:t>: intra routers route packet.</a:t>
            </a:r>
            <a:endParaRPr lang="en-GB" sz="430" dirty="0"/>
          </a:p>
        </p:txBody>
      </p:sp>
      <p:cxnSp>
        <p:nvCxnSpPr>
          <p:cNvPr id="168" name="Straight Connector 167">
            <a:extLst>
              <a:ext uri="{FF2B5EF4-FFF2-40B4-BE49-F238E27FC236}">
                <a16:creationId xmlns:a16="http://schemas.microsoft.com/office/drawing/2014/main" id="{8CE7512F-379C-299F-2969-1DAE8DA5A384}"/>
              </a:ext>
            </a:extLst>
          </p:cNvPr>
          <p:cNvCxnSpPr>
            <a:cxnSpLocks/>
          </p:cNvCxnSpPr>
          <p:nvPr/>
        </p:nvCxnSpPr>
        <p:spPr>
          <a:xfrm>
            <a:off x="967913" y="4012651"/>
            <a:ext cx="0" cy="65329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0827827-446D-2A3F-C44A-4058195152D5}"/>
              </a:ext>
            </a:extLst>
          </p:cNvPr>
          <p:cNvSpPr txBox="1"/>
          <p:nvPr/>
        </p:nvSpPr>
        <p:spPr>
          <a:xfrm>
            <a:off x="37133" y="4036609"/>
            <a:ext cx="1024136" cy="687881"/>
          </a:xfrm>
          <a:prstGeom prst="rect">
            <a:avLst/>
          </a:prstGeom>
          <a:noFill/>
        </p:spPr>
        <p:txBody>
          <a:bodyPr wrap="square" rtlCol="0">
            <a:spAutoFit/>
          </a:bodyPr>
          <a:lstStyle/>
          <a:p>
            <a:r>
              <a:rPr lang="en-GB" sz="430" dirty="0"/>
              <a:t>- Routing between autonomous sys (e.g. between 2 diff networks).</a:t>
            </a:r>
          </a:p>
          <a:p>
            <a:r>
              <a:rPr lang="en-GB" sz="430" dirty="0"/>
              <a:t>- Autonomous </a:t>
            </a:r>
            <a:r>
              <a:rPr lang="en-GB" sz="430" dirty="0" err="1"/>
              <a:t>syss</a:t>
            </a:r>
            <a:r>
              <a:rPr lang="en-GB" sz="430" dirty="0"/>
              <a:t> can be hetero-</a:t>
            </a:r>
            <a:r>
              <a:rPr lang="en-GB" sz="430" dirty="0" err="1"/>
              <a:t>geneous</a:t>
            </a:r>
            <a:r>
              <a:rPr lang="en-GB" sz="430" dirty="0"/>
              <a:t> (diff protocols, routing </a:t>
            </a:r>
          </a:p>
          <a:p>
            <a:r>
              <a:rPr lang="en-GB" sz="430" dirty="0"/>
              <a:t>algos, topologies, hardware), so use Gateways to link between them.</a:t>
            </a:r>
          </a:p>
          <a:p>
            <a:r>
              <a:rPr lang="en-GB" sz="430" dirty="0"/>
              <a:t>- Can’t support optimal routes at scale, but makes best attempt practical. </a:t>
            </a:r>
          </a:p>
        </p:txBody>
      </p:sp>
      <p:sp>
        <p:nvSpPr>
          <p:cNvPr id="173" name="TextBox 172">
            <a:extLst>
              <a:ext uri="{FF2B5EF4-FFF2-40B4-BE49-F238E27FC236}">
                <a16:creationId xmlns:a16="http://schemas.microsoft.com/office/drawing/2014/main" id="{0F8E4DC6-467E-4379-3363-D0B76546CF85}"/>
              </a:ext>
            </a:extLst>
          </p:cNvPr>
          <p:cNvSpPr txBox="1"/>
          <p:nvPr/>
        </p:nvSpPr>
        <p:spPr>
          <a:xfrm>
            <a:off x="906351" y="4035969"/>
            <a:ext cx="997914" cy="555537"/>
          </a:xfrm>
          <a:prstGeom prst="rect">
            <a:avLst/>
          </a:prstGeom>
          <a:noFill/>
        </p:spPr>
        <p:txBody>
          <a:bodyPr wrap="square" rtlCol="0">
            <a:spAutoFit/>
          </a:bodyPr>
          <a:lstStyle/>
          <a:p>
            <a:r>
              <a:rPr lang="en-GB" sz="430" dirty="0"/>
              <a:t>- Routing within autonomous sys (e.g. within LAN). </a:t>
            </a:r>
          </a:p>
          <a:p>
            <a:r>
              <a:rPr lang="en-GB" sz="430" dirty="0"/>
              <a:t>- Within autonomous sys (dep on size) typically uses 1 design controlled by 1 organization. </a:t>
            </a:r>
          </a:p>
          <a:p>
            <a:r>
              <a:rPr lang="en-GB" sz="430" dirty="0"/>
              <a:t>- Attempts to provide optimal routes on smaller network. </a:t>
            </a:r>
          </a:p>
        </p:txBody>
      </p:sp>
      <p:cxnSp>
        <p:nvCxnSpPr>
          <p:cNvPr id="175" name="Straight Connector 174">
            <a:extLst>
              <a:ext uri="{FF2B5EF4-FFF2-40B4-BE49-F238E27FC236}">
                <a16:creationId xmlns:a16="http://schemas.microsoft.com/office/drawing/2014/main" id="{5EC4D998-D640-CF93-3164-926BB035D410}"/>
              </a:ext>
            </a:extLst>
          </p:cNvPr>
          <p:cNvCxnSpPr>
            <a:cxnSpLocks/>
          </p:cNvCxnSpPr>
          <p:nvPr/>
        </p:nvCxnSpPr>
        <p:spPr>
          <a:xfrm>
            <a:off x="91780" y="4080243"/>
            <a:ext cx="173087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3A91BD0A-9388-6BCB-207B-BF4160B3F5E1}"/>
              </a:ext>
            </a:extLst>
          </p:cNvPr>
          <p:cNvCxnSpPr>
            <a:cxnSpLocks/>
          </p:cNvCxnSpPr>
          <p:nvPr/>
        </p:nvCxnSpPr>
        <p:spPr>
          <a:xfrm>
            <a:off x="-33105" y="5007668"/>
            <a:ext cx="18557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FCAC67F-8F73-2814-D964-4704D82B1506}"/>
              </a:ext>
            </a:extLst>
          </p:cNvPr>
          <p:cNvSpPr txBox="1"/>
          <p:nvPr/>
        </p:nvSpPr>
        <p:spPr>
          <a:xfrm>
            <a:off x="1173" y="4984202"/>
            <a:ext cx="1525616" cy="886397"/>
          </a:xfrm>
          <a:prstGeom prst="rect">
            <a:avLst/>
          </a:prstGeom>
          <a:noFill/>
        </p:spPr>
        <p:txBody>
          <a:bodyPr wrap="square" rtlCol="0">
            <a:spAutoFit/>
          </a:bodyPr>
          <a:lstStyle/>
          <a:p>
            <a:r>
              <a:rPr lang="en-GB" sz="430" b="1" dirty="0">
                <a:solidFill>
                  <a:srgbClr val="FF3399"/>
                </a:solidFill>
              </a:rPr>
              <a:t>OSPF </a:t>
            </a:r>
            <a:r>
              <a:rPr lang="en-GB" sz="430" dirty="0"/>
              <a:t>(Open Shortest Path First): link state routing algo to replace RIP (</a:t>
            </a:r>
            <a:r>
              <a:rPr lang="en-GB" sz="430" dirty="0" err="1"/>
              <a:t>dist</a:t>
            </a:r>
            <a:r>
              <a:rPr lang="en-GB" sz="430" dirty="0"/>
              <a:t> </a:t>
            </a:r>
            <a:r>
              <a:rPr lang="en-GB" sz="430" dirty="0" err="1"/>
              <a:t>vec</a:t>
            </a:r>
            <a:r>
              <a:rPr lang="en-GB" sz="430" dirty="0"/>
              <a:t> routing algo). Algo pub avail to be </a:t>
            </a:r>
            <a:r>
              <a:rPr lang="en-GB" sz="430" dirty="0" err="1"/>
              <a:t>impl</a:t>
            </a:r>
            <a:r>
              <a:rPr lang="en-GB" sz="430" dirty="0"/>
              <a:t>. Supports diff </a:t>
            </a:r>
            <a:r>
              <a:rPr lang="en-GB" sz="430" dirty="0" err="1"/>
              <a:t>dist</a:t>
            </a:r>
            <a:r>
              <a:rPr lang="en-GB" sz="430" dirty="0"/>
              <a:t> metrics (hops/delays etc). Can adapt dynamically to changing network topology (nodes + or -). </a:t>
            </a:r>
            <a:r>
              <a:rPr lang="en-GB" sz="430" dirty="0" err="1"/>
              <a:t>Suports</a:t>
            </a:r>
            <a:r>
              <a:rPr lang="en-GB" sz="430" dirty="0"/>
              <a:t> routing based on Type of Service. Supports load balancing (avoiding flooding). Offers some security features (some have been compromised </a:t>
            </a:r>
            <a:r>
              <a:rPr lang="en-GB" sz="430" dirty="0" err="1"/>
              <a:t>tho</a:t>
            </a:r>
            <a:r>
              <a:rPr lang="en-GB" sz="430" dirty="0"/>
              <a:t>). Supp hierarchical routing (can split AS into several areas then each has 1 or more area border routers which are backbone area – contain all border routers – to route traffic between areas). Abstracts collection of networks/routers/links into directed graph. Use same algos for </a:t>
            </a:r>
            <a:r>
              <a:rPr lang="en-GB" sz="430" dirty="0" err="1"/>
              <a:t>areas+backbone</a:t>
            </a:r>
            <a:r>
              <a:rPr lang="en-GB" sz="430" dirty="0"/>
              <a:t>.</a:t>
            </a:r>
            <a:endParaRPr lang="en-GB" sz="430" b="1" dirty="0"/>
          </a:p>
        </p:txBody>
      </p:sp>
      <p:sp>
        <p:nvSpPr>
          <p:cNvPr id="42" name="Rectangle 41">
            <a:extLst>
              <a:ext uri="{FF2B5EF4-FFF2-40B4-BE49-F238E27FC236}">
                <a16:creationId xmlns:a16="http://schemas.microsoft.com/office/drawing/2014/main" id="{6FA9AD59-88F0-199A-AACB-880894168CE3}"/>
              </a:ext>
            </a:extLst>
          </p:cNvPr>
          <p:cNvSpPr/>
          <p:nvPr/>
        </p:nvSpPr>
        <p:spPr>
          <a:xfrm>
            <a:off x="0" y="5006691"/>
            <a:ext cx="1449198" cy="83253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45327E49-184D-2399-3899-2EB42C22287B}"/>
              </a:ext>
            </a:extLst>
          </p:cNvPr>
          <p:cNvSpPr txBox="1"/>
          <p:nvPr/>
        </p:nvSpPr>
        <p:spPr>
          <a:xfrm>
            <a:off x="5142944" y="4725238"/>
            <a:ext cx="2272269" cy="1084912"/>
          </a:xfrm>
          <a:prstGeom prst="rect">
            <a:avLst/>
          </a:prstGeom>
          <a:noFill/>
        </p:spPr>
        <p:txBody>
          <a:bodyPr wrap="square" rtlCol="0">
            <a:spAutoFit/>
          </a:bodyPr>
          <a:lstStyle/>
          <a:p>
            <a:r>
              <a:rPr lang="en-GB" sz="430" b="1" dirty="0">
                <a:solidFill>
                  <a:srgbClr val="FF3399"/>
                </a:solidFill>
              </a:rPr>
              <a:t>BGP</a:t>
            </a:r>
            <a:r>
              <a:rPr lang="en-GB" sz="430" dirty="0"/>
              <a:t> (Border Gateway Protocol): Inter-AS protocol used on Internet. </a:t>
            </a:r>
            <a:r>
              <a:rPr lang="en-GB" sz="430" dirty="0" err="1"/>
              <a:t>Adj</a:t>
            </a:r>
            <a:r>
              <a:rPr lang="en-GB" sz="430" dirty="0"/>
              <a:t> routers maintain connections for reliability. Gateways transmit reachability info to routers inside an AS. Good routes determined based on reachability </a:t>
            </a:r>
            <a:r>
              <a:rPr lang="en-GB" sz="430" dirty="0" err="1"/>
              <a:t>info+routing</a:t>
            </a:r>
            <a:r>
              <a:rPr lang="en-GB" sz="430" dirty="0"/>
              <a:t> policies. Routers only check for +discover new paths if allowed. Use path-vector protocol (based on DVR but announce </a:t>
            </a:r>
            <a:r>
              <a:rPr lang="en-GB" sz="430" dirty="0" err="1"/>
              <a:t>dists</a:t>
            </a:r>
            <a:r>
              <a:rPr lang="en-GB" sz="430" dirty="0"/>
              <a:t> not paths). </a:t>
            </a:r>
            <a:r>
              <a:rPr lang="en-GB" sz="430" i="1" dirty="0"/>
              <a:t>Advertising Routes/Paths</a:t>
            </a:r>
            <a:r>
              <a:rPr lang="en-GB" sz="430" dirty="0"/>
              <a:t>: </a:t>
            </a:r>
            <a:r>
              <a:rPr lang="en-GB" sz="430" dirty="0" err="1"/>
              <a:t>Dsts</a:t>
            </a:r>
            <a:r>
              <a:rPr lang="en-GB" sz="430" dirty="0"/>
              <a:t> denoted using </a:t>
            </a:r>
            <a:r>
              <a:rPr lang="en-GB" sz="430" dirty="0" err="1"/>
              <a:t>addr</a:t>
            </a:r>
            <a:r>
              <a:rPr lang="en-GB" sz="430" dirty="0"/>
              <a:t> prefixes (subnetting). </a:t>
            </a:r>
            <a:r>
              <a:rPr lang="en-GB" sz="430" dirty="0" err="1"/>
              <a:t>ASes</a:t>
            </a:r>
            <a:r>
              <a:rPr lang="en-GB" sz="430" dirty="0"/>
              <a:t> may not propagate an ad by gateway, as doing so would imply network willing to carry traffic through AS. Routers can aggregate prefixes (merge prefixes together = </a:t>
            </a:r>
            <a:r>
              <a:rPr lang="en-GB" sz="430" b="1" dirty="0" err="1"/>
              <a:t>Supernetting</a:t>
            </a:r>
            <a:r>
              <a:rPr lang="en-GB" sz="430" dirty="0"/>
              <a:t>:</a:t>
            </a:r>
            <a:r>
              <a:rPr lang="en-GB" sz="430" dirty="0">
                <a:sym typeface="Wingdings" panose="05000000000000000000" pitchFamily="2" charset="2"/>
              </a:rPr>
              <a:t> 127.134.126.0/24 &amp; 127.134.127.0/24  127.134.126.0/23</a:t>
            </a:r>
            <a:r>
              <a:rPr lang="en-GB" sz="430" dirty="0"/>
              <a:t>). In BGP each AS has unique ID (ASN = Autonomous Sys </a:t>
            </a:r>
            <a:r>
              <a:rPr lang="en-GB" sz="430" dirty="0" err="1"/>
              <a:t>Num</a:t>
            </a:r>
            <a:r>
              <a:rPr lang="en-GB" sz="430" dirty="0"/>
              <a:t>) and several </a:t>
            </a:r>
            <a:r>
              <a:rPr lang="en-GB" sz="430" dirty="0" err="1"/>
              <a:t>attrs</a:t>
            </a:r>
            <a:r>
              <a:rPr lang="en-GB" sz="430" dirty="0"/>
              <a:t>: AS-PATH (</a:t>
            </a:r>
            <a:r>
              <a:rPr lang="en-GB" sz="430" dirty="0" err="1"/>
              <a:t>seq</a:t>
            </a:r>
            <a:r>
              <a:rPr lang="en-GB" sz="430" dirty="0"/>
              <a:t> of AS IDs through which ad was sent), NEXT-HOP (next IP </a:t>
            </a:r>
            <a:r>
              <a:rPr lang="en-GB" sz="430" dirty="0" err="1"/>
              <a:t>addr</a:t>
            </a:r>
            <a:r>
              <a:rPr lang="en-GB" sz="430" dirty="0"/>
              <a:t> to </a:t>
            </a:r>
            <a:r>
              <a:rPr lang="en-GB" sz="430" dirty="0" err="1"/>
              <a:t>fwd</a:t>
            </a:r>
            <a:r>
              <a:rPr lang="en-GB" sz="430" dirty="0"/>
              <a:t> packets towards advertised </a:t>
            </a:r>
            <a:r>
              <a:rPr lang="en-GB" sz="430" dirty="0" err="1"/>
              <a:t>dst</a:t>
            </a:r>
            <a:r>
              <a:rPr lang="en-GB" sz="430" dirty="0"/>
              <a:t> – resolves ambiguity when multiple AS reachable through multiple interfaces). BGP </a:t>
            </a:r>
            <a:r>
              <a:rPr lang="en-GB" sz="430" dirty="0" err="1"/>
              <a:t>inport</a:t>
            </a:r>
            <a:r>
              <a:rPr lang="en-GB" sz="430" dirty="0"/>
              <a:t> policy determines </a:t>
            </a:r>
            <a:r>
              <a:rPr lang="en-GB" sz="430" dirty="0" err="1"/>
              <a:t>acc</a:t>
            </a:r>
            <a:r>
              <a:rPr lang="en-GB" sz="430" dirty="0"/>
              <a:t>/</a:t>
            </a:r>
            <a:r>
              <a:rPr lang="en-GB" sz="430" dirty="0" err="1"/>
              <a:t>rej</a:t>
            </a:r>
            <a:r>
              <a:rPr lang="en-GB" sz="430" dirty="0"/>
              <a:t> route ads. Router preference ranked according to: policy used, shortest AS-PATH, closest NEXT-HOP router. Count-to-inf problem solved by path exploration/hunting (actively seeks paths), and routers can send withdrawal </a:t>
            </a:r>
            <a:r>
              <a:rPr lang="en-GB" sz="430" dirty="0" err="1"/>
              <a:t>msgs</a:t>
            </a:r>
            <a:r>
              <a:rPr lang="en-GB" sz="430" dirty="0"/>
              <a:t> (e.g. before taking node down tell others to remove path). Allows to ID invalid paths (at expense of some delays).</a:t>
            </a:r>
          </a:p>
        </p:txBody>
      </p:sp>
      <p:cxnSp>
        <p:nvCxnSpPr>
          <p:cNvPr id="61" name="Connector: Elbow 60">
            <a:extLst>
              <a:ext uri="{FF2B5EF4-FFF2-40B4-BE49-F238E27FC236}">
                <a16:creationId xmlns:a16="http://schemas.microsoft.com/office/drawing/2014/main" id="{6F58F8E7-E488-AA23-7488-A0AC9BCB0786}"/>
              </a:ext>
            </a:extLst>
          </p:cNvPr>
          <p:cNvCxnSpPr>
            <a:cxnSpLocks/>
          </p:cNvCxnSpPr>
          <p:nvPr/>
        </p:nvCxnSpPr>
        <p:spPr>
          <a:xfrm flipV="1">
            <a:off x="1818632" y="4770196"/>
            <a:ext cx="5594386" cy="66781"/>
          </a:xfrm>
          <a:prstGeom prst="bentConnector3">
            <a:avLst>
              <a:gd name="adj1" fmla="val 23541"/>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0DE4A240-D2CE-E0A6-94BE-2B51FED75CED}"/>
              </a:ext>
            </a:extLst>
          </p:cNvPr>
          <p:cNvSpPr/>
          <p:nvPr/>
        </p:nvSpPr>
        <p:spPr>
          <a:xfrm>
            <a:off x="5210175" y="4770600"/>
            <a:ext cx="2205038" cy="9927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a:extLst>
              <a:ext uri="{FF2B5EF4-FFF2-40B4-BE49-F238E27FC236}">
                <a16:creationId xmlns:a16="http://schemas.microsoft.com/office/drawing/2014/main" id="{F2898BF6-0B5A-35AC-5651-A83B5CEB80B0}"/>
              </a:ext>
            </a:extLst>
          </p:cNvPr>
          <p:cNvSpPr txBox="1"/>
          <p:nvPr/>
        </p:nvSpPr>
        <p:spPr>
          <a:xfrm>
            <a:off x="1753747" y="4809207"/>
            <a:ext cx="1213794" cy="224677"/>
          </a:xfrm>
          <a:prstGeom prst="rect">
            <a:avLst/>
          </a:prstGeom>
          <a:noFill/>
        </p:spPr>
        <p:txBody>
          <a:bodyPr wrap="none" rtlCol="0">
            <a:spAutoFit/>
          </a:bodyPr>
          <a:lstStyle/>
          <a:p>
            <a:r>
              <a:rPr lang="en-GB" sz="430" b="1" dirty="0">
                <a:solidFill>
                  <a:srgbClr val="FF0000"/>
                </a:solidFill>
              </a:rPr>
              <a:t>RTT = 2 * Propagation Delay </a:t>
            </a:r>
          </a:p>
          <a:p>
            <a:r>
              <a:rPr lang="en-GB" sz="430" dirty="0">
                <a:solidFill>
                  <a:schemeClr val="bg1"/>
                </a:solidFill>
              </a:rPr>
              <a:t>RTT = </a:t>
            </a:r>
            <a:r>
              <a:rPr lang="en-GB" sz="430" dirty="0"/>
              <a:t>(</a:t>
            </a:r>
            <a:r>
              <a:rPr lang="en-GB" sz="430" b="1" dirty="0">
                <a:solidFill>
                  <a:srgbClr val="FF0000"/>
                </a:solidFill>
              </a:rPr>
              <a:t>+ Transmission Delay </a:t>
            </a:r>
            <a:r>
              <a:rPr lang="en-GB" sz="430" dirty="0"/>
              <a:t>if object is large).</a:t>
            </a:r>
            <a:endParaRPr lang="en-GB" sz="430" b="1" dirty="0"/>
          </a:p>
        </p:txBody>
      </p:sp>
      <p:sp>
        <p:nvSpPr>
          <p:cNvPr id="56" name="Rectangle 55">
            <a:extLst>
              <a:ext uri="{FF2B5EF4-FFF2-40B4-BE49-F238E27FC236}">
                <a16:creationId xmlns:a16="http://schemas.microsoft.com/office/drawing/2014/main" id="{36701A71-9BAD-A5C3-49BF-2683B5388D2D}"/>
              </a:ext>
            </a:extLst>
          </p:cNvPr>
          <p:cNvSpPr/>
          <p:nvPr/>
        </p:nvSpPr>
        <p:spPr>
          <a:xfrm>
            <a:off x="1818762" y="4839383"/>
            <a:ext cx="1072250" cy="16733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06998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683</TotalTime>
  <Words>16264</Words>
  <Application>Microsoft Office PowerPoint</Application>
  <PresentationFormat>Custom</PresentationFormat>
  <Paragraphs>204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Naashiya</dc:creator>
  <cp:lastModifiedBy>Ali, Naashiya</cp:lastModifiedBy>
  <cp:revision>246</cp:revision>
  <dcterms:created xsi:type="dcterms:W3CDTF">2023-04-19T21:57:28Z</dcterms:created>
  <dcterms:modified xsi:type="dcterms:W3CDTF">2023-04-23T10:04:31Z</dcterms:modified>
</cp:coreProperties>
</file>