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7415213" cy="10547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98989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526" autoAdjust="0"/>
    <p:restoredTop sz="94660"/>
  </p:normalViewPr>
  <p:slideViewPr>
    <p:cSldViewPr snapToGrid="0">
      <p:cViewPr>
        <p:scale>
          <a:sx n="63" d="100"/>
          <a:sy n="63" d="100"/>
        </p:scale>
        <p:origin x="2132" y="-88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141" y="1726153"/>
            <a:ext cx="6302931" cy="3672040"/>
          </a:xfrm>
        </p:spPr>
        <p:txBody>
          <a:bodyPr anchor="b"/>
          <a:lstStyle>
            <a:lvl1pPr algn="ctr">
              <a:defRPr sz="4865"/>
            </a:lvl1pPr>
          </a:lstStyle>
          <a:p>
            <a:r>
              <a:rPr lang="en-US"/>
              <a:t>Click to edit Master title style</a:t>
            </a:r>
            <a:endParaRPr lang="en-US" dirty="0"/>
          </a:p>
        </p:txBody>
      </p:sp>
      <p:sp>
        <p:nvSpPr>
          <p:cNvPr id="3" name="Subtitle 2"/>
          <p:cNvSpPr>
            <a:spLocks noGrp="1"/>
          </p:cNvSpPr>
          <p:nvPr>
            <p:ph type="subTitle" idx="1"/>
          </p:nvPr>
        </p:nvSpPr>
        <p:spPr>
          <a:xfrm>
            <a:off x="926902" y="5539801"/>
            <a:ext cx="5561410" cy="2546501"/>
          </a:xfrm>
        </p:spPr>
        <p:txBody>
          <a:bodyPr/>
          <a:lstStyle>
            <a:lvl1pPr marL="0" indent="0" algn="ctr">
              <a:buNone/>
              <a:defRPr sz="1946"/>
            </a:lvl1pPr>
            <a:lvl2pPr marL="370743" indent="0" algn="ctr">
              <a:buNone/>
              <a:defRPr sz="1622"/>
            </a:lvl2pPr>
            <a:lvl3pPr marL="741487" indent="0" algn="ctr">
              <a:buNone/>
              <a:defRPr sz="1460"/>
            </a:lvl3pPr>
            <a:lvl4pPr marL="1112230" indent="0" algn="ctr">
              <a:buNone/>
              <a:defRPr sz="1297"/>
            </a:lvl4pPr>
            <a:lvl5pPr marL="1482974" indent="0" algn="ctr">
              <a:buNone/>
              <a:defRPr sz="1297"/>
            </a:lvl5pPr>
            <a:lvl6pPr marL="1853717" indent="0" algn="ctr">
              <a:buNone/>
              <a:defRPr sz="1297"/>
            </a:lvl6pPr>
            <a:lvl7pPr marL="2224461" indent="0" algn="ctr">
              <a:buNone/>
              <a:defRPr sz="1297"/>
            </a:lvl7pPr>
            <a:lvl8pPr marL="2595204" indent="0" algn="ctr">
              <a:buNone/>
              <a:defRPr sz="1297"/>
            </a:lvl8pPr>
            <a:lvl9pPr marL="2965948" indent="0" algn="ctr">
              <a:buNone/>
              <a:defRPr sz="1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7F83F-B887-42E1-825D-C8464F9858BC}"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339432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7F83F-B887-42E1-825D-C8464F9858BC}"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101790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6512" y="561549"/>
            <a:ext cx="1598905" cy="89383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9796" y="561549"/>
            <a:ext cx="4704026" cy="89383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7F83F-B887-42E1-825D-C8464F9858BC}"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423949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7F83F-B887-42E1-825D-C8464F9858BC}"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222005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5934" y="2629516"/>
            <a:ext cx="6395621" cy="4387404"/>
          </a:xfrm>
        </p:spPr>
        <p:txBody>
          <a:bodyPr anchor="b"/>
          <a:lstStyle>
            <a:lvl1pPr>
              <a:defRPr sz="4865"/>
            </a:lvl1pPr>
          </a:lstStyle>
          <a:p>
            <a:r>
              <a:rPr lang="en-US"/>
              <a:t>Click to edit Master title style</a:t>
            </a:r>
            <a:endParaRPr lang="en-US" dirty="0"/>
          </a:p>
        </p:txBody>
      </p:sp>
      <p:sp>
        <p:nvSpPr>
          <p:cNvPr id="3" name="Text Placeholder 2"/>
          <p:cNvSpPr>
            <a:spLocks noGrp="1"/>
          </p:cNvSpPr>
          <p:nvPr>
            <p:ph type="body" idx="1"/>
          </p:nvPr>
        </p:nvSpPr>
        <p:spPr>
          <a:xfrm>
            <a:off x="505934" y="7058426"/>
            <a:ext cx="6395621" cy="2307232"/>
          </a:xfrm>
        </p:spPr>
        <p:txBody>
          <a:bodyPr/>
          <a:lstStyle>
            <a:lvl1pPr marL="0" indent="0">
              <a:buNone/>
              <a:defRPr sz="1946">
                <a:solidFill>
                  <a:schemeClr val="tx1"/>
                </a:solidFill>
              </a:defRPr>
            </a:lvl1pPr>
            <a:lvl2pPr marL="370743" indent="0">
              <a:buNone/>
              <a:defRPr sz="1622">
                <a:solidFill>
                  <a:schemeClr val="tx1">
                    <a:tint val="75000"/>
                  </a:schemeClr>
                </a:solidFill>
              </a:defRPr>
            </a:lvl2pPr>
            <a:lvl3pPr marL="741487" indent="0">
              <a:buNone/>
              <a:defRPr sz="1460">
                <a:solidFill>
                  <a:schemeClr val="tx1">
                    <a:tint val="75000"/>
                  </a:schemeClr>
                </a:solidFill>
              </a:defRPr>
            </a:lvl3pPr>
            <a:lvl4pPr marL="1112230" indent="0">
              <a:buNone/>
              <a:defRPr sz="1297">
                <a:solidFill>
                  <a:schemeClr val="tx1">
                    <a:tint val="75000"/>
                  </a:schemeClr>
                </a:solidFill>
              </a:defRPr>
            </a:lvl4pPr>
            <a:lvl5pPr marL="1482974" indent="0">
              <a:buNone/>
              <a:defRPr sz="1297">
                <a:solidFill>
                  <a:schemeClr val="tx1">
                    <a:tint val="75000"/>
                  </a:schemeClr>
                </a:solidFill>
              </a:defRPr>
            </a:lvl5pPr>
            <a:lvl6pPr marL="1853717" indent="0">
              <a:buNone/>
              <a:defRPr sz="1297">
                <a:solidFill>
                  <a:schemeClr val="tx1">
                    <a:tint val="75000"/>
                  </a:schemeClr>
                </a:solidFill>
              </a:defRPr>
            </a:lvl6pPr>
            <a:lvl7pPr marL="2224461" indent="0">
              <a:buNone/>
              <a:defRPr sz="1297">
                <a:solidFill>
                  <a:schemeClr val="tx1">
                    <a:tint val="75000"/>
                  </a:schemeClr>
                </a:solidFill>
              </a:defRPr>
            </a:lvl7pPr>
            <a:lvl8pPr marL="2595204" indent="0">
              <a:buNone/>
              <a:defRPr sz="1297">
                <a:solidFill>
                  <a:schemeClr val="tx1">
                    <a:tint val="75000"/>
                  </a:schemeClr>
                </a:solidFill>
              </a:defRPr>
            </a:lvl8pPr>
            <a:lvl9pPr marL="2965948" indent="0">
              <a:buNone/>
              <a:defRPr sz="1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47F83F-B887-42E1-825D-C8464F9858BC}"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127862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9796" y="2807743"/>
            <a:ext cx="3151466" cy="6692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53951" y="2807743"/>
            <a:ext cx="3151466" cy="6692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7F83F-B887-42E1-825D-C8464F9858BC}"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10045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762" y="561551"/>
            <a:ext cx="6395621" cy="2038667"/>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0763" y="2585566"/>
            <a:ext cx="3136982" cy="1267146"/>
          </a:xfrm>
        </p:spPr>
        <p:txBody>
          <a:bodyPr anchor="b"/>
          <a:lstStyle>
            <a:lvl1pPr marL="0" indent="0">
              <a:buNone/>
              <a:defRPr sz="1946" b="1"/>
            </a:lvl1pPr>
            <a:lvl2pPr marL="370743" indent="0">
              <a:buNone/>
              <a:defRPr sz="1622" b="1"/>
            </a:lvl2pPr>
            <a:lvl3pPr marL="741487" indent="0">
              <a:buNone/>
              <a:defRPr sz="1460" b="1"/>
            </a:lvl3pPr>
            <a:lvl4pPr marL="1112230" indent="0">
              <a:buNone/>
              <a:defRPr sz="1297" b="1"/>
            </a:lvl4pPr>
            <a:lvl5pPr marL="1482974" indent="0">
              <a:buNone/>
              <a:defRPr sz="1297" b="1"/>
            </a:lvl5pPr>
            <a:lvl6pPr marL="1853717" indent="0">
              <a:buNone/>
              <a:defRPr sz="1297" b="1"/>
            </a:lvl6pPr>
            <a:lvl7pPr marL="2224461" indent="0">
              <a:buNone/>
              <a:defRPr sz="1297" b="1"/>
            </a:lvl7pPr>
            <a:lvl8pPr marL="2595204" indent="0">
              <a:buNone/>
              <a:defRPr sz="1297" b="1"/>
            </a:lvl8pPr>
            <a:lvl9pPr marL="2965948" indent="0">
              <a:buNone/>
              <a:defRPr sz="1297" b="1"/>
            </a:lvl9pPr>
          </a:lstStyle>
          <a:p>
            <a:pPr lvl="0"/>
            <a:r>
              <a:rPr lang="en-US"/>
              <a:t>Click to edit Master text styles</a:t>
            </a:r>
          </a:p>
        </p:txBody>
      </p:sp>
      <p:sp>
        <p:nvSpPr>
          <p:cNvPr id="4" name="Content Placeholder 3"/>
          <p:cNvSpPr>
            <a:spLocks noGrp="1"/>
          </p:cNvSpPr>
          <p:nvPr>
            <p:ph sz="half" idx="2"/>
          </p:nvPr>
        </p:nvSpPr>
        <p:spPr>
          <a:xfrm>
            <a:off x="510763" y="3852713"/>
            <a:ext cx="3136982" cy="566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53952" y="2585566"/>
            <a:ext cx="3152431" cy="1267146"/>
          </a:xfrm>
        </p:spPr>
        <p:txBody>
          <a:bodyPr anchor="b"/>
          <a:lstStyle>
            <a:lvl1pPr marL="0" indent="0">
              <a:buNone/>
              <a:defRPr sz="1946" b="1"/>
            </a:lvl1pPr>
            <a:lvl2pPr marL="370743" indent="0">
              <a:buNone/>
              <a:defRPr sz="1622" b="1"/>
            </a:lvl2pPr>
            <a:lvl3pPr marL="741487" indent="0">
              <a:buNone/>
              <a:defRPr sz="1460" b="1"/>
            </a:lvl3pPr>
            <a:lvl4pPr marL="1112230" indent="0">
              <a:buNone/>
              <a:defRPr sz="1297" b="1"/>
            </a:lvl4pPr>
            <a:lvl5pPr marL="1482974" indent="0">
              <a:buNone/>
              <a:defRPr sz="1297" b="1"/>
            </a:lvl5pPr>
            <a:lvl6pPr marL="1853717" indent="0">
              <a:buNone/>
              <a:defRPr sz="1297" b="1"/>
            </a:lvl6pPr>
            <a:lvl7pPr marL="2224461" indent="0">
              <a:buNone/>
              <a:defRPr sz="1297" b="1"/>
            </a:lvl7pPr>
            <a:lvl8pPr marL="2595204" indent="0">
              <a:buNone/>
              <a:defRPr sz="1297" b="1"/>
            </a:lvl8pPr>
            <a:lvl9pPr marL="2965948" indent="0">
              <a:buNone/>
              <a:defRPr sz="1297" b="1"/>
            </a:lvl9pPr>
          </a:lstStyle>
          <a:p>
            <a:pPr lvl="0"/>
            <a:r>
              <a:rPr lang="en-US"/>
              <a:t>Click to edit Master text styles</a:t>
            </a:r>
          </a:p>
        </p:txBody>
      </p:sp>
      <p:sp>
        <p:nvSpPr>
          <p:cNvPr id="6" name="Content Placeholder 5"/>
          <p:cNvSpPr>
            <a:spLocks noGrp="1"/>
          </p:cNvSpPr>
          <p:nvPr>
            <p:ph sz="quarter" idx="4"/>
          </p:nvPr>
        </p:nvSpPr>
        <p:spPr>
          <a:xfrm>
            <a:off x="3753952" y="3852713"/>
            <a:ext cx="3152431" cy="566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7F83F-B887-42E1-825D-C8464F9858BC}" type="datetimeFigureOut">
              <a:rPr lang="en-GB" smtClean="0"/>
              <a:t>21/04/2023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33538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7F83F-B887-42E1-825D-C8464F9858BC}" type="datetimeFigureOut">
              <a:rPr lang="en-GB" smtClean="0"/>
              <a:t>21/04/2023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88475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7F83F-B887-42E1-825D-C8464F9858BC}" type="datetimeFigureOut">
              <a:rPr lang="en-GB" smtClean="0"/>
              <a:t>21/04/2023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14307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0762" y="703157"/>
            <a:ext cx="2391599" cy="2461048"/>
          </a:xfrm>
        </p:spPr>
        <p:txBody>
          <a:bodyPr anchor="b"/>
          <a:lstStyle>
            <a:lvl1pPr>
              <a:defRPr sz="2595"/>
            </a:lvl1pPr>
          </a:lstStyle>
          <a:p>
            <a:r>
              <a:rPr lang="en-US"/>
              <a:t>Click to edit Master title style</a:t>
            </a:r>
            <a:endParaRPr lang="en-US" dirty="0"/>
          </a:p>
        </p:txBody>
      </p:sp>
      <p:sp>
        <p:nvSpPr>
          <p:cNvPr id="3" name="Content Placeholder 2"/>
          <p:cNvSpPr>
            <a:spLocks noGrp="1"/>
          </p:cNvSpPr>
          <p:nvPr>
            <p:ph idx="1"/>
          </p:nvPr>
        </p:nvSpPr>
        <p:spPr>
          <a:xfrm>
            <a:off x="3152431" y="1518625"/>
            <a:ext cx="3753952" cy="7495455"/>
          </a:xfrm>
        </p:spPr>
        <p:txBody>
          <a:bodyPr/>
          <a:lstStyle>
            <a:lvl1pPr>
              <a:defRPr sz="2595"/>
            </a:lvl1pPr>
            <a:lvl2pPr>
              <a:defRPr sz="2271"/>
            </a:lvl2pPr>
            <a:lvl3pPr>
              <a:defRPr sz="1946"/>
            </a:lvl3pPr>
            <a:lvl4pPr>
              <a:defRPr sz="1622"/>
            </a:lvl4pPr>
            <a:lvl5pPr>
              <a:defRPr sz="1622"/>
            </a:lvl5pPr>
            <a:lvl6pPr>
              <a:defRPr sz="1622"/>
            </a:lvl6pPr>
            <a:lvl7pPr>
              <a:defRPr sz="1622"/>
            </a:lvl7pPr>
            <a:lvl8pPr>
              <a:defRPr sz="1622"/>
            </a:lvl8pPr>
            <a:lvl9pPr>
              <a:defRPr sz="1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762" y="3164205"/>
            <a:ext cx="2391599" cy="5862081"/>
          </a:xfrm>
        </p:spPr>
        <p:txBody>
          <a:bodyPr/>
          <a:lstStyle>
            <a:lvl1pPr marL="0" indent="0">
              <a:buNone/>
              <a:defRPr sz="1297"/>
            </a:lvl1pPr>
            <a:lvl2pPr marL="370743" indent="0">
              <a:buNone/>
              <a:defRPr sz="1135"/>
            </a:lvl2pPr>
            <a:lvl3pPr marL="741487" indent="0">
              <a:buNone/>
              <a:defRPr sz="973"/>
            </a:lvl3pPr>
            <a:lvl4pPr marL="1112230" indent="0">
              <a:buNone/>
              <a:defRPr sz="811"/>
            </a:lvl4pPr>
            <a:lvl5pPr marL="1482974" indent="0">
              <a:buNone/>
              <a:defRPr sz="811"/>
            </a:lvl5pPr>
            <a:lvl6pPr marL="1853717" indent="0">
              <a:buNone/>
              <a:defRPr sz="811"/>
            </a:lvl6pPr>
            <a:lvl7pPr marL="2224461" indent="0">
              <a:buNone/>
              <a:defRPr sz="811"/>
            </a:lvl7pPr>
            <a:lvl8pPr marL="2595204" indent="0">
              <a:buNone/>
              <a:defRPr sz="811"/>
            </a:lvl8pPr>
            <a:lvl9pPr marL="2965948" indent="0">
              <a:buNone/>
              <a:defRPr sz="811"/>
            </a:lvl9pPr>
          </a:lstStyle>
          <a:p>
            <a:pPr lvl="0"/>
            <a:r>
              <a:rPr lang="en-US"/>
              <a:t>Click to edit Master text styles</a:t>
            </a:r>
          </a:p>
        </p:txBody>
      </p:sp>
      <p:sp>
        <p:nvSpPr>
          <p:cNvPr id="5" name="Date Placeholder 4"/>
          <p:cNvSpPr>
            <a:spLocks noGrp="1"/>
          </p:cNvSpPr>
          <p:nvPr>
            <p:ph type="dt" sz="half" idx="10"/>
          </p:nvPr>
        </p:nvSpPr>
        <p:spPr/>
        <p:txBody>
          <a:bodyPr/>
          <a:lstStyle/>
          <a:p>
            <a:fld id="{5F47F83F-B887-42E1-825D-C8464F9858BC}"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259869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0762" y="703157"/>
            <a:ext cx="2391599" cy="2461048"/>
          </a:xfrm>
        </p:spPr>
        <p:txBody>
          <a:bodyPr anchor="b"/>
          <a:lstStyle>
            <a:lvl1pPr>
              <a:defRPr sz="2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3152431" y="1518625"/>
            <a:ext cx="3753952" cy="7495455"/>
          </a:xfrm>
        </p:spPr>
        <p:txBody>
          <a:bodyPr anchor="t"/>
          <a:lstStyle>
            <a:lvl1pPr marL="0" indent="0">
              <a:buNone/>
              <a:defRPr sz="2595"/>
            </a:lvl1pPr>
            <a:lvl2pPr marL="370743" indent="0">
              <a:buNone/>
              <a:defRPr sz="2271"/>
            </a:lvl2pPr>
            <a:lvl3pPr marL="741487" indent="0">
              <a:buNone/>
              <a:defRPr sz="1946"/>
            </a:lvl3pPr>
            <a:lvl4pPr marL="1112230" indent="0">
              <a:buNone/>
              <a:defRPr sz="1622"/>
            </a:lvl4pPr>
            <a:lvl5pPr marL="1482974" indent="0">
              <a:buNone/>
              <a:defRPr sz="1622"/>
            </a:lvl5pPr>
            <a:lvl6pPr marL="1853717" indent="0">
              <a:buNone/>
              <a:defRPr sz="1622"/>
            </a:lvl6pPr>
            <a:lvl7pPr marL="2224461" indent="0">
              <a:buNone/>
              <a:defRPr sz="1622"/>
            </a:lvl7pPr>
            <a:lvl8pPr marL="2595204" indent="0">
              <a:buNone/>
              <a:defRPr sz="1622"/>
            </a:lvl8pPr>
            <a:lvl9pPr marL="2965948" indent="0">
              <a:buNone/>
              <a:defRPr sz="1622"/>
            </a:lvl9pPr>
          </a:lstStyle>
          <a:p>
            <a:r>
              <a:rPr lang="en-US"/>
              <a:t>Click icon to add picture</a:t>
            </a:r>
            <a:endParaRPr lang="en-US" dirty="0"/>
          </a:p>
        </p:txBody>
      </p:sp>
      <p:sp>
        <p:nvSpPr>
          <p:cNvPr id="4" name="Text Placeholder 3"/>
          <p:cNvSpPr>
            <a:spLocks noGrp="1"/>
          </p:cNvSpPr>
          <p:nvPr>
            <p:ph type="body" sz="half" idx="2"/>
          </p:nvPr>
        </p:nvSpPr>
        <p:spPr>
          <a:xfrm>
            <a:off x="510762" y="3164205"/>
            <a:ext cx="2391599" cy="5862081"/>
          </a:xfrm>
        </p:spPr>
        <p:txBody>
          <a:bodyPr/>
          <a:lstStyle>
            <a:lvl1pPr marL="0" indent="0">
              <a:buNone/>
              <a:defRPr sz="1297"/>
            </a:lvl1pPr>
            <a:lvl2pPr marL="370743" indent="0">
              <a:buNone/>
              <a:defRPr sz="1135"/>
            </a:lvl2pPr>
            <a:lvl3pPr marL="741487" indent="0">
              <a:buNone/>
              <a:defRPr sz="973"/>
            </a:lvl3pPr>
            <a:lvl4pPr marL="1112230" indent="0">
              <a:buNone/>
              <a:defRPr sz="811"/>
            </a:lvl4pPr>
            <a:lvl5pPr marL="1482974" indent="0">
              <a:buNone/>
              <a:defRPr sz="811"/>
            </a:lvl5pPr>
            <a:lvl6pPr marL="1853717" indent="0">
              <a:buNone/>
              <a:defRPr sz="811"/>
            </a:lvl6pPr>
            <a:lvl7pPr marL="2224461" indent="0">
              <a:buNone/>
              <a:defRPr sz="811"/>
            </a:lvl7pPr>
            <a:lvl8pPr marL="2595204" indent="0">
              <a:buNone/>
              <a:defRPr sz="811"/>
            </a:lvl8pPr>
            <a:lvl9pPr marL="2965948" indent="0">
              <a:buNone/>
              <a:defRPr sz="811"/>
            </a:lvl9pPr>
          </a:lstStyle>
          <a:p>
            <a:pPr lvl="0"/>
            <a:r>
              <a:rPr lang="en-US"/>
              <a:t>Click to edit Master text styles</a:t>
            </a:r>
          </a:p>
        </p:txBody>
      </p:sp>
      <p:sp>
        <p:nvSpPr>
          <p:cNvPr id="5" name="Date Placeholder 4"/>
          <p:cNvSpPr>
            <a:spLocks noGrp="1"/>
          </p:cNvSpPr>
          <p:nvPr>
            <p:ph type="dt" sz="half" idx="10"/>
          </p:nvPr>
        </p:nvSpPr>
        <p:spPr/>
        <p:txBody>
          <a:bodyPr/>
          <a:lstStyle/>
          <a:p>
            <a:fld id="{5F47F83F-B887-42E1-825D-C8464F9858BC}"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4D82B5-5822-4A47-8316-FDEBA3FDA290}" type="slidenum">
              <a:rPr lang="en-GB" smtClean="0"/>
              <a:t>‹#›</a:t>
            </a:fld>
            <a:endParaRPr lang="en-GB"/>
          </a:p>
        </p:txBody>
      </p:sp>
    </p:spTree>
    <p:extLst>
      <p:ext uri="{BB962C8B-B14F-4D97-AF65-F5344CB8AC3E}">
        <p14:creationId xmlns:p14="http://schemas.microsoft.com/office/powerpoint/2010/main" val="209959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9796" y="561551"/>
            <a:ext cx="6395621" cy="20386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9796" y="2807743"/>
            <a:ext cx="6395621" cy="66921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9796" y="9775833"/>
            <a:ext cx="1668423" cy="561549"/>
          </a:xfrm>
          <a:prstGeom prst="rect">
            <a:avLst/>
          </a:prstGeom>
        </p:spPr>
        <p:txBody>
          <a:bodyPr vert="horz" lIns="91440" tIns="45720" rIns="91440" bIns="45720" rtlCol="0" anchor="ctr"/>
          <a:lstStyle>
            <a:lvl1pPr algn="l">
              <a:defRPr sz="973">
                <a:solidFill>
                  <a:schemeClr val="tx1">
                    <a:tint val="75000"/>
                  </a:schemeClr>
                </a:solidFill>
              </a:defRPr>
            </a:lvl1pPr>
          </a:lstStyle>
          <a:p>
            <a:fld id="{5F47F83F-B887-42E1-825D-C8464F9858BC}" type="datetimeFigureOut">
              <a:rPr lang="en-GB" smtClean="0"/>
              <a:t>21/04/2023</a:t>
            </a:fld>
            <a:endParaRPr lang="en-GB"/>
          </a:p>
        </p:txBody>
      </p:sp>
      <p:sp>
        <p:nvSpPr>
          <p:cNvPr id="5" name="Footer Placeholder 4"/>
          <p:cNvSpPr>
            <a:spLocks noGrp="1"/>
          </p:cNvSpPr>
          <p:nvPr>
            <p:ph type="ftr" sz="quarter" idx="3"/>
          </p:nvPr>
        </p:nvSpPr>
        <p:spPr>
          <a:xfrm>
            <a:off x="2456290" y="9775833"/>
            <a:ext cx="2502634" cy="561549"/>
          </a:xfrm>
          <a:prstGeom prst="rect">
            <a:avLst/>
          </a:prstGeom>
        </p:spPr>
        <p:txBody>
          <a:bodyPr vert="horz" lIns="91440" tIns="45720" rIns="91440" bIns="45720" rtlCol="0" anchor="ctr"/>
          <a:lstStyle>
            <a:lvl1pPr algn="ctr">
              <a:defRPr sz="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236994" y="9775833"/>
            <a:ext cx="1668423" cy="561549"/>
          </a:xfrm>
          <a:prstGeom prst="rect">
            <a:avLst/>
          </a:prstGeom>
        </p:spPr>
        <p:txBody>
          <a:bodyPr vert="horz" lIns="91440" tIns="45720" rIns="91440" bIns="45720" rtlCol="0" anchor="ctr"/>
          <a:lstStyle>
            <a:lvl1pPr algn="r">
              <a:defRPr sz="973">
                <a:solidFill>
                  <a:schemeClr val="tx1">
                    <a:tint val="75000"/>
                  </a:schemeClr>
                </a:solidFill>
              </a:defRPr>
            </a:lvl1pPr>
          </a:lstStyle>
          <a:p>
            <a:fld id="{114D82B5-5822-4A47-8316-FDEBA3FDA290}" type="slidenum">
              <a:rPr lang="en-GB" smtClean="0"/>
              <a:t>‹#›</a:t>
            </a:fld>
            <a:endParaRPr lang="en-GB"/>
          </a:p>
        </p:txBody>
      </p:sp>
    </p:spTree>
    <p:extLst>
      <p:ext uri="{BB962C8B-B14F-4D97-AF65-F5344CB8AC3E}">
        <p14:creationId xmlns:p14="http://schemas.microsoft.com/office/powerpoint/2010/main" val="3417027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41487" rtl="0" eaLnBrk="1" latinLnBrk="0" hangingPunct="1">
        <a:lnSpc>
          <a:spcPct val="90000"/>
        </a:lnSpc>
        <a:spcBef>
          <a:spcPct val="0"/>
        </a:spcBef>
        <a:buNone/>
        <a:defRPr sz="3568" kern="1200">
          <a:solidFill>
            <a:schemeClr val="tx1"/>
          </a:solidFill>
          <a:latin typeface="+mj-lt"/>
          <a:ea typeface="+mj-ea"/>
          <a:cs typeface="+mj-cs"/>
        </a:defRPr>
      </a:lvl1pPr>
    </p:titleStyle>
    <p:bodyStyle>
      <a:lvl1pPr marL="185372" indent="-185372" algn="l" defTabSz="741487" rtl="0" eaLnBrk="1" latinLnBrk="0" hangingPunct="1">
        <a:lnSpc>
          <a:spcPct val="90000"/>
        </a:lnSpc>
        <a:spcBef>
          <a:spcPts val="811"/>
        </a:spcBef>
        <a:buFont typeface="Arial" panose="020B0604020202020204" pitchFamily="34" charset="0"/>
        <a:buChar char="•"/>
        <a:defRPr sz="2271" kern="1200">
          <a:solidFill>
            <a:schemeClr val="tx1"/>
          </a:solidFill>
          <a:latin typeface="+mn-lt"/>
          <a:ea typeface="+mn-ea"/>
          <a:cs typeface="+mn-cs"/>
        </a:defRPr>
      </a:lvl1pPr>
      <a:lvl2pPr marL="556115" indent="-185372" algn="l" defTabSz="741487" rtl="0" eaLnBrk="1" latinLnBrk="0" hangingPunct="1">
        <a:lnSpc>
          <a:spcPct val="90000"/>
        </a:lnSpc>
        <a:spcBef>
          <a:spcPts val="405"/>
        </a:spcBef>
        <a:buFont typeface="Arial" panose="020B0604020202020204" pitchFamily="34" charset="0"/>
        <a:buChar char="•"/>
        <a:defRPr sz="1946" kern="1200">
          <a:solidFill>
            <a:schemeClr val="tx1"/>
          </a:solidFill>
          <a:latin typeface="+mn-lt"/>
          <a:ea typeface="+mn-ea"/>
          <a:cs typeface="+mn-cs"/>
        </a:defRPr>
      </a:lvl2pPr>
      <a:lvl3pPr marL="926859" indent="-185372" algn="l" defTabSz="741487" rtl="0" eaLnBrk="1" latinLnBrk="0" hangingPunct="1">
        <a:lnSpc>
          <a:spcPct val="90000"/>
        </a:lnSpc>
        <a:spcBef>
          <a:spcPts val="405"/>
        </a:spcBef>
        <a:buFont typeface="Arial" panose="020B0604020202020204" pitchFamily="34" charset="0"/>
        <a:buChar char="•"/>
        <a:defRPr sz="1622" kern="1200">
          <a:solidFill>
            <a:schemeClr val="tx1"/>
          </a:solidFill>
          <a:latin typeface="+mn-lt"/>
          <a:ea typeface="+mn-ea"/>
          <a:cs typeface="+mn-cs"/>
        </a:defRPr>
      </a:lvl3pPr>
      <a:lvl4pPr marL="1297602"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4pPr>
      <a:lvl5pPr marL="1668346"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5pPr>
      <a:lvl6pPr marL="2039089"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09833"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0576"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1320" indent="-185372" algn="l" defTabSz="741487"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p:bodyStyle>
    <p:otherStyle>
      <a:defPPr>
        <a:defRPr lang="en-US"/>
      </a:defPPr>
      <a:lvl1pPr marL="0" algn="l" defTabSz="741487" rtl="0" eaLnBrk="1" latinLnBrk="0" hangingPunct="1">
        <a:defRPr sz="1460" kern="1200">
          <a:solidFill>
            <a:schemeClr val="tx1"/>
          </a:solidFill>
          <a:latin typeface="+mn-lt"/>
          <a:ea typeface="+mn-ea"/>
          <a:cs typeface="+mn-cs"/>
        </a:defRPr>
      </a:lvl1pPr>
      <a:lvl2pPr marL="370743" algn="l" defTabSz="741487" rtl="0" eaLnBrk="1" latinLnBrk="0" hangingPunct="1">
        <a:defRPr sz="1460" kern="1200">
          <a:solidFill>
            <a:schemeClr val="tx1"/>
          </a:solidFill>
          <a:latin typeface="+mn-lt"/>
          <a:ea typeface="+mn-ea"/>
          <a:cs typeface="+mn-cs"/>
        </a:defRPr>
      </a:lvl2pPr>
      <a:lvl3pPr marL="741487" algn="l" defTabSz="741487" rtl="0" eaLnBrk="1" latinLnBrk="0" hangingPunct="1">
        <a:defRPr sz="1460" kern="1200">
          <a:solidFill>
            <a:schemeClr val="tx1"/>
          </a:solidFill>
          <a:latin typeface="+mn-lt"/>
          <a:ea typeface="+mn-ea"/>
          <a:cs typeface="+mn-cs"/>
        </a:defRPr>
      </a:lvl3pPr>
      <a:lvl4pPr marL="1112230" algn="l" defTabSz="741487" rtl="0" eaLnBrk="1" latinLnBrk="0" hangingPunct="1">
        <a:defRPr sz="1460" kern="1200">
          <a:solidFill>
            <a:schemeClr val="tx1"/>
          </a:solidFill>
          <a:latin typeface="+mn-lt"/>
          <a:ea typeface="+mn-ea"/>
          <a:cs typeface="+mn-cs"/>
        </a:defRPr>
      </a:lvl4pPr>
      <a:lvl5pPr marL="1482974" algn="l" defTabSz="741487" rtl="0" eaLnBrk="1" latinLnBrk="0" hangingPunct="1">
        <a:defRPr sz="1460" kern="1200">
          <a:solidFill>
            <a:schemeClr val="tx1"/>
          </a:solidFill>
          <a:latin typeface="+mn-lt"/>
          <a:ea typeface="+mn-ea"/>
          <a:cs typeface="+mn-cs"/>
        </a:defRPr>
      </a:lvl5pPr>
      <a:lvl6pPr marL="1853717" algn="l" defTabSz="741487" rtl="0" eaLnBrk="1" latinLnBrk="0" hangingPunct="1">
        <a:defRPr sz="1460" kern="1200">
          <a:solidFill>
            <a:schemeClr val="tx1"/>
          </a:solidFill>
          <a:latin typeface="+mn-lt"/>
          <a:ea typeface="+mn-ea"/>
          <a:cs typeface="+mn-cs"/>
        </a:defRPr>
      </a:lvl6pPr>
      <a:lvl7pPr marL="2224461" algn="l" defTabSz="741487" rtl="0" eaLnBrk="1" latinLnBrk="0" hangingPunct="1">
        <a:defRPr sz="1460" kern="1200">
          <a:solidFill>
            <a:schemeClr val="tx1"/>
          </a:solidFill>
          <a:latin typeface="+mn-lt"/>
          <a:ea typeface="+mn-ea"/>
          <a:cs typeface="+mn-cs"/>
        </a:defRPr>
      </a:lvl7pPr>
      <a:lvl8pPr marL="2595204" algn="l" defTabSz="741487" rtl="0" eaLnBrk="1" latinLnBrk="0" hangingPunct="1">
        <a:defRPr sz="1460" kern="1200">
          <a:solidFill>
            <a:schemeClr val="tx1"/>
          </a:solidFill>
          <a:latin typeface="+mn-lt"/>
          <a:ea typeface="+mn-ea"/>
          <a:cs typeface="+mn-cs"/>
        </a:defRPr>
      </a:lvl8pPr>
      <a:lvl9pPr marL="2965948" algn="l" defTabSz="741487" rtl="0" eaLnBrk="1" latinLnBrk="0" hangingPunct="1">
        <a:defRPr sz="14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2.wdp"/><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4FFD8EE6-0E55-3D58-6663-673FDF358369}"/>
              </a:ext>
            </a:extLst>
          </p:cNvPr>
          <p:cNvSpPr txBox="1"/>
          <p:nvPr/>
        </p:nvSpPr>
        <p:spPr>
          <a:xfrm>
            <a:off x="4829784" y="880037"/>
            <a:ext cx="2577488" cy="1246495"/>
          </a:xfrm>
          <a:prstGeom prst="rect">
            <a:avLst/>
          </a:prstGeom>
          <a:noFill/>
        </p:spPr>
        <p:txBody>
          <a:bodyPr wrap="square" rtlCol="0">
            <a:spAutoFit/>
          </a:bodyPr>
          <a:lstStyle/>
          <a:p>
            <a:r>
              <a:rPr lang="en-GB" sz="500" b="1" dirty="0" err="1">
                <a:solidFill>
                  <a:schemeClr val="bg1"/>
                </a:solidFill>
              </a:rPr>
              <a:t>Bbbbbbbbbbbb</a:t>
            </a:r>
            <a:r>
              <a:rPr lang="en-GB" sz="500" b="1" dirty="0">
                <a:solidFill>
                  <a:srgbClr val="00B050"/>
                </a:solidFill>
              </a:rPr>
              <a:t> Unix Processes</a:t>
            </a:r>
            <a:r>
              <a:rPr lang="en-GB" sz="500" dirty="0">
                <a:solidFill>
                  <a:srgbClr val="00B050"/>
                </a:solidFill>
              </a:rPr>
              <a:t>: </a:t>
            </a:r>
            <a:r>
              <a:rPr lang="en-GB" sz="500" i="1" u="sng" dirty="0">
                <a:solidFill>
                  <a:srgbClr val="00B050"/>
                </a:solidFill>
              </a:rPr>
              <a:t>int fork(void) </a:t>
            </a:r>
            <a:r>
              <a:rPr lang="en-GB" sz="500" dirty="0">
                <a:solidFill>
                  <a:srgbClr val="00B050"/>
                </a:solidFill>
              </a:rPr>
              <a:t>– creates copy of parent </a:t>
            </a:r>
            <a:r>
              <a:rPr lang="en-GB" sz="500" dirty="0" err="1">
                <a:solidFill>
                  <a:srgbClr val="00B050"/>
                </a:solidFill>
              </a:rPr>
              <a:t>prcs</a:t>
            </a:r>
            <a:r>
              <a:rPr lang="en-GB" sz="500" dirty="0">
                <a:solidFill>
                  <a:srgbClr val="00B050"/>
                </a:solidFill>
              </a:rPr>
              <a:t>. Returns: -1 = am </a:t>
            </a:r>
            <a:r>
              <a:rPr lang="en-GB" sz="500" dirty="0" err="1">
                <a:solidFill>
                  <a:srgbClr val="00B050"/>
                </a:solidFill>
              </a:rPr>
              <a:t>p+err</a:t>
            </a:r>
            <a:r>
              <a:rPr lang="en-GB" sz="500" dirty="0">
                <a:solidFill>
                  <a:srgbClr val="00B050"/>
                </a:solidFill>
              </a:rPr>
              <a:t>, 0 = am c, 1 = am </a:t>
            </a:r>
            <a:r>
              <a:rPr lang="en-GB" sz="500" dirty="0" err="1">
                <a:solidFill>
                  <a:srgbClr val="00B050"/>
                </a:solidFill>
              </a:rPr>
              <a:t>p+c’s</a:t>
            </a:r>
            <a:r>
              <a:rPr lang="en-GB" sz="500" dirty="0">
                <a:solidFill>
                  <a:srgbClr val="00B050"/>
                </a:solidFill>
              </a:rPr>
              <a:t> </a:t>
            </a:r>
            <a:r>
              <a:rPr lang="en-GB" sz="500" dirty="0" err="1">
                <a:solidFill>
                  <a:srgbClr val="00B050"/>
                </a:solidFill>
              </a:rPr>
              <a:t>pid</a:t>
            </a:r>
            <a:r>
              <a:rPr lang="en-GB" sz="500" dirty="0">
                <a:solidFill>
                  <a:srgbClr val="00B050"/>
                </a:solidFill>
              </a:rPr>
              <a:t>. Fail: max </a:t>
            </a:r>
            <a:r>
              <a:rPr lang="en-GB" sz="500" dirty="0" err="1">
                <a:solidFill>
                  <a:srgbClr val="00B050"/>
                </a:solidFill>
              </a:rPr>
              <a:t>thds</a:t>
            </a:r>
            <a:r>
              <a:rPr lang="en-GB" sz="500" dirty="0">
                <a:solidFill>
                  <a:srgbClr val="00B050"/>
                </a:solidFill>
              </a:rPr>
              <a:t> reached, low memory, p killed. Linux: clone() </a:t>
            </a:r>
            <a:r>
              <a:rPr lang="en-GB" sz="500" dirty="0" err="1">
                <a:solidFill>
                  <a:srgbClr val="00B050"/>
                </a:solidFill>
              </a:rPr>
              <a:t>syscall</a:t>
            </a:r>
            <a:r>
              <a:rPr lang="en-GB" sz="500" dirty="0">
                <a:solidFill>
                  <a:srgbClr val="00B050"/>
                </a:solidFill>
              </a:rPr>
              <a:t> + COW. </a:t>
            </a:r>
            <a:r>
              <a:rPr lang="en-GB" sz="500" i="1" u="sng" dirty="0">
                <a:solidFill>
                  <a:srgbClr val="00B050"/>
                </a:solidFill>
              </a:rPr>
              <a:t>int </a:t>
            </a:r>
            <a:r>
              <a:rPr lang="en-GB" sz="500" i="1" u="sng" dirty="0" err="1">
                <a:solidFill>
                  <a:srgbClr val="00B050"/>
                </a:solidFill>
              </a:rPr>
              <a:t>execve</a:t>
            </a:r>
            <a:r>
              <a:rPr lang="en-GB" sz="500" i="1" u="sng" dirty="0">
                <a:solidFill>
                  <a:srgbClr val="00B050"/>
                </a:solidFill>
              </a:rPr>
              <a:t>(</a:t>
            </a:r>
            <a:r>
              <a:rPr lang="en-GB" sz="500" i="1" u="sng" dirty="0" err="1">
                <a:solidFill>
                  <a:srgbClr val="00B050"/>
                </a:solidFill>
              </a:rPr>
              <a:t>const</a:t>
            </a:r>
            <a:r>
              <a:rPr lang="en-GB" sz="500" i="1" u="sng" dirty="0">
                <a:solidFill>
                  <a:srgbClr val="00B050"/>
                </a:solidFill>
              </a:rPr>
              <a:t> char *path, char *</a:t>
            </a:r>
            <a:r>
              <a:rPr lang="en-GB" sz="500" i="1" u="sng" dirty="0" err="1">
                <a:solidFill>
                  <a:srgbClr val="00B050"/>
                </a:solidFill>
              </a:rPr>
              <a:t>const</a:t>
            </a:r>
            <a:r>
              <a:rPr lang="en-GB" sz="500" i="1" u="sng" dirty="0">
                <a:solidFill>
                  <a:srgbClr val="00B050"/>
                </a:solidFill>
              </a:rPr>
              <a:t> </a:t>
            </a:r>
            <a:r>
              <a:rPr lang="en-GB" sz="500" i="1" u="sng" dirty="0" err="1">
                <a:solidFill>
                  <a:srgbClr val="00B050"/>
                </a:solidFill>
              </a:rPr>
              <a:t>argv</a:t>
            </a:r>
            <a:r>
              <a:rPr lang="en-GB" sz="500" i="1" u="sng" dirty="0">
                <a:solidFill>
                  <a:srgbClr val="00B050"/>
                </a:solidFill>
              </a:rPr>
              <a:t>[], char *</a:t>
            </a:r>
            <a:r>
              <a:rPr lang="en-GB" sz="500" i="1" u="sng" dirty="0" err="1">
                <a:solidFill>
                  <a:srgbClr val="00B050"/>
                </a:solidFill>
              </a:rPr>
              <a:t>const</a:t>
            </a:r>
            <a:r>
              <a:rPr lang="en-GB" sz="500" i="1" u="sng" dirty="0">
                <a:solidFill>
                  <a:srgbClr val="00B050"/>
                </a:solidFill>
              </a:rPr>
              <a:t> </a:t>
            </a:r>
            <a:r>
              <a:rPr lang="en-GB" sz="500" i="1" u="sng" dirty="0" err="1">
                <a:solidFill>
                  <a:srgbClr val="00B050"/>
                </a:solidFill>
              </a:rPr>
              <a:t>envp</a:t>
            </a:r>
            <a:r>
              <a:rPr lang="en-GB" sz="500" i="1" u="sng" dirty="0">
                <a:solidFill>
                  <a:srgbClr val="00B050"/>
                </a:solidFill>
              </a:rPr>
              <a:t>[])</a:t>
            </a:r>
            <a:r>
              <a:rPr lang="en-GB" sz="500" u="sng" dirty="0">
                <a:solidFill>
                  <a:srgbClr val="00B050"/>
                </a:solidFill>
              </a:rPr>
              <a:t> </a:t>
            </a:r>
            <a:r>
              <a:rPr lang="en-GB" sz="500" dirty="0">
                <a:solidFill>
                  <a:srgbClr val="00B050"/>
                </a:solidFill>
              </a:rPr>
              <a:t>– replaces currently running program with new one (new stack/heap). Params: path = pathname of new prog, </a:t>
            </a:r>
            <a:r>
              <a:rPr lang="en-GB" sz="500" dirty="0" err="1">
                <a:solidFill>
                  <a:srgbClr val="00B050"/>
                </a:solidFill>
              </a:rPr>
              <a:t>argv</a:t>
            </a:r>
            <a:r>
              <a:rPr lang="en-GB" sz="500" dirty="0">
                <a:solidFill>
                  <a:srgbClr val="00B050"/>
                </a:solidFill>
              </a:rPr>
              <a:t> = </a:t>
            </a:r>
            <a:r>
              <a:rPr lang="en-GB" sz="500" dirty="0" err="1">
                <a:solidFill>
                  <a:srgbClr val="00B050"/>
                </a:solidFill>
              </a:rPr>
              <a:t>args</a:t>
            </a:r>
            <a:r>
              <a:rPr lang="en-GB" sz="500" dirty="0">
                <a:solidFill>
                  <a:srgbClr val="00B050"/>
                </a:solidFill>
              </a:rPr>
              <a:t> to main, </a:t>
            </a:r>
            <a:r>
              <a:rPr lang="en-GB" sz="500" dirty="0" err="1">
                <a:solidFill>
                  <a:srgbClr val="00B050"/>
                </a:solidFill>
              </a:rPr>
              <a:t>envp</a:t>
            </a:r>
            <a:r>
              <a:rPr lang="en-GB" sz="500" dirty="0">
                <a:solidFill>
                  <a:srgbClr val="00B050"/>
                </a:solidFill>
              </a:rPr>
              <a:t> = env var. Returns: 0/-1. Combined with fork() to make new child </a:t>
            </a:r>
            <a:r>
              <a:rPr lang="en-GB" sz="500" dirty="0" err="1">
                <a:solidFill>
                  <a:srgbClr val="00B050"/>
                </a:solidFill>
              </a:rPr>
              <a:t>prcs</a:t>
            </a:r>
            <a:r>
              <a:rPr lang="en-GB" sz="500" dirty="0">
                <a:solidFill>
                  <a:srgbClr val="00B050"/>
                </a:solidFill>
              </a:rPr>
              <a:t> to run program (Unix philosophy – basic blocks easily combined). Wrappers: </a:t>
            </a:r>
            <a:r>
              <a:rPr lang="en-GB" sz="500" dirty="0" err="1">
                <a:solidFill>
                  <a:srgbClr val="00B050"/>
                </a:solidFill>
              </a:rPr>
              <a:t>execl</a:t>
            </a:r>
            <a:r>
              <a:rPr lang="en-GB" sz="500" dirty="0">
                <a:solidFill>
                  <a:srgbClr val="00B050"/>
                </a:solidFill>
              </a:rPr>
              <a:t>, </a:t>
            </a:r>
            <a:r>
              <a:rPr lang="en-GB" sz="500" dirty="0" err="1">
                <a:solidFill>
                  <a:srgbClr val="00B050"/>
                </a:solidFill>
              </a:rPr>
              <a:t>execle</a:t>
            </a:r>
            <a:r>
              <a:rPr lang="en-GB" sz="500" dirty="0">
                <a:solidFill>
                  <a:srgbClr val="00B050"/>
                </a:solidFill>
              </a:rPr>
              <a:t>, </a:t>
            </a:r>
            <a:r>
              <a:rPr lang="en-GB" sz="500" dirty="0" err="1">
                <a:solidFill>
                  <a:srgbClr val="00B050"/>
                </a:solidFill>
              </a:rPr>
              <a:t>execvp</a:t>
            </a:r>
            <a:r>
              <a:rPr lang="en-GB" sz="500" dirty="0">
                <a:solidFill>
                  <a:srgbClr val="00B050"/>
                </a:solidFill>
              </a:rPr>
              <a:t>, </a:t>
            </a:r>
            <a:r>
              <a:rPr lang="en-GB" sz="500" dirty="0" err="1">
                <a:solidFill>
                  <a:srgbClr val="00B050"/>
                </a:solidFill>
              </a:rPr>
              <a:t>execv</a:t>
            </a:r>
            <a:r>
              <a:rPr lang="en-GB" sz="500" dirty="0">
                <a:solidFill>
                  <a:srgbClr val="00B050"/>
                </a:solidFill>
              </a:rPr>
              <a:t>. Windows: </a:t>
            </a:r>
            <a:r>
              <a:rPr lang="en-GB" sz="500" dirty="0" err="1">
                <a:solidFill>
                  <a:srgbClr val="00B050"/>
                </a:solidFill>
              </a:rPr>
              <a:t>CreateProcess</a:t>
            </a:r>
            <a:r>
              <a:rPr lang="en-GB" sz="500" dirty="0">
                <a:solidFill>
                  <a:srgbClr val="00B050"/>
                </a:solidFill>
              </a:rPr>
              <a:t>.</a:t>
            </a:r>
            <a:r>
              <a:rPr lang="en-GB" sz="500" i="1" dirty="0">
                <a:solidFill>
                  <a:srgbClr val="00B050"/>
                </a:solidFill>
              </a:rPr>
              <a:t> </a:t>
            </a:r>
            <a:r>
              <a:rPr lang="en-GB" sz="500" i="1" u="sng" dirty="0">
                <a:solidFill>
                  <a:srgbClr val="00B050"/>
                </a:solidFill>
              </a:rPr>
              <a:t>void exit(int status)</a:t>
            </a:r>
            <a:r>
              <a:rPr lang="en-GB" sz="500" dirty="0">
                <a:solidFill>
                  <a:srgbClr val="00B050"/>
                </a:solidFill>
              </a:rPr>
              <a:t> – kills </a:t>
            </a:r>
            <a:r>
              <a:rPr lang="en-GB" sz="500" dirty="0" err="1">
                <a:solidFill>
                  <a:srgbClr val="00B050"/>
                </a:solidFill>
              </a:rPr>
              <a:t>prcs</a:t>
            </a:r>
            <a:r>
              <a:rPr lang="en-GB" sz="500" dirty="0">
                <a:solidFill>
                  <a:srgbClr val="00B050"/>
                </a:solidFill>
              </a:rPr>
              <a:t>, returns exit code. </a:t>
            </a:r>
            <a:r>
              <a:rPr lang="en-GB" sz="500" i="1" u="sng" dirty="0">
                <a:solidFill>
                  <a:srgbClr val="00B050"/>
                </a:solidFill>
              </a:rPr>
              <a:t>int kill(int </a:t>
            </a:r>
            <a:r>
              <a:rPr lang="en-GB" sz="500" i="1" u="sng" dirty="0" err="1">
                <a:solidFill>
                  <a:srgbClr val="00B050"/>
                </a:solidFill>
              </a:rPr>
              <a:t>pid</a:t>
            </a:r>
            <a:r>
              <a:rPr lang="en-GB" sz="500" i="1" u="sng" dirty="0">
                <a:solidFill>
                  <a:srgbClr val="00B050"/>
                </a:solidFill>
              </a:rPr>
              <a:t>, int sig)</a:t>
            </a:r>
            <a:r>
              <a:rPr lang="en-GB" sz="500" dirty="0">
                <a:solidFill>
                  <a:srgbClr val="00B050"/>
                </a:solidFill>
              </a:rPr>
              <a:t> – sends any signal to </a:t>
            </a:r>
            <a:r>
              <a:rPr lang="en-GB" sz="500" dirty="0" err="1">
                <a:solidFill>
                  <a:srgbClr val="00B050"/>
                </a:solidFill>
              </a:rPr>
              <a:t>prcs</a:t>
            </a:r>
            <a:r>
              <a:rPr lang="en-GB" sz="500" dirty="0">
                <a:solidFill>
                  <a:srgbClr val="00B050"/>
                </a:solidFill>
              </a:rPr>
              <a:t>/p group. Params: </a:t>
            </a:r>
            <a:r>
              <a:rPr lang="en-GB" sz="500" dirty="0" err="1">
                <a:solidFill>
                  <a:srgbClr val="00B050"/>
                </a:solidFill>
              </a:rPr>
              <a:t>pid</a:t>
            </a:r>
            <a:r>
              <a:rPr lang="en-GB" sz="500" dirty="0">
                <a:solidFill>
                  <a:srgbClr val="00B050"/>
                </a:solidFill>
              </a:rPr>
              <a:t> = &gt;0 </a:t>
            </a:r>
            <a:r>
              <a:rPr lang="en-GB" sz="500" dirty="0">
                <a:solidFill>
                  <a:srgbClr val="00B050"/>
                </a:solidFill>
                <a:sym typeface="Wingdings" panose="05000000000000000000" pitchFamily="2" charset="2"/>
              </a:rPr>
              <a:t> sig to </a:t>
            </a:r>
            <a:r>
              <a:rPr lang="en-GB" sz="500" dirty="0" err="1">
                <a:solidFill>
                  <a:srgbClr val="00B050"/>
                </a:solidFill>
                <a:sym typeface="Wingdings" panose="05000000000000000000" pitchFamily="2" charset="2"/>
              </a:rPr>
              <a:t>pid</a:t>
            </a:r>
            <a:r>
              <a:rPr lang="en-GB" sz="500" dirty="0">
                <a:solidFill>
                  <a:srgbClr val="00B050"/>
                </a:solidFill>
                <a:sym typeface="Wingdings" panose="05000000000000000000" pitchFamily="2" charset="2"/>
              </a:rPr>
              <a:t>, 0  every </a:t>
            </a:r>
            <a:r>
              <a:rPr lang="en-GB" sz="500" dirty="0" err="1">
                <a:solidFill>
                  <a:srgbClr val="00B050"/>
                </a:solidFill>
                <a:sym typeface="Wingdings" panose="05000000000000000000" pitchFamily="2" charset="2"/>
              </a:rPr>
              <a:t>prcs</a:t>
            </a:r>
            <a:r>
              <a:rPr lang="en-GB" sz="500" dirty="0">
                <a:solidFill>
                  <a:srgbClr val="00B050"/>
                </a:solidFill>
                <a:sym typeface="Wingdings" panose="05000000000000000000" pitchFamily="2" charset="2"/>
              </a:rPr>
              <a:t> in </a:t>
            </a:r>
            <a:r>
              <a:rPr lang="en-GB" sz="500" dirty="0" err="1">
                <a:solidFill>
                  <a:srgbClr val="00B050"/>
                </a:solidFill>
                <a:sym typeface="Wingdings" panose="05000000000000000000" pitchFamily="2" charset="2"/>
              </a:rPr>
              <a:t>curr</a:t>
            </a:r>
            <a:r>
              <a:rPr lang="en-GB" sz="500" dirty="0">
                <a:solidFill>
                  <a:srgbClr val="00B050"/>
                </a:solidFill>
                <a:sym typeface="Wingdings" panose="05000000000000000000" pitchFamily="2" charset="2"/>
              </a:rPr>
              <a:t> </a:t>
            </a:r>
            <a:r>
              <a:rPr lang="en-GB" sz="500" dirty="0" err="1">
                <a:solidFill>
                  <a:srgbClr val="00B050"/>
                </a:solidFill>
                <a:sym typeface="Wingdings" panose="05000000000000000000" pitchFamily="2" charset="2"/>
              </a:rPr>
              <a:t>prcs’s</a:t>
            </a:r>
            <a:r>
              <a:rPr lang="en-GB" sz="500" dirty="0">
                <a:solidFill>
                  <a:srgbClr val="00B050"/>
                </a:solidFill>
                <a:sym typeface="Wingdings" panose="05000000000000000000" pitchFamily="2" charset="2"/>
              </a:rPr>
              <a:t> group, -1  all this </a:t>
            </a:r>
            <a:r>
              <a:rPr lang="en-GB" sz="500" dirty="0" err="1">
                <a:solidFill>
                  <a:srgbClr val="00B050"/>
                </a:solidFill>
                <a:sym typeface="Wingdings" panose="05000000000000000000" pitchFamily="2" charset="2"/>
              </a:rPr>
              <a:t>prcs</a:t>
            </a:r>
            <a:r>
              <a:rPr lang="en-GB" sz="500" dirty="0">
                <a:solidFill>
                  <a:srgbClr val="00B050"/>
                </a:solidFill>
                <a:sym typeface="Wingdings" panose="05000000000000000000" pitchFamily="2" charset="2"/>
              </a:rPr>
              <a:t> can send to, &lt;-1  every </a:t>
            </a:r>
            <a:r>
              <a:rPr lang="en-GB" sz="500" dirty="0" err="1">
                <a:solidFill>
                  <a:srgbClr val="00B050"/>
                </a:solidFill>
                <a:sym typeface="Wingdings" panose="05000000000000000000" pitchFamily="2" charset="2"/>
              </a:rPr>
              <a:t>prcs</a:t>
            </a:r>
            <a:r>
              <a:rPr lang="en-GB" sz="500" dirty="0">
                <a:solidFill>
                  <a:srgbClr val="00B050"/>
                </a:solidFill>
                <a:sym typeface="Wingdings" panose="05000000000000000000" pitchFamily="2" charset="2"/>
              </a:rPr>
              <a:t> in p group with id –</a:t>
            </a:r>
            <a:r>
              <a:rPr lang="en-GB" sz="500" dirty="0" err="1">
                <a:solidFill>
                  <a:srgbClr val="00B050"/>
                </a:solidFill>
                <a:sym typeface="Wingdings" panose="05000000000000000000" pitchFamily="2" charset="2"/>
              </a:rPr>
              <a:t>pid</a:t>
            </a:r>
            <a:r>
              <a:rPr lang="en-GB" sz="500" dirty="0">
                <a:solidFill>
                  <a:srgbClr val="00B050"/>
                </a:solidFill>
                <a:sym typeface="Wingdings" panose="05000000000000000000" pitchFamily="2" charset="2"/>
              </a:rPr>
              <a:t>, sig = 0  no signal, any  signal is int</a:t>
            </a:r>
            <a:r>
              <a:rPr lang="en-GB" sz="500" dirty="0">
                <a:solidFill>
                  <a:srgbClr val="00B050"/>
                </a:solidFill>
              </a:rPr>
              <a:t>, Returns: 0/-1. </a:t>
            </a:r>
            <a:r>
              <a:rPr lang="en-GB" sz="500" i="1" u="sng" dirty="0">
                <a:solidFill>
                  <a:srgbClr val="00B050"/>
                </a:solidFill>
              </a:rPr>
              <a:t>int </a:t>
            </a:r>
            <a:r>
              <a:rPr lang="en-GB" sz="500" i="1" u="sng" dirty="0" err="1">
                <a:solidFill>
                  <a:srgbClr val="00B050"/>
                </a:solidFill>
              </a:rPr>
              <a:t>waitpid</a:t>
            </a:r>
            <a:r>
              <a:rPr lang="en-GB" sz="500" i="1" u="sng" dirty="0">
                <a:solidFill>
                  <a:srgbClr val="00B050"/>
                </a:solidFill>
              </a:rPr>
              <a:t>(int </a:t>
            </a:r>
            <a:r>
              <a:rPr lang="en-GB" sz="500" i="1" u="sng" dirty="0" err="1">
                <a:solidFill>
                  <a:srgbClr val="00B050"/>
                </a:solidFill>
              </a:rPr>
              <a:t>pid</a:t>
            </a:r>
            <a:r>
              <a:rPr lang="en-GB" sz="500" i="1" u="sng" dirty="0">
                <a:solidFill>
                  <a:srgbClr val="00B050"/>
                </a:solidFill>
              </a:rPr>
              <a:t>, int *stat, int options)</a:t>
            </a:r>
            <a:r>
              <a:rPr lang="en-GB" sz="500" dirty="0">
                <a:solidFill>
                  <a:srgbClr val="00B050"/>
                </a:solidFill>
              </a:rPr>
              <a:t> – suspend exec of calling </a:t>
            </a:r>
            <a:r>
              <a:rPr lang="en-GB" sz="500" dirty="0" err="1">
                <a:solidFill>
                  <a:srgbClr val="00B050"/>
                </a:solidFill>
              </a:rPr>
              <a:t>prcs</a:t>
            </a:r>
            <a:r>
              <a:rPr lang="en-GB" sz="500" dirty="0">
                <a:solidFill>
                  <a:srgbClr val="00B050"/>
                </a:solidFill>
              </a:rPr>
              <a:t> until terminates normally/signal received. Params: </a:t>
            </a:r>
            <a:r>
              <a:rPr lang="en-GB" sz="500" dirty="0" err="1">
                <a:solidFill>
                  <a:srgbClr val="00B050"/>
                </a:solidFill>
              </a:rPr>
              <a:t>pid</a:t>
            </a:r>
            <a:r>
              <a:rPr lang="en-GB" sz="500" dirty="0">
                <a:solidFill>
                  <a:srgbClr val="00B050"/>
                </a:solidFill>
              </a:rPr>
              <a:t> = -1 </a:t>
            </a:r>
            <a:r>
              <a:rPr lang="en-GB" sz="500" dirty="0">
                <a:solidFill>
                  <a:srgbClr val="00B050"/>
                </a:solidFill>
                <a:sym typeface="Wingdings" panose="05000000000000000000" pitchFamily="2" charset="2"/>
              </a:rPr>
              <a:t> wait for any child, 0  wait any c in </a:t>
            </a:r>
            <a:r>
              <a:rPr lang="en-GB" sz="500" dirty="0" err="1">
                <a:solidFill>
                  <a:srgbClr val="00B050"/>
                </a:solidFill>
                <a:sym typeface="Wingdings" panose="05000000000000000000" pitchFamily="2" charset="2"/>
              </a:rPr>
              <a:t>prcs</a:t>
            </a:r>
            <a:r>
              <a:rPr lang="en-GB" sz="500" dirty="0">
                <a:solidFill>
                  <a:srgbClr val="00B050"/>
                </a:solidFill>
                <a:sym typeface="Wingdings" panose="05000000000000000000" pitchFamily="2" charset="2"/>
              </a:rPr>
              <a:t> group, &gt;0  c in pg =</a:t>
            </a:r>
            <a:r>
              <a:rPr lang="en-GB" sz="500" dirty="0" err="1">
                <a:solidFill>
                  <a:srgbClr val="00B050"/>
                </a:solidFill>
                <a:sym typeface="Wingdings" panose="05000000000000000000" pitchFamily="2" charset="2"/>
              </a:rPr>
              <a:t>pid</a:t>
            </a:r>
            <a:r>
              <a:rPr lang="en-GB" sz="500" dirty="0">
                <a:solidFill>
                  <a:srgbClr val="00B050"/>
                </a:solidFill>
                <a:sym typeface="Wingdings" panose="05000000000000000000" pitchFamily="2" charset="2"/>
              </a:rPr>
              <a:t>, stat = pointer to place info on child, options = e.g. WNOHANG (return if c status not available). </a:t>
            </a:r>
            <a:r>
              <a:rPr lang="en-GB" sz="500" dirty="0">
                <a:solidFill>
                  <a:srgbClr val="00B050"/>
                </a:solidFill>
              </a:rPr>
              <a:t>Returns: </a:t>
            </a:r>
            <a:r>
              <a:rPr lang="en-GB" sz="500" dirty="0" err="1">
                <a:solidFill>
                  <a:srgbClr val="00B050"/>
                </a:solidFill>
              </a:rPr>
              <a:t>pid</a:t>
            </a:r>
            <a:r>
              <a:rPr lang="en-GB" sz="500" dirty="0">
                <a:solidFill>
                  <a:srgbClr val="00B050"/>
                </a:solidFill>
              </a:rPr>
              <a:t> </a:t>
            </a:r>
            <a:r>
              <a:rPr lang="en-GB" sz="500" dirty="0">
                <a:solidFill>
                  <a:srgbClr val="00B050"/>
                </a:solidFill>
                <a:sym typeface="Wingdings" panose="05000000000000000000" pitchFamily="2" charset="2"/>
              </a:rPr>
              <a:t> </a:t>
            </a:r>
            <a:r>
              <a:rPr lang="en-GB" sz="500" dirty="0" err="1">
                <a:solidFill>
                  <a:srgbClr val="00B050"/>
                </a:solidFill>
                <a:sym typeface="Wingdings" panose="05000000000000000000" pitchFamily="2" charset="2"/>
              </a:rPr>
              <a:t>pid</a:t>
            </a:r>
            <a:r>
              <a:rPr lang="en-GB" sz="500" dirty="0">
                <a:solidFill>
                  <a:srgbClr val="00B050"/>
                </a:solidFill>
                <a:sym typeface="Wingdings" panose="05000000000000000000" pitchFamily="2" charset="2"/>
              </a:rPr>
              <a:t> of child wated on/terminated (e code at *stat), 0  WNOHANG set + no terminated children, -1  err.</a:t>
            </a:r>
            <a:endParaRPr lang="en-GB" sz="500" dirty="0">
              <a:solidFill>
                <a:srgbClr val="00B050"/>
              </a:solidFill>
            </a:endParaRPr>
          </a:p>
        </p:txBody>
      </p:sp>
      <p:sp>
        <p:nvSpPr>
          <p:cNvPr id="4" name="Rectangle 3">
            <a:extLst>
              <a:ext uri="{FF2B5EF4-FFF2-40B4-BE49-F238E27FC236}">
                <a16:creationId xmlns:a16="http://schemas.microsoft.com/office/drawing/2014/main" id="{E84D0847-B90A-3F33-4FB6-5A57759C27F4}"/>
              </a:ext>
            </a:extLst>
          </p:cNvPr>
          <p:cNvSpPr/>
          <p:nvPr/>
        </p:nvSpPr>
        <p:spPr>
          <a:xfrm>
            <a:off x="5339" y="1510"/>
            <a:ext cx="417444" cy="29710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14" tIns="45656" rIns="91314" bIns="45656"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sz="1400" dirty="0">
                <a:solidFill>
                  <a:schemeClr val="tx1"/>
                </a:solidFill>
              </a:rPr>
              <a:t>OS</a:t>
            </a:r>
          </a:p>
        </p:txBody>
      </p:sp>
      <p:pic>
        <p:nvPicPr>
          <p:cNvPr id="11" name="Picture 10">
            <a:extLst>
              <a:ext uri="{FF2B5EF4-FFF2-40B4-BE49-F238E27FC236}">
                <a16:creationId xmlns:a16="http://schemas.microsoft.com/office/drawing/2014/main" id="{6879DD24-F153-E703-64DB-9FA25CBE1EEA}"/>
              </a:ext>
            </a:extLst>
          </p:cNvPr>
          <p:cNvPicPr>
            <a:picLocks noChangeAspect="1"/>
          </p:cNvPicPr>
          <p:nvPr/>
        </p:nvPicPr>
        <p:blipFill rotWithShape="1">
          <a:blip r:embed="rId2"/>
          <a:srcRect l="1737" t="6600" r="8296" b="4661"/>
          <a:stretch/>
        </p:blipFill>
        <p:spPr>
          <a:xfrm>
            <a:off x="148244" y="354949"/>
            <a:ext cx="1657456" cy="1030311"/>
          </a:xfrm>
          <a:prstGeom prst="rect">
            <a:avLst/>
          </a:prstGeom>
        </p:spPr>
      </p:pic>
      <p:sp>
        <p:nvSpPr>
          <p:cNvPr id="12" name="TextBox 11">
            <a:extLst>
              <a:ext uri="{FF2B5EF4-FFF2-40B4-BE49-F238E27FC236}">
                <a16:creationId xmlns:a16="http://schemas.microsoft.com/office/drawing/2014/main" id="{5BA1805B-424B-19BF-014F-5F98B8757E7A}"/>
              </a:ext>
            </a:extLst>
          </p:cNvPr>
          <p:cNvSpPr txBox="1"/>
          <p:nvPr/>
        </p:nvSpPr>
        <p:spPr>
          <a:xfrm>
            <a:off x="-4024" y="284284"/>
            <a:ext cx="1266693" cy="369332"/>
          </a:xfrm>
          <a:prstGeom prst="rect">
            <a:avLst/>
          </a:prstGeom>
          <a:noFill/>
        </p:spPr>
        <p:txBody>
          <a:bodyPr wrap="none" rtlCol="0">
            <a:spAutoFit/>
          </a:bodyPr>
          <a:lstStyle/>
          <a:p>
            <a:r>
              <a:rPr lang="en-GB" sz="600" b="1" dirty="0"/>
              <a:t>Computer Architecture Overview</a:t>
            </a:r>
            <a:r>
              <a:rPr lang="en-GB" sz="600" dirty="0"/>
              <a:t>:</a:t>
            </a:r>
          </a:p>
          <a:p>
            <a:r>
              <a:rPr lang="en-GB" sz="600" dirty="0"/>
              <a:t>I/O controller </a:t>
            </a:r>
          </a:p>
          <a:p>
            <a:r>
              <a:rPr lang="en-GB" sz="600" dirty="0"/>
              <a:t>has intelligence</a:t>
            </a:r>
          </a:p>
        </p:txBody>
      </p:sp>
      <p:sp>
        <p:nvSpPr>
          <p:cNvPr id="13" name="Rectangle 12">
            <a:extLst>
              <a:ext uri="{FF2B5EF4-FFF2-40B4-BE49-F238E27FC236}">
                <a16:creationId xmlns:a16="http://schemas.microsoft.com/office/drawing/2014/main" id="{E63F70D1-92F7-FD38-C6C9-6A9987CF1D13}"/>
              </a:ext>
            </a:extLst>
          </p:cNvPr>
          <p:cNvSpPr/>
          <p:nvPr/>
        </p:nvSpPr>
        <p:spPr>
          <a:xfrm>
            <a:off x="-56962" y="301744"/>
            <a:ext cx="1876768" cy="11068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sp>
        <p:nvSpPr>
          <p:cNvPr id="14" name="Rectangle 13">
            <a:extLst>
              <a:ext uri="{FF2B5EF4-FFF2-40B4-BE49-F238E27FC236}">
                <a16:creationId xmlns:a16="http://schemas.microsoft.com/office/drawing/2014/main" id="{9811E92A-2AD7-0DDB-E86D-D4638371552D}"/>
              </a:ext>
            </a:extLst>
          </p:cNvPr>
          <p:cNvSpPr/>
          <p:nvPr/>
        </p:nvSpPr>
        <p:spPr>
          <a:xfrm>
            <a:off x="822960" y="1084397"/>
            <a:ext cx="154745" cy="318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pic>
        <p:nvPicPr>
          <p:cNvPr id="15" name="Picture 14">
            <a:extLst>
              <a:ext uri="{FF2B5EF4-FFF2-40B4-BE49-F238E27FC236}">
                <a16:creationId xmlns:a16="http://schemas.microsoft.com/office/drawing/2014/main" id="{DE1CBC17-52AD-3A91-11DA-E742F0D73F01}"/>
              </a:ext>
            </a:extLst>
          </p:cNvPr>
          <p:cNvPicPr>
            <a:picLocks noChangeAspect="1"/>
          </p:cNvPicPr>
          <p:nvPr/>
        </p:nvPicPr>
        <p:blipFill rotWithShape="1">
          <a:blip r:embed="rId2"/>
          <a:srcRect l="38234" t="67103" r="44203" b="4661"/>
          <a:stretch/>
        </p:blipFill>
        <p:spPr>
          <a:xfrm>
            <a:off x="942534" y="1055127"/>
            <a:ext cx="323558" cy="327829"/>
          </a:xfrm>
          <a:prstGeom prst="rect">
            <a:avLst/>
          </a:prstGeom>
        </p:spPr>
      </p:pic>
      <p:sp>
        <p:nvSpPr>
          <p:cNvPr id="16" name="TextBox 15">
            <a:extLst>
              <a:ext uri="{FF2B5EF4-FFF2-40B4-BE49-F238E27FC236}">
                <a16:creationId xmlns:a16="http://schemas.microsoft.com/office/drawing/2014/main" id="{5F97EDC4-5DD1-8449-94EF-29AF2E81C919}"/>
              </a:ext>
            </a:extLst>
          </p:cNvPr>
          <p:cNvSpPr txBox="1"/>
          <p:nvPr/>
        </p:nvSpPr>
        <p:spPr>
          <a:xfrm>
            <a:off x="47259" y="1062881"/>
            <a:ext cx="1114425" cy="369332"/>
          </a:xfrm>
          <a:prstGeom prst="rect">
            <a:avLst/>
          </a:prstGeom>
          <a:noFill/>
        </p:spPr>
        <p:txBody>
          <a:bodyPr wrap="square" rtlCol="0">
            <a:spAutoFit/>
          </a:bodyPr>
          <a:lstStyle/>
          <a:p>
            <a:r>
              <a:rPr lang="en-GB" sz="600" b="1" dirty="0"/>
              <a:t>Sharing Resources</a:t>
            </a:r>
            <a:r>
              <a:rPr lang="en-GB" sz="600" dirty="0"/>
              <a:t>: Fair, efficient, simultaneous, protective</a:t>
            </a:r>
            <a:endParaRPr lang="en-GB" sz="600" b="1" dirty="0"/>
          </a:p>
        </p:txBody>
      </p:sp>
      <p:sp>
        <p:nvSpPr>
          <p:cNvPr id="17" name="TextBox 16">
            <a:extLst>
              <a:ext uri="{FF2B5EF4-FFF2-40B4-BE49-F238E27FC236}">
                <a16:creationId xmlns:a16="http://schemas.microsoft.com/office/drawing/2014/main" id="{41C6D42B-2C5A-1B76-00E8-2FEA38723532}"/>
              </a:ext>
            </a:extLst>
          </p:cNvPr>
          <p:cNvSpPr txBox="1"/>
          <p:nvPr/>
        </p:nvSpPr>
        <p:spPr>
          <a:xfrm>
            <a:off x="358447" y="17447"/>
            <a:ext cx="2954494" cy="323165"/>
          </a:xfrm>
          <a:prstGeom prst="rect">
            <a:avLst/>
          </a:prstGeom>
          <a:noFill/>
        </p:spPr>
        <p:txBody>
          <a:bodyPr wrap="square" rtlCol="0">
            <a:spAutoFit/>
          </a:bodyPr>
          <a:lstStyle/>
          <a:p>
            <a:r>
              <a:rPr lang="en-GB" sz="500" b="1" dirty="0"/>
              <a:t>Resources</a:t>
            </a:r>
            <a:r>
              <a:rPr lang="en-GB" sz="500" dirty="0"/>
              <a:t>: OS has to make efficient use of resources and share them to multiple users. </a:t>
            </a:r>
            <a:r>
              <a:rPr lang="en-GB" sz="500" i="1" dirty="0"/>
              <a:t>Processors</a:t>
            </a:r>
            <a:r>
              <a:rPr lang="en-GB" sz="500" dirty="0"/>
              <a:t>: CPU cores, multi-socket CPU, SMT/hyper-threading, </a:t>
            </a:r>
            <a:r>
              <a:rPr lang="en-GB" sz="500" i="1" dirty="0"/>
              <a:t>Memory</a:t>
            </a:r>
            <a:r>
              <a:rPr lang="en-GB" sz="500" dirty="0"/>
              <a:t>: caches, RAM, </a:t>
            </a:r>
            <a:r>
              <a:rPr lang="en-GB" sz="500" i="1" dirty="0"/>
              <a:t>I/O devices</a:t>
            </a:r>
            <a:r>
              <a:rPr lang="en-GB" sz="500" dirty="0"/>
              <a:t>: displays, GPUs, NICs, printers, </a:t>
            </a:r>
            <a:r>
              <a:rPr lang="en-GB" sz="500" i="1" dirty="0"/>
              <a:t>Internal Devices</a:t>
            </a:r>
            <a:r>
              <a:rPr lang="en-GB" sz="500" dirty="0"/>
              <a:t>: clocks, timers, interrupt controllers, </a:t>
            </a:r>
            <a:r>
              <a:rPr lang="en-GB" sz="500" i="1" dirty="0"/>
              <a:t>Persistent Storage</a:t>
            </a:r>
            <a:r>
              <a:rPr lang="en-GB" sz="500" dirty="0"/>
              <a:t>: disks, SSDs, DVDs.</a:t>
            </a:r>
          </a:p>
        </p:txBody>
      </p:sp>
      <p:sp>
        <p:nvSpPr>
          <p:cNvPr id="18" name="Rectangle 17">
            <a:extLst>
              <a:ext uri="{FF2B5EF4-FFF2-40B4-BE49-F238E27FC236}">
                <a16:creationId xmlns:a16="http://schemas.microsoft.com/office/drawing/2014/main" id="{596AA784-C28E-3022-AC75-2A748C6DF007}"/>
              </a:ext>
            </a:extLst>
          </p:cNvPr>
          <p:cNvSpPr/>
          <p:nvPr/>
        </p:nvSpPr>
        <p:spPr>
          <a:xfrm>
            <a:off x="422783" y="-59508"/>
            <a:ext cx="2735526" cy="360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2688EA7-0680-2C3F-3412-6E0BFA97AFEC}"/>
              </a:ext>
            </a:extLst>
          </p:cNvPr>
          <p:cNvSpPr txBox="1"/>
          <p:nvPr/>
        </p:nvSpPr>
        <p:spPr>
          <a:xfrm>
            <a:off x="1775790" y="278078"/>
            <a:ext cx="1446855" cy="477054"/>
          </a:xfrm>
          <a:prstGeom prst="rect">
            <a:avLst/>
          </a:prstGeom>
          <a:noFill/>
        </p:spPr>
        <p:txBody>
          <a:bodyPr wrap="square" rtlCol="0">
            <a:spAutoFit/>
          </a:bodyPr>
          <a:lstStyle/>
          <a:p>
            <a:r>
              <a:rPr lang="en-GB" sz="500" b="1" dirty="0"/>
              <a:t>Clean Interfaces</a:t>
            </a:r>
            <a:r>
              <a:rPr lang="en-GB" sz="500" dirty="0"/>
              <a:t>: OS abstracts hardware complexity/variability. </a:t>
            </a:r>
            <a:r>
              <a:rPr lang="en-GB" sz="500" b="1" dirty="0"/>
              <a:t>API</a:t>
            </a:r>
            <a:r>
              <a:rPr lang="en-GB" sz="500" dirty="0"/>
              <a:t> – for given OS there is spec of </a:t>
            </a:r>
            <a:r>
              <a:rPr lang="en-GB" sz="500" dirty="0" err="1"/>
              <a:t>syscalls</a:t>
            </a:r>
            <a:r>
              <a:rPr lang="en-GB" sz="500" dirty="0"/>
              <a:t> for interactions. </a:t>
            </a:r>
            <a:r>
              <a:rPr lang="en-GB" sz="500" b="1" dirty="0"/>
              <a:t>POSIX</a:t>
            </a:r>
            <a:r>
              <a:rPr lang="en-GB" sz="500" dirty="0"/>
              <a:t>: </a:t>
            </a:r>
            <a:r>
              <a:rPr lang="en-GB" sz="500" dirty="0" err="1"/>
              <a:t>unix</a:t>
            </a:r>
            <a:r>
              <a:rPr lang="en-GB" sz="500" dirty="0"/>
              <a:t>-like interface, covers wide variety of OS interactions e.g. synch so </a:t>
            </a:r>
            <a:r>
              <a:rPr lang="en-GB" sz="500" dirty="0" err="1"/>
              <a:t>devs</a:t>
            </a:r>
            <a:r>
              <a:rPr lang="en-GB" sz="500" dirty="0"/>
              <a:t> can support multiple OSs.</a:t>
            </a:r>
          </a:p>
        </p:txBody>
      </p:sp>
      <p:sp>
        <p:nvSpPr>
          <p:cNvPr id="20" name="Rectangle 19">
            <a:extLst>
              <a:ext uri="{FF2B5EF4-FFF2-40B4-BE49-F238E27FC236}">
                <a16:creationId xmlns:a16="http://schemas.microsoft.com/office/drawing/2014/main" id="{37CAE947-9A23-63ED-B727-350DB5EB856E}"/>
              </a:ext>
            </a:extLst>
          </p:cNvPr>
          <p:cNvSpPr/>
          <p:nvPr/>
        </p:nvSpPr>
        <p:spPr>
          <a:xfrm>
            <a:off x="1819597" y="301874"/>
            <a:ext cx="1338711" cy="42529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F64AB083-2529-89C0-7080-A4AABE975556}"/>
              </a:ext>
            </a:extLst>
          </p:cNvPr>
          <p:cNvSpPr txBox="1"/>
          <p:nvPr/>
        </p:nvSpPr>
        <p:spPr>
          <a:xfrm>
            <a:off x="3102634" y="12875"/>
            <a:ext cx="2296898" cy="784830"/>
          </a:xfrm>
          <a:prstGeom prst="rect">
            <a:avLst/>
          </a:prstGeom>
          <a:noFill/>
        </p:spPr>
        <p:txBody>
          <a:bodyPr wrap="square" rtlCol="0">
            <a:spAutoFit/>
          </a:bodyPr>
          <a:lstStyle/>
          <a:p>
            <a:r>
              <a:rPr lang="en-GB" sz="500" b="1" dirty="0"/>
              <a:t>Concurrency</a:t>
            </a:r>
            <a:r>
              <a:rPr lang="en-GB" sz="500" dirty="0"/>
              <a:t>: Single core = time sharing, Multi core = true, both non-deterministic. </a:t>
            </a:r>
            <a:r>
              <a:rPr lang="en-GB" sz="500" b="1" dirty="0"/>
              <a:t>Persistence</a:t>
            </a:r>
            <a:r>
              <a:rPr lang="en-GB" sz="500" dirty="0"/>
              <a:t>: File system, access controls, failure protection, organise devices. </a:t>
            </a:r>
            <a:r>
              <a:rPr lang="en-GB" sz="500" b="1" dirty="0"/>
              <a:t>Portability</a:t>
            </a:r>
            <a:r>
              <a:rPr lang="en-GB" sz="500" dirty="0"/>
              <a:t>: OS written in HLL (C) then compiled down as specific interactions. Platform specific = re-</a:t>
            </a:r>
            <a:r>
              <a:rPr lang="en-GB" sz="500" dirty="0" err="1"/>
              <a:t>impl’d</a:t>
            </a:r>
            <a:r>
              <a:rPr lang="en-GB" sz="500" dirty="0"/>
              <a:t>, platform independent = translate down directly. </a:t>
            </a:r>
            <a:r>
              <a:rPr lang="en-GB" sz="500" b="1" dirty="0"/>
              <a:t>Kernel Mode</a:t>
            </a:r>
            <a:r>
              <a:rPr lang="en-GB" sz="500" dirty="0"/>
              <a:t>: r/w access to all memory, full access to all </a:t>
            </a:r>
            <a:r>
              <a:rPr lang="en-GB" sz="500" dirty="0" err="1"/>
              <a:t>instrs</a:t>
            </a:r>
            <a:r>
              <a:rPr lang="en-GB" sz="500" dirty="0"/>
              <a:t>/hardware. </a:t>
            </a:r>
            <a:r>
              <a:rPr lang="en-GB" sz="500" b="1" dirty="0"/>
              <a:t>User Mode</a:t>
            </a:r>
            <a:r>
              <a:rPr lang="en-GB" sz="500" dirty="0"/>
              <a:t>: use kernel interface, limited access, isolated. </a:t>
            </a:r>
            <a:r>
              <a:rPr lang="en-GB" sz="500" b="1" dirty="0"/>
              <a:t>Splitting</a:t>
            </a:r>
            <a:r>
              <a:rPr lang="en-GB" sz="500" dirty="0"/>
              <a:t>: </a:t>
            </a:r>
            <a:r>
              <a:rPr lang="en-GB" sz="500" b="1" dirty="0"/>
              <a:t>A</a:t>
            </a:r>
            <a:r>
              <a:rPr lang="en-GB" sz="500" dirty="0"/>
              <a:t> = protection (kernel can cause damage), reliability (u-mode restarted without entire sys), security (isolation restricts malice). </a:t>
            </a:r>
            <a:r>
              <a:rPr lang="en-GB" sz="500" b="1" dirty="0"/>
              <a:t>D</a:t>
            </a:r>
            <a:r>
              <a:rPr lang="en-GB" sz="500" dirty="0"/>
              <a:t> = Performance (interrupt overhead when switch k/u), abstraction (restricted to kernel interface)</a:t>
            </a:r>
            <a:endParaRPr lang="en-GB" sz="500" b="1" dirty="0"/>
          </a:p>
        </p:txBody>
      </p:sp>
      <p:sp>
        <p:nvSpPr>
          <p:cNvPr id="22" name="Rectangle 21">
            <a:extLst>
              <a:ext uri="{FF2B5EF4-FFF2-40B4-BE49-F238E27FC236}">
                <a16:creationId xmlns:a16="http://schemas.microsoft.com/office/drawing/2014/main" id="{5D8AAB4C-E9EE-FEBC-0DE7-E8E1ACD26FAE}"/>
              </a:ext>
            </a:extLst>
          </p:cNvPr>
          <p:cNvSpPr/>
          <p:nvPr/>
        </p:nvSpPr>
        <p:spPr>
          <a:xfrm>
            <a:off x="3158308" y="-93956"/>
            <a:ext cx="2143333" cy="8572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EC0F2B26-BF56-8B8A-17BD-6AEE18CE9861}"/>
              </a:ext>
            </a:extLst>
          </p:cNvPr>
          <p:cNvSpPr txBox="1"/>
          <p:nvPr/>
        </p:nvSpPr>
        <p:spPr>
          <a:xfrm>
            <a:off x="5246912" y="12875"/>
            <a:ext cx="2143333" cy="938719"/>
          </a:xfrm>
          <a:prstGeom prst="rect">
            <a:avLst/>
          </a:prstGeom>
          <a:noFill/>
        </p:spPr>
        <p:txBody>
          <a:bodyPr wrap="square" rtlCol="0">
            <a:spAutoFit/>
          </a:bodyPr>
          <a:lstStyle/>
          <a:p>
            <a:r>
              <a:rPr lang="en-GB" sz="500" b="1" dirty="0"/>
              <a:t>Monolithic Kernel</a:t>
            </a:r>
            <a:r>
              <a:rPr lang="en-GB" sz="500" dirty="0"/>
              <a:t>: single executable with 1 </a:t>
            </a:r>
            <a:r>
              <a:rPr lang="en-GB" sz="500" dirty="0" err="1"/>
              <a:t>addr</a:t>
            </a:r>
            <a:r>
              <a:rPr lang="en-GB" sz="500" dirty="0"/>
              <a:t> space (Linux, most pop). </a:t>
            </a:r>
            <a:r>
              <a:rPr lang="en-GB" sz="500" b="1" dirty="0"/>
              <a:t>A</a:t>
            </a:r>
            <a:r>
              <a:rPr lang="en-GB" sz="500" dirty="0"/>
              <a:t> = performance (fast comms), easy to write (no abstractions). </a:t>
            </a:r>
            <a:r>
              <a:rPr lang="en-GB" sz="500" b="1" dirty="0"/>
              <a:t>D</a:t>
            </a:r>
            <a:r>
              <a:rPr lang="en-GB" sz="500" dirty="0"/>
              <a:t> = Complexity (no separation), correctness (hard to prove), robustness. </a:t>
            </a:r>
            <a:r>
              <a:rPr lang="en-GB" sz="500" b="1" dirty="0"/>
              <a:t>Hybrid Kernel</a:t>
            </a:r>
            <a:r>
              <a:rPr lang="en-GB" sz="500" dirty="0"/>
              <a:t>: kernel small and basic, all else user mode. </a:t>
            </a:r>
            <a:r>
              <a:rPr lang="en-GB" sz="500" b="1" dirty="0"/>
              <a:t>A</a:t>
            </a:r>
            <a:r>
              <a:rPr lang="en-GB" sz="500" dirty="0"/>
              <a:t> = complexity (simple + small), correctness (</a:t>
            </a:r>
            <a:r>
              <a:rPr lang="en-GB" sz="500" dirty="0" err="1"/>
              <a:t>ez</a:t>
            </a:r>
            <a:r>
              <a:rPr lang="en-GB" sz="500" dirty="0"/>
              <a:t> prove), robustness (servers fail w/o entire sys too). </a:t>
            </a:r>
            <a:r>
              <a:rPr lang="en-GB" sz="500" b="1" dirty="0"/>
              <a:t>D</a:t>
            </a:r>
            <a:r>
              <a:rPr lang="en-GB" sz="500" dirty="0"/>
              <a:t> = IPC overhead (lots of inter-process comms). </a:t>
            </a:r>
            <a:r>
              <a:rPr lang="en-GB" sz="500" b="1" dirty="0"/>
              <a:t>Microkernel</a:t>
            </a:r>
            <a:r>
              <a:rPr lang="en-GB" sz="500" dirty="0"/>
              <a:t>: Combination. </a:t>
            </a:r>
            <a:r>
              <a:rPr lang="en-GB" sz="500" b="1" dirty="0"/>
              <a:t>A</a:t>
            </a:r>
            <a:r>
              <a:rPr lang="en-GB" sz="500" dirty="0"/>
              <a:t> = more separation (micro) w lower IPC </a:t>
            </a:r>
            <a:r>
              <a:rPr lang="en-GB" sz="500" dirty="0" err="1"/>
              <a:t>reqs</a:t>
            </a:r>
            <a:r>
              <a:rPr lang="en-GB" sz="500" dirty="0"/>
              <a:t>, </a:t>
            </a:r>
            <a:r>
              <a:rPr lang="en-GB" sz="500" b="1" dirty="0"/>
              <a:t>D</a:t>
            </a:r>
            <a:r>
              <a:rPr lang="en-GB" sz="500" dirty="0"/>
              <a:t> = performance (user-level servers lower performance). </a:t>
            </a:r>
            <a:r>
              <a:rPr lang="en-GB" sz="500" b="1" dirty="0"/>
              <a:t>Linux</a:t>
            </a:r>
            <a:r>
              <a:rPr lang="en-GB" sz="500" dirty="0"/>
              <a:t>: Monolithic, </a:t>
            </a:r>
            <a:r>
              <a:rPr lang="en-GB" sz="500" dirty="0" err="1"/>
              <a:t>interr</a:t>
            </a:r>
            <a:r>
              <a:rPr lang="en-GB" sz="500" dirty="0"/>
              <a:t> handlers interact w devices, static in-kernel components + </a:t>
            </a:r>
            <a:r>
              <a:rPr lang="en-GB" sz="500" dirty="0" err="1"/>
              <a:t>dyn</a:t>
            </a:r>
            <a:r>
              <a:rPr lang="en-GB" sz="500" dirty="0"/>
              <a:t> loadable modules, portability, </a:t>
            </a:r>
            <a:r>
              <a:rPr lang="en-GB" sz="500" dirty="0" err="1"/>
              <a:t>services+devices</a:t>
            </a:r>
            <a:r>
              <a:rPr lang="en-GB" sz="500" dirty="0"/>
              <a:t> exposed as files. </a:t>
            </a:r>
            <a:r>
              <a:rPr lang="en-GB" sz="500" b="1" dirty="0"/>
              <a:t>Windows</a:t>
            </a:r>
            <a:r>
              <a:rPr lang="en-GB" sz="500" dirty="0"/>
              <a:t>: NT is hybrid, DLL </a:t>
            </a:r>
            <a:r>
              <a:rPr lang="en-GB" sz="500" dirty="0" err="1"/>
              <a:t>impl</a:t>
            </a:r>
            <a:r>
              <a:rPr lang="en-GB" sz="500" dirty="0"/>
              <a:t> OS services modularly, </a:t>
            </a:r>
            <a:r>
              <a:rPr lang="en-GB" sz="500" dirty="0" err="1"/>
              <a:t>ker</a:t>
            </a:r>
            <a:r>
              <a:rPr lang="en-GB" sz="500" dirty="0"/>
              <a:t> layer synch, device drivers </a:t>
            </a:r>
            <a:r>
              <a:rPr lang="en-GB" sz="500" dirty="0" err="1"/>
              <a:t>dyn</a:t>
            </a:r>
            <a:r>
              <a:rPr lang="en-GB" sz="500" dirty="0"/>
              <a:t> loaded</a:t>
            </a:r>
          </a:p>
        </p:txBody>
      </p:sp>
      <p:sp>
        <p:nvSpPr>
          <p:cNvPr id="24" name="Rectangle 23">
            <a:extLst>
              <a:ext uri="{FF2B5EF4-FFF2-40B4-BE49-F238E27FC236}">
                <a16:creationId xmlns:a16="http://schemas.microsoft.com/office/drawing/2014/main" id="{64656057-2A44-F547-1482-FB027D70FEBD}"/>
              </a:ext>
            </a:extLst>
          </p:cNvPr>
          <p:cNvSpPr/>
          <p:nvPr/>
        </p:nvSpPr>
        <p:spPr>
          <a:xfrm>
            <a:off x="5303037" y="-28194"/>
            <a:ext cx="2106837" cy="93871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A334AB91-743A-E5B6-7C2E-0E6F50AAA9BD}"/>
              </a:ext>
            </a:extLst>
          </p:cNvPr>
          <p:cNvSpPr txBox="1"/>
          <p:nvPr/>
        </p:nvSpPr>
        <p:spPr>
          <a:xfrm>
            <a:off x="1752404" y="694050"/>
            <a:ext cx="3629792" cy="323165"/>
          </a:xfrm>
          <a:prstGeom prst="rect">
            <a:avLst/>
          </a:prstGeom>
          <a:noFill/>
        </p:spPr>
        <p:txBody>
          <a:bodyPr wrap="square" rtlCol="0">
            <a:spAutoFit/>
          </a:bodyPr>
          <a:lstStyle/>
          <a:p>
            <a:r>
              <a:rPr lang="en-GB" sz="500" b="1" dirty="0"/>
              <a:t>OS Zoo</a:t>
            </a:r>
            <a:r>
              <a:rPr lang="en-GB" sz="500" dirty="0"/>
              <a:t>: </a:t>
            </a:r>
            <a:r>
              <a:rPr lang="en-GB" sz="500" b="1" dirty="0"/>
              <a:t>Multiprocessor</a:t>
            </a:r>
            <a:r>
              <a:rPr lang="en-GB" sz="500" dirty="0"/>
              <a:t> = Windows, MacOS, Linux, </a:t>
            </a:r>
          </a:p>
          <a:p>
            <a:r>
              <a:rPr lang="en-GB" sz="500" b="1" dirty="0"/>
              <a:t>Server</a:t>
            </a:r>
            <a:r>
              <a:rPr lang="en-GB" sz="500" dirty="0"/>
              <a:t> = optimise throughput, Solaris, Linux, </a:t>
            </a:r>
            <a:r>
              <a:rPr lang="en-GB" sz="500" b="1" dirty="0"/>
              <a:t>Mainframe</a:t>
            </a:r>
            <a:r>
              <a:rPr lang="en-GB" sz="500" dirty="0"/>
              <a:t> = bespoke, limited workload, OS/390, </a:t>
            </a:r>
            <a:r>
              <a:rPr lang="en-GB" sz="500" b="1" dirty="0"/>
              <a:t>Embedded</a:t>
            </a:r>
            <a:r>
              <a:rPr lang="en-GB" sz="500" dirty="0"/>
              <a:t> = trusted software, low power </a:t>
            </a:r>
            <a:r>
              <a:rPr lang="en-GB" sz="500" dirty="0" err="1"/>
              <a:t>hware</a:t>
            </a:r>
            <a:r>
              <a:rPr lang="en-GB" sz="500" dirty="0"/>
              <a:t> (washing machine), QNX, </a:t>
            </a:r>
            <a:r>
              <a:rPr lang="en-GB" sz="500" b="1" dirty="0"/>
              <a:t>Mobile Devices</a:t>
            </a:r>
            <a:r>
              <a:rPr lang="en-GB" sz="500" dirty="0"/>
              <a:t> = power efficient, iOS, </a:t>
            </a:r>
            <a:r>
              <a:rPr lang="en-GB" sz="500" b="1" dirty="0"/>
              <a:t>Real-Time</a:t>
            </a:r>
            <a:r>
              <a:rPr lang="en-GB" sz="500" dirty="0"/>
              <a:t> = precision and time constraints, </a:t>
            </a:r>
            <a:r>
              <a:rPr lang="en-GB" sz="500" dirty="0" err="1"/>
              <a:t>FreeRTOS</a:t>
            </a:r>
            <a:endParaRPr lang="en-GB" sz="500" dirty="0"/>
          </a:p>
        </p:txBody>
      </p:sp>
      <p:cxnSp>
        <p:nvCxnSpPr>
          <p:cNvPr id="27" name="Straight Connector 26">
            <a:extLst>
              <a:ext uri="{FF2B5EF4-FFF2-40B4-BE49-F238E27FC236}">
                <a16:creationId xmlns:a16="http://schemas.microsoft.com/office/drawing/2014/main" id="{46CA788D-AA2D-3BA3-FF01-68F2A3B2AD40}"/>
              </a:ext>
            </a:extLst>
          </p:cNvPr>
          <p:cNvCxnSpPr>
            <a:cxnSpLocks/>
          </p:cNvCxnSpPr>
          <p:nvPr/>
        </p:nvCxnSpPr>
        <p:spPr>
          <a:xfrm>
            <a:off x="1821675" y="985783"/>
            <a:ext cx="3482044" cy="0"/>
          </a:xfrm>
          <a:prstGeom prst="line">
            <a:avLst/>
          </a:prstGeom>
          <a:ln w="9525"/>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D79C0D2-D53D-F129-AB3B-2367524AA271}"/>
              </a:ext>
            </a:extLst>
          </p:cNvPr>
          <p:cNvCxnSpPr>
            <a:cxnSpLocks/>
          </p:cNvCxnSpPr>
          <p:nvPr/>
        </p:nvCxnSpPr>
        <p:spPr>
          <a:xfrm>
            <a:off x="5303596" y="551441"/>
            <a:ext cx="0" cy="438033"/>
          </a:xfrm>
          <a:prstGeom prst="line">
            <a:avLst/>
          </a:prstGeom>
          <a:ln w="9525"/>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6DF74AEE-E1CF-F24E-EC06-6D24F03B2458}"/>
              </a:ext>
            </a:extLst>
          </p:cNvPr>
          <p:cNvSpPr txBox="1"/>
          <p:nvPr/>
        </p:nvSpPr>
        <p:spPr>
          <a:xfrm>
            <a:off x="1748920" y="946117"/>
            <a:ext cx="3223720" cy="246221"/>
          </a:xfrm>
          <a:prstGeom prst="rect">
            <a:avLst/>
          </a:prstGeom>
          <a:noFill/>
        </p:spPr>
        <p:txBody>
          <a:bodyPr wrap="square" rtlCol="0">
            <a:spAutoFit/>
          </a:bodyPr>
          <a:lstStyle/>
          <a:p>
            <a:r>
              <a:rPr lang="en-GB" sz="500" b="1" dirty="0"/>
              <a:t>Concurrency</a:t>
            </a:r>
            <a:r>
              <a:rPr lang="en-GB" sz="500" dirty="0"/>
              <a:t>: Higher utilisation, kernel shares CPU by switching processes, needs fairness. </a:t>
            </a:r>
            <a:r>
              <a:rPr lang="en-GB" sz="500" b="1" dirty="0"/>
              <a:t>Time switching</a:t>
            </a:r>
            <a:r>
              <a:rPr lang="en-GB" sz="500" dirty="0"/>
              <a:t>: illusion of parallel on single core. CPU time split in quanta (time slices), at each scheduler chooses which process gets quanta.</a:t>
            </a:r>
          </a:p>
        </p:txBody>
      </p:sp>
      <p:cxnSp>
        <p:nvCxnSpPr>
          <p:cNvPr id="32" name="Straight Connector 31">
            <a:extLst>
              <a:ext uri="{FF2B5EF4-FFF2-40B4-BE49-F238E27FC236}">
                <a16:creationId xmlns:a16="http://schemas.microsoft.com/office/drawing/2014/main" id="{72C8B262-A359-9AD5-CCBB-2790DB47BE82}"/>
              </a:ext>
            </a:extLst>
          </p:cNvPr>
          <p:cNvCxnSpPr>
            <a:cxnSpLocks/>
          </p:cNvCxnSpPr>
          <p:nvPr/>
        </p:nvCxnSpPr>
        <p:spPr>
          <a:xfrm>
            <a:off x="1818534" y="1157035"/>
            <a:ext cx="3067791" cy="0"/>
          </a:xfrm>
          <a:prstGeom prst="line">
            <a:avLst/>
          </a:prstGeom>
          <a:ln w="952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25D5CD7-375E-C8D1-8599-420722120A07}"/>
              </a:ext>
            </a:extLst>
          </p:cNvPr>
          <p:cNvCxnSpPr>
            <a:cxnSpLocks/>
          </p:cNvCxnSpPr>
          <p:nvPr/>
        </p:nvCxnSpPr>
        <p:spPr>
          <a:xfrm>
            <a:off x="4886325" y="985833"/>
            <a:ext cx="0" cy="175964"/>
          </a:xfrm>
          <a:prstGeom prst="line">
            <a:avLst/>
          </a:prstGeom>
          <a:ln w="9525"/>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F3DA79D-E184-C590-C414-606238B75FE4}"/>
              </a:ext>
            </a:extLst>
          </p:cNvPr>
          <p:cNvSpPr txBox="1"/>
          <p:nvPr/>
        </p:nvSpPr>
        <p:spPr>
          <a:xfrm>
            <a:off x="0" y="1381054"/>
            <a:ext cx="1876768" cy="707886"/>
          </a:xfrm>
          <a:prstGeom prst="rect">
            <a:avLst/>
          </a:prstGeom>
          <a:noFill/>
        </p:spPr>
        <p:txBody>
          <a:bodyPr wrap="square" rtlCol="0">
            <a:spAutoFit/>
          </a:bodyPr>
          <a:lstStyle/>
          <a:p>
            <a:r>
              <a:rPr lang="en-GB" sz="500" b="1" dirty="0"/>
              <a:t>Process</a:t>
            </a:r>
            <a:r>
              <a:rPr lang="en-GB" sz="500" dirty="0"/>
              <a:t>: Running program, user mode (kernel through interface), some foreground (user interaction), others b-</a:t>
            </a:r>
            <a:r>
              <a:rPr lang="en-GB" sz="500" dirty="0" err="1"/>
              <a:t>grnd</a:t>
            </a:r>
            <a:r>
              <a:rPr lang="en-GB" sz="500" dirty="0"/>
              <a:t> (mail/print server, called </a:t>
            </a:r>
            <a:r>
              <a:rPr lang="en-GB" sz="500" i="1" dirty="0"/>
              <a:t>daemons</a:t>
            </a:r>
            <a:r>
              <a:rPr lang="en-GB" sz="500" dirty="0"/>
              <a:t>). Contain state: </a:t>
            </a:r>
            <a:r>
              <a:rPr lang="en-GB" sz="500" i="1" dirty="0" err="1"/>
              <a:t>addr</a:t>
            </a:r>
            <a:r>
              <a:rPr lang="en-GB" sz="500" i="1" dirty="0"/>
              <a:t> space </a:t>
            </a:r>
            <a:r>
              <a:rPr lang="en-GB" sz="500" dirty="0"/>
              <a:t>(own mem, heap/stack/static data(e.g. </a:t>
            </a:r>
            <a:r>
              <a:rPr lang="en-GB" sz="500" dirty="0" err="1"/>
              <a:t>instrs</a:t>
            </a:r>
            <a:r>
              <a:rPr lang="en-GB" sz="500" dirty="0"/>
              <a:t>)), </a:t>
            </a:r>
            <a:r>
              <a:rPr lang="en-GB" sz="500" i="1" dirty="0"/>
              <a:t>registers</a:t>
            </a:r>
            <a:r>
              <a:rPr lang="en-GB" sz="500" dirty="0"/>
              <a:t>, </a:t>
            </a:r>
            <a:r>
              <a:rPr lang="en-GB" sz="500" i="1" dirty="0"/>
              <a:t>OS resources </a:t>
            </a:r>
            <a:r>
              <a:rPr lang="en-GB" sz="500" dirty="0"/>
              <a:t>(e.g. open files). </a:t>
            </a:r>
            <a:r>
              <a:rPr lang="en-GB" sz="500" b="1" dirty="0"/>
              <a:t>A</a:t>
            </a:r>
            <a:r>
              <a:rPr lang="en-GB" sz="500" dirty="0"/>
              <a:t> = isolation (only kernel requests affect each other), safety, simplicity (prog-er not worried </a:t>
            </a:r>
            <a:r>
              <a:rPr lang="en-GB" sz="500" dirty="0" err="1"/>
              <a:t>abt</a:t>
            </a:r>
            <a:r>
              <a:rPr lang="en-GB" sz="500" dirty="0"/>
              <a:t> others), (kernel has) control, concurrency. Processes created at system initialisation, user request, or a </a:t>
            </a:r>
            <a:r>
              <a:rPr lang="en-GB" sz="500" dirty="0" err="1"/>
              <a:t>syscall</a:t>
            </a:r>
            <a:r>
              <a:rPr lang="en-GB" sz="500" dirty="0"/>
              <a:t> by running process.</a:t>
            </a:r>
          </a:p>
        </p:txBody>
      </p:sp>
      <p:sp>
        <p:nvSpPr>
          <p:cNvPr id="37" name="Rectangle 36">
            <a:extLst>
              <a:ext uri="{FF2B5EF4-FFF2-40B4-BE49-F238E27FC236}">
                <a16:creationId xmlns:a16="http://schemas.microsoft.com/office/drawing/2014/main" id="{7E7B5C15-4F3F-0CE0-0AC6-D0436B95EABB}"/>
              </a:ext>
            </a:extLst>
          </p:cNvPr>
          <p:cNvSpPr/>
          <p:nvPr/>
        </p:nvSpPr>
        <p:spPr>
          <a:xfrm>
            <a:off x="-54174" y="1407405"/>
            <a:ext cx="1875496" cy="64585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D07D6920-2F65-CA5D-719B-E936D083E334}"/>
              </a:ext>
            </a:extLst>
          </p:cNvPr>
          <p:cNvSpPr txBox="1"/>
          <p:nvPr/>
        </p:nvSpPr>
        <p:spPr>
          <a:xfrm>
            <a:off x="1756242" y="1120466"/>
            <a:ext cx="726951" cy="784830"/>
          </a:xfrm>
          <a:prstGeom prst="rect">
            <a:avLst/>
          </a:prstGeom>
          <a:noFill/>
        </p:spPr>
        <p:txBody>
          <a:bodyPr wrap="square" rtlCol="0">
            <a:spAutoFit/>
          </a:bodyPr>
          <a:lstStyle/>
          <a:p>
            <a:r>
              <a:rPr lang="en-GB" sz="500" b="1" dirty="0"/>
              <a:t>Context Switch</a:t>
            </a:r>
            <a:r>
              <a:rPr lang="en-GB" sz="500" dirty="0"/>
              <a:t>: When CPU switches process (context = mem map, process state). </a:t>
            </a:r>
            <a:r>
              <a:rPr lang="en-GB" sz="500" b="1" dirty="0"/>
              <a:t>D</a:t>
            </a:r>
            <a:r>
              <a:rPr lang="en-GB" sz="500" dirty="0"/>
              <a:t> = overhead (process state saved + restored), caches (some invalidated, leading to misses)</a:t>
            </a:r>
          </a:p>
        </p:txBody>
      </p:sp>
      <p:sp>
        <p:nvSpPr>
          <p:cNvPr id="39" name="Rectangle 38">
            <a:extLst>
              <a:ext uri="{FF2B5EF4-FFF2-40B4-BE49-F238E27FC236}">
                <a16:creationId xmlns:a16="http://schemas.microsoft.com/office/drawing/2014/main" id="{5F25B337-180B-3A4D-BBF3-78EB4789B81F}"/>
              </a:ext>
            </a:extLst>
          </p:cNvPr>
          <p:cNvSpPr/>
          <p:nvPr/>
        </p:nvSpPr>
        <p:spPr>
          <a:xfrm>
            <a:off x="1821322" y="1157036"/>
            <a:ext cx="578936" cy="7037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1947B031-D7DC-0F46-55B1-983F94793892}"/>
              </a:ext>
            </a:extLst>
          </p:cNvPr>
          <p:cNvSpPr txBox="1"/>
          <p:nvPr/>
        </p:nvSpPr>
        <p:spPr>
          <a:xfrm>
            <a:off x="2335952" y="1121707"/>
            <a:ext cx="1067075" cy="784830"/>
          </a:xfrm>
          <a:prstGeom prst="rect">
            <a:avLst/>
          </a:prstGeom>
          <a:noFill/>
        </p:spPr>
        <p:txBody>
          <a:bodyPr wrap="square" rtlCol="0">
            <a:spAutoFit/>
          </a:bodyPr>
          <a:lstStyle/>
          <a:p>
            <a:r>
              <a:rPr lang="en-GB" sz="500" b="1" dirty="0"/>
              <a:t>PCB</a:t>
            </a:r>
            <a:r>
              <a:rPr lang="en-GB" sz="500" dirty="0"/>
              <a:t>: Process Control Block, data struct storing process id, pointer to it’s mem map, saved state, allocated resources. </a:t>
            </a:r>
            <a:r>
              <a:rPr lang="en-GB" sz="500" dirty="0">
                <a:solidFill>
                  <a:srgbClr val="00B050"/>
                </a:solidFill>
              </a:rPr>
              <a:t>Linux: </a:t>
            </a:r>
            <a:r>
              <a:rPr lang="en-GB" sz="500" dirty="0" err="1">
                <a:solidFill>
                  <a:srgbClr val="00B050"/>
                </a:solidFill>
              </a:rPr>
              <a:t>task_struct</a:t>
            </a:r>
            <a:r>
              <a:rPr lang="en-GB" sz="500" dirty="0"/>
              <a:t>. </a:t>
            </a:r>
            <a:r>
              <a:rPr lang="en-GB" sz="500" b="1" dirty="0"/>
              <a:t>Process end</a:t>
            </a:r>
            <a:r>
              <a:rPr lang="en-GB" sz="500" dirty="0"/>
              <a:t>: normal, abnormal (error/exception), aborted (p kill c), never (daemon providing service) </a:t>
            </a:r>
            <a:r>
              <a:rPr lang="en-GB" sz="500" dirty="0" err="1">
                <a:solidFill>
                  <a:srgbClr val="00B050"/>
                </a:solidFill>
              </a:rPr>
              <a:t>pstree</a:t>
            </a:r>
            <a:r>
              <a:rPr lang="en-GB" sz="500" dirty="0">
                <a:solidFill>
                  <a:srgbClr val="00B050"/>
                </a:solidFill>
              </a:rPr>
              <a:t> –p </a:t>
            </a:r>
            <a:r>
              <a:rPr lang="en-GB" sz="500" dirty="0"/>
              <a:t>=</a:t>
            </a:r>
            <a:r>
              <a:rPr lang="en-GB" sz="500" dirty="0">
                <a:solidFill>
                  <a:srgbClr val="00B050"/>
                </a:solidFill>
              </a:rPr>
              <a:t> </a:t>
            </a:r>
            <a:r>
              <a:rPr lang="en-GB" sz="500" dirty="0"/>
              <a:t>show process hierarchy</a:t>
            </a:r>
            <a:endParaRPr lang="en-GB" sz="500" dirty="0">
              <a:solidFill>
                <a:srgbClr val="00B050"/>
              </a:solidFill>
            </a:endParaRPr>
          </a:p>
        </p:txBody>
      </p:sp>
      <p:sp>
        <p:nvSpPr>
          <p:cNvPr id="41" name="Rectangle 40">
            <a:extLst>
              <a:ext uri="{FF2B5EF4-FFF2-40B4-BE49-F238E27FC236}">
                <a16:creationId xmlns:a16="http://schemas.microsoft.com/office/drawing/2014/main" id="{535F13E4-3612-9588-C571-45C32F6266F8}"/>
              </a:ext>
            </a:extLst>
          </p:cNvPr>
          <p:cNvSpPr/>
          <p:nvPr/>
        </p:nvSpPr>
        <p:spPr>
          <a:xfrm>
            <a:off x="2401773" y="1157208"/>
            <a:ext cx="897981" cy="7037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Connector 43">
            <a:extLst>
              <a:ext uri="{FF2B5EF4-FFF2-40B4-BE49-F238E27FC236}">
                <a16:creationId xmlns:a16="http://schemas.microsoft.com/office/drawing/2014/main" id="{91A5E9EC-5C76-7FA3-2A35-24EB518ADF1F}"/>
              </a:ext>
            </a:extLst>
          </p:cNvPr>
          <p:cNvCxnSpPr>
            <a:cxnSpLocks/>
          </p:cNvCxnSpPr>
          <p:nvPr/>
        </p:nvCxnSpPr>
        <p:spPr>
          <a:xfrm>
            <a:off x="4886325" y="985783"/>
            <a:ext cx="0" cy="1099495"/>
          </a:xfrm>
          <a:prstGeom prst="line">
            <a:avLst/>
          </a:prstGeom>
          <a:ln w="952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94F88A0-46CD-C35F-9F0A-AB79DE8F9941}"/>
              </a:ext>
            </a:extLst>
          </p:cNvPr>
          <p:cNvCxnSpPr>
            <a:cxnSpLocks/>
          </p:cNvCxnSpPr>
          <p:nvPr/>
        </p:nvCxnSpPr>
        <p:spPr>
          <a:xfrm flipH="1">
            <a:off x="4886325" y="2081842"/>
            <a:ext cx="2604192" cy="0"/>
          </a:xfrm>
          <a:prstGeom prst="line">
            <a:avLst/>
          </a:prstGeom>
          <a:ln w="9525"/>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4C00EE07-60E2-A6D9-7489-C2D585C6F816}"/>
              </a:ext>
            </a:extLst>
          </p:cNvPr>
          <p:cNvSpPr txBox="1"/>
          <p:nvPr/>
        </p:nvSpPr>
        <p:spPr>
          <a:xfrm>
            <a:off x="3238698" y="1121200"/>
            <a:ext cx="1733942" cy="1092607"/>
          </a:xfrm>
          <a:prstGeom prst="rect">
            <a:avLst/>
          </a:prstGeom>
          <a:noFill/>
        </p:spPr>
        <p:txBody>
          <a:bodyPr wrap="square" rtlCol="0">
            <a:spAutoFit/>
          </a:bodyPr>
          <a:lstStyle/>
          <a:p>
            <a:r>
              <a:rPr lang="en-GB" sz="500" b="1" dirty="0"/>
              <a:t>Signals</a:t>
            </a:r>
            <a:r>
              <a:rPr lang="en-GB" sz="500" dirty="0"/>
              <a:t>: IPC (inter-process comm) similar to hardware interrupts. When get signal, call appropriate signal handler. All sigs except SIGKILL/SIGSTOP can be handled + ignored (not much info in them). </a:t>
            </a:r>
            <a:r>
              <a:rPr lang="en-GB" sz="500" dirty="0">
                <a:solidFill>
                  <a:srgbClr val="00B050"/>
                </a:solidFill>
              </a:rPr>
              <a:t>SIGINT = keyboard interrupt, SIGABRT, SIGFPE, SIGKILL, SIGSTOP = suspend, SIGSEGV, SIGPIPE = p closed, SIGALRM = alarm timer, SIGTERM, SIGCONT</a:t>
            </a:r>
            <a:r>
              <a:rPr lang="en-GB" sz="500" dirty="0"/>
              <a:t>. </a:t>
            </a:r>
            <a:r>
              <a:rPr lang="en-GB" sz="500" b="1" dirty="0"/>
              <a:t>Pipes</a:t>
            </a:r>
            <a:r>
              <a:rPr lang="en-GB" sz="500" dirty="0"/>
              <a:t> (</a:t>
            </a:r>
            <a:r>
              <a:rPr lang="en-GB" sz="500" dirty="0" err="1"/>
              <a:t>ps</a:t>
            </a:r>
            <a:r>
              <a:rPr lang="en-GB" sz="500" dirty="0"/>
              <a:t>): 1-way comms between processes (pcs). Connect </a:t>
            </a:r>
            <a:r>
              <a:rPr lang="en-GB" sz="500" dirty="0" err="1"/>
              <a:t>stdout</a:t>
            </a:r>
            <a:r>
              <a:rPr lang="en-GB" sz="500" dirty="0"/>
              <a:t> with other stdin. Can buffer, if pipe full, write end blocks until read. Temp unnamed </a:t>
            </a:r>
            <a:r>
              <a:rPr lang="en-GB" sz="500" dirty="0" err="1"/>
              <a:t>ps</a:t>
            </a:r>
            <a:r>
              <a:rPr lang="en-GB" sz="500" dirty="0"/>
              <a:t> used to comm by pcs. Named </a:t>
            </a:r>
            <a:r>
              <a:rPr lang="en-GB" sz="500" dirty="0" err="1"/>
              <a:t>ps</a:t>
            </a:r>
            <a:r>
              <a:rPr lang="en-GB" sz="500" dirty="0"/>
              <a:t> stored in </a:t>
            </a:r>
            <a:r>
              <a:rPr lang="en-GB" sz="500" dirty="0" err="1"/>
              <a:t>filesys</a:t>
            </a:r>
            <a:r>
              <a:rPr lang="en-GB" sz="500" dirty="0"/>
              <a:t> (used like file), can outlive creating pcs. </a:t>
            </a:r>
            <a:r>
              <a:rPr lang="en-GB" sz="500" i="1" u="sng" dirty="0">
                <a:solidFill>
                  <a:srgbClr val="00B050"/>
                </a:solidFill>
              </a:rPr>
              <a:t>int pipe(int </a:t>
            </a:r>
            <a:r>
              <a:rPr lang="en-GB" sz="500" i="1" u="sng" dirty="0" err="1">
                <a:solidFill>
                  <a:srgbClr val="00B050"/>
                </a:solidFill>
              </a:rPr>
              <a:t>fd</a:t>
            </a:r>
            <a:r>
              <a:rPr lang="en-GB" sz="500" i="1" u="sng" dirty="0">
                <a:solidFill>
                  <a:srgbClr val="00B050"/>
                </a:solidFill>
              </a:rPr>
              <a:t>[2])</a:t>
            </a:r>
            <a:r>
              <a:rPr lang="en-GB" sz="500" dirty="0">
                <a:solidFill>
                  <a:srgbClr val="00B050"/>
                </a:solidFill>
              </a:rPr>
              <a:t> – create pipe. Params: </a:t>
            </a:r>
            <a:r>
              <a:rPr lang="en-GB" sz="500" dirty="0" err="1">
                <a:solidFill>
                  <a:srgbClr val="00B050"/>
                </a:solidFill>
              </a:rPr>
              <a:t>fd</a:t>
            </a:r>
            <a:r>
              <a:rPr lang="en-GB" sz="500" dirty="0">
                <a:solidFill>
                  <a:srgbClr val="00B050"/>
                </a:solidFill>
              </a:rPr>
              <a:t> = where to put file </a:t>
            </a:r>
            <a:r>
              <a:rPr lang="en-GB" sz="500" dirty="0" err="1">
                <a:solidFill>
                  <a:srgbClr val="00B050"/>
                </a:solidFill>
              </a:rPr>
              <a:t>desc</a:t>
            </a:r>
            <a:r>
              <a:rPr lang="en-GB" sz="500" dirty="0">
                <a:solidFill>
                  <a:srgbClr val="00B050"/>
                </a:solidFill>
              </a:rPr>
              <a:t> (</a:t>
            </a:r>
            <a:r>
              <a:rPr lang="en-GB" sz="500" dirty="0" err="1">
                <a:solidFill>
                  <a:srgbClr val="00B050"/>
                </a:solidFill>
              </a:rPr>
              <a:t>fd</a:t>
            </a:r>
            <a:r>
              <a:rPr lang="en-GB" sz="500" dirty="0">
                <a:solidFill>
                  <a:srgbClr val="00B050"/>
                </a:solidFill>
              </a:rPr>
              <a:t>[0] = Read </a:t>
            </a:r>
            <a:r>
              <a:rPr lang="en-GB" sz="500" dirty="0" err="1">
                <a:solidFill>
                  <a:srgbClr val="00B050"/>
                </a:solidFill>
              </a:rPr>
              <a:t>fd</a:t>
            </a:r>
            <a:r>
              <a:rPr lang="en-GB" sz="500" dirty="0">
                <a:solidFill>
                  <a:srgbClr val="00B050"/>
                </a:solidFill>
              </a:rPr>
              <a:t>[1] = W). Returns: 0/-1. </a:t>
            </a:r>
            <a:r>
              <a:rPr lang="en-GB" sz="500" i="1" u="sng" dirty="0">
                <a:solidFill>
                  <a:srgbClr val="00B050"/>
                </a:solidFill>
              </a:rPr>
              <a:t>close(</a:t>
            </a:r>
            <a:r>
              <a:rPr lang="en-GB" sz="500" i="1" u="sng" dirty="0" err="1">
                <a:solidFill>
                  <a:srgbClr val="00B050"/>
                </a:solidFill>
              </a:rPr>
              <a:t>fd</a:t>
            </a:r>
            <a:r>
              <a:rPr lang="en-GB" sz="500" i="1" u="sng" dirty="0">
                <a:solidFill>
                  <a:srgbClr val="00B050"/>
                </a:solidFill>
              </a:rPr>
              <a:t>[0])</a:t>
            </a:r>
            <a:endParaRPr lang="en-GB" sz="500" dirty="0"/>
          </a:p>
        </p:txBody>
      </p:sp>
      <p:sp>
        <p:nvSpPr>
          <p:cNvPr id="50" name="Rectangle 49">
            <a:extLst>
              <a:ext uri="{FF2B5EF4-FFF2-40B4-BE49-F238E27FC236}">
                <a16:creationId xmlns:a16="http://schemas.microsoft.com/office/drawing/2014/main" id="{AB44149A-A0B2-2C09-060D-14669D06B411}"/>
              </a:ext>
            </a:extLst>
          </p:cNvPr>
          <p:cNvSpPr/>
          <p:nvPr/>
        </p:nvSpPr>
        <p:spPr>
          <a:xfrm>
            <a:off x="3300050" y="1155235"/>
            <a:ext cx="1586932" cy="10203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 name="Picture 50">
            <a:extLst>
              <a:ext uri="{FF2B5EF4-FFF2-40B4-BE49-F238E27FC236}">
                <a16:creationId xmlns:a16="http://schemas.microsoft.com/office/drawing/2014/main" id="{797E2529-C7F2-2A0C-721B-BE6A6F9AF506}"/>
              </a:ext>
            </a:extLst>
          </p:cNvPr>
          <p:cNvPicPr>
            <a:picLocks noChangeAspect="1"/>
          </p:cNvPicPr>
          <p:nvPr/>
        </p:nvPicPr>
        <p:blipFill rotWithShape="1">
          <a:blip r:embed="rId3"/>
          <a:srcRect l="3389" t="3795" r="1349" b="6352"/>
          <a:stretch/>
        </p:blipFill>
        <p:spPr>
          <a:xfrm>
            <a:off x="3309033" y="2186446"/>
            <a:ext cx="1000117" cy="449210"/>
          </a:xfrm>
          <a:prstGeom prst="rect">
            <a:avLst/>
          </a:prstGeom>
        </p:spPr>
      </p:pic>
      <p:sp>
        <p:nvSpPr>
          <p:cNvPr id="52" name="TextBox 51">
            <a:extLst>
              <a:ext uri="{FF2B5EF4-FFF2-40B4-BE49-F238E27FC236}">
                <a16:creationId xmlns:a16="http://schemas.microsoft.com/office/drawing/2014/main" id="{381A425A-765D-6174-2060-8CBD94758C56}"/>
              </a:ext>
            </a:extLst>
          </p:cNvPr>
          <p:cNvSpPr txBox="1"/>
          <p:nvPr/>
        </p:nvSpPr>
        <p:spPr>
          <a:xfrm>
            <a:off x="1756242" y="1850137"/>
            <a:ext cx="1594814" cy="246221"/>
          </a:xfrm>
          <a:prstGeom prst="rect">
            <a:avLst/>
          </a:prstGeom>
          <a:noFill/>
        </p:spPr>
        <p:txBody>
          <a:bodyPr wrap="square" rtlCol="0">
            <a:spAutoFit/>
          </a:bodyPr>
          <a:lstStyle/>
          <a:p>
            <a:r>
              <a:rPr lang="en-GB" sz="500" b="1" dirty="0"/>
              <a:t>Thread Abstraction</a:t>
            </a:r>
            <a:r>
              <a:rPr lang="en-GB" sz="500" dirty="0"/>
              <a:t>: Thread = stream of </a:t>
            </a:r>
            <a:r>
              <a:rPr lang="en-GB" sz="500" dirty="0" err="1"/>
              <a:t>instrs</a:t>
            </a:r>
            <a:r>
              <a:rPr lang="en-GB" sz="500" dirty="0"/>
              <a:t> being executed, state defined by CPU, stack per </a:t>
            </a:r>
            <a:r>
              <a:rPr lang="en-GB" sz="500" dirty="0" err="1"/>
              <a:t>thd</a:t>
            </a:r>
            <a:r>
              <a:rPr lang="en-GB" sz="500" dirty="0"/>
              <a:t>, </a:t>
            </a:r>
            <a:r>
              <a:rPr lang="en-GB" sz="500" dirty="0" err="1"/>
              <a:t>addr</a:t>
            </a:r>
            <a:endParaRPr lang="en-GB" sz="500" dirty="0"/>
          </a:p>
        </p:txBody>
      </p:sp>
      <p:sp>
        <p:nvSpPr>
          <p:cNvPr id="54" name="TextBox 53">
            <a:extLst>
              <a:ext uri="{FF2B5EF4-FFF2-40B4-BE49-F238E27FC236}">
                <a16:creationId xmlns:a16="http://schemas.microsoft.com/office/drawing/2014/main" id="{5C27F076-CE21-FD0C-2339-4228EF608DBA}"/>
              </a:ext>
            </a:extLst>
          </p:cNvPr>
          <p:cNvSpPr txBox="1"/>
          <p:nvPr/>
        </p:nvSpPr>
        <p:spPr>
          <a:xfrm>
            <a:off x="1431" y="2009616"/>
            <a:ext cx="3357793" cy="1092607"/>
          </a:xfrm>
          <a:prstGeom prst="rect">
            <a:avLst/>
          </a:prstGeom>
          <a:noFill/>
        </p:spPr>
        <p:txBody>
          <a:bodyPr wrap="square">
            <a:spAutoFit/>
          </a:bodyPr>
          <a:lstStyle/>
          <a:p>
            <a:r>
              <a:rPr lang="en-GB" sz="500" dirty="0"/>
              <a:t>space shared. Processes have &gt;=1 </a:t>
            </a:r>
            <a:r>
              <a:rPr lang="en-GB" sz="500" dirty="0" err="1"/>
              <a:t>thd</a:t>
            </a:r>
            <a:r>
              <a:rPr lang="en-GB" sz="500" dirty="0"/>
              <a:t>. Processes are slow + expensive to create/destroy, and comms are complex (pipes/sig handlers). </a:t>
            </a:r>
            <a:r>
              <a:rPr lang="en-GB" sz="500" b="1" dirty="0"/>
              <a:t>A</a:t>
            </a:r>
            <a:r>
              <a:rPr lang="en-GB" sz="500" dirty="0"/>
              <a:t> = shared data (all </a:t>
            </a:r>
            <a:r>
              <a:rPr lang="en-GB" sz="500" dirty="0" err="1"/>
              <a:t>thds</a:t>
            </a:r>
            <a:r>
              <a:rPr lang="en-GB" sz="500" dirty="0"/>
              <a:t> in process share </a:t>
            </a:r>
            <a:r>
              <a:rPr lang="en-GB" sz="500" dirty="0" err="1"/>
              <a:t>addr</a:t>
            </a:r>
            <a:r>
              <a:rPr lang="en-GB" sz="500" dirty="0"/>
              <a:t> space, </a:t>
            </a:r>
            <a:r>
              <a:rPr lang="en-GB" sz="500" dirty="0" err="1"/>
              <a:t>ez</a:t>
            </a:r>
            <a:r>
              <a:rPr lang="en-GB" sz="500" dirty="0"/>
              <a:t> R/W to same mem to comm), cheap switching (</a:t>
            </a:r>
            <a:r>
              <a:rPr lang="en-GB" sz="500" dirty="0" err="1"/>
              <a:t>onoly</a:t>
            </a:r>
            <a:r>
              <a:rPr lang="en-GB" sz="500" dirty="0"/>
              <a:t> change per-</a:t>
            </a:r>
            <a:r>
              <a:rPr lang="en-GB" sz="500" dirty="0" err="1"/>
              <a:t>thd</a:t>
            </a:r>
            <a:r>
              <a:rPr lang="en-GB" sz="500" dirty="0"/>
              <a:t> state – registers, SP), cheap management (basic, cheap). </a:t>
            </a:r>
            <a:r>
              <a:rPr lang="en-GB" sz="500" b="1" dirty="0"/>
              <a:t>D</a:t>
            </a:r>
            <a:r>
              <a:rPr lang="en-GB" sz="500" dirty="0"/>
              <a:t> = concurrency bugs, forks (holding locks in children never released), blocking (if 1 </a:t>
            </a:r>
            <a:r>
              <a:rPr lang="en-GB" sz="500" dirty="0" err="1"/>
              <a:t>thd</a:t>
            </a:r>
            <a:r>
              <a:rPr lang="en-GB" sz="500" dirty="0"/>
              <a:t> blocked, all in process blocked). </a:t>
            </a:r>
            <a:r>
              <a:rPr lang="en-GB" sz="500" b="1" dirty="0" err="1">
                <a:solidFill>
                  <a:srgbClr val="00B050"/>
                </a:solidFill>
              </a:rPr>
              <a:t>Pthreads</a:t>
            </a:r>
            <a:r>
              <a:rPr lang="en-GB" sz="500" dirty="0">
                <a:solidFill>
                  <a:srgbClr val="00B050"/>
                </a:solidFill>
              </a:rPr>
              <a:t> (POSIX Ts): POSIX interface for managing </a:t>
            </a:r>
            <a:r>
              <a:rPr lang="en-GB" sz="500" dirty="0" err="1">
                <a:solidFill>
                  <a:srgbClr val="00B050"/>
                </a:solidFill>
              </a:rPr>
              <a:t>thds</a:t>
            </a:r>
            <a:r>
              <a:rPr lang="en-GB" sz="500" dirty="0">
                <a:solidFill>
                  <a:srgbClr val="00B050"/>
                </a:solidFill>
              </a:rPr>
              <a:t>. </a:t>
            </a:r>
            <a:r>
              <a:rPr lang="en-GB" sz="500" i="1" u="sng" dirty="0">
                <a:solidFill>
                  <a:srgbClr val="00B050"/>
                </a:solidFill>
              </a:rPr>
              <a:t>int </a:t>
            </a:r>
            <a:r>
              <a:rPr lang="en-GB" sz="500" i="1" u="sng" dirty="0" err="1">
                <a:solidFill>
                  <a:srgbClr val="00B050"/>
                </a:solidFill>
              </a:rPr>
              <a:t>pthread_create</a:t>
            </a:r>
            <a:r>
              <a:rPr lang="en-GB" sz="500" i="1" u="sng" dirty="0">
                <a:solidFill>
                  <a:srgbClr val="00B050"/>
                </a:solidFill>
              </a:rPr>
              <a:t>(</a:t>
            </a:r>
            <a:r>
              <a:rPr lang="en-GB" sz="500" i="1" u="sng" dirty="0" err="1">
                <a:solidFill>
                  <a:srgbClr val="00B050"/>
                </a:solidFill>
              </a:rPr>
              <a:t>pthread_t</a:t>
            </a:r>
            <a:r>
              <a:rPr lang="en-GB" sz="500" i="1" u="sng" dirty="0">
                <a:solidFill>
                  <a:srgbClr val="00B050"/>
                </a:solidFill>
              </a:rPr>
              <a:t> *thread, </a:t>
            </a:r>
            <a:r>
              <a:rPr lang="en-GB" sz="500" i="1" u="sng" dirty="0" err="1">
                <a:solidFill>
                  <a:srgbClr val="00B050"/>
                </a:solidFill>
              </a:rPr>
              <a:t>const</a:t>
            </a:r>
            <a:r>
              <a:rPr lang="en-GB" sz="500" i="1" u="sng" dirty="0">
                <a:solidFill>
                  <a:srgbClr val="00B050"/>
                </a:solidFill>
              </a:rPr>
              <a:t> </a:t>
            </a:r>
            <a:r>
              <a:rPr lang="en-GB" sz="500" i="1" u="sng" dirty="0" err="1">
                <a:solidFill>
                  <a:srgbClr val="00B050"/>
                </a:solidFill>
              </a:rPr>
              <a:t>pthread_attr_t</a:t>
            </a:r>
            <a:r>
              <a:rPr lang="en-GB" sz="500" i="1" u="sng" dirty="0">
                <a:solidFill>
                  <a:srgbClr val="00B050"/>
                </a:solidFill>
              </a:rPr>
              <a:t> *</a:t>
            </a:r>
            <a:r>
              <a:rPr lang="en-GB" sz="500" i="1" u="sng" dirty="0" err="1">
                <a:solidFill>
                  <a:srgbClr val="00B050"/>
                </a:solidFill>
              </a:rPr>
              <a:t>attr</a:t>
            </a:r>
            <a:r>
              <a:rPr lang="en-GB" sz="500" i="1" u="sng" dirty="0">
                <a:solidFill>
                  <a:srgbClr val="00B050"/>
                </a:solidFill>
              </a:rPr>
              <a:t>, void *(*</a:t>
            </a:r>
            <a:r>
              <a:rPr lang="en-GB" sz="500" i="1" u="sng" dirty="0" err="1">
                <a:solidFill>
                  <a:srgbClr val="00B050"/>
                </a:solidFill>
              </a:rPr>
              <a:t>start_routine</a:t>
            </a:r>
            <a:r>
              <a:rPr lang="en-GB" sz="500" i="1" u="sng" dirty="0">
                <a:solidFill>
                  <a:srgbClr val="00B050"/>
                </a:solidFill>
              </a:rPr>
              <a:t>)(void *), void *</a:t>
            </a:r>
            <a:r>
              <a:rPr lang="en-GB" sz="500" i="1" u="sng" dirty="0" err="1">
                <a:solidFill>
                  <a:srgbClr val="00B050"/>
                </a:solidFill>
              </a:rPr>
              <a:t>arg</a:t>
            </a:r>
            <a:r>
              <a:rPr lang="en-GB" sz="500" i="1" u="sng" dirty="0">
                <a:solidFill>
                  <a:srgbClr val="00B050"/>
                </a:solidFill>
              </a:rPr>
              <a:t>)</a:t>
            </a:r>
            <a:r>
              <a:rPr lang="en-GB" sz="500" dirty="0">
                <a:solidFill>
                  <a:srgbClr val="00B050"/>
                </a:solidFill>
              </a:rPr>
              <a:t> – creates new </a:t>
            </a:r>
            <a:r>
              <a:rPr lang="en-GB" sz="500" dirty="0" err="1">
                <a:solidFill>
                  <a:srgbClr val="00B050"/>
                </a:solidFill>
              </a:rPr>
              <a:t>thd</a:t>
            </a:r>
            <a:r>
              <a:rPr lang="en-GB" sz="500" dirty="0">
                <a:solidFill>
                  <a:srgbClr val="00B050"/>
                </a:solidFill>
              </a:rPr>
              <a:t>. Params: thread = pointer to store </a:t>
            </a:r>
            <a:r>
              <a:rPr lang="en-GB" sz="500" dirty="0" err="1">
                <a:solidFill>
                  <a:srgbClr val="00B050"/>
                </a:solidFill>
              </a:rPr>
              <a:t>thd</a:t>
            </a:r>
            <a:r>
              <a:rPr lang="en-GB" sz="500" dirty="0">
                <a:solidFill>
                  <a:srgbClr val="00B050"/>
                </a:solidFill>
              </a:rPr>
              <a:t> at, </a:t>
            </a:r>
            <a:r>
              <a:rPr lang="en-GB" sz="500" dirty="0" err="1">
                <a:solidFill>
                  <a:srgbClr val="00B050"/>
                </a:solidFill>
              </a:rPr>
              <a:t>attr</a:t>
            </a:r>
            <a:r>
              <a:rPr lang="en-GB" sz="500" dirty="0">
                <a:solidFill>
                  <a:srgbClr val="00B050"/>
                </a:solidFill>
              </a:rPr>
              <a:t> = attributes, </a:t>
            </a:r>
            <a:r>
              <a:rPr lang="en-GB" sz="500" dirty="0" err="1">
                <a:solidFill>
                  <a:srgbClr val="00B050"/>
                </a:solidFill>
              </a:rPr>
              <a:t>start_routine</a:t>
            </a:r>
            <a:r>
              <a:rPr lang="en-GB" sz="500" dirty="0">
                <a:solidFill>
                  <a:srgbClr val="00B050"/>
                </a:solidFill>
              </a:rPr>
              <a:t> = </a:t>
            </a:r>
            <a:r>
              <a:rPr lang="en-GB" sz="500" dirty="0" err="1">
                <a:solidFill>
                  <a:srgbClr val="00B050"/>
                </a:solidFill>
              </a:rPr>
              <a:t>func</a:t>
            </a:r>
            <a:r>
              <a:rPr lang="en-GB" sz="500" dirty="0">
                <a:solidFill>
                  <a:srgbClr val="00B050"/>
                </a:solidFill>
              </a:rPr>
              <a:t> to start new </a:t>
            </a:r>
            <a:r>
              <a:rPr lang="en-GB" sz="500" dirty="0" err="1">
                <a:solidFill>
                  <a:srgbClr val="00B050"/>
                </a:solidFill>
              </a:rPr>
              <a:t>thd</a:t>
            </a:r>
            <a:r>
              <a:rPr lang="en-GB" sz="500" dirty="0">
                <a:solidFill>
                  <a:srgbClr val="00B050"/>
                </a:solidFill>
              </a:rPr>
              <a:t> at, </a:t>
            </a:r>
            <a:r>
              <a:rPr lang="en-GB" sz="500" dirty="0" err="1">
                <a:solidFill>
                  <a:srgbClr val="00B050"/>
                </a:solidFill>
              </a:rPr>
              <a:t>arg</a:t>
            </a:r>
            <a:r>
              <a:rPr lang="en-GB" sz="500" dirty="0">
                <a:solidFill>
                  <a:srgbClr val="00B050"/>
                </a:solidFill>
              </a:rPr>
              <a:t> </a:t>
            </a:r>
            <a:r>
              <a:rPr lang="en-GB" sz="500" dirty="0">
                <a:solidFill>
                  <a:srgbClr val="00B050"/>
                </a:solidFill>
                <a:sym typeface="Wingdings" panose="05000000000000000000" pitchFamily="2" charset="2"/>
              </a:rPr>
              <a:t> </a:t>
            </a:r>
            <a:r>
              <a:rPr lang="en-GB" sz="500" dirty="0" err="1">
                <a:solidFill>
                  <a:srgbClr val="00B050"/>
                </a:solidFill>
                <a:sym typeface="Wingdings" panose="05000000000000000000" pitchFamily="2" charset="2"/>
              </a:rPr>
              <a:t>arg</a:t>
            </a:r>
            <a:r>
              <a:rPr lang="en-GB" sz="500" dirty="0">
                <a:solidFill>
                  <a:srgbClr val="00B050"/>
                </a:solidFill>
                <a:sym typeface="Wingdings" panose="05000000000000000000" pitchFamily="2" charset="2"/>
              </a:rPr>
              <a:t> to pass </a:t>
            </a:r>
            <a:r>
              <a:rPr lang="en-GB" sz="500" dirty="0" err="1">
                <a:solidFill>
                  <a:srgbClr val="00B050"/>
                </a:solidFill>
                <a:sym typeface="Wingdings" panose="05000000000000000000" pitchFamily="2" charset="2"/>
              </a:rPr>
              <a:t>start_routine</a:t>
            </a:r>
            <a:r>
              <a:rPr lang="en-GB" sz="500" dirty="0">
                <a:solidFill>
                  <a:srgbClr val="00B050"/>
                </a:solidFill>
                <a:sym typeface="Wingdings" panose="05000000000000000000" pitchFamily="2" charset="2"/>
              </a:rPr>
              <a:t>.</a:t>
            </a:r>
            <a:r>
              <a:rPr lang="en-GB" sz="500" dirty="0">
                <a:solidFill>
                  <a:srgbClr val="00B050"/>
                </a:solidFill>
              </a:rPr>
              <a:t> Returns: 0 </a:t>
            </a:r>
            <a:r>
              <a:rPr lang="en-GB" sz="500" dirty="0">
                <a:solidFill>
                  <a:srgbClr val="00B050"/>
                </a:solidFill>
                <a:sym typeface="Wingdings" panose="05000000000000000000" pitchFamily="2" charset="2"/>
              </a:rPr>
              <a:t></a:t>
            </a:r>
            <a:r>
              <a:rPr lang="en-GB" sz="500" dirty="0">
                <a:solidFill>
                  <a:srgbClr val="00B050"/>
                </a:solidFill>
              </a:rPr>
              <a:t> success, EAGAIN </a:t>
            </a:r>
            <a:r>
              <a:rPr lang="en-GB" sz="500" dirty="0">
                <a:solidFill>
                  <a:srgbClr val="00B050"/>
                </a:solidFill>
                <a:sym typeface="Wingdings" panose="05000000000000000000" pitchFamily="2" charset="2"/>
              </a:rPr>
              <a:t> lack of resources, EINVAL  invalid </a:t>
            </a:r>
            <a:r>
              <a:rPr lang="en-GB" sz="500" dirty="0" err="1">
                <a:solidFill>
                  <a:srgbClr val="00B050"/>
                </a:solidFill>
                <a:sym typeface="Wingdings" panose="05000000000000000000" pitchFamily="2" charset="2"/>
              </a:rPr>
              <a:t>attr</a:t>
            </a:r>
            <a:r>
              <a:rPr lang="en-GB" sz="500" dirty="0">
                <a:solidFill>
                  <a:srgbClr val="00B050"/>
                </a:solidFill>
                <a:sym typeface="Wingdings" panose="05000000000000000000" pitchFamily="2" charset="2"/>
              </a:rPr>
              <a:t>, EPERM  caller lacks permissions. </a:t>
            </a:r>
            <a:r>
              <a:rPr lang="en-GB" sz="500" i="1" u="sng" dirty="0">
                <a:solidFill>
                  <a:srgbClr val="00B050"/>
                </a:solidFill>
                <a:sym typeface="Wingdings" panose="05000000000000000000" pitchFamily="2" charset="2"/>
              </a:rPr>
              <a:t>void </a:t>
            </a:r>
            <a:r>
              <a:rPr lang="en-GB" sz="500" i="1" u="sng" dirty="0" err="1">
                <a:solidFill>
                  <a:srgbClr val="00B050"/>
                </a:solidFill>
                <a:sym typeface="Wingdings" panose="05000000000000000000" pitchFamily="2" charset="2"/>
              </a:rPr>
              <a:t>pthread_exit</a:t>
            </a:r>
            <a:r>
              <a:rPr lang="en-GB" sz="500" i="1" u="sng" dirty="0">
                <a:solidFill>
                  <a:srgbClr val="00B050"/>
                </a:solidFill>
                <a:sym typeface="Wingdings" panose="05000000000000000000" pitchFamily="2" charset="2"/>
              </a:rPr>
              <a:t>(void *</a:t>
            </a:r>
            <a:r>
              <a:rPr lang="en-GB" sz="500" i="1" u="sng" dirty="0" err="1">
                <a:solidFill>
                  <a:srgbClr val="00B050"/>
                </a:solidFill>
                <a:sym typeface="Wingdings" panose="05000000000000000000" pitchFamily="2" charset="2"/>
              </a:rPr>
              <a:t>value_ptr</a:t>
            </a:r>
            <a:r>
              <a:rPr lang="en-GB" sz="500" i="1" u="sng" dirty="0">
                <a:solidFill>
                  <a:srgbClr val="00B050"/>
                </a:solidFill>
                <a:sym typeface="Wingdings" panose="05000000000000000000" pitchFamily="2" charset="2"/>
              </a:rPr>
              <a:t>)</a:t>
            </a:r>
            <a:r>
              <a:rPr lang="en-GB" sz="500" dirty="0">
                <a:solidFill>
                  <a:srgbClr val="00B050"/>
                </a:solidFill>
                <a:sym typeface="Wingdings" panose="05000000000000000000" pitchFamily="2" charset="2"/>
              </a:rPr>
              <a:t> – exit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provide </a:t>
            </a:r>
            <a:r>
              <a:rPr lang="en-GB" sz="500" dirty="0" err="1">
                <a:solidFill>
                  <a:srgbClr val="00B050"/>
                </a:solidFill>
                <a:sym typeface="Wingdings" panose="05000000000000000000" pitchFamily="2" charset="2"/>
              </a:rPr>
              <a:t>value_ptr</a:t>
            </a:r>
            <a:r>
              <a:rPr lang="en-GB" sz="500" dirty="0">
                <a:solidFill>
                  <a:srgbClr val="00B050"/>
                </a:solidFill>
                <a:sym typeface="Wingdings" panose="05000000000000000000" pitchFamily="2" charset="2"/>
              </a:rPr>
              <a:t> to joins onto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Called implicitly at end of </a:t>
            </a:r>
            <a:r>
              <a:rPr lang="en-GB" sz="500" dirty="0" err="1">
                <a:solidFill>
                  <a:srgbClr val="00B050"/>
                </a:solidFill>
                <a:sym typeface="Wingdings" panose="05000000000000000000" pitchFamily="2" charset="2"/>
              </a:rPr>
              <a:t>start_routine</a:t>
            </a:r>
            <a:r>
              <a:rPr lang="en-GB" sz="500" dirty="0">
                <a:solidFill>
                  <a:srgbClr val="00B050"/>
                </a:solidFill>
                <a:sym typeface="Wingdings" panose="05000000000000000000" pitchFamily="2" charset="2"/>
              </a:rPr>
              <a:t>. Process terminate  terminate </a:t>
            </a:r>
            <a:r>
              <a:rPr lang="en-GB" sz="500" dirty="0" err="1">
                <a:solidFill>
                  <a:srgbClr val="00B050"/>
                </a:solidFill>
                <a:sym typeface="Wingdings" panose="05000000000000000000" pitchFamily="2" charset="2"/>
              </a:rPr>
              <a:t>thds</a:t>
            </a:r>
            <a:r>
              <a:rPr lang="en-GB" sz="500" dirty="0">
                <a:solidFill>
                  <a:srgbClr val="00B050"/>
                </a:solidFill>
                <a:sym typeface="Wingdings" panose="05000000000000000000" pitchFamily="2" charset="2"/>
              </a:rPr>
              <a:t>, main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exit  waits for children/exit call. Remember main has implicit call to exit added by compiler. </a:t>
            </a:r>
            <a:r>
              <a:rPr lang="en-GB" sz="500" i="1" u="sng" dirty="0">
                <a:solidFill>
                  <a:srgbClr val="00B050"/>
                </a:solidFill>
                <a:sym typeface="Wingdings" panose="05000000000000000000" pitchFamily="2" charset="2"/>
              </a:rPr>
              <a:t>int </a:t>
            </a:r>
            <a:r>
              <a:rPr lang="en-GB" sz="500" i="1" u="sng" dirty="0" err="1">
                <a:solidFill>
                  <a:srgbClr val="00B050"/>
                </a:solidFill>
                <a:sym typeface="Wingdings" panose="05000000000000000000" pitchFamily="2" charset="2"/>
              </a:rPr>
              <a:t>pthread_yield</a:t>
            </a:r>
            <a:r>
              <a:rPr lang="en-GB" sz="500" i="1" u="sng" dirty="0">
                <a:solidFill>
                  <a:srgbClr val="00B050"/>
                </a:solidFill>
                <a:sym typeface="Wingdings" panose="05000000000000000000" pitchFamily="2" charset="2"/>
              </a:rPr>
              <a:t>(void)</a:t>
            </a:r>
            <a:r>
              <a:rPr lang="en-GB" sz="500" dirty="0">
                <a:solidFill>
                  <a:srgbClr val="00B050"/>
                </a:solidFill>
                <a:sym typeface="Wingdings" panose="05000000000000000000" pitchFamily="2" charset="2"/>
              </a:rPr>
              <a:t> – yield CPU to another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Returns: 0/-1. Always succeeds on Linux. </a:t>
            </a:r>
            <a:r>
              <a:rPr lang="en-GB" sz="500" i="1" u="sng" dirty="0">
                <a:solidFill>
                  <a:srgbClr val="00B050"/>
                </a:solidFill>
                <a:sym typeface="Wingdings" panose="05000000000000000000" pitchFamily="2" charset="2"/>
              </a:rPr>
              <a:t>int </a:t>
            </a:r>
            <a:r>
              <a:rPr lang="en-GB" sz="500" i="1" u="sng" dirty="0" err="1">
                <a:solidFill>
                  <a:srgbClr val="00B050"/>
                </a:solidFill>
                <a:sym typeface="Wingdings" panose="05000000000000000000" pitchFamily="2" charset="2"/>
              </a:rPr>
              <a:t>pthread_join</a:t>
            </a:r>
            <a:r>
              <a:rPr lang="en-GB" sz="500" i="1" u="sng" dirty="0">
                <a:solidFill>
                  <a:srgbClr val="00B050"/>
                </a:solidFill>
                <a:sym typeface="Wingdings" panose="05000000000000000000" pitchFamily="2" charset="2"/>
              </a:rPr>
              <a:t>(</a:t>
            </a:r>
            <a:r>
              <a:rPr lang="en-GB" sz="500" i="1" u="sng" dirty="0" err="1">
                <a:solidFill>
                  <a:srgbClr val="00B050"/>
                </a:solidFill>
                <a:sym typeface="Wingdings" panose="05000000000000000000" pitchFamily="2" charset="2"/>
              </a:rPr>
              <a:t>pthread_t</a:t>
            </a:r>
            <a:r>
              <a:rPr lang="en-GB" sz="500" i="1" u="sng" dirty="0">
                <a:solidFill>
                  <a:srgbClr val="00B050"/>
                </a:solidFill>
                <a:sym typeface="Wingdings" panose="05000000000000000000" pitchFamily="2" charset="2"/>
              </a:rPr>
              <a:t> thread, void **</a:t>
            </a:r>
            <a:r>
              <a:rPr lang="en-GB" sz="500" i="1" u="sng" dirty="0" err="1">
                <a:solidFill>
                  <a:srgbClr val="00B050"/>
                </a:solidFill>
                <a:sym typeface="Wingdings" panose="05000000000000000000" pitchFamily="2" charset="2"/>
              </a:rPr>
              <a:t>value_ptr</a:t>
            </a:r>
            <a:r>
              <a:rPr lang="en-GB" sz="500" i="1" u="sng" dirty="0">
                <a:solidFill>
                  <a:srgbClr val="00B050"/>
                </a:solidFill>
                <a:sym typeface="Wingdings" panose="05000000000000000000" pitchFamily="2" charset="2"/>
              </a:rPr>
              <a:t>)</a:t>
            </a:r>
            <a:r>
              <a:rPr lang="en-GB" sz="500" dirty="0">
                <a:solidFill>
                  <a:srgbClr val="00B050"/>
                </a:solidFill>
                <a:sym typeface="Wingdings" panose="05000000000000000000" pitchFamily="2" charset="2"/>
              </a:rPr>
              <a:t> – block </a:t>
            </a:r>
            <a:r>
              <a:rPr lang="en-GB" sz="500" dirty="0" err="1">
                <a:solidFill>
                  <a:srgbClr val="00B050"/>
                </a:solidFill>
                <a:sym typeface="Wingdings" panose="05000000000000000000" pitchFamily="2" charset="2"/>
              </a:rPr>
              <a:t>curr</a:t>
            </a:r>
            <a:r>
              <a:rPr lang="en-GB" sz="500" dirty="0">
                <a:solidFill>
                  <a:srgbClr val="00B050"/>
                </a:solidFill>
                <a:sym typeface="Wingdings" panose="05000000000000000000" pitchFamily="2" charset="2"/>
              </a:rPr>
              <a:t>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until other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terminates. Params: thread =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to wait on, </a:t>
            </a:r>
            <a:r>
              <a:rPr lang="en-GB" sz="500" dirty="0" err="1">
                <a:solidFill>
                  <a:srgbClr val="00B050"/>
                </a:solidFill>
                <a:sym typeface="Wingdings" panose="05000000000000000000" pitchFamily="2" charset="2"/>
              </a:rPr>
              <a:t>value_ptr</a:t>
            </a:r>
            <a:r>
              <a:rPr lang="en-GB" sz="500" dirty="0">
                <a:solidFill>
                  <a:srgbClr val="00B050"/>
                </a:solidFill>
                <a:sym typeface="Wingdings" panose="05000000000000000000" pitchFamily="2" charset="2"/>
              </a:rPr>
              <a:t> = location to put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termination val. Returns: 0  success, EDEADLK  deadlock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already joined), EINVAL 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 param not valid, ESRCH  couldn’t find </a:t>
            </a:r>
            <a:r>
              <a:rPr lang="en-GB" sz="500" dirty="0" err="1">
                <a:solidFill>
                  <a:srgbClr val="00B050"/>
                </a:solidFill>
                <a:sym typeface="Wingdings" panose="05000000000000000000" pitchFamily="2" charset="2"/>
              </a:rPr>
              <a:t>thd</a:t>
            </a:r>
            <a:r>
              <a:rPr lang="en-GB" sz="500" dirty="0">
                <a:solidFill>
                  <a:srgbClr val="00B050"/>
                </a:solidFill>
                <a:sym typeface="Wingdings" panose="05000000000000000000" pitchFamily="2" charset="2"/>
              </a:rPr>
              <a:t>.</a:t>
            </a:r>
            <a:endParaRPr lang="en-GB" sz="500" dirty="0"/>
          </a:p>
        </p:txBody>
      </p:sp>
      <p:cxnSp>
        <p:nvCxnSpPr>
          <p:cNvPr id="56" name="Straight Connector 55">
            <a:extLst>
              <a:ext uri="{FF2B5EF4-FFF2-40B4-BE49-F238E27FC236}">
                <a16:creationId xmlns:a16="http://schemas.microsoft.com/office/drawing/2014/main" id="{67E6ABB0-4272-32BD-15AF-B9542B02374C}"/>
              </a:ext>
            </a:extLst>
          </p:cNvPr>
          <p:cNvCxnSpPr/>
          <p:nvPr/>
        </p:nvCxnSpPr>
        <p:spPr>
          <a:xfrm>
            <a:off x="-87129" y="3056157"/>
            <a:ext cx="3356716" cy="0"/>
          </a:xfrm>
          <a:prstGeom prst="line">
            <a:avLst/>
          </a:prstGeom>
          <a:ln w="9525"/>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4626A08-6F4F-106F-08ED-78F7855754F6}"/>
              </a:ext>
            </a:extLst>
          </p:cNvPr>
          <p:cNvCxnSpPr>
            <a:cxnSpLocks/>
          </p:cNvCxnSpPr>
          <p:nvPr/>
        </p:nvCxnSpPr>
        <p:spPr>
          <a:xfrm>
            <a:off x="4313980" y="2174546"/>
            <a:ext cx="2067" cy="628241"/>
          </a:xfrm>
          <a:prstGeom prst="line">
            <a:avLst/>
          </a:prstGeom>
          <a:ln w="9525"/>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68060EBE-42EB-6111-1413-B4F99D6AE5A1}"/>
              </a:ext>
            </a:extLst>
          </p:cNvPr>
          <p:cNvSpPr txBox="1"/>
          <p:nvPr/>
        </p:nvSpPr>
        <p:spPr>
          <a:xfrm>
            <a:off x="4829431" y="2055120"/>
            <a:ext cx="2582846" cy="246221"/>
          </a:xfrm>
          <a:prstGeom prst="rect">
            <a:avLst/>
          </a:prstGeom>
          <a:noFill/>
        </p:spPr>
        <p:txBody>
          <a:bodyPr wrap="square" rtlCol="0">
            <a:spAutoFit/>
          </a:bodyPr>
          <a:lstStyle/>
          <a:p>
            <a:r>
              <a:rPr lang="en-GB" sz="500" b="1" dirty="0"/>
              <a:t>User Level Threads</a:t>
            </a:r>
            <a:r>
              <a:rPr lang="en-GB" sz="500" dirty="0"/>
              <a:t>: kernel unaware of </a:t>
            </a:r>
            <a:r>
              <a:rPr lang="en-GB" sz="500" dirty="0" err="1"/>
              <a:t>thds</a:t>
            </a:r>
            <a:r>
              <a:rPr lang="en-GB" sz="500" dirty="0"/>
              <a:t> – only interacts with pcs. Pcs maintains </a:t>
            </a:r>
            <a:r>
              <a:rPr lang="en-GB" sz="500" dirty="0" err="1"/>
              <a:t>thd</a:t>
            </a:r>
            <a:r>
              <a:rPr lang="en-GB" sz="500" dirty="0"/>
              <a:t> table for scheduling. </a:t>
            </a:r>
            <a:r>
              <a:rPr lang="en-GB" sz="500" dirty="0" err="1"/>
              <a:t>Thd</a:t>
            </a:r>
            <a:r>
              <a:rPr lang="en-GB" sz="500" dirty="0"/>
              <a:t> management </a:t>
            </a:r>
            <a:r>
              <a:rPr lang="en-GB" sz="500" dirty="0" err="1"/>
              <a:t>impl</a:t>
            </a:r>
            <a:r>
              <a:rPr lang="en-GB" sz="500" dirty="0"/>
              <a:t> by library. </a:t>
            </a:r>
            <a:r>
              <a:rPr lang="en-GB" sz="500" b="1" dirty="0"/>
              <a:t>A</a:t>
            </a:r>
            <a:r>
              <a:rPr lang="en-GB" sz="500" dirty="0"/>
              <a:t> = performance (no expensive kernel</a:t>
            </a:r>
          </a:p>
        </p:txBody>
      </p:sp>
      <p:sp>
        <p:nvSpPr>
          <p:cNvPr id="70" name="TextBox 69">
            <a:extLst>
              <a:ext uri="{FF2B5EF4-FFF2-40B4-BE49-F238E27FC236}">
                <a16:creationId xmlns:a16="http://schemas.microsoft.com/office/drawing/2014/main" id="{FD8FDEFF-F350-C89B-1A92-611A81699A0F}"/>
              </a:ext>
            </a:extLst>
          </p:cNvPr>
          <p:cNvSpPr txBox="1"/>
          <p:nvPr/>
        </p:nvSpPr>
        <p:spPr>
          <a:xfrm>
            <a:off x="4255243" y="2208581"/>
            <a:ext cx="3159970" cy="707886"/>
          </a:xfrm>
          <a:prstGeom prst="rect">
            <a:avLst/>
          </a:prstGeom>
          <a:noFill/>
        </p:spPr>
        <p:txBody>
          <a:bodyPr wrap="square">
            <a:spAutoFit/>
          </a:bodyPr>
          <a:lstStyle/>
          <a:p>
            <a:r>
              <a:rPr lang="en-GB" sz="500" dirty="0"/>
              <a:t>involvement in </a:t>
            </a:r>
            <a:r>
              <a:rPr lang="en-GB" sz="500" dirty="0" err="1"/>
              <a:t>thd</a:t>
            </a:r>
            <a:r>
              <a:rPr lang="en-GB" sz="500" dirty="0"/>
              <a:t> ops e.g. creation, switching, synch), customisation (each app has own scheduler for that prog). </a:t>
            </a:r>
            <a:r>
              <a:rPr lang="en-GB" sz="500" b="1" dirty="0"/>
              <a:t>D</a:t>
            </a:r>
            <a:r>
              <a:rPr lang="en-GB" sz="500" dirty="0"/>
              <a:t> = blocking (any block </a:t>
            </a:r>
            <a:r>
              <a:rPr lang="en-GB" sz="500" dirty="0" err="1"/>
              <a:t>syscall</a:t>
            </a:r>
            <a:r>
              <a:rPr lang="en-GB" sz="500" dirty="0"/>
              <a:t> on 1 </a:t>
            </a:r>
            <a:r>
              <a:rPr lang="en-GB" sz="500" dirty="0" err="1"/>
              <a:t>thd</a:t>
            </a:r>
            <a:r>
              <a:rPr lang="en-GB" sz="500" dirty="0"/>
              <a:t> blocks all in same pcs), page faults (during interrupts for page faults all </a:t>
            </a:r>
            <a:r>
              <a:rPr lang="en-GB" sz="500" dirty="0" err="1"/>
              <a:t>thds</a:t>
            </a:r>
            <a:r>
              <a:rPr lang="en-GB" sz="500" dirty="0"/>
              <a:t> in pcs are blocked), pre-emptive (pre-emptive scheduling hard for u-</a:t>
            </a:r>
            <a:r>
              <a:rPr lang="en-GB" sz="500" dirty="0" err="1"/>
              <a:t>ts</a:t>
            </a:r>
            <a:r>
              <a:rPr lang="en-GB" sz="500" dirty="0"/>
              <a:t>). </a:t>
            </a:r>
            <a:r>
              <a:rPr lang="en-GB" sz="500" b="1" dirty="0"/>
              <a:t>Kernel Level Threads</a:t>
            </a:r>
            <a:r>
              <a:rPr lang="en-GB" sz="500" dirty="0"/>
              <a:t>: kernel can manage individual </a:t>
            </a:r>
            <a:r>
              <a:rPr lang="en-GB" sz="500" dirty="0" err="1"/>
              <a:t>thds</a:t>
            </a:r>
            <a:r>
              <a:rPr lang="en-GB" sz="500" dirty="0"/>
              <a:t> with pcs. </a:t>
            </a:r>
            <a:r>
              <a:rPr lang="en-GB" sz="500" b="1" dirty="0"/>
              <a:t>A</a:t>
            </a:r>
            <a:r>
              <a:rPr lang="en-GB" sz="500" dirty="0"/>
              <a:t> = blocking (</a:t>
            </a:r>
            <a:r>
              <a:rPr lang="en-GB" sz="500" dirty="0" err="1"/>
              <a:t>thds</a:t>
            </a:r>
            <a:r>
              <a:rPr lang="en-GB" sz="500" dirty="0"/>
              <a:t> individually blocked), simpler (easier scheduler as kernel can get interrupts but must be general). </a:t>
            </a:r>
            <a:r>
              <a:rPr lang="en-GB" sz="500" b="1" dirty="0"/>
              <a:t>D</a:t>
            </a:r>
            <a:r>
              <a:rPr lang="en-GB" sz="500" dirty="0"/>
              <a:t> = performance (still cheaper than proc switching but more expensive kernel interactions, can be mitigated by </a:t>
            </a:r>
            <a:r>
              <a:rPr lang="en-GB" sz="500" dirty="0" err="1"/>
              <a:t>thd</a:t>
            </a:r>
            <a:r>
              <a:rPr lang="en-GB" sz="500" dirty="0"/>
              <a:t> pool apps), customisation (no app specific schedulers). </a:t>
            </a:r>
            <a:r>
              <a:rPr lang="en-GB" sz="500" b="1" dirty="0"/>
              <a:t>Hybrid</a:t>
            </a:r>
            <a:r>
              <a:rPr lang="en-GB" sz="500" dirty="0"/>
              <a:t>: take adv of </a:t>
            </a:r>
            <a:r>
              <a:rPr lang="en-GB" sz="500" dirty="0" err="1"/>
              <a:t>thd</a:t>
            </a:r>
            <a:r>
              <a:rPr lang="en-GB" sz="500" dirty="0"/>
              <a:t>-specific blocking, but cheaper ops. OS = kernel level </a:t>
            </a:r>
            <a:r>
              <a:rPr lang="en-GB" sz="500" dirty="0" err="1"/>
              <a:t>thds</a:t>
            </a:r>
            <a:r>
              <a:rPr lang="en-GB" sz="500" dirty="0"/>
              <a:t>. Program manages pool of kernel provided </a:t>
            </a:r>
            <a:r>
              <a:rPr lang="en-GB" sz="500" dirty="0" err="1"/>
              <a:t>thds</a:t>
            </a:r>
            <a:r>
              <a:rPr lang="en-GB" sz="500" dirty="0"/>
              <a:t> (scheduled by kernel). Can use user-level synch (faster).</a:t>
            </a:r>
          </a:p>
        </p:txBody>
      </p:sp>
      <p:pic>
        <p:nvPicPr>
          <p:cNvPr id="71" name="Picture 70">
            <a:extLst>
              <a:ext uri="{FF2B5EF4-FFF2-40B4-BE49-F238E27FC236}">
                <a16:creationId xmlns:a16="http://schemas.microsoft.com/office/drawing/2014/main" id="{F4B08B37-E074-9125-CD17-D023542E62C0}"/>
              </a:ext>
            </a:extLst>
          </p:cNvPr>
          <p:cNvPicPr>
            <a:picLocks noChangeAspect="1"/>
          </p:cNvPicPr>
          <p:nvPr/>
        </p:nvPicPr>
        <p:blipFill rotWithShape="1">
          <a:blip r:embed="rId4"/>
          <a:srcRect l="1172" t="996" r="454" b="1273"/>
          <a:stretch/>
        </p:blipFill>
        <p:spPr>
          <a:xfrm>
            <a:off x="5923875" y="2907516"/>
            <a:ext cx="1378995" cy="781092"/>
          </a:xfrm>
          <a:prstGeom prst="rect">
            <a:avLst/>
          </a:prstGeom>
        </p:spPr>
      </p:pic>
      <p:sp>
        <p:nvSpPr>
          <p:cNvPr id="72" name="TextBox 71">
            <a:extLst>
              <a:ext uri="{FF2B5EF4-FFF2-40B4-BE49-F238E27FC236}">
                <a16:creationId xmlns:a16="http://schemas.microsoft.com/office/drawing/2014/main" id="{F361A7A3-845C-49CB-72A4-4C8A0BC33036}"/>
              </a:ext>
            </a:extLst>
          </p:cNvPr>
          <p:cNvSpPr txBox="1"/>
          <p:nvPr/>
        </p:nvSpPr>
        <p:spPr>
          <a:xfrm>
            <a:off x="6726281" y="3179107"/>
            <a:ext cx="663964" cy="184666"/>
          </a:xfrm>
          <a:prstGeom prst="rect">
            <a:avLst/>
          </a:prstGeom>
          <a:noFill/>
        </p:spPr>
        <p:txBody>
          <a:bodyPr wrap="none" rtlCol="0">
            <a:spAutoFit/>
          </a:bodyPr>
          <a:lstStyle/>
          <a:p>
            <a:r>
              <a:rPr lang="en-GB" sz="600" b="1" dirty="0"/>
              <a:t>Process States</a:t>
            </a:r>
            <a:endParaRPr lang="en-GB" sz="600" dirty="0"/>
          </a:p>
        </p:txBody>
      </p:sp>
      <p:sp>
        <p:nvSpPr>
          <p:cNvPr id="73" name="Rectangle 72">
            <a:extLst>
              <a:ext uri="{FF2B5EF4-FFF2-40B4-BE49-F238E27FC236}">
                <a16:creationId xmlns:a16="http://schemas.microsoft.com/office/drawing/2014/main" id="{1996C800-1677-643A-1D7C-97D9793E22A2}"/>
              </a:ext>
            </a:extLst>
          </p:cNvPr>
          <p:cNvSpPr/>
          <p:nvPr/>
        </p:nvSpPr>
        <p:spPr>
          <a:xfrm>
            <a:off x="5916382" y="2890427"/>
            <a:ext cx="1556688" cy="8070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cxnSp>
        <p:nvCxnSpPr>
          <p:cNvPr id="75" name="Straight Connector 74">
            <a:extLst>
              <a:ext uri="{FF2B5EF4-FFF2-40B4-BE49-F238E27FC236}">
                <a16:creationId xmlns:a16="http://schemas.microsoft.com/office/drawing/2014/main" id="{63894600-14BA-71F1-15FC-708C011C3AC6}"/>
              </a:ext>
            </a:extLst>
          </p:cNvPr>
          <p:cNvCxnSpPr>
            <a:cxnSpLocks/>
          </p:cNvCxnSpPr>
          <p:nvPr/>
        </p:nvCxnSpPr>
        <p:spPr>
          <a:xfrm>
            <a:off x="4313100" y="2889642"/>
            <a:ext cx="3128247" cy="0"/>
          </a:xfrm>
          <a:prstGeom prst="line">
            <a:avLst/>
          </a:prstGeom>
          <a:ln w="952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66C06D1A-862F-4F8D-D7CD-9EFFEBCC728E}"/>
              </a:ext>
            </a:extLst>
          </p:cNvPr>
          <p:cNvSpPr txBox="1"/>
          <p:nvPr/>
        </p:nvSpPr>
        <p:spPr>
          <a:xfrm>
            <a:off x="3217357" y="2609767"/>
            <a:ext cx="1184779" cy="553998"/>
          </a:xfrm>
          <a:prstGeom prst="rect">
            <a:avLst/>
          </a:prstGeom>
          <a:noFill/>
        </p:spPr>
        <p:txBody>
          <a:bodyPr wrap="square" rtlCol="0">
            <a:spAutoFit/>
          </a:bodyPr>
          <a:lstStyle/>
          <a:p>
            <a:r>
              <a:rPr lang="en-GB" sz="500" b="1" dirty="0"/>
              <a:t>Pre-Emption</a:t>
            </a:r>
            <a:r>
              <a:rPr lang="en-GB" sz="500" dirty="0"/>
              <a:t>: kernel </a:t>
            </a:r>
            <a:r>
              <a:rPr lang="en-GB" sz="500" dirty="0" err="1"/>
              <a:t>interrupts+suspends</a:t>
            </a:r>
            <a:r>
              <a:rPr lang="en-GB" sz="500" dirty="0"/>
              <a:t> task before it completes/yields. Done via interrupts. </a:t>
            </a:r>
            <a:r>
              <a:rPr lang="en-GB" sz="500" dirty="0" err="1"/>
              <a:t>IHandler</a:t>
            </a:r>
            <a:r>
              <a:rPr lang="en-GB" sz="500" dirty="0"/>
              <a:t> saves process/thread state before potential context switch to other scheduled process.</a:t>
            </a:r>
          </a:p>
        </p:txBody>
      </p:sp>
      <p:sp>
        <p:nvSpPr>
          <p:cNvPr id="3" name="Rectangle 2">
            <a:extLst>
              <a:ext uri="{FF2B5EF4-FFF2-40B4-BE49-F238E27FC236}">
                <a16:creationId xmlns:a16="http://schemas.microsoft.com/office/drawing/2014/main" id="{412C5F79-5346-C585-7E73-DDAD64F135EF}"/>
              </a:ext>
            </a:extLst>
          </p:cNvPr>
          <p:cNvSpPr/>
          <p:nvPr/>
        </p:nvSpPr>
        <p:spPr>
          <a:xfrm>
            <a:off x="3272317" y="2644224"/>
            <a:ext cx="1045296" cy="48177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2A3D60D-1C4A-00F0-D513-A3308266330A}"/>
              </a:ext>
            </a:extLst>
          </p:cNvPr>
          <p:cNvSpPr txBox="1"/>
          <p:nvPr/>
        </p:nvSpPr>
        <p:spPr>
          <a:xfrm>
            <a:off x="4251083" y="2859722"/>
            <a:ext cx="1744700" cy="553998"/>
          </a:xfrm>
          <a:prstGeom prst="rect">
            <a:avLst/>
          </a:prstGeom>
          <a:noFill/>
        </p:spPr>
        <p:txBody>
          <a:bodyPr wrap="square" rtlCol="0">
            <a:spAutoFit/>
          </a:bodyPr>
          <a:lstStyle/>
          <a:p>
            <a:r>
              <a:rPr lang="en-GB" sz="500" b="1" dirty="0"/>
              <a:t>Non-Pre-Emptive Scheduler</a:t>
            </a:r>
            <a:r>
              <a:rPr lang="en-GB" sz="500" dirty="0"/>
              <a:t>: Processes run until voluntarily yield. Software must be trusted. Bad for interaction. Good for batch systems. </a:t>
            </a:r>
            <a:r>
              <a:rPr lang="en-GB" sz="500" b="1" dirty="0"/>
              <a:t>Pre-Emptive Scheduler</a:t>
            </a:r>
            <a:r>
              <a:rPr lang="en-GB" sz="500" dirty="0"/>
              <a:t>: Requires timer interrupts. On interrupt, kernel takes control and context switches. Good for interactive processes (smaller quanta = better interactivity).</a:t>
            </a:r>
          </a:p>
        </p:txBody>
      </p:sp>
      <p:sp>
        <p:nvSpPr>
          <p:cNvPr id="6" name="Rectangle 5">
            <a:extLst>
              <a:ext uri="{FF2B5EF4-FFF2-40B4-BE49-F238E27FC236}">
                <a16:creationId xmlns:a16="http://schemas.microsoft.com/office/drawing/2014/main" id="{06A0AA78-B8D5-7DCF-3953-AED16AE6EAE3}"/>
              </a:ext>
            </a:extLst>
          </p:cNvPr>
          <p:cNvSpPr/>
          <p:nvPr/>
        </p:nvSpPr>
        <p:spPr>
          <a:xfrm>
            <a:off x="4318540" y="2889784"/>
            <a:ext cx="1597842" cy="4954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DE9A801E-7FC4-98CF-FEC3-4447CEFF5995}"/>
              </a:ext>
            </a:extLst>
          </p:cNvPr>
          <p:cNvSpPr txBox="1"/>
          <p:nvPr/>
        </p:nvSpPr>
        <p:spPr>
          <a:xfrm>
            <a:off x="-12640" y="3023818"/>
            <a:ext cx="3364209" cy="553998"/>
          </a:xfrm>
          <a:prstGeom prst="rect">
            <a:avLst/>
          </a:prstGeom>
          <a:noFill/>
        </p:spPr>
        <p:txBody>
          <a:bodyPr wrap="square" rtlCol="0">
            <a:spAutoFit/>
          </a:bodyPr>
          <a:lstStyle/>
          <a:p>
            <a:r>
              <a:rPr lang="en-GB" sz="500" b="1" dirty="0"/>
              <a:t>Scheduler Goals</a:t>
            </a:r>
            <a:r>
              <a:rPr lang="en-GB" sz="500" dirty="0"/>
              <a:t>: Fairness (comparable processes get comparable CPU time), all run (avoid indefinitely postponing processes), maximise utilisation (maximise resource allocation), minimise overhead (context switches, running scheduler), correctness (scheduler correctly </a:t>
            </a:r>
            <a:r>
              <a:rPr lang="en-GB" sz="500" dirty="0" err="1"/>
              <a:t>impl</a:t>
            </a:r>
            <a:r>
              <a:rPr lang="en-GB" sz="500" dirty="0"/>
              <a:t>). </a:t>
            </a:r>
            <a:r>
              <a:rPr lang="en-GB" sz="500" b="1" dirty="0"/>
              <a:t>Fair-Share Scheduling</a:t>
            </a:r>
            <a:r>
              <a:rPr lang="en-GB" sz="500" dirty="0"/>
              <a:t>: each user has a ready queue used by scheduler, which RRs between them to fairly distribute CPU time. We study div time fairly for processes. </a:t>
            </a:r>
            <a:r>
              <a:rPr lang="en-GB" sz="500" b="1" dirty="0"/>
              <a:t>Batch Systems</a:t>
            </a:r>
            <a:r>
              <a:rPr lang="en-GB" sz="500" dirty="0"/>
              <a:t>: Optimise for throughput (jobs/unit time) or turnaround time (time to completion). </a:t>
            </a:r>
            <a:r>
              <a:rPr lang="en-GB" sz="500" b="1" dirty="0"/>
              <a:t>Interactive Systems</a:t>
            </a:r>
            <a:r>
              <a:rPr lang="en-GB" sz="500" dirty="0"/>
              <a:t>: Response time critical. </a:t>
            </a:r>
            <a:r>
              <a:rPr lang="en-GB" sz="500" b="1" dirty="0"/>
              <a:t>Real-Time Systems</a:t>
            </a:r>
            <a:r>
              <a:rPr lang="en-GB" sz="500" dirty="0"/>
              <a:t>: Run jobs to meet deadlines (soft deadlines e.g. slow video recoverable, hard e.g. factory arms colliding non-recoverable).</a:t>
            </a:r>
          </a:p>
        </p:txBody>
      </p:sp>
      <p:sp>
        <p:nvSpPr>
          <p:cNvPr id="8" name="Rectangle 7">
            <a:extLst>
              <a:ext uri="{FF2B5EF4-FFF2-40B4-BE49-F238E27FC236}">
                <a16:creationId xmlns:a16="http://schemas.microsoft.com/office/drawing/2014/main" id="{5F0B0D8B-CBEC-FC14-8D04-3F7F009924C9}"/>
              </a:ext>
            </a:extLst>
          </p:cNvPr>
          <p:cNvSpPr/>
          <p:nvPr/>
        </p:nvSpPr>
        <p:spPr>
          <a:xfrm>
            <a:off x="-13555" y="3057610"/>
            <a:ext cx="3285241" cy="4864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EF23F07-3212-C0F1-A3A6-ADA9EAC39496}"/>
              </a:ext>
            </a:extLst>
          </p:cNvPr>
          <p:cNvSpPr txBox="1"/>
          <p:nvPr/>
        </p:nvSpPr>
        <p:spPr>
          <a:xfrm>
            <a:off x="3203348" y="3096586"/>
            <a:ext cx="1198787" cy="477054"/>
          </a:xfrm>
          <a:prstGeom prst="rect">
            <a:avLst/>
          </a:prstGeom>
          <a:noFill/>
        </p:spPr>
        <p:txBody>
          <a:bodyPr wrap="square" rtlCol="0">
            <a:spAutoFit/>
          </a:bodyPr>
          <a:lstStyle/>
          <a:p>
            <a:r>
              <a:rPr lang="en-GB" sz="500" b="1" dirty="0"/>
              <a:t>CPU Bound Process</a:t>
            </a:r>
            <a:r>
              <a:rPr lang="en-GB" sz="500" dirty="0"/>
              <a:t>: Pcs spends </a:t>
            </a:r>
            <a:r>
              <a:rPr lang="en-GB" sz="500" dirty="0" err="1"/>
              <a:t>maj</a:t>
            </a:r>
            <a:r>
              <a:rPr lang="en-GB" sz="500" dirty="0"/>
              <a:t> of time using CPU. Time to run limited by CPU performance. </a:t>
            </a:r>
            <a:r>
              <a:rPr lang="en-GB" sz="500" b="1" dirty="0"/>
              <a:t>I/O Bound Process</a:t>
            </a:r>
            <a:r>
              <a:rPr lang="en-GB" sz="500" dirty="0"/>
              <a:t>: waiting for I/O, briefly use CPU to issue I/O </a:t>
            </a:r>
            <a:r>
              <a:rPr lang="en-GB" sz="500" dirty="0" err="1"/>
              <a:t>reqs</a:t>
            </a:r>
            <a:r>
              <a:rPr lang="en-GB" sz="500" dirty="0"/>
              <a:t>. TTR limited by </a:t>
            </a:r>
            <a:r>
              <a:rPr lang="en-GB" sz="500" dirty="0" err="1"/>
              <a:t>len</a:t>
            </a:r>
            <a:r>
              <a:rPr lang="en-GB" sz="500" dirty="0"/>
              <a:t> I/O wait.</a:t>
            </a:r>
          </a:p>
        </p:txBody>
      </p:sp>
      <p:sp>
        <p:nvSpPr>
          <p:cNvPr id="10" name="Rectangle 9">
            <a:extLst>
              <a:ext uri="{FF2B5EF4-FFF2-40B4-BE49-F238E27FC236}">
                <a16:creationId xmlns:a16="http://schemas.microsoft.com/office/drawing/2014/main" id="{3D8FFE40-3DDD-F1EA-4192-A72979ACD71E}"/>
              </a:ext>
            </a:extLst>
          </p:cNvPr>
          <p:cNvSpPr/>
          <p:nvPr/>
        </p:nvSpPr>
        <p:spPr>
          <a:xfrm>
            <a:off x="3272980" y="3126006"/>
            <a:ext cx="1045296" cy="41803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07BADC19-1D18-04D2-5948-3CE4E67B8E01}"/>
              </a:ext>
            </a:extLst>
          </p:cNvPr>
          <p:cNvSpPr txBox="1"/>
          <p:nvPr/>
        </p:nvSpPr>
        <p:spPr>
          <a:xfrm>
            <a:off x="-8833" y="3508428"/>
            <a:ext cx="4410968" cy="861774"/>
          </a:xfrm>
          <a:prstGeom prst="rect">
            <a:avLst/>
          </a:prstGeom>
          <a:noFill/>
        </p:spPr>
        <p:txBody>
          <a:bodyPr wrap="square">
            <a:spAutoFit/>
          </a:bodyPr>
          <a:lstStyle/>
          <a:p>
            <a:r>
              <a:rPr lang="en-GB" sz="500" b="1" dirty="0"/>
              <a:t>Schedulers</a:t>
            </a:r>
            <a:r>
              <a:rPr lang="en-GB" sz="500" dirty="0"/>
              <a:t>: </a:t>
            </a:r>
            <a:r>
              <a:rPr lang="en-GB" sz="500" b="1" dirty="0"/>
              <a:t>FCFS</a:t>
            </a:r>
            <a:r>
              <a:rPr lang="en-GB" sz="500" dirty="0"/>
              <a:t>: No pre-emption. Assume all pcs sched eventually terminate/block (to allow others to run). </a:t>
            </a:r>
            <a:r>
              <a:rPr lang="en-GB" sz="500" b="1" dirty="0"/>
              <a:t>A</a:t>
            </a:r>
            <a:r>
              <a:rPr lang="en-GB" sz="500" dirty="0"/>
              <a:t> = all run (eventually), correctness (</a:t>
            </a:r>
            <a:r>
              <a:rPr lang="en-GB" sz="500" dirty="0" err="1"/>
              <a:t>simple+ez</a:t>
            </a:r>
            <a:r>
              <a:rPr lang="en-GB" sz="500" dirty="0"/>
              <a:t> </a:t>
            </a:r>
            <a:r>
              <a:rPr lang="en-GB" sz="500" dirty="0" err="1"/>
              <a:t>impl</a:t>
            </a:r>
            <a:r>
              <a:rPr lang="en-GB" sz="500" dirty="0"/>
              <a:t>), minimise overhead (simple queue = low overhead, low context switches as no pre-emption). </a:t>
            </a:r>
            <a:r>
              <a:rPr lang="en-GB" sz="500" b="1" dirty="0"/>
              <a:t>D</a:t>
            </a:r>
            <a:r>
              <a:rPr lang="en-GB" sz="500" dirty="0"/>
              <a:t> = turnaround time (TT) (small pcs stuck behind large one). </a:t>
            </a:r>
            <a:r>
              <a:rPr lang="en-GB" sz="500" b="1" dirty="0"/>
              <a:t>Round Robin </a:t>
            </a:r>
            <a:r>
              <a:rPr lang="en-GB" sz="500" dirty="0"/>
              <a:t>(RR): Periodic timer interrupt, </a:t>
            </a:r>
            <a:r>
              <a:rPr lang="en-GB" sz="500" dirty="0" err="1"/>
              <a:t>prev</a:t>
            </a:r>
            <a:r>
              <a:rPr lang="en-GB" sz="500" dirty="0"/>
              <a:t> pcs at back of ready queue and next run. Larger quanta </a:t>
            </a:r>
            <a:r>
              <a:rPr lang="en-GB" sz="500" dirty="0">
                <a:sym typeface="Wingdings" panose="05000000000000000000" pitchFamily="2" charset="2"/>
              </a:rPr>
              <a:t> small overhead, higher response time. Smaller quanta  opposite. RR with ∞ quanta = FCFS. </a:t>
            </a:r>
            <a:r>
              <a:rPr lang="en-GB" sz="500" b="1" dirty="0">
                <a:sym typeface="Wingdings" panose="05000000000000000000" pitchFamily="2" charset="2"/>
              </a:rPr>
              <a:t>A</a:t>
            </a:r>
            <a:r>
              <a:rPr lang="en-GB" sz="500" dirty="0">
                <a:sym typeface="Wingdings" panose="05000000000000000000" pitchFamily="2" charset="2"/>
              </a:rPr>
              <a:t> = fairness (all ready jobs get </a:t>
            </a:r>
            <a:r>
              <a:rPr lang="en-GB" sz="500" dirty="0" err="1">
                <a:sym typeface="Wingdings" panose="05000000000000000000" pitchFamily="2" charset="2"/>
              </a:rPr>
              <a:t>eq</a:t>
            </a:r>
            <a:r>
              <a:rPr lang="en-GB" sz="500" dirty="0">
                <a:sym typeface="Wingdings" panose="05000000000000000000" pitchFamily="2" charset="2"/>
              </a:rPr>
              <a:t> CPU time), response time (low for small num jobs + small quanta), TT (low when runtimes differ), correctness (</a:t>
            </a:r>
            <a:r>
              <a:rPr lang="en-GB" sz="500" dirty="0" err="1">
                <a:sym typeface="Wingdings" panose="05000000000000000000" pitchFamily="2" charset="2"/>
              </a:rPr>
              <a:t>ez</a:t>
            </a:r>
            <a:r>
              <a:rPr lang="en-GB" sz="500" dirty="0">
                <a:sym typeface="Wingdings" panose="05000000000000000000" pitchFamily="2" charset="2"/>
              </a:rPr>
              <a:t>). </a:t>
            </a:r>
            <a:r>
              <a:rPr lang="en-GB" sz="500" b="1" dirty="0">
                <a:sym typeface="Wingdings" panose="05000000000000000000" pitchFamily="2" charset="2"/>
              </a:rPr>
              <a:t>D</a:t>
            </a:r>
            <a:r>
              <a:rPr lang="en-GB" sz="500" dirty="0">
                <a:sym typeface="Wingdings" panose="05000000000000000000" pitchFamily="2" charset="2"/>
              </a:rPr>
              <a:t> = TT (high when runtime similar), context switches (lowers response time, </a:t>
            </a:r>
            <a:r>
              <a:rPr lang="en-GB" sz="500" dirty="0" err="1">
                <a:sym typeface="Wingdings" panose="05000000000000000000" pitchFamily="2" charset="2"/>
              </a:rPr>
              <a:t>inc</a:t>
            </a:r>
            <a:r>
              <a:rPr lang="en-GB" sz="500" dirty="0">
                <a:sym typeface="Wingdings" panose="05000000000000000000" pitchFamily="2" charset="2"/>
              </a:rPr>
              <a:t> overhead). </a:t>
            </a:r>
            <a:r>
              <a:rPr lang="en-GB" sz="500" dirty="0">
                <a:solidFill>
                  <a:srgbClr val="00B050"/>
                </a:solidFill>
                <a:sym typeface="Wingdings" panose="05000000000000000000" pitchFamily="2" charset="2"/>
              </a:rPr>
              <a:t>100ms quanta by default (</a:t>
            </a:r>
            <a:r>
              <a:rPr lang="en-GB" sz="500" dirty="0" err="1">
                <a:solidFill>
                  <a:srgbClr val="00B050"/>
                </a:solidFill>
                <a:sym typeface="Wingdings" panose="05000000000000000000" pitchFamily="2" charset="2"/>
              </a:rPr>
              <a:t>sched_rr_get_interval</a:t>
            </a:r>
            <a:r>
              <a:rPr lang="en-GB" sz="500" dirty="0">
                <a:solidFill>
                  <a:srgbClr val="00B050"/>
                </a:solidFill>
                <a:sym typeface="Wingdings" panose="05000000000000000000" pitchFamily="2" charset="2"/>
              </a:rPr>
              <a:t>)</a:t>
            </a:r>
            <a:r>
              <a:rPr lang="en-GB" sz="500" dirty="0">
                <a:sym typeface="Wingdings" panose="05000000000000000000" pitchFamily="2" charset="2"/>
              </a:rPr>
              <a:t>. </a:t>
            </a:r>
            <a:r>
              <a:rPr lang="en-GB" sz="500" b="1" dirty="0">
                <a:sym typeface="Wingdings" panose="05000000000000000000" pitchFamily="2" charset="2"/>
              </a:rPr>
              <a:t>Shortest Job First </a:t>
            </a:r>
            <a:r>
              <a:rPr lang="en-GB" sz="500" dirty="0">
                <a:sym typeface="Wingdings" panose="05000000000000000000" pitchFamily="2" charset="2"/>
              </a:rPr>
              <a:t>(SJF): Schedule ready </a:t>
            </a:r>
            <a:r>
              <a:rPr lang="en-GB" sz="500" dirty="0" err="1">
                <a:sym typeface="Wingdings" panose="05000000000000000000" pitchFamily="2" charset="2"/>
              </a:rPr>
              <a:t>thd</a:t>
            </a:r>
            <a:r>
              <a:rPr lang="en-GB" sz="500" dirty="0">
                <a:sym typeface="Wingdings" panose="05000000000000000000" pitchFamily="2" charset="2"/>
              </a:rPr>
              <a:t> with shortest time remaining. Assumes we know time for each pcs, non pre-emptive. </a:t>
            </a:r>
            <a:r>
              <a:rPr lang="en-GB" sz="500" b="1" dirty="0">
                <a:sym typeface="Wingdings" panose="05000000000000000000" pitchFamily="2" charset="2"/>
              </a:rPr>
              <a:t>A</a:t>
            </a:r>
            <a:r>
              <a:rPr lang="en-GB" sz="500" dirty="0">
                <a:sym typeface="Wingdings" panose="05000000000000000000" pitchFamily="2" charset="2"/>
              </a:rPr>
              <a:t> = TT (optimally low, if shorter added to queue current finishes first still), correctness (simple if can estimate time), context switches (very few). </a:t>
            </a:r>
            <a:r>
              <a:rPr lang="en-GB" sz="500" b="1" dirty="0">
                <a:sym typeface="Wingdings" panose="05000000000000000000" pitchFamily="2" charset="2"/>
              </a:rPr>
              <a:t>D</a:t>
            </a:r>
            <a:r>
              <a:rPr lang="en-GB" sz="500" dirty="0">
                <a:sym typeface="Wingdings" panose="05000000000000000000" pitchFamily="2" charset="2"/>
              </a:rPr>
              <a:t> = response time (can </a:t>
            </a:r>
          </a:p>
          <a:p>
            <a:r>
              <a:rPr lang="en-GB" sz="500" dirty="0">
                <a:sym typeface="Wingdings" panose="05000000000000000000" pitchFamily="2" charset="2"/>
              </a:rPr>
              <a:t>be high as non-pre), indefinite postponement (if many short added, long never scheduled). </a:t>
            </a:r>
            <a:r>
              <a:rPr lang="en-GB" sz="500" b="1" dirty="0">
                <a:sym typeface="Wingdings" panose="05000000000000000000" pitchFamily="2" charset="2"/>
              </a:rPr>
              <a:t>Shortest Remaining Time</a:t>
            </a:r>
            <a:r>
              <a:rPr lang="en-GB" sz="500" dirty="0">
                <a:sym typeface="Wingdings" panose="05000000000000000000" pitchFamily="2" charset="2"/>
              </a:rPr>
              <a:t> (SRT): pre-emptive </a:t>
            </a:r>
            <a:r>
              <a:rPr lang="en-GB" sz="500" dirty="0" err="1">
                <a:sym typeface="Wingdings" panose="05000000000000000000" pitchFamily="2" charset="2"/>
              </a:rPr>
              <a:t>ver</a:t>
            </a:r>
            <a:r>
              <a:rPr lang="en-GB" sz="500" dirty="0">
                <a:sym typeface="Wingdings" panose="05000000000000000000" pitchFamily="2" charset="2"/>
              </a:rPr>
              <a:t> of SJF. If shorter job (than </a:t>
            </a:r>
            <a:r>
              <a:rPr lang="en-GB" sz="500" dirty="0" err="1">
                <a:sym typeface="Wingdings" panose="05000000000000000000" pitchFamily="2" charset="2"/>
              </a:rPr>
              <a:t>curr</a:t>
            </a:r>
            <a:r>
              <a:rPr lang="en-GB" sz="500" dirty="0">
                <a:sym typeface="Wingdings" panose="05000000000000000000" pitchFamily="2" charset="2"/>
              </a:rPr>
              <a:t> remaining time) pre-empt </a:t>
            </a:r>
            <a:r>
              <a:rPr lang="en-GB" sz="500" dirty="0" err="1">
                <a:sym typeface="Wingdings" panose="05000000000000000000" pitchFamily="2" charset="2"/>
              </a:rPr>
              <a:t>curr</a:t>
            </a:r>
            <a:r>
              <a:rPr lang="en-GB" sz="500" dirty="0">
                <a:sym typeface="Wingdings" panose="05000000000000000000" pitchFamily="2" charset="2"/>
              </a:rPr>
              <a:t>. Need to track time of jobs. </a:t>
            </a:r>
            <a:r>
              <a:rPr lang="en-GB" sz="500" b="1" dirty="0">
                <a:sym typeface="Wingdings" panose="05000000000000000000" pitchFamily="2" charset="2"/>
              </a:rPr>
              <a:t>A</a:t>
            </a:r>
            <a:r>
              <a:rPr lang="en-GB" sz="500" dirty="0">
                <a:sym typeface="Wingdings" panose="05000000000000000000" pitchFamily="2" charset="2"/>
              </a:rPr>
              <a:t> = TT (low as SRT always run). </a:t>
            </a:r>
            <a:r>
              <a:rPr lang="en-GB" sz="500" b="1" dirty="0">
                <a:sym typeface="Wingdings" panose="05000000000000000000" pitchFamily="2" charset="2"/>
              </a:rPr>
              <a:t>D</a:t>
            </a:r>
            <a:r>
              <a:rPr lang="en-GB" sz="500" dirty="0">
                <a:sym typeface="Wingdings" panose="05000000000000000000" pitchFamily="2" charset="2"/>
              </a:rPr>
              <a:t> = </a:t>
            </a:r>
            <a:r>
              <a:rPr lang="en-GB" sz="500" dirty="0" err="1">
                <a:sym typeface="Wingdings" panose="05000000000000000000" pitchFamily="2" charset="2"/>
              </a:rPr>
              <a:t>indef</a:t>
            </a:r>
            <a:r>
              <a:rPr lang="en-GB" sz="500" dirty="0">
                <a:sym typeface="Wingdings" panose="05000000000000000000" pitchFamily="2" charset="2"/>
              </a:rPr>
              <a:t> post (many short, long never sched).</a:t>
            </a:r>
            <a:r>
              <a:rPr lang="en-GB" sz="500" b="1" dirty="0">
                <a:sym typeface="Wingdings" panose="05000000000000000000" pitchFamily="2" charset="2"/>
              </a:rPr>
              <a:t> </a:t>
            </a:r>
            <a:r>
              <a:rPr lang="en-GB" sz="500" b="1" dirty="0">
                <a:solidFill>
                  <a:srgbClr val="FF0000"/>
                </a:solidFill>
              </a:rPr>
              <a:t>Throughput = </a:t>
            </a:r>
          </a:p>
          <a:p>
            <a:r>
              <a:rPr lang="en-GB" sz="500" b="1" dirty="0">
                <a:solidFill>
                  <a:srgbClr val="FF0000"/>
                </a:solidFill>
              </a:rPr>
              <a:t>no. jobs / sum of time for each, Turnaround = time taken for job (and all before it) to finish, RR overhead = context switch / quantum + context switch.</a:t>
            </a:r>
          </a:p>
        </p:txBody>
      </p:sp>
      <p:cxnSp>
        <p:nvCxnSpPr>
          <p:cNvPr id="33" name="Straight Connector 32">
            <a:extLst>
              <a:ext uri="{FF2B5EF4-FFF2-40B4-BE49-F238E27FC236}">
                <a16:creationId xmlns:a16="http://schemas.microsoft.com/office/drawing/2014/main" id="{4D7677F4-9602-DE6D-EF48-4BB367DD97DC}"/>
              </a:ext>
            </a:extLst>
          </p:cNvPr>
          <p:cNvCxnSpPr/>
          <p:nvPr/>
        </p:nvCxnSpPr>
        <p:spPr>
          <a:xfrm>
            <a:off x="4316554" y="3043117"/>
            <a:ext cx="0" cy="1295806"/>
          </a:xfrm>
          <a:prstGeom prst="line">
            <a:avLst/>
          </a:prstGeom>
          <a:ln w="952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68F1FAF-C85C-CEBC-ABFD-3C04E2A9A364}"/>
              </a:ext>
            </a:extLst>
          </p:cNvPr>
          <p:cNvCxnSpPr>
            <a:cxnSpLocks/>
          </p:cNvCxnSpPr>
          <p:nvPr/>
        </p:nvCxnSpPr>
        <p:spPr>
          <a:xfrm flipH="1">
            <a:off x="-307121" y="4333214"/>
            <a:ext cx="4624950" cy="0"/>
          </a:xfrm>
          <a:prstGeom prst="line">
            <a:avLst/>
          </a:prstGeom>
          <a:ln w="9525"/>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71EB165B-0967-B449-71CD-04F272E59186}"/>
              </a:ext>
            </a:extLst>
          </p:cNvPr>
          <p:cNvSpPr txBox="1"/>
          <p:nvPr/>
        </p:nvSpPr>
        <p:spPr>
          <a:xfrm>
            <a:off x="4258735" y="3361557"/>
            <a:ext cx="3156476" cy="861774"/>
          </a:xfrm>
          <a:prstGeom prst="rect">
            <a:avLst/>
          </a:prstGeom>
          <a:noFill/>
        </p:spPr>
        <p:txBody>
          <a:bodyPr wrap="square" rtlCol="0">
            <a:spAutoFit/>
          </a:bodyPr>
          <a:lstStyle/>
          <a:p>
            <a:r>
              <a:rPr lang="en-GB" sz="500" b="1" dirty="0"/>
              <a:t>Time Estimation</a:t>
            </a:r>
            <a:r>
              <a:rPr lang="en-GB" sz="500" dirty="0"/>
              <a:t>: SRT and SJF need to estimate. Runtime </a:t>
            </a:r>
          </a:p>
          <a:p>
            <a:r>
              <a:rPr lang="en-GB" sz="500" dirty="0"/>
              <a:t>rarely known in adv or knowable at all. Heuristics based on </a:t>
            </a:r>
          </a:p>
          <a:p>
            <a:r>
              <a:rPr lang="en-GB" sz="500" dirty="0"/>
              <a:t>history (not always available/representative e.g. for I/O). </a:t>
            </a:r>
          </a:p>
          <a:p>
            <a:r>
              <a:rPr lang="en-GB" sz="500" dirty="0"/>
              <a:t>User/process provided estimates (inaccurate/malicious – </a:t>
            </a:r>
          </a:p>
          <a:p>
            <a:r>
              <a:rPr lang="en-GB" sz="500" dirty="0"/>
              <a:t>can penalise incorrect estimates but adds overhead). Instead, most OSs use priority-based system. </a:t>
            </a:r>
            <a:r>
              <a:rPr lang="en-GB" sz="500" b="1" dirty="0"/>
              <a:t>General Purpose Scheduling</a:t>
            </a:r>
            <a:r>
              <a:rPr lang="en-GB" sz="500" dirty="0"/>
              <a:t>: favour short + I/O bound jobs (OS must determine nature of jobs + adapt to changes). Good resource util (after I/O uses CPU, </a:t>
            </a:r>
            <a:r>
              <a:rPr lang="en-GB" sz="500" dirty="0" err="1"/>
              <a:t>descheduled</a:t>
            </a:r>
            <a:r>
              <a:rPr lang="en-GB" sz="500" dirty="0"/>
              <a:t>) and short response times. Often I/O bound (get data) </a:t>
            </a:r>
            <a:r>
              <a:rPr lang="en-GB" sz="500" dirty="0">
                <a:sym typeface="Wingdings" panose="05000000000000000000" pitchFamily="2" charset="2"/>
              </a:rPr>
              <a:t> CPU to process data.</a:t>
            </a:r>
            <a:r>
              <a:rPr lang="en-GB" sz="500" dirty="0"/>
              <a:t> </a:t>
            </a:r>
            <a:r>
              <a:rPr lang="en-GB" sz="500" b="1" dirty="0"/>
              <a:t>Priority Scheduling</a:t>
            </a:r>
            <a:r>
              <a:rPr lang="en-GB" sz="500" dirty="0"/>
              <a:t>: schedule based on priority – always run job with highest, </a:t>
            </a:r>
            <a:r>
              <a:rPr lang="en-GB" sz="500" dirty="0" err="1"/>
              <a:t>ps</a:t>
            </a:r>
            <a:r>
              <a:rPr lang="en-GB" sz="500" dirty="0"/>
              <a:t> can be externally def (e.g. by user) or process-specific metrics (e.g. expected CPU burst). Ps can be static/dynamic (changed during exec), SRT can be considered priority scheduling (less time = higher p).</a:t>
            </a:r>
          </a:p>
        </p:txBody>
      </p:sp>
      <p:cxnSp>
        <p:nvCxnSpPr>
          <p:cNvPr id="53" name="Straight Connector 52">
            <a:extLst>
              <a:ext uri="{FF2B5EF4-FFF2-40B4-BE49-F238E27FC236}">
                <a16:creationId xmlns:a16="http://schemas.microsoft.com/office/drawing/2014/main" id="{9F2E5C1B-7203-2D63-3636-B0E3BE1241D0}"/>
              </a:ext>
            </a:extLst>
          </p:cNvPr>
          <p:cNvCxnSpPr/>
          <p:nvPr/>
        </p:nvCxnSpPr>
        <p:spPr>
          <a:xfrm>
            <a:off x="4316361" y="4187790"/>
            <a:ext cx="3174156"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F8DC252-22C8-3E99-A753-3F1CBF06501A}"/>
              </a:ext>
            </a:extLst>
          </p:cNvPr>
          <p:cNvSpPr txBox="1"/>
          <p:nvPr/>
        </p:nvSpPr>
        <p:spPr>
          <a:xfrm>
            <a:off x="4254116" y="4161699"/>
            <a:ext cx="3156479" cy="861774"/>
          </a:xfrm>
          <a:prstGeom prst="rect">
            <a:avLst/>
          </a:prstGeom>
          <a:noFill/>
        </p:spPr>
        <p:txBody>
          <a:bodyPr wrap="square" rtlCol="0">
            <a:spAutoFit/>
          </a:bodyPr>
          <a:lstStyle/>
          <a:p>
            <a:r>
              <a:rPr lang="en-GB" sz="500" b="1" dirty="0"/>
              <a:t>Multilevel Feedback Queues </a:t>
            </a:r>
            <a:r>
              <a:rPr lang="en-GB" sz="500" dirty="0"/>
              <a:t>(MLFQs): Each priority level has queue, each can sched each diff (usually RR). Highest p always running (pre-empt if higher comes along), </a:t>
            </a:r>
            <a:r>
              <a:rPr lang="en-GB" sz="500" dirty="0" err="1"/>
              <a:t>ps</a:t>
            </a:r>
            <a:r>
              <a:rPr lang="en-GB" sz="500" dirty="0"/>
              <a:t> recomputed periodically (uses aging / recent CPU time). Can only set niceness not priority. </a:t>
            </a:r>
            <a:r>
              <a:rPr lang="en-GB" sz="500" b="1" dirty="0"/>
              <a:t>A</a:t>
            </a:r>
            <a:r>
              <a:rPr lang="en-GB" sz="500" dirty="0"/>
              <a:t> = reactive (to changing behaviour of pcs/</a:t>
            </a:r>
            <a:r>
              <a:rPr lang="en-GB" sz="500" dirty="0" err="1"/>
              <a:t>thds</a:t>
            </a:r>
            <a:r>
              <a:rPr lang="en-GB" sz="500" dirty="0"/>
              <a:t>), all run (priority </a:t>
            </a:r>
            <a:r>
              <a:rPr lang="en-GB" sz="500" dirty="0" err="1"/>
              <a:t>recomputation</a:t>
            </a:r>
            <a:r>
              <a:rPr lang="en-GB" sz="500" dirty="0"/>
              <a:t>). </a:t>
            </a:r>
            <a:r>
              <a:rPr lang="en-GB" sz="500" b="1" dirty="0"/>
              <a:t>D</a:t>
            </a:r>
            <a:r>
              <a:rPr lang="en-GB" sz="500" dirty="0"/>
              <a:t> = inflexible (apps little control, </a:t>
            </a:r>
            <a:r>
              <a:rPr lang="en-GB" sz="500" dirty="0" err="1"/>
              <a:t>ps</a:t>
            </a:r>
            <a:r>
              <a:rPr lang="en-GB" sz="500" dirty="0"/>
              <a:t> no guarantees), warm-up (determining factors for estimation takes time), cheating (apps add meaningless I/O to get higher p), no donation (cannot donate priority – only based on feedback from running pcs/</a:t>
            </a:r>
            <a:r>
              <a:rPr lang="en-GB" sz="500" dirty="0" err="1"/>
              <a:t>thds</a:t>
            </a:r>
            <a:r>
              <a:rPr lang="en-GB" sz="500" dirty="0"/>
              <a:t>). </a:t>
            </a:r>
            <a:r>
              <a:rPr lang="en-GB" sz="500" b="1" dirty="0"/>
              <a:t>Lottery Scheduling</a:t>
            </a:r>
            <a:r>
              <a:rPr lang="en-GB" sz="500" dirty="0"/>
              <a:t>: each job gets number of tickets, each scheduling decision chooses random ticket to schedule, share of tickets ≈ share of CPU time, tickets can be transferred between jobs, can use for resources other than CPU. </a:t>
            </a:r>
            <a:r>
              <a:rPr lang="en-GB" sz="500" b="1" dirty="0"/>
              <a:t>A</a:t>
            </a:r>
            <a:r>
              <a:rPr lang="en-GB" sz="500" dirty="0"/>
              <a:t> = meaningful (proportions tickets and CPU time), all run (no job starved, any with tickets run), donation (exchange tickets if job blocked by another). </a:t>
            </a:r>
            <a:r>
              <a:rPr lang="en-GB" sz="500" b="1" dirty="0"/>
              <a:t>D</a:t>
            </a:r>
            <a:r>
              <a:rPr lang="en-GB" sz="500" dirty="0"/>
              <a:t> = proportions (meaningfulness of tickets relies on proportions – adding more affects all jobs), unpredictable (random, more </a:t>
            </a:r>
            <a:r>
              <a:rPr lang="en-GB" sz="500" dirty="0" err="1"/>
              <a:t>freq</a:t>
            </a:r>
            <a:r>
              <a:rPr lang="en-GB" sz="500" dirty="0"/>
              <a:t> decisions help but </a:t>
            </a:r>
            <a:r>
              <a:rPr lang="en-GB" sz="500" dirty="0" err="1"/>
              <a:t>inc</a:t>
            </a:r>
            <a:r>
              <a:rPr lang="en-GB" sz="500" dirty="0"/>
              <a:t> overhead).</a:t>
            </a:r>
          </a:p>
        </p:txBody>
      </p:sp>
      <p:sp>
        <p:nvSpPr>
          <p:cNvPr id="58" name="Rectangle 57">
            <a:extLst>
              <a:ext uri="{FF2B5EF4-FFF2-40B4-BE49-F238E27FC236}">
                <a16:creationId xmlns:a16="http://schemas.microsoft.com/office/drawing/2014/main" id="{151A304C-EE46-819B-0D9D-C2A58C226C1F}"/>
              </a:ext>
            </a:extLst>
          </p:cNvPr>
          <p:cNvSpPr/>
          <p:nvPr/>
        </p:nvSpPr>
        <p:spPr>
          <a:xfrm>
            <a:off x="4316507" y="4187765"/>
            <a:ext cx="3124839" cy="8044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E9EB3C93-C2AC-EC0A-C286-60AAB95819E4}"/>
              </a:ext>
            </a:extLst>
          </p:cNvPr>
          <p:cNvSpPr txBox="1"/>
          <p:nvPr/>
        </p:nvSpPr>
        <p:spPr>
          <a:xfrm>
            <a:off x="-11777" y="4300789"/>
            <a:ext cx="1575331" cy="707886"/>
          </a:xfrm>
          <a:prstGeom prst="rect">
            <a:avLst/>
          </a:prstGeom>
          <a:noFill/>
        </p:spPr>
        <p:txBody>
          <a:bodyPr wrap="square" rtlCol="0">
            <a:spAutoFit/>
          </a:bodyPr>
          <a:lstStyle/>
          <a:p>
            <a:r>
              <a:rPr lang="en-GB" sz="500" b="1" dirty="0"/>
              <a:t>Synchronisation</a:t>
            </a:r>
            <a:r>
              <a:rPr lang="en-GB" sz="500" dirty="0"/>
              <a:t>: For concurrent apps, cannot make assumptions about relative speed of exec for threads (context switch at any time), must consider op interleaving, real (true) concurrency consideration in multiprocessor systems. </a:t>
            </a:r>
            <a:r>
              <a:rPr lang="en-GB" sz="500" b="1" dirty="0"/>
              <a:t>A</a:t>
            </a:r>
            <a:r>
              <a:rPr lang="en-GB" sz="500" dirty="0"/>
              <a:t> = parallelism (independent ops in parallel reduce time taken), blocking (to avoid blocking ops e.g. I/O preventing progress, can separate them to diff threads/processes).</a:t>
            </a:r>
            <a:endParaRPr lang="en-GB" sz="500" b="1" dirty="0"/>
          </a:p>
        </p:txBody>
      </p:sp>
      <p:sp>
        <p:nvSpPr>
          <p:cNvPr id="61" name="Rectangle 60">
            <a:extLst>
              <a:ext uri="{FF2B5EF4-FFF2-40B4-BE49-F238E27FC236}">
                <a16:creationId xmlns:a16="http://schemas.microsoft.com/office/drawing/2014/main" id="{E3FBAB4F-B198-D110-9D50-00A85AC963AA}"/>
              </a:ext>
            </a:extLst>
          </p:cNvPr>
          <p:cNvSpPr/>
          <p:nvPr/>
        </p:nvSpPr>
        <p:spPr>
          <a:xfrm>
            <a:off x="-13554" y="4333214"/>
            <a:ext cx="1496280" cy="63087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30C8F33F-F4A4-4E9D-1325-E978E6F4E3EC}"/>
              </a:ext>
            </a:extLst>
          </p:cNvPr>
          <p:cNvSpPr txBox="1"/>
          <p:nvPr/>
        </p:nvSpPr>
        <p:spPr>
          <a:xfrm>
            <a:off x="1414035" y="4296742"/>
            <a:ext cx="1531992" cy="246221"/>
          </a:xfrm>
          <a:prstGeom prst="rect">
            <a:avLst/>
          </a:prstGeom>
          <a:noFill/>
        </p:spPr>
        <p:txBody>
          <a:bodyPr wrap="square" rtlCol="0">
            <a:spAutoFit/>
          </a:bodyPr>
          <a:lstStyle/>
          <a:p>
            <a:r>
              <a:rPr lang="en-GB" sz="500" b="1" dirty="0"/>
              <a:t>Race Condition</a:t>
            </a:r>
            <a:r>
              <a:rPr lang="en-GB" sz="500" dirty="0"/>
              <a:t>: bug when result depends on non-deterministic order of ops</a:t>
            </a:r>
          </a:p>
        </p:txBody>
      </p:sp>
      <p:pic>
        <p:nvPicPr>
          <p:cNvPr id="64" name="Picture 63">
            <a:extLst>
              <a:ext uri="{FF2B5EF4-FFF2-40B4-BE49-F238E27FC236}">
                <a16:creationId xmlns:a16="http://schemas.microsoft.com/office/drawing/2014/main" id="{F64927E0-13C1-40D6-3222-E7EC501B50C0}"/>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Effect>
                      <a14:brightnessContrast bright="20000" contrast="-40000"/>
                    </a14:imgEffect>
                  </a14:imgLayer>
                </a14:imgProps>
              </a:ext>
            </a:extLst>
          </a:blip>
          <a:srcRect l="17346" t="23969" r="2405" b="6769"/>
          <a:stretch/>
        </p:blipFill>
        <p:spPr>
          <a:xfrm>
            <a:off x="1500887" y="4494980"/>
            <a:ext cx="1308392" cy="223710"/>
          </a:xfrm>
          <a:prstGeom prst="rect">
            <a:avLst/>
          </a:prstGeom>
        </p:spPr>
      </p:pic>
      <p:sp>
        <p:nvSpPr>
          <p:cNvPr id="65" name="Rectangle 64">
            <a:extLst>
              <a:ext uri="{FF2B5EF4-FFF2-40B4-BE49-F238E27FC236}">
                <a16:creationId xmlns:a16="http://schemas.microsoft.com/office/drawing/2014/main" id="{31CD9611-050F-6F21-D92C-E0EB070C0B64}"/>
              </a:ext>
            </a:extLst>
          </p:cNvPr>
          <p:cNvSpPr/>
          <p:nvPr/>
        </p:nvSpPr>
        <p:spPr>
          <a:xfrm>
            <a:off x="1484262" y="4331594"/>
            <a:ext cx="1334178" cy="39635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sp>
        <p:nvSpPr>
          <p:cNvPr id="66" name="Rectangle 65">
            <a:extLst>
              <a:ext uri="{FF2B5EF4-FFF2-40B4-BE49-F238E27FC236}">
                <a16:creationId xmlns:a16="http://schemas.microsoft.com/office/drawing/2014/main" id="{09E7E454-F48C-B3BA-8A0D-4C6B2644510F}"/>
              </a:ext>
            </a:extLst>
          </p:cNvPr>
          <p:cNvSpPr/>
          <p:nvPr/>
        </p:nvSpPr>
        <p:spPr>
          <a:xfrm>
            <a:off x="1855256" y="4577762"/>
            <a:ext cx="450094" cy="68262"/>
          </a:xfrm>
          <a:prstGeom prst="rect">
            <a:avLst/>
          </a:prstGeom>
          <a:solidFill>
            <a:srgbClr val="00B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sp>
        <p:nvSpPr>
          <p:cNvPr id="67" name="Rectangle 66">
            <a:extLst>
              <a:ext uri="{FF2B5EF4-FFF2-40B4-BE49-F238E27FC236}">
                <a16:creationId xmlns:a16="http://schemas.microsoft.com/office/drawing/2014/main" id="{E00AE508-F173-F9F1-7BBB-EA16F21E562D}"/>
              </a:ext>
            </a:extLst>
          </p:cNvPr>
          <p:cNvSpPr/>
          <p:nvPr/>
        </p:nvSpPr>
        <p:spPr>
          <a:xfrm>
            <a:off x="2349260" y="4577762"/>
            <a:ext cx="450094" cy="68262"/>
          </a:xfrm>
          <a:prstGeom prst="rect">
            <a:avLst/>
          </a:prstGeom>
          <a:solidFill>
            <a:srgbClr val="FF00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sp>
        <p:nvSpPr>
          <p:cNvPr id="69" name="Rectangle 68">
            <a:extLst>
              <a:ext uri="{FF2B5EF4-FFF2-40B4-BE49-F238E27FC236}">
                <a16:creationId xmlns:a16="http://schemas.microsoft.com/office/drawing/2014/main" id="{736F8820-411A-29D3-4F0F-CC03353734AA}"/>
              </a:ext>
            </a:extLst>
          </p:cNvPr>
          <p:cNvSpPr/>
          <p:nvPr/>
        </p:nvSpPr>
        <p:spPr>
          <a:xfrm>
            <a:off x="2349260" y="4647353"/>
            <a:ext cx="450094" cy="68262"/>
          </a:xfrm>
          <a:prstGeom prst="rect">
            <a:avLst/>
          </a:prstGeom>
          <a:solidFill>
            <a:srgbClr val="FF00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sp>
        <p:nvSpPr>
          <p:cNvPr id="74" name="Rectangle 73">
            <a:extLst>
              <a:ext uri="{FF2B5EF4-FFF2-40B4-BE49-F238E27FC236}">
                <a16:creationId xmlns:a16="http://schemas.microsoft.com/office/drawing/2014/main" id="{EB41D4D3-F4BE-7F5A-34E1-47357F6008FB}"/>
              </a:ext>
            </a:extLst>
          </p:cNvPr>
          <p:cNvSpPr/>
          <p:nvPr/>
        </p:nvSpPr>
        <p:spPr>
          <a:xfrm>
            <a:off x="1855945" y="4647353"/>
            <a:ext cx="450094" cy="68262"/>
          </a:xfrm>
          <a:prstGeom prst="rect">
            <a:avLst/>
          </a:prstGeom>
          <a:solidFill>
            <a:srgbClr val="FF00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pic>
        <p:nvPicPr>
          <p:cNvPr id="76" name="Picture 75">
            <a:extLst>
              <a:ext uri="{FF2B5EF4-FFF2-40B4-BE49-F238E27FC236}">
                <a16:creationId xmlns:a16="http://schemas.microsoft.com/office/drawing/2014/main" id="{01EA7254-CD29-A25E-DCEF-2368BDA3153A}"/>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Effect>
                      <a14:brightnessContrast bright="20000" contrast="-40000"/>
                    </a14:imgEffect>
                  </a14:imgLayer>
                </a14:imgProps>
              </a:ext>
            </a:extLst>
          </a:blip>
          <a:srcRect l="58754" t="1462" r="22871" b="76991"/>
          <a:stretch/>
        </p:blipFill>
        <p:spPr>
          <a:xfrm>
            <a:off x="2223861" y="4426478"/>
            <a:ext cx="299594" cy="69591"/>
          </a:xfrm>
          <a:prstGeom prst="rect">
            <a:avLst/>
          </a:prstGeom>
        </p:spPr>
      </p:pic>
      <p:sp>
        <p:nvSpPr>
          <p:cNvPr id="77" name="TextBox 76">
            <a:extLst>
              <a:ext uri="{FF2B5EF4-FFF2-40B4-BE49-F238E27FC236}">
                <a16:creationId xmlns:a16="http://schemas.microsoft.com/office/drawing/2014/main" id="{B358BCDE-FA38-498F-2B35-87D725134052}"/>
              </a:ext>
            </a:extLst>
          </p:cNvPr>
          <p:cNvSpPr txBox="1"/>
          <p:nvPr/>
        </p:nvSpPr>
        <p:spPr>
          <a:xfrm>
            <a:off x="2756156" y="4295096"/>
            <a:ext cx="1446677" cy="477054"/>
          </a:xfrm>
          <a:prstGeom prst="rect">
            <a:avLst/>
          </a:prstGeom>
          <a:noFill/>
        </p:spPr>
        <p:txBody>
          <a:bodyPr wrap="square" rtlCol="0">
            <a:spAutoFit/>
          </a:bodyPr>
          <a:lstStyle/>
          <a:p>
            <a:r>
              <a:rPr lang="en-GB" sz="500" b="1" dirty="0"/>
              <a:t>Happens-Before Relationships</a:t>
            </a:r>
            <a:r>
              <a:rPr lang="en-GB" sz="500" dirty="0"/>
              <a:t>: describe order of operations in concurrent program. Strict partial order between events. Determine constraints on potential </a:t>
            </a:r>
            <a:r>
              <a:rPr lang="en-GB" sz="500" dirty="0" err="1"/>
              <a:t>interleavings</a:t>
            </a:r>
            <a:r>
              <a:rPr lang="en-GB" sz="500" dirty="0"/>
              <a:t>. Blue = thread 1 (pre-empted), yellow = thread 2 </a:t>
            </a:r>
            <a:endParaRPr lang="en-GB" sz="500" b="1" dirty="0"/>
          </a:p>
        </p:txBody>
      </p:sp>
      <p:pic>
        <p:nvPicPr>
          <p:cNvPr id="80" name="Picture 79">
            <a:extLst>
              <a:ext uri="{FF2B5EF4-FFF2-40B4-BE49-F238E27FC236}">
                <a16:creationId xmlns:a16="http://schemas.microsoft.com/office/drawing/2014/main" id="{BD6434FB-84A2-645C-7197-099D0501575F}"/>
              </a:ext>
            </a:extLst>
          </p:cNvPr>
          <p:cNvPicPr>
            <a:picLocks noChangeAspect="1"/>
          </p:cNvPicPr>
          <p:nvPr/>
        </p:nvPicPr>
        <p:blipFill rotWithShape="1">
          <a:blip r:embed="rId7"/>
          <a:srcRect l="8228" t="1957" r="9357" b="1939"/>
          <a:stretch/>
        </p:blipFill>
        <p:spPr>
          <a:xfrm>
            <a:off x="4065063" y="4343621"/>
            <a:ext cx="239798" cy="641956"/>
          </a:xfrm>
          <a:prstGeom prst="rect">
            <a:avLst/>
          </a:prstGeom>
        </p:spPr>
      </p:pic>
      <p:cxnSp>
        <p:nvCxnSpPr>
          <p:cNvPr id="82" name="Connector: Elbow 81">
            <a:extLst>
              <a:ext uri="{FF2B5EF4-FFF2-40B4-BE49-F238E27FC236}">
                <a16:creationId xmlns:a16="http://schemas.microsoft.com/office/drawing/2014/main" id="{A245B5CD-1D46-F7E3-E1ED-B699DF07720E}"/>
              </a:ext>
            </a:extLst>
          </p:cNvPr>
          <p:cNvCxnSpPr>
            <a:cxnSpLocks/>
          </p:cNvCxnSpPr>
          <p:nvPr/>
        </p:nvCxnSpPr>
        <p:spPr>
          <a:xfrm>
            <a:off x="2646282" y="4727953"/>
            <a:ext cx="1721457" cy="264238"/>
          </a:xfrm>
          <a:prstGeom prst="bentConnector3">
            <a:avLst>
              <a:gd name="adj1" fmla="val 81527"/>
            </a:avLst>
          </a:prstGeom>
          <a:ln w="9525"/>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EEB7DBC5-8487-3587-8728-BC70D932FD10}"/>
              </a:ext>
            </a:extLst>
          </p:cNvPr>
          <p:cNvSpPr txBox="1"/>
          <p:nvPr/>
        </p:nvSpPr>
        <p:spPr>
          <a:xfrm>
            <a:off x="1431819" y="4690980"/>
            <a:ext cx="2671740" cy="477054"/>
          </a:xfrm>
          <a:prstGeom prst="rect">
            <a:avLst/>
          </a:prstGeom>
          <a:noFill/>
        </p:spPr>
        <p:txBody>
          <a:bodyPr wrap="square" rtlCol="0">
            <a:spAutoFit/>
          </a:bodyPr>
          <a:lstStyle/>
          <a:p>
            <a:r>
              <a:rPr lang="en-GB" sz="500" b="1" dirty="0"/>
              <a:t>Synchronising Access</a:t>
            </a:r>
            <a:r>
              <a:rPr lang="en-GB" sz="500" dirty="0"/>
              <a:t>: </a:t>
            </a:r>
            <a:r>
              <a:rPr lang="en-GB" sz="500" b="1" dirty="0"/>
              <a:t>Critical Section</a:t>
            </a:r>
            <a:r>
              <a:rPr lang="en-GB" sz="500" dirty="0"/>
              <a:t>: code accessing shared resource/data which requires mutual exclusion. Synch required at start/end of CS. </a:t>
            </a:r>
            <a:r>
              <a:rPr lang="en-GB" sz="500" b="1" dirty="0"/>
              <a:t>Mutual Exclusion</a:t>
            </a:r>
            <a:r>
              <a:rPr lang="en-GB" sz="500" dirty="0"/>
              <a:t>: 1 </a:t>
            </a:r>
            <a:r>
              <a:rPr lang="en-GB" sz="500" dirty="0" err="1"/>
              <a:t>thd</a:t>
            </a:r>
            <a:r>
              <a:rPr lang="en-GB" sz="500" dirty="0"/>
              <a:t> in CS at a time, no </a:t>
            </a:r>
            <a:r>
              <a:rPr lang="en-GB" sz="500" dirty="0" err="1"/>
              <a:t>thd</a:t>
            </a:r>
            <a:r>
              <a:rPr lang="en-GB" sz="500" dirty="0"/>
              <a:t> outside CS can prevent other </a:t>
            </a:r>
            <a:r>
              <a:rPr lang="en-GB" sz="500" dirty="0" err="1"/>
              <a:t>thds</a:t>
            </a:r>
            <a:r>
              <a:rPr lang="en-GB" sz="500" dirty="0"/>
              <a:t> from entering. No </a:t>
            </a:r>
            <a:r>
              <a:rPr lang="en-GB" sz="500" dirty="0" err="1"/>
              <a:t>thd</a:t>
            </a:r>
            <a:r>
              <a:rPr lang="en-GB" sz="500" dirty="0"/>
              <a:t> needing access to CS delayed indefinitely. No ass made about speed/scheduling. </a:t>
            </a:r>
            <a:r>
              <a:rPr lang="en-GB" sz="500" b="1" dirty="0"/>
              <a:t>Busy Waiting</a:t>
            </a:r>
            <a:r>
              <a:rPr lang="en-GB" sz="500" dirty="0"/>
              <a:t>: program continually checks on wait </a:t>
            </a:r>
            <a:r>
              <a:rPr lang="en-GB" sz="500" dirty="0" err="1"/>
              <a:t>cond</a:t>
            </a:r>
            <a:r>
              <a:rPr lang="en-GB" sz="500" dirty="0"/>
              <a:t> instead of blocking and being awoken (used when wait time small, wastes CPU time).</a:t>
            </a:r>
          </a:p>
        </p:txBody>
      </p:sp>
      <p:sp>
        <p:nvSpPr>
          <p:cNvPr id="91" name="Rectangle 90">
            <a:extLst>
              <a:ext uri="{FF2B5EF4-FFF2-40B4-BE49-F238E27FC236}">
                <a16:creationId xmlns:a16="http://schemas.microsoft.com/office/drawing/2014/main" id="{023EF1C1-397F-88F5-75F9-4B77BB75BD8C}"/>
              </a:ext>
            </a:extLst>
          </p:cNvPr>
          <p:cNvSpPr/>
          <p:nvPr/>
        </p:nvSpPr>
        <p:spPr>
          <a:xfrm>
            <a:off x="1482725" y="4727123"/>
            <a:ext cx="2568285" cy="4040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TextBox 91">
            <a:extLst>
              <a:ext uri="{FF2B5EF4-FFF2-40B4-BE49-F238E27FC236}">
                <a16:creationId xmlns:a16="http://schemas.microsoft.com/office/drawing/2014/main" id="{88C7BA0D-9D8C-1923-7459-2C96185CA236}"/>
              </a:ext>
            </a:extLst>
          </p:cNvPr>
          <p:cNvSpPr txBox="1"/>
          <p:nvPr/>
        </p:nvSpPr>
        <p:spPr>
          <a:xfrm>
            <a:off x="-11778" y="4937121"/>
            <a:ext cx="1979255" cy="1015663"/>
          </a:xfrm>
          <a:prstGeom prst="rect">
            <a:avLst/>
          </a:prstGeom>
          <a:noFill/>
        </p:spPr>
        <p:txBody>
          <a:bodyPr wrap="square" rtlCol="0">
            <a:spAutoFit/>
          </a:bodyPr>
          <a:lstStyle/>
          <a:p>
            <a:r>
              <a:rPr lang="en-GB" sz="500" b="1" dirty="0"/>
              <a:t>Synchronisation Methods</a:t>
            </a:r>
            <a:r>
              <a:rPr lang="en-GB" sz="500" dirty="0"/>
              <a:t>: </a:t>
            </a:r>
            <a:r>
              <a:rPr lang="en-GB" sz="500" b="1" dirty="0"/>
              <a:t>Disabling Interrupts</a:t>
            </a:r>
            <a:r>
              <a:rPr lang="en-GB" sz="500" dirty="0"/>
              <a:t>: </a:t>
            </a:r>
          </a:p>
          <a:p>
            <a:r>
              <a:rPr lang="en-GB" sz="500" dirty="0">
                <a:solidFill>
                  <a:srgbClr val="00B050"/>
                </a:solidFill>
              </a:rPr>
              <a:t>ASM: cli = clear interrupt flag (off), </a:t>
            </a:r>
            <a:r>
              <a:rPr lang="en-GB" sz="500" dirty="0" err="1">
                <a:solidFill>
                  <a:srgbClr val="00B050"/>
                </a:solidFill>
              </a:rPr>
              <a:t>sti</a:t>
            </a:r>
            <a:r>
              <a:rPr lang="en-GB" sz="500" dirty="0">
                <a:solidFill>
                  <a:srgbClr val="00B050"/>
                </a:solidFill>
              </a:rPr>
              <a:t> = set interrupt </a:t>
            </a:r>
          </a:p>
          <a:p>
            <a:r>
              <a:rPr lang="en-GB" sz="500" dirty="0">
                <a:solidFill>
                  <a:srgbClr val="00B050"/>
                </a:solidFill>
              </a:rPr>
              <a:t>flag (on)</a:t>
            </a:r>
            <a:r>
              <a:rPr lang="en-GB" sz="500" dirty="0"/>
              <a:t>. </a:t>
            </a:r>
            <a:r>
              <a:rPr lang="en-GB" sz="500" b="1" dirty="0"/>
              <a:t>A</a:t>
            </a:r>
            <a:r>
              <a:rPr lang="en-GB" sz="500" dirty="0"/>
              <a:t> = simple (already </a:t>
            </a:r>
            <a:r>
              <a:rPr lang="en-GB" sz="500" dirty="0" err="1"/>
              <a:t>impl</a:t>
            </a:r>
            <a:r>
              <a:rPr lang="en-GB" sz="500" dirty="0"/>
              <a:t> by arch). </a:t>
            </a:r>
            <a:r>
              <a:rPr lang="en-GB" sz="500" b="1" dirty="0"/>
              <a:t>D</a:t>
            </a:r>
            <a:r>
              <a:rPr lang="en-GB" sz="500" dirty="0"/>
              <a:t> = dangerous (processes could monopolise and never get de-scheduled – only run in privileged mode), pre-emption (scheduler cant pre-empt to run others), multi-core (only disables is on single core so multi core concurrency still an issue). </a:t>
            </a:r>
            <a:r>
              <a:rPr lang="en-GB" sz="500" i="1" dirty="0"/>
              <a:t>Strict Alternation</a:t>
            </a:r>
            <a:r>
              <a:rPr lang="en-GB" sz="500" dirty="0"/>
              <a:t>: 1 </a:t>
            </a:r>
            <a:r>
              <a:rPr lang="en-GB" sz="500" dirty="0" err="1"/>
              <a:t>thd</a:t>
            </a:r>
            <a:r>
              <a:rPr lang="en-GB" sz="500" dirty="0"/>
              <a:t> runs at a time, busy wait in meantime, once complete set turn for next </a:t>
            </a:r>
            <a:r>
              <a:rPr lang="en-GB" sz="500" dirty="0" err="1"/>
              <a:t>thd</a:t>
            </a:r>
            <a:r>
              <a:rPr lang="en-GB" sz="500" dirty="0"/>
              <a:t>. Any number of </a:t>
            </a:r>
            <a:r>
              <a:rPr lang="en-GB" sz="500" dirty="0" err="1"/>
              <a:t>thds</a:t>
            </a:r>
            <a:r>
              <a:rPr lang="en-GB" sz="500" dirty="0"/>
              <a:t>. </a:t>
            </a:r>
            <a:r>
              <a:rPr lang="en-GB" sz="500" dirty="0" err="1"/>
              <a:t>Thd</a:t>
            </a:r>
            <a:r>
              <a:rPr lang="en-GB" sz="500" dirty="0"/>
              <a:t> outside CS can block others from entering. </a:t>
            </a:r>
            <a:r>
              <a:rPr lang="en-GB" sz="500" i="1" dirty="0"/>
              <a:t>Peterson’s Solution</a:t>
            </a:r>
            <a:r>
              <a:rPr lang="en-GB" sz="500" dirty="0"/>
              <a:t>: Allow </a:t>
            </a:r>
            <a:r>
              <a:rPr lang="en-GB" sz="500" dirty="0" err="1"/>
              <a:t>thds</a:t>
            </a:r>
            <a:r>
              <a:rPr lang="en-GB" sz="500" dirty="0"/>
              <a:t> to register interest, if not int then others can run. No alternation required. </a:t>
            </a:r>
            <a:r>
              <a:rPr lang="en-GB" sz="500" dirty="0" err="1"/>
              <a:t>Thds</a:t>
            </a:r>
            <a:r>
              <a:rPr lang="en-GB" sz="500" dirty="0"/>
              <a:t> outside CS cannot block others from entering (as they are not interested). Enforces mutual exclusion.</a:t>
            </a:r>
          </a:p>
        </p:txBody>
      </p:sp>
      <p:cxnSp>
        <p:nvCxnSpPr>
          <p:cNvPr id="95" name="Straight Connector 94">
            <a:extLst>
              <a:ext uri="{FF2B5EF4-FFF2-40B4-BE49-F238E27FC236}">
                <a16:creationId xmlns:a16="http://schemas.microsoft.com/office/drawing/2014/main" id="{7A4522D7-914C-0ADA-664B-EC0A3CAD9A02}"/>
              </a:ext>
            </a:extLst>
          </p:cNvPr>
          <p:cNvCxnSpPr>
            <a:cxnSpLocks/>
          </p:cNvCxnSpPr>
          <p:nvPr/>
        </p:nvCxnSpPr>
        <p:spPr>
          <a:xfrm>
            <a:off x="1893851" y="5129227"/>
            <a:ext cx="0" cy="780216"/>
          </a:xfrm>
          <a:prstGeom prst="line">
            <a:avLst/>
          </a:prstGeom>
          <a:ln w="9525"/>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E0905716-4075-F024-BA7E-D34BF31F0EEA}"/>
              </a:ext>
            </a:extLst>
          </p:cNvPr>
          <p:cNvSpPr txBox="1"/>
          <p:nvPr/>
        </p:nvSpPr>
        <p:spPr>
          <a:xfrm>
            <a:off x="3987090" y="4959199"/>
            <a:ext cx="3431763" cy="246221"/>
          </a:xfrm>
          <a:prstGeom prst="rect">
            <a:avLst/>
          </a:prstGeom>
          <a:noFill/>
        </p:spPr>
        <p:txBody>
          <a:bodyPr wrap="square" rtlCol="0">
            <a:spAutoFit/>
          </a:bodyPr>
          <a:lstStyle/>
          <a:p>
            <a:r>
              <a:rPr lang="en-GB" sz="500" b="1" dirty="0"/>
              <a:t>Atomic Operations</a:t>
            </a:r>
            <a:r>
              <a:rPr lang="en-GB" sz="500" dirty="0"/>
              <a:t>: typically single ASM </a:t>
            </a:r>
            <a:r>
              <a:rPr lang="en-GB" sz="500" dirty="0" err="1"/>
              <a:t>instr</a:t>
            </a:r>
            <a:r>
              <a:rPr lang="en-GB" sz="500" dirty="0"/>
              <a:t> cannot be </a:t>
            </a:r>
            <a:r>
              <a:rPr lang="en-GB" sz="500" dirty="0" err="1"/>
              <a:t>interr</a:t>
            </a:r>
            <a:r>
              <a:rPr lang="en-GB" sz="500" dirty="0"/>
              <a:t> e.g. reg/mem R/W. Use special </a:t>
            </a:r>
            <a:r>
              <a:rPr lang="en-GB" sz="500" dirty="0" err="1"/>
              <a:t>instrs</a:t>
            </a:r>
            <a:r>
              <a:rPr lang="en-GB" sz="500" dirty="0"/>
              <a:t> to ensure atomicity of ops. </a:t>
            </a:r>
            <a:r>
              <a:rPr lang="en-GB" sz="500" dirty="0">
                <a:solidFill>
                  <a:srgbClr val="00B050"/>
                </a:solidFill>
              </a:rPr>
              <a:t>Lock prefix can be used to ensure atomicity, and TSL (test-and-set-lock) allows a </a:t>
            </a:r>
            <a:r>
              <a:rPr lang="en-GB" sz="500" dirty="0" err="1">
                <a:solidFill>
                  <a:srgbClr val="00B050"/>
                </a:solidFill>
              </a:rPr>
              <a:t>boolean</a:t>
            </a:r>
            <a:r>
              <a:rPr lang="en-GB" sz="500" dirty="0">
                <a:solidFill>
                  <a:srgbClr val="00B050"/>
                </a:solidFill>
              </a:rPr>
              <a:t> in mem to be read and set to</a:t>
            </a:r>
            <a:endParaRPr lang="en-GB" sz="500" b="1" dirty="0"/>
          </a:p>
        </p:txBody>
      </p:sp>
      <p:sp>
        <p:nvSpPr>
          <p:cNvPr id="103" name="TextBox 102">
            <a:extLst>
              <a:ext uri="{FF2B5EF4-FFF2-40B4-BE49-F238E27FC236}">
                <a16:creationId xmlns:a16="http://schemas.microsoft.com/office/drawing/2014/main" id="{B0298CE6-703D-3A2F-7EC3-6E9C1A00ADF2}"/>
              </a:ext>
            </a:extLst>
          </p:cNvPr>
          <p:cNvSpPr txBox="1"/>
          <p:nvPr/>
        </p:nvSpPr>
        <p:spPr>
          <a:xfrm>
            <a:off x="1830431" y="5107889"/>
            <a:ext cx="5584782" cy="784830"/>
          </a:xfrm>
          <a:prstGeom prst="rect">
            <a:avLst/>
          </a:prstGeom>
          <a:noFill/>
        </p:spPr>
        <p:txBody>
          <a:bodyPr wrap="square">
            <a:spAutoFit/>
          </a:bodyPr>
          <a:lstStyle/>
          <a:p>
            <a:r>
              <a:rPr lang="en-GB" sz="500" dirty="0">
                <a:solidFill>
                  <a:srgbClr val="00B050"/>
                </a:solidFill>
              </a:rPr>
              <a:t>true atomically</a:t>
            </a:r>
            <a:r>
              <a:rPr lang="en-GB" sz="500" dirty="0"/>
              <a:t>. </a:t>
            </a:r>
            <a:r>
              <a:rPr lang="en-GB" sz="500" b="1" dirty="0"/>
              <a:t>Semaphores</a:t>
            </a:r>
            <a:r>
              <a:rPr lang="en-GB" sz="500" dirty="0"/>
              <a:t>: counter (no. threads which can enter, &gt;1 useful for producer-consumer) and list (of blocked threads waiting to enter). Alt to busy waiting. Can enforce ME (</a:t>
            </a:r>
            <a:r>
              <a:rPr lang="en-GB" sz="500" dirty="0" err="1"/>
              <a:t>init</a:t>
            </a:r>
            <a:r>
              <a:rPr lang="en-GB" sz="500" dirty="0"/>
              <a:t> </a:t>
            </a:r>
            <a:r>
              <a:rPr lang="en-GB" sz="500" dirty="0" err="1"/>
              <a:t>sema</a:t>
            </a:r>
            <a:r>
              <a:rPr lang="en-GB" sz="500" dirty="0"/>
              <a:t> with </a:t>
            </a:r>
            <a:r>
              <a:rPr lang="en-GB" sz="500" dirty="0" err="1"/>
              <a:t>val</a:t>
            </a:r>
            <a:r>
              <a:rPr lang="en-GB" sz="500" dirty="0"/>
              <a:t> 1) without caring about num of </a:t>
            </a:r>
            <a:r>
              <a:rPr lang="en-GB" sz="500" dirty="0" err="1"/>
              <a:t>thds</a:t>
            </a:r>
            <a:r>
              <a:rPr lang="en-GB" sz="500" dirty="0"/>
              <a:t>. </a:t>
            </a:r>
            <a:r>
              <a:rPr lang="en-GB" sz="500" i="1" u="sng" dirty="0">
                <a:solidFill>
                  <a:srgbClr val="00B050"/>
                </a:solidFill>
              </a:rPr>
              <a:t>int </a:t>
            </a:r>
            <a:r>
              <a:rPr lang="en-GB" sz="500" i="1" u="sng" dirty="0" err="1">
                <a:solidFill>
                  <a:srgbClr val="00B050"/>
                </a:solidFill>
              </a:rPr>
              <a:t>sem_init</a:t>
            </a:r>
            <a:r>
              <a:rPr lang="en-GB" sz="500" i="1" u="sng" dirty="0">
                <a:solidFill>
                  <a:srgbClr val="00B050"/>
                </a:solidFill>
              </a:rPr>
              <a:t>(</a:t>
            </a:r>
            <a:r>
              <a:rPr lang="en-GB" sz="500" i="1" u="sng" dirty="0" err="1">
                <a:solidFill>
                  <a:srgbClr val="00B050"/>
                </a:solidFill>
              </a:rPr>
              <a:t>sem_t</a:t>
            </a:r>
            <a:r>
              <a:rPr lang="en-GB" sz="500" i="1" u="sng" dirty="0">
                <a:solidFill>
                  <a:srgbClr val="00B050"/>
                </a:solidFill>
              </a:rPr>
              <a:t> *</a:t>
            </a:r>
            <a:r>
              <a:rPr lang="en-GB" sz="500" i="1" u="sng" dirty="0" err="1">
                <a:solidFill>
                  <a:srgbClr val="00B050"/>
                </a:solidFill>
              </a:rPr>
              <a:t>sem</a:t>
            </a:r>
            <a:r>
              <a:rPr lang="en-GB" sz="500" i="1" u="sng" dirty="0">
                <a:solidFill>
                  <a:srgbClr val="00B050"/>
                </a:solidFill>
              </a:rPr>
              <a:t>, int </a:t>
            </a:r>
            <a:r>
              <a:rPr lang="en-GB" sz="500" i="1" u="sng" dirty="0" err="1">
                <a:solidFill>
                  <a:srgbClr val="00B050"/>
                </a:solidFill>
              </a:rPr>
              <a:t>pshared</a:t>
            </a:r>
            <a:r>
              <a:rPr lang="en-GB" sz="500" i="1" u="sng" dirty="0">
                <a:solidFill>
                  <a:srgbClr val="00B050"/>
                </a:solidFill>
              </a:rPr>
              <a:t>, unsigned int value)</a:t>
            </a:r>
            <a:r>
              <a:rPr lang="en-GB" sz="500" dirty="0">
                <a:solidFill>
                  <a:srgbClr val="00B050"/>
                </a:solidFill>
              </a:rPr>
              <a:t> </a:t>
            </a:r>
            <a:r>
              <a:rPr lang="en-GB" sz="500" dirty="0" err="1">
                <a:solidFill>
                  <a:srgbClr val="00B050"/>
                </a:solidFill>
              </a:rPr>
              <a:t>init</a:t>
            </a:r>
            <a:r>
              <a:rPr lang="en-GB" sz="500" dirty="0">
                <a:solidFill>
                  <a:srgbClr val="00B050"/>
                </a:solidFill>
              </a:rPr>
              <a:t> </a:t>
            </a:r>
            <a:r>
              <a:rPr lang="en-GB" sz="500" dirty="0" err="1">
                <a:solidFill>
                  <a:srgbClr val="00B050"/>
                </a:solidFill>
              </a:rPr>
              <a:t>sema</a:t>
            </a:r>
            <a:r>
              <a:rPr lang="en-GB" sz="500" dirty="0">
                <a:solidFill>
                  <a:srgbClr val="00B050"/>
                </a:solidFill>
              </a:rPr>
              <a:t> with </a:t>
            </a:r>
            <a:r>
              <a:rPr lang="en-GB" sz="500" dirty="0" err="1">
                <a:solidFill>
                  <a:srgbClr val="00B050"/>
                </a:solidFill>
              </a:rPr>
              <a:t>val</a:t>
            </a:r>
            <a:r>
              <a:rPr lang="en-GB" sz="500" dirty="0">
                <a:solidFill>
                  <a:srgbClr val="00B050"/>
                </a:solidFill>
              </a:rPr>
              <a:t> </a:t>
            </a:r>
            <a:r>
              <a:rPr lang="en-GB" sz="500" dirty="0" err="1">
                <a:solidFill>
                  <a:srgbClr val="00B050"/>
                </a:solidFill>
              </a:rPr>
              <a:t>i</a:t>
            </a:r>
            <a:r>
              <a:rPr lang="en-GB" sz="500" dirty="0">
                <a:solidFill>
                  <a:srgbClr val="00B050"/>
                </a:solidFill>
              </a:rPr>
              <a:t>. </a:t>
            </a:r>
            <a:r>
              <a:rPr lang="en-GB" sz="500" i="1" u="sng" dirty="0">
                <a:solidFill>
                  <a:srgbClr val="00B050"/>
                </a:solidFill>
              </a:rPr>
              <a:t>int </a:t>
            </a:r>
            <a:r>
              <a:rPr lang="en-GB" sz="500" i="1" u="sng" dirty="0" err="1">
                <a:solidFill>
                  <a:srgbClr val="00B050"/>
                </a:solidFill>
              </a:rPr>
              <a:t>sem_wait</a:t>
            </a:r>
            <a:r>
              <a:rPr lang="en-GB" sz="500" i="1" u="sng" dirty="0">
                <a:solidFill>
                  <a:srgbClr val="00B050"/>
                </a:solidFill>
              </a:rPr>
              <a:t>(</a:t>
            </a:r>
            <a:r>
              <a:rPr lang="en-GB" sz="500" i="1" u="sng" dirty="0" err="1">
                <a:solidFill>
                  <a:srgbClr val="00B050"/>
                </a:solidFill>
              </a:rPr>
              <a:t>sem_t</a:t>
            </a:r>
            <a:r>
              <a:rPr lang="en-GB" sz="500" i="1" u="sng" dirty="0">
                <a:solidFill>
                  <a:srgbClr val="00B050"/>
                </a:solidFill>
              </a:rPr>
              <a:t> *s)</a:t>
            </a:r>
            <a:r>
              <a:rPr lang="en-GB" sz="500" dirty="0">
                <a:solidFill>
                  <a:srgbClr val="00B050"/>
                </a:solidFill>
              </a:rPr>
              <a:t> (aka down()/P()) </a:t>
            </a:r>
            <a:r>
              <a:rPr lang="en-GB" sz="500" dirty="0" err="1">
                <a:solidFill>
                  <a:srgbClr val="00B050"/>
                </a:solidFill>
              </a:rPr>
              <a:t>val</a:t>
            </a:r>
            <a:r>
              <a:rPr lang="en-GB" sz="500" dirty="0">
                <a:solidFill>
                  <a:srgbClr val="00B050"/>
                </a:solidFill>
              </a:rPr>
              <a:t>--. </a:t>
            </a:r>
            <a:r>
              <a:rPr lang="en-GB" sz="500" i="1" u="sng" dirty="0">
                <a:solidFill>
                  <a:srgbClr val="00B050"/>
                </a:solidFill>
              </a:rPr>
              <a:t>int </a:t>
            </a:r>
            <a:r>
              <a:rPr lang="en-GB" sz="500" i="1" u="sng" dirty="0" err="1">
                <a:solidFill>
                  <a:srgbClr val="00B050"/>
                </a:solidFill>
              </a:rPr>
              <a:t>sem_post</a:t>
            </a:r>
            <a:r>
              <a:rPr lang="en-GB" sz="500" i="1" u="sng" dirty="0">
                <a:solidFill>
                  <a:srgbClr val="00B050"/>
                </a:solidFill>
              </a:rPr>
              <a:t>(</a:t>
            </a:r>
            <a:r>
              <a:rPr lang="en-GB" sz="500" i="1" u="sng" dirty="0" err="1">
                <a:solidFill>
                  <a:srgbClr val="00B050"/>
                </a:solidFill>
              </a:rPr>
              <a:t>sem_t</a:t>
            </a:r>
            <a:r>
              <a:rPr lang="en-GB" sz="500" i="1" u="sng" dirty="0">
                <a:solidFill>
                  <a:srgbClr val="00B050"/>
                </a:solidFill>
              </a:rPr>
              <a:t> *s)</a:t>
            </a:r>
            <a:r>
              <a:rPr lang="en-GB" sz="500" dirty="0">
                <a:solidFill>
                  <a:srgbClr val="00B050"/>
                </a:solidFill>
              </a:rPr>
              <a:t> (aka up()/V()) </a:t>
            </a:r>
            <a:r>
              <a:rPr lang="en-GB" sz="500" dirty="0" err="1">
                <a:solidFill>
                  <a:srgbClr val="00B050"/>
                </a:solidFill>
              </a:rPr>
              <a:t>val</a:t>
            </a:r>
            <a:r>
              <a:rPr lang="en-GB" sz="500" dirty="0">
                <a:solidFill>
                  <a:srgbClr val="00B050"/>
                </a:solidFill>
              </a:rPr>
              <a:t>++. </a:t>
            </a:r>
            <a:r>
              <a:rPr lang="en-GB" sz="500" i="1" u="sng" dirty="0">
                <a:solidFill>
                  <a:srgbClr val="00B050"/>
                </a:solidFill>
              </a:rPr>
              <a:t>int </a:t>
            </a:r>
            <a:r>
              <a:rPr lang="en-GB" sz="500" i="1" u="sng" dirty="0" err="1">
                <a:solidFill>
                  <a:srgbClr val="00B050"/>
                </a:solidFill>
              </a:rPr>
              <a:t>sem_getvalue</a:t>
            </a:r>
            <a:r>
              <a:rPr lang="en-GB" sz="500" i="1" u="sng" dirty="0">
                <a:solidFill>
                  <a:srgbClr val="00B050"/>
                </a:solidFill>
              </a:rPr>
              <a:t>(</a:t>
            </a:r>
            <a:r>
              <a:rPr lang="en-GB" sz="500" i="1" u="sng" dirty="0" err="1">
                <a:solidFill>
                  <a:srgbClr val="00B050"/>
                </a:solidFill>
              </a:rPr>
              <a:t>sem_t</a:t>
            </a:r>
            <a:r>
              <a:rPr lang="en-GB" sz="500" i="1" u="sng" dirty="0">
                <a:solidFill>
                  <a:srgbClr val="00B050"/>
                </a:solidFill>
              </a:rPr>
              <a:t> *s, int *</a:t>
            </a:r>
            <a:r>
              <a:rPr lang="en-GB" sz="500" i="1" u="sng" dirty="0" err="1">
                <a:solidFill>
                  <a:srgbClr val="00B050"/>
                </a:solidFill>
              </a:rPr>
              <a:t>valp</a:t>
            </a:r>
            <a:r>
              <a:rPr lang="en-GB" sz="500" i="1" u="sng" dirty="0">
                <a:solidFill>
                  <a:srgbClr val="00B050"/>
                </a:solidFill>
              </a:rPr>
              <a:t>)</a:t>
            </a:r>
            <a:r>
              <a:rPr lang="en-GB" sz="500" dirty="0">
                <a:solidFill>
                  <a:srgbClr val="00B050"/>
                </a:solidFill>
              </a:rPr>
              <a:t>, </a:t>
            </a:r>
            <a:r>
              <a:rPr lang="en-GB" sz="500" i="1" u="sng" dirty="0">
                <a:solidFill>
                  <a:srgbClr val="00B050"/>
                </a:solidFill>
              </a:rPr>
              <a:t>int </a:t>
            </a:r>
            <a:r>
              <a:rPr lang="en-GB" sz="500" i="1" u="sng" dirty="0" err="1">
                <a:solidFill>
                  <a:srgbClr val="00B050"/>
                </a:solidFill>
              </a:rPr>
              <a:t>sem_destroy</a:t>
            </a:r>
            <a:r>
              <a:rPr lang="en-GB" sz="500" i="1" u="sng" dirty="0">
                <a:solidFill>
                  <a:srgbClr val="00B050"/>
                </a:solidFill>
              </a:rPr>
              <a:t>(</a:t>
            </a:r>
            <a:r>
              <a:rPr lang="en-GB" sz="500" i="1" u="sng" dirty="0" err="1">
                <a:solidFill>
                  <a:srgbClr val="00B050"/>
                </a:solidFill>
              </a:rPr>
              <a:t>sem_t</a:t>
            </a:r>
            <a:r>
              <a:rPr lang="en-GB" sz="500" i="1" u="sng" dirty="0">
                <a:solidFill>
                  <a:srgbClr val="00B050"/>
                </a:solidFill>
              </a:rPr>
              <a:t> *s)</a:t>
            </a:r>
            <a:r>
              <a:rPr lang="en-GB" sz="500" dirty="0">
                <a:solidFill>
                  <a:srgbClr val="00B050"/>
                </a:solidFill>
              </a:rPr>
              <a:t>.</a:t>
            </a:r>
            <a:r>
              <a:rPr lang="en-GB" sz="500" dirty="0"/>
              <a:t> Enforce ordering (</a:t>
            </a:r>
            <a:r>
              <a:rPr lang="en-GB" sz="500" dirty="0" err="1"/>
              <a:t>init</a:t>
            </a:r>
            <a:r>
              <a:rPr lang="en-GB" sz="500" dirty="0"/>
              <a:t> to 0, </a:t>
            </a:r>
            <a:r>
              <a:rPr lang="en-GB" sz="500" dirty="0" err="1"/>
              <a:t>thd</a:t>
            </a:r>
            <a:r>
              <a:rPr lang="en-GB" sz="500" dirty="0"/>
              <a:t> 0 start with down(), </a:t>
            </a:r>
            <a:r>
              <a:rPr lang="en-GB" sz="500" dirty="0" err="1"/>
              <a:t>thd</a:t>
            </a:r>
            <a:r>
              <a:rPr lang="en-GB" sz="500" dirty="0"/>
              <a:t> 1 start with up() – 1 goes first as </a:t>
            </a:r>
            <a:r>
              <a:rPr lang="en-GB" sz="500" dirty="0" err="1"/>
              <a:t>sema</a:t>
            </a:r>
            <a:r>
              <a:rPr lang="en-GB" sz="500" dirty="0"/>
              <a:t> can’t be downed from 0). </a:t>
            </a:r>
            <a:r>
              <a:rPr lang="en-GB" sz="500" b="1" dirty="0"/>
              <a:t>Locks</a:t>
            </a:r>
            <a:r>
              <a:rPr lang="en-GB" sz="500" dirty="0"/>
              <a:t>: enforce ME. 1 </a:t>
            </a:r>
            <a:r>
              <a:rPr lang="en-GB" sz="500" dirty="0" err="1"/>
              <a:t>thd</a:t>
            </a:r>
            <a:r>
              <a:rPr lang="en-GB" sz="500" dirty="0"/>
              <a:t> hold L at given time. If attempt to get L but already </a:t>
            </a:r>
            <a:r>
              <a:rPr lang="en-GB" sz="500" dirty="0" err="1"/>
              <a:t>acq</a:t>
            </a:r>
            <a:r>
              <a:rPr lang="en-GB" sz="500" dirty="0"/>
              <a:t>, block requesting thread. Only holding </a:t>
            </a:r>
            <a:r>
              <a:rPr lang="en-GB" sz="500" dirty="0" err="1"/>
              <a:t>thd</a:t>
            </a:r>
            <a:r>
              <a:rPr lang="en-GB" sz="500" dirty="0"/>
              <a:t> can release L. Methods: </a:t>
            </a:r>
            <a:r>
              <a:rPr lang="en-GB" sz="500" dirty="0" err="1"/>
              <a:t>init</a:t>
            </a:r>
            <a:r>
              <a:rPr lang="en-GB" sz="500" dirty="0"/>
              <a:t>, lock, unlock. Re-entrant Ls: allow L to be acquired many times by same </a:t>
            </a:r>
            <a:r>
              <a:rPr lang="en-GB" sz="500" dirty="0" err="1"/>
              <a:t>thd</a:t>
            </a:r>
            <a:r>
              <a:rPr lang="en-GB" sz="500" dirty="0"/>
              <a:t>. If holder attempts to lock again, will deadlock. </a:t>
            </a:r>
            <a:r>
              <a:rPr lang="en-GB" sz="500" b="1" dirty="0"/>
              <a:t>Spin Locks</a:t>
            </a:r>
            <a:r>
              <a:rPr lang="en-GB" sz="500" dirty="0"/>
              <a:t>: if expected wait low, busy waiting may be better than blocking threads. Locks busy wait (in while loop, </a:t>
            </a:r>
            <a:r>
              <a:rPr lang="en-GB" sz="500" dirty="0">
                <a:solidFill>
                  <a:srgbClr val="00B050"/>
                </a:solidFill>
              </a:rPr>
              <a:t>while (TSL(l-&gt;locked) != 0);</a:t>
            </a:r>
            <a:r>
              <a:rPr lang="en-GB" sz="500" dirty="0"/>
              <a:t>), no kernel involvement (no block/unblock </a:t>
            </a:r>
            <a:r>
              <a:rPr lang="en-GB" sz="500" dirty="0" err="1"/>
              <a:t>syscalls</a:t>
            </a:r>
            <a:r>
              <a:rPr lang="en-GB" sz="500" dirty="0"/>
              <a:t>), ensure check on acquiring is atomic, can run into priority inversion. </a:t>
            </a:r>
            <a:r>
              <a:rPr lang="en-GB" sz="500" b="1" dirty="0"/>
              <a:t>Priority Inversion</a:t>
            </a:r>
            <a:r>
              <a:rPr lang="en-GB" sz="500" dirty="0"/>
              <a:t>: when using priority-based scheduling algo, low-p threads can block high-p ones. LP holds resource which HP wants e.g. lock, HP tries to </a:t>
            </a:r>
            <a:r>
              <a:rPr lang="en-GB" sz="500" dirty="0" err="1"/>
              <a:t>acq</a:t>
            </a:r>
            <a:r>
              <a:rPr lang="en-GB" sz="500" dirty="0"/>
              <a:t> but blocked and busy waits, LP not scheduled as P is low so cannot release resource. Solution = </a:t>
            </a:r>
            <a:r>
              <a:rPr lang="en-GB" sz="500" b="1" dirty="0"/>
              <a:t>priority donation</a:t>
            </a:r>
            <a:r>
              <a:rPr lang="en-GB" sz="500" dirty="0"/>
              <a:t> </a:t>
            </a:r>
            <a:r>
              <a:rPr lang="en-GB" sz="500" dirty="0">
                <a:sym typeface="Wingdings" panose="05000000000000000000" pitchFamily="2" charset="2"/>
              </a:rPr>
              <a:t> HP donates to LP so it can finish and release resource. Aging can also let LP execute if it has been a while. Spin locks mean HP always ready to run as no blocking used, but then LP cannot release lock. </a:t>
            </a:r>
            <a:r>
              <a:rPr lang="en-GB" sz="500" b="1" dirty="0">
                <a:sym typeface="Wingdings" panose="05000000000000000000" pitchFamily="2" charset="2"/>
              </a:rPr>
              <a:t>Read/Write Locks</a:t>
            </a:r>
            <a:r>
              <a:rPr lang="en-GB" sz="500" dirty="0">
                <a:sym typeface="Wingdings" panose="05000000000000000000" pitchFamily="2" charset="2"/>
              </a:rPr>
              <a:t>: allow many readers to hold lock, or 1 writer. Reduced lock contention as readers don’t block. Some </a:t>
            </a:r>
            <a:r>
              <a:rPr lang="en-GB" sz="500" dirty="0" err="1">
                <a:sym typeface="Wingdings" panose="05000000000000000000" pitchFamily="2" charset="2"/>
              </a:rPr>
              <a:t>impls</a:t>
            </a:r>
            <a:r>
              <a:rPr lang="en-GB" sz="500" dirty="0">
                <a:sym typeface="Wingdings" panose="05000000000000000000" pitchFamily="2" charset="2"/>
              </a:rPr>
              <a:t> allow R  W upgrade or W  R downgrade w/o release + re-acquire.</a:t>
            </a:r>
            <a:endParaRPr lang="en-GB" sz="500" dirty="0"/>
          </a:p>
        </p:txBody>
      </p:sp>
      <p:sp>
        <p:nvSpPr>
          <p:cNvPr id="108" name="TextBox 107">
            <a:extLst>
              <a:ext uri="{FF2B5EF4-FFF2-40B4-BE49-F238E27FC236}">
                <a16:creationId xmlns:a16="http://schemas.microsoft.com/office/drawing/2014/main" id="{3EB8EC26-D200-5C9F-CC7B-C38AC7C384AB}"/>
              </a:ext>
            </a:extLst>
          </p:cNvPr>
          <p:cNvSpPr txBox="1"/>
          <p:nvPr/>
        </p:nvSpPr>
        <p:spPr>
          <a:xfrm>
            <a:off x="1830054" y="5819522"/>
            <a:ext cx="5585159" cy="553998"/>
          </a:xfrm>
          <a:prstGeom prst="rect">
            <a:avLst/>
          </a:prstGeom>
          <a:noFill/>
        </p:spPr>
        <p:txBody>
          <a:bodyPr wrap="square" rtlCol="0">
            <a:spAutoFit/>
          </a:bodyPr>
          <a:lstStyle/>
          <a:p>
            <a:r>
              <a:rPr lang="en-GB" sz="500" b="1" dirty="0"/>
              <a:t>Monitor</a:t>
            </a:r>
            <a:r>
              <a:rPr lang="en-GB" sz="500" dirty="0"/>
              <a:t>: Enabled </a:t>
            </a:r>
            <a:r>
              <a:rPr lang="en-GB" sz="500" dirty="0" err="1"/>
              <a:t>thds</a:t>
            </a:r>
            <a:r>
              <a:rPr lang="en-GB" sz="500" dirty="0"/>
              <a:t> to wait on a </a:t>
            </a:r>
            <a:r>
              <a:rPr lang="en-GB" sz="500" dirty="0" err="1"/>
              <a:t>cond</a:t>
            </a:r>
            <a:r>
              <a:rPr lang="en-GB" sz="500" dirty="0"/>
              <a:t>, and signal other </a:t>
            </a:r>
            <a:r>
              <a:rPr lang="en-GB" sz="500" dirty="0" err="1"/>
              <a:t>thds</a:t>
            </a:r>
            <a:r>
              <a:rPr lang="en-GB" sz="500" dirty="0"/>
              <a:t> that </a:t>
            </a:r>
            <a:r>
              <a:rPr lang="en-GB" sz="500" dirty="0" err="1"/>
              <a:t>cond</a:t>
            </a:r>
            <a:r>
              <a:rPr lang="en-GB" sz="500" dirty="0"/>
              <a:t> has been met. </a:t>
            </a:r>
            <a:r>
              <a:rPr lang="en-GB" sz="500" dirty="0" err="1"/>
              <a:t>Thds</a:t>
            </a:r>
            <a:r>
              <a:rPr lang="en-GB" sz="500" dirty="0"/>
              <a:t> outside M call entry procedures (no access to internal data otherwise). Internal procedures only called from within M lock. Implicit M lock (sometimes explicit) ensure ME in M. Usually </a:t>
            </a:r>
            <a:r>
              <a:rPr lang="en-GB" sz="500" dirty="0" err="1"/>
              <a:t>impl</a:t>
            </a:r>
            <a:r>
              <a:rPr lang="en-GB" sz="500" dirty="0"/>
              <a:t> as language construct (e.g. </a:t>
            </a:r>
            <a:r>
              <a:rPr lang="en-GB" sz="500" dirty="0">
                <a:solidFill>
                  <a:srgbClr val="00B050"/>
                </a:solidFill>
              </a:rPr>
              <a:t>Java wait + notify</a:t>
            </a:r>
            <a:r>
              <a:rPr lang="en-GB" sz="500" dirty="0"/>
              <a:t>). </a:t>
            </a:r>
            <a:r>
              <a:rPr lang="en-GB" sz="500" b="1" dirty="0"/>
              <a:t>Condition Variable</a:t>
            </a:r>
            <a:r>
              <a:rPr lang="en-GB" sz="500" dirty="0"/>
              <a:t>: a flag representing some high-level condition (e.g. “there is space in the buffer”). 3 main ops: </a:t>
            </a:r>
            <a:r>
              <a:rPr lang="en-GB" sz="500" i="1" u="sng" dirty="0">
                <a:solidFill>
                  <a:srgbClr val="00B050"/>
                </a:solidFill>
              </a:rPr>
              <a:t>void wait(</a:t>
            </a:r>
            <a:r>
              <a:rPr lang="en-GB" sz="500" i="1" u="sng" dirty="0" err="1">
                <a:solidFill>
                  <a:srgbClr val="00B050"/>
                </a:solidFill>
              </a:rPr>
              <a:t>condition_variable</a:t>
            </a:r>
            <a:r>
              <a:rPr lang="en-GB" sz="500" i="1" u="sng" dirty="0">
                <a:solidFill>
                  <a:srgbClr val="00B050"/>
                </a:solidFill>
              </a:rPr>
              <a:t> *c)</a:t>
            </a:r>
            <a:r>
              <a:rPr lang="en-GB" sz="500" dirty="0">
                <a:solidFill>
                  <a:srgbClr val="00B050"/>
                </a:solidFill>
              </a:rPr>
              <a:t> releases M lock and wait for c to be signalled, </a:t>
            </a:r>
            <a:r>
              <a:rPr lang="en-GB" sz="500" i="1" u="sng" dirty="0">
                <a:solidFill>
                  <a:srgbClr val="00B050"/>
                </a:solidFill>
              </a:rPr>
              <a:t>void signal(</a:t>
            </a:r>
            <a:r>
              <a:rPr lang="en-GB" sz="500" i="1" u="sng" dirty="0" err="1">
                <a:solidFill>
                  <a:srgbClr val="00B050"/>
                </a:solidFill>
              </a:rPr>
              <a:t>c_v</a:t>
            </a:r>
            <a:r>
              <a:rPr lang="en-GB" sz="500" i="1" u="sng" dirty="0">
                <a:solidFill>
                  <a:srgbClr val="00B050"/>
                </a:solidFill>
              </a:rPr>
              <a:t> *c)</a:t>
            </a:r>
            <a:r>
              <a:rPr lang="en-GB" sz="500" dirty="0">
                <a:solidFill>
                  <a:srgbClr val="00B050"/>
                </a:solidFill>
              </a:rPr>
              <a:t> wake up one </a:t>
            </a:r>
            <a:r>
              <a:rPr lang="en-GB" sz="500" dirty="0" err="1">
                <a:solidFill>
                  <a:srgbClr val="00B050"/>
                </a:solidFill>
              </a:rPr>
              <a:t>thd</a:t>
            </a:r>
            <a:r>
              <a:rPr lang="en-GB" sz="500" dirty="0">
                <a:solidFill>
                  <a:srgbClr val="00B050"/>
                </a:solidFill>
              </a:rPr>
              <a:t> waiting for c, </a:t>
            </a:r>
            <a:r>
              <a:rPr lang="en-GB" sz="500" i="1" u="sng" dirty="0">
                <a:solidFill>
                  <a:srgbClr val="00B050"/>
                </a:solidFill>
              </a:rPr>
              <a:t>void broadcast(</a:t>
            </a:r>
            <a:r>
              <a:rPr lang="en-GB" sz="500" i="1" u="sng" dirty="0" err="1">
                <a:solidFill>
                  <a:srgbClr val="00B050"/>
                </a:solidFill>
              </a:rPr>
              <a:t>c_v</a:t>
            </a:r>
            <a:r>
              <a:rPr lang="en-GB" sz="500" i="1" u="sng" dirty="0">
                <a:solidFill>
                  <a:srgbClr val="00B050"/>
                </a:solidFill>
              </a:rPr>
              <a:t> *c)</a:t>
            </a:r>
            <a:r>
              <a:rPr lang="en-GB" sz="500" dirty="0">
                <a:solidFill>
                  <a:srgbClr val="00B050"/>
                </a:solidFill>
              </a:rPr>
              <a:t> wake up all </a:t>
            </a:r>
            <a:r>
              <a:rPr lang="en-GB" sz="500" dirty="0" err="1">
                <a:solidFill>
                  <a:srgbClr val="00B050"/>
                </a:solidFill>
              </a:rPr>
              <a:t>thds</a:t>
            </a:r>
            <a:r>
              <a:rPr lang="en-GB" sz="500" dirty="0">
                <a:solidFill>
                  <a:srgbClr val="00B050"/>
                </a:solidFill>
              </a:rPr>
              <a:t> waiting for c</a:t>
            </a:r>
            <a:r>
              <a:rPr lang="en-GB" sz="500" dirty="0"/>
              <a:t>. Signals do not accumulate (if no pcs waiting on signalled CV, signal discarded). </a:t>
            </a:r>
            <a:r>
              <a:rPr lang="en-GB" sz="500" b="1" dirty="0"/>
              <a:t>Hoare </a:t>
            </a:r>
            <a:r>
              <a:rPr lang="en-GB" sz="500" b="1" dirty="0" err="1"/>
              <a:t>Impl</a:t>
            </a:r>
            <a:r>
              <a:rPr lang="en-GB" sz="500" dirty="0"/>
              <a:t>: </a:t>
            </a:r>
            <a:r>
              <a:rPr lang="en-GB" sz="500" dirty="0" err="1"/>
              <a:t>thd</a:t>
            </a:r>
            <a:r>
              <a:rPr lang="en-GB" sz="500" dirty="0"/>
              <a:t> waiting for signal immediately scheduled. </a:t>
            </a:r>
            <a:r>
              <a:rPr lang="en-GB" sz="500" b="1" dirty="0"/>
              <a:t>A</a:t>
            </a:r>
            <a:r>
              <a:rPr lang="en-GB" sz="500" dirty="0"/>
              <a:t> = simple (</a:t>
            </a:r>
            <a:r>
              <a:rPr lang="en-GB" sz="500" dirty="0" err="1"/>
              <a:t>ez</a:t>
            </a:r>
            <a:r>
              <a:rPr lang="en-GB" sz="500" dirty="0"/>
              <a:t> to reason about). </a:t>
            </a:r>
            <a:r>
              <a:rPr lang="en-GB" sz="500" b="1" dirty="0"/>
              <a:t>D</a:t>
            </a:r>
            <a:r>
              <a:rPr lang="en-GB" sz="500" dirty="0"/>
              <a:t> = inefficient (</a:t>
            </a:r>
            <a:r>
              <a:rPr lang="en-GB" sz="500" dirty="0" err="1"/>
              <a:t>thd</a:t>
            </a:r>
            <a:r>
              <a:rPr lang="en-GB" sz="500" dirty="0"/>
              <a:t> that signals switched out despite not being finished with M), scheduler (more constraints). </a:t>
            </a:r>
            <a:r>
              <a:rPr lang="en-GB" sz="500" b="1" dirty="0"/>
              <a:t>Lampson </a:t>
            </a:r>
            <a:r>
              <a:rPr lang="en-GB" sz="500" b="1" dirty="0" err="1"/>
              <a:t>Impl</a:t>
            </a:r>
            <a:r>
              <a:rPr lang="en-GB" sz="500" dirty="0"/>
              <a:t>: sending sig + waking from wait not atomic. When CV signalled, waiting </a:t>
            </a:r>
            <a:r>
              <a:rPr lang="en-GB" sz="500" dirty="0" err="1"/>
              <a:t>thd</a:t>
            </a:r>
            <a:r>
              <a:rPr lang="en-GB" sz="500" dirty="0"/>
              <a:t> may be ready but waits until sched to run (</a:t>
            </a:r>
            <a:r>
              <a:rPr lang="en-GB" sz="500" dirty="0" err="1"/>
              <a:t>cond</a:t>
            </a:r>
            <a:r>
              <a:rPr lang="en-GB" sz="500" dirty="0"/>
              <a:t> may not be true at this point). Used over Hoare. </a:t>
            </a:r>
            <a:r>
              <a:rPr lang="en-GB" sz="500" b="1" dirty="0"/>
              <a:t>A</a:t>
            </a:r>
            <a:r>
              <a:rPr lang="en-GB" sz="500" dirty="0"/>
              <a:t> = efficient</a:t>
            </a:r>
            <a:r>
              <a:rPr lang="en-GB" sz="500" b="1" dirty="0"/>
              <a:t> </a:t>
            </a:r>
            <a:r>
              <a:rPr lang="en-GB" sz="500" dirty="0"/>
              <a:t>(signalling </a:t>
            </a:r>
            <a:r>
              <a:rPr lang="en-GB" sz="500" dirty="0" err="1"/>
              <a:t>thd</a:t>
            </a:r>
            <a:r>
              <a:rPr lang="en-GB" sz="500" dirty="0"/>
              <a:t> not switched away, no extra sched constraints). </a:t>
            </a:r>
            <a:r>
              <a:rPr lang="en-GB" sz="500" b="1" dirty="0"/>
              <a:t>D</a:t>
            </a:r>
            <a:r>
              <a:rPr lang="en-GB" sz="500" dirty="0"/>
              <a:t> = complex (extra care when waking from wait – recheck </a:t>
            </a:r>
            <a:r>
              <a:rPr lang="en-GB" sz="500" dirty="0" err="1"/>
              <a:t>cond</a:t>
            </a:r>
            <a:r>
              <a:rPr lang="en-GB" sz="500" dirty="0"/>
              <a:t>).</a:t>
            </a:r>
          </a:p>
        </p:txBody>
      </p:sp>
      <p:sp>
        <p:nvSpPr>
          <p:cNvPr id="109" name="Rectangle 108">
            <a:extLst>
              <a:ext uri="{FF2B5EF4-FFF2-40B4-BE49-F238E27FC236}">
                <a16:creationId xmlns:a16="http://schemas.microsoft.com/office/drawing/2014/main" id="{8AF22797-5F66-35A4-82F2-3827A461C814}"/>
              </a:ext>
            </a:extLst>
          </p:cNvPr>
          <p:cNvSpPr/>
          <p:nvPr/>
        </p:nvSpPr>
        <p:spPr>
          <a:xfrm>
            <a:off x="1894662" y="5853492"/>
            <a:ext cx="5520551" cy="484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FB7DDEA-1E75-36C3-E72C-39DCD84CDB28}"/>
              </a:ext>
            </a:extLst>
          </p:cNvPr>
          <p:cNvSpPr txBox="1"/>
          <p:nvPr/>
        </p:nvSpPr>
        <p:spPr>
          <a:xfrm>
            <a:off x="-12084" y="5869470"/>
            <a:ext cx="1975717" cy="630942"/>
          </a:xfrm>
          <a:prstGeom prst="rect">
            <a:avLst/>
          </a:prstGeom>
          <a:noFill/>
        </p:spPr>
        <p:txBody>
          <a:bodyPr wrap="square" rtlCol="0">
            <a:spAutoFit/>
          </a:bodyPr>
          <a:lstStyle/>
          <a:p>
            <a:r>
              <a:rPr lang="en-GB" sz="500" b="1" dirty="0"/>
              <a:t>Producer-Consumer</a:t>
            </a:r>
            <a:r>
              <a:rPr lang="en-GB" sz="500" dirty="0"/>
              <a:t>: Constraints: </a:t>
            </a:r>
            <a:r>
              <a:rPr lang="en-GB" sz="500" i="1" dirty="0"/>
              <a:t>Producer</a:t>
            </a:r>
            <a:r>
              <a:rPr lang="en-GB" sz="500" dirty="0"/>
              <a:t>: can only deposit (produce) when space in buffer, only deposit if ME ensured. </a:t>
            </a:r>
            <a:r>
              <a:rPr lang="en-GB" sz="500" i="1" dirty="0"/>
              <a:t>Consumer</a:t>
            </a:r>
            <a:r>
              <a:rPr lang="en-GB" sz="500" dirty="0"/>
              <a:t>: only fetch (consume) if buffer not empty, only fetch if ME ensured. </a:t>
            </a:r>
            <a:r>
              <a:rPr lang="en-GB" sz="500" i="1" dirty="0"/>
              <a:t>Buffer</a:t>
            </a:r>
            <a:r>
              <a:rPr lang="en-GB" sz="500" dirty="0"/>
              <a:t>: limited capacity (0-N spaces). </a:t>
            </a:r>
            <a:r>
              <a:rPr lang="en-GB" sz="500" b="1" dirty="0"/>
              <a:t>P-C w/ Semaphores</a:t>
            </a:r>
            <a:r>
              <a:rPr lang="en-GB" sz="500" dirty="0"/>
              <a:t>: uses </a:t>
            </a:r>
            <a:r>
              <a:rPr lang="en-GB" sz="500" dirty="0" err="1"/>
              <a:t>semas</a:t>
            </a:r>
            <a:r>
              <a:rPr lang="en-GB" sz="500" dirty="0"/>
              <a:t> to count num </a:t>
            </a:r>
            <a:r>
              <a:rPr lang="en-GB" sz="500" dirty="0" err="1"/>
              <a:t>items+space</a:t>
            </a:r>
            <a:r>
              <a:rPr lang="en-GB" sz="500" dirty="0"/>
              <a:t> (if can’t </a:t>
            </a:r>
            <a:r>
              <a:rPr lang="en-GB" sz="500" dirty="0" err="1"/>
              <a:t>sema</a:t>
            </a:r>
            <a:r>
              <a:rPr lang="en-GB" sz="500" dirty="0"/>
              <a:t> down then know we have reached </a:t>
            </a:r>
            <a:r>
              <a:rPr lang="en-GB" sz="500" dirty="0" err="1"/>
              <a:t>lim</a:t>
            </a:r>
            <a:r>
              <a:rPr lang="en-GB" sz="500" dirty="0"/>
              <a:t> so block). </a:t>
            </a:r>
            <a:r>
              <a:rPr lang="en-GB" sz="500" b="1" dirty="0"/>
              <a:t>P-C w/ Monitors</a:t>
            </a:r>
            <a:r>
              <a:rPr lang="en-GB" sz="500" dirty="0"/>
              <a:t>: CV to model producer/consumer’s constraints.</a:t>
            </a:r>
          </a:p>
        </p:txBody>
      </p:sp>
      <p:sp>
        <p:nvSpPr>
          <p:cNvPr id="30" name="Rectangle 29">
            <a:extLst>
              <a:ext uri="{FF2B5EF4-FFF2-40B4-BE49-F238E27FC236}">
                <a16:creationId xmlns:a16="http://schemas.microsoft.com/office/drawing/2014/main" id="{6EBF0232-8979-A001-AFC2-1D384BFDC2E4}"/>
              </a:ext>
            </a:extLst>
          </p:cNvPr>
          <p:cNvSpPr/>
          <p:nvPr/>
        </p:nvSpPr>
        <p:spPr>
          <a:xfrm>
            <a:off x="-33658" y="5909444"/>
            <a:ext cx="1927689" cy="55587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79307E10-70A2-FFA0-0FED-54B09C60E7C4}"/>
              </a:ext>
            </a:extLst>
          </p:cNvPr>
          <p:cNvSpPr txBox="1"/>
          <p:nvPr/>
        </p:nvSpPr>
        <p:spPr>
          <a:xfrm>
            <a:off x="-8056" y="6431529"/>
            <a:ext cx="1971689" cy="784830"/>
          </a:xfrm>
          <a:prstGeom prst="rect">
            <a:avLst/>
          </a:prstGeom>
          <a:noFill/>
        </p:spPr>
        <p:txBody>
          <a:bodyPr wrap="square" rtlCol="0">
            <a:spAutoFit/>
          </a:bodyPr>
          <a:lstStyle/>
          <a:p>
            <a:r>
              <a:rPr lang="en-GB" sz="500" b="1" dirty="0"/>
              <a:t>Design Decisions</a:t>
            </a:r>
            <a:r>
              <a:rPr lang="en-GB" sz="500" dirty="0"/>
              <a:t>: </a:t>
            </a:r>
            <a:r>
              <a:rPr lang="en-GB" sz="500" i="1" dirty="0"/>
              <a:t>Lock Overhead</a:t>
            </a:r>
            <a:r>
              <a:rPr lang="en-GB" sz="500" dirty="0"/>
              <a:t>: Measure of extra resources required for using locks (memory </a:t>
            </a:r>
            <a:r>
              <a:rPr lang="en-GB" sz="500" dirty="0" err="1"/>
              <a:t>alloc</a:t>
            </a:r>
            <a:r>
              <a:rPr lang="en-GB" sz="500" dirty="0"/>
              <a:t> for lock structure, time to </a:t>
            </a:r>
            <a:r>
              <a:rPr lang="en-GB" sz="500" dirty="0" err="1"/>
              <a:t>init</a:t>
            </a:r>
            <a:r>
              <a:rPr lang="en-GB" sz="500" dirty="0"/>
              <a:t>/destroy, time for </a:t>
            </a:r>
            <a:r>
              <a:rPr lang="en-GB" sz="500" dirty="0" err="1"/>
              <a:t>acq</a:t>
            </a:r>
            <a:r>
              <a:rPr lang="en-GB" sz="500" dirty="0"/>
              <a:t>/release). </a:t>
            </a:r>
            <a:r>
              <a:rPr lang="en-GB" sz="500" i="1" dirty="0"/>
              <a:t>Lock Contention</a:t>
            </a:r>
            <a:r>
              <a:rPr lang="en-GB" sz="500" dirty="0"/>
              <a:t>: measure of num </a:t>
            </a:r>
            <a:r>
              <a:rPr lang="en-GB" sz="500" dirty="0" err="1"/>
              <a:t>thds</a:t>
            </a:r>
            <a:r>
              <a:rPr lang="en-GB" sz="500" dirty="0"/>
              <a:t> waiting on a lock (more contention = more </a:t>
            </a:r>
            <a:r>
              <a:rPr lang="en-GB" sz="500" dirty="0" err="1"/>
              <a:t>thds</a:t>
            </a:r>
            <a:r>
              <a:rPr lang="en-GB" sz="500" dirty="0"/>
              <a:t> blocked waiting on lock or waiting w/ spinlocks and less concurrency as blocked rather than running in parallel). </a:t>
            </a:r>
            <a:r>
              <a:rPr lang="en-GB" sz="500" i="1" dirty="0"/>
              <a:t>Lock Granularity</a:t>
            </a:r>
            <a:r>
              <a:rPr lang="en-GB" sz="500" dirty="0"/>
              <a:t>: measure of amt of data protected by a lock (coarse = whole list, fine = each list </a:t>
            </a:r>
            <a:r>
              <a:rPr lang="en-GB" sz="500" dirty="0" err="1"/>
              <a:t>elem</a:t>
            </a:r>
            <a:r>
              <a:rPr lang="en-GB" sz="500" dirty="0"/>
              <a:t>). In designing the synchronisation scheme, goals are: correctness, reduce </a:t>
            </a:r>
            <a:r>
              <a:rPr lang="en-GB" sz="500" dirty="0" err="1"/>
              <a:t>overhead+contention</a:t>
            </a:r>
            <a:r>
              <a:rPr lang="en-GB" sz="500" dirty="0"/>
              <a:t>.</a:t>
            </a:r>
          </a:p>
        </p:txBody>
      </p:sp>
      <p:sp>
        <p:nvSpPr>
          <p:cNvPr id="46" name="Rectangle 45">
            <a:extLst>
              <a:ext uri="{FF2B5EF4-FFF2-40B4-BE49-F238E27FC236}">
                <a16:creationId xmlns:a16="http://schemas.microsoft.com/office/drawing/2014/main" id="{2357B0E8-414C-F5BB-C4B1-7DC9C959FEEA}"/>
              </a:ext>
            </a:extLst>
          </p:cNvPr>
          <p:cNvSpPr/>
          <p:nvPr/>
        </p:nvSpPr>
        <p:spPr>
          <a:xfrm>
            <a:off x="-33474" y="6465642"/>
            <a:ext cx="1927689" cy="7326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4361833E-0758-F0AA-19A8-F30E06927D8B}"/>
              </a:ext>
            </a:extLst>
          </p:cNvPr>
          <p:cNvSpPr txBox="1"/>
          <p:nvPr/>
        </p:nvSpPr>
        <p:spPr>
          <a:xfrm>
            <a:off x="1829465" y="6304031"/>
            <a:ext cx="2060174" cy="400110"/>
          </a:xfrm>
          <a:prstGeom prst="rect">
            <a:avLst/>
          </a:prstGeom>
          <a:noFill/>
        </p:spPr>
        <p:txBody>
          <a:bodyPr wrap="square" rtlCol="0">
            <a:spAutoFit/>
          </a:bodyPr>
          <a:lstStyle/>
          <a:p>
            <a:r>
              <a:rPr lang="en-GB" sz="500" b="1" dirty="0"/>
              <a:t>Coarse Grained</a:t>
            </a:r>
            <a:r>
              <a:rPr lang="en-GB" sz="500" dirty="0"/>
              <a:t>: few locks, large amt of data protected by each lock. </a:t>
            </a:r>
            <a:r>
              <a:rPr lang="en-GB" sz="500" b="1" dirty="0"/>
              <a:t>A</a:t>
            </a:r>
            <a:r>
              <a:rPr lang="en-GB" sz="500" dirty="0"/>
              <a:t> = simpler, lower lock overhead. </a:t>
            </a:r>
            <a:r>
              <a:rPr lang="en-GB" sz="500" b="1" dirty="0"/>
              <a:t>D</a:t>
            </a:r>
            <a:r>
              <a:rPr lang="en-GB" sz="500" dirty="0"/>
              <a:t> = higher contention, less parallelism. </a:t>
            </a:r>
          </a:p>
          <a:p>
            <a:r>
              <a:rPr lang="en-GB" sz="500" b="1" dirty="0"/>
              <a:t>Fine Grained</a:t>
            </a:r>
            <a:r>
              <a:rPr lang="en-GB" sz="500" dirty="0"/>
              <a:t>: many locks, protect small parts of data. </a:t>
            </a:r>
            <a:r>
              <a:rPr lang="en-GB" sz="500" b="1" dirty="0"/>
              <a:t>A</a:t>
            </a:r>
            <a:r>
              <a:rPr lang="en-GB" sz="500" dirty="0"/>
              <a:t> = lower lock contention, more parallelism. </a:t>
            </a:r>
            <a:r>
              <a:rPr lang="en-GB" sz="500" b="1" dirty="0"/>
              <a:t>D</a:t>
            </a:r>
            <a:r>
              <a:rPr lang="en-GB" sz="500" dirty="0"/>
              <a:t> = more complex, higher lock overhead.</a:t>
            </a:r>
          </a:p>
        </p:txBody>
      </p:sp>
      <p:sp>
        <p:nvSpPr>
          <p:cNvPr id="57" name="Rectangle 56">
            <a:extLst>
              <a:ext uri="{FF2B5EF4-FFF2-40B4-BE49-F238E27FC236}">
                <a16:creationId xmlns:a16="http://schemas.microsoft.com/office/drawing/2014/main" id="{2C6177F5-43DA-633C-A56B-8F00B466082D}"/>
              </a:ext>
            </a:extLst>
          </p:cNvPr>
          <p:cNvSpPr/>
          <p:nvPr/>
        </p:nvSpPr>
        <p:spPr>
          <a:xfrm>
            <a:off x="1895331" y="6338848"/>
            <a:ext cx="1905823" cy="331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7788BDF6-66D8-5E7C-2E8B-15F726EF096D}"/>
              </a:ext>
            </a:extLst>
          </p:cNvPr>
          <p:cNvSpPr txBox="1"/>
          <p:nvPr/>
        </p:nvSpPr>
        <p:spPr>
          <a:xfrm>
            <a:off x="3737534" y="6303164"/>
            <a:ext cx="3677679" cy="477054"/>
          </a:xfrm>
          <a:prstGeom prst="rect">
            <a:avLst/>
          </a:prstGeom>
          <a:noFill/>
        </p:spPr>
        <p:txBody>
          <a:bodyPr wrap="square" rtlCol="0">
            <a:spAutoFit/>
          </a:bodyPr>
          <a:lstStyle/>
          <a:p>
            <a:r>
              <a:rPr lang="en-GB" sz="500" b="1" dirty="0"/>
              <a:t>Memory Models</a:t>
            </a:r>
            <a:r>
              <a:rPr lang="en-GB" sz="500" dirty="0"/>
              <a:t>: Sequential consistency (all ops happen in order in source code, besides </a:t>
            </a:r>
            <a:r>
              <a:rPr lang="en-GB" sz="500" dirty="0" err="1"/>
              <a:t>thds</a:t>
            </a:r>
            <a:r>
              <a:rPr lang="en-GB" sz="500" dirty="0"/>
              <a:t> non-determinism) as assumed above is one mem model. Typically a </a:t>
            </a:r>
            <a:r>
              <a:rPr lang="en-GB" sz="500" b="1" dirty="0"/>
              <a:t>weak memory model </a:t>
            </a:r>
            <a:r>
              <a:rPr lang="en-GB" sz="500" dirty="0"/>
              <a:t>is used (allows compiler and hardware optimisation to improve sys performance) which can be affected by: </a:t>
            </a:r>
            <a:r>
              <a:rPr lang="en-GB" sz="500" i="1" dirty="0"/>
              <a:t>hardware</a:t>
            </a:r>
            <a:r>
              <a:rPr lang="en-GB" sz="500" dirty="0"/>
              <a:t>: reordering </a:t>
            </a:r>
            <a:r>
              <a:rPr lang="en-GB" sz="500" dirty="0" err="1"/>
              <a:t>instrs</a:t>
            </a:r>
            <a:r>
              <a:rPr lang="en-GB" sz="500" dirty="0"/>
              <a:t>, per-core caches on multicore processors (cache coherence) and </a:t>
            </a:r>
            <a:r>
              <a:rPr lang="en-GB" sz="500" i="1" dirty="0"/>
              <a:t>compiler optimisation</a:t>
            </a:r>
            <a:r>
              <a:rPr lang="en-GB" sz="500" dirty="0"/>
              <a:t>: </a:t>
            </a:r>
            <a:r>
              <a:rPr lang="en-GB" sz="500" dirty="0" err="1"/>
              <a:t>instr</a:t>
            </a:r>
            <a:r>
              <a:rPr lang="en-GB" sz="500" dirty="0"/>
              <a:t> reordering. This can affect code when conditions are changed by reordering. Typically </a:t>
            </a:r>
            <a:r>
              <a:rPr lang="en-GB" sz="500" dirty="0" err="1"/>
              <a:t>compilers+archs</a:t>
            </a:r>
            <a:r>
              <a:rPr lang="en-GB" sz="500" dirty="0"/>
              <a:t> have features to enforce control over ordering e.g. barriers around which </a:t>
            </a:r>
            <a:r>
              <a:rPr lang="en-GB" sz="500" dirty="0" err="1"/>
              <a:t>instrs</a:t>
            </a:r>
            <a:r>
              <a:rPr lang="en-GB" sz="500" dirty="0"/>
              <a:t> can’t be reordered.</a:t>
            </a:r>
          </a:p>
        </p:txBody>
      </p:sp>
      <p:sp>
        <p:nvSpPr>
          <p:cNvPr id="78" name="Rectangle 77">
            <a:extLst>
              <a:ext uri="{FF2B5EF4-FFF2-40B4-BE49-F238E27FC236}">
                <a16:creationId xmlns:a16="http://schemas.microsoft.com/office/drawing/2014/main" id="{E4B9E307-E676-4D0A-B48C-C180068AFE2A}"/>
              </a:ext>
            </a:extLst>
          </p:cNvPr>
          <p:cNvSpPr/>
          <p:nvPr/>
        </p:nvSpPr>
        <p:spPr>
          <a:xfrm>
            <a:off x="3803036" y="6336791"/>
            <a:ext cx="3612177" cy="41116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TextBox 78">
            <a:extLst>
              <a:ext uri="{FF2B5EF4-FFF2-40B4-BE49-F238E27FC236}">
                <a16:creationId xmlns:a16="http://schemas.microsoft.com/office/drawing/2014/main" id="{A9B2D51A-5FD9-FC41-1F00-B5626C40528A}"/>
              </a:ext>
            </a:extLst>
          </p:cNvPr>
          <p:cNvSpPr txBox="1"/>
          <p:nvPr/>
        </p:nvSpPr>
        <p:spPr>
          <a:xfrm>
            <a:off x="1829465" y="6635401"/>
            <a:ext cx="2060174" cy="707886"/>
          </a:xfrm>
          <a:prstGeom prst="rect">
            <a:avLst/>
          </a:prstGeom>
          <a:noFill/>
        </p:spPr>
        <p:txBody>
          <a:bodyPr wrap="square" rtlCol="0">
            <a:spAutoFit/>
          </a:bodyPr>
          <a:lstStyle/>
          <a:p>
            <a:r>
              <a:rPr lang="en-GB" sz="500" b="1" dirty="0"/>
              <a:t>Deadlock</a:t>
            </a:r>
            <a:r>
              <a:rPr lang="en-GB" sz="500" dirty="0"/>
              <a:t>: Set of pcs/</a:t>
            </a:r>
            <a:r>
              <a:rPr lang="en-GB" sz="500" dirty="0" err="1"/>
              <a:t>thds</a:t>
            </a:r>
            <a:r>
              <a:rPr lang="en-GB" sz="500" dirty="0"/>
              <a:t> waiting for an event only another (also waiting) can cause. Resource deadlock most common, can happen with single pcs/</a:t>
            </a:r>
            <a:r>
              <a:rPr lang="en-GB" sz="500" dirty="0" err="1"/>
              <a:t>thds</a:t>
            </a:r>
            <a:r>
              <a:rPr lang="en-GB" sz="500" dirty="0"/>
              <a:t> (re-acquire non-</a:t>
            </a:r>
            <a:r>
              <a:rPr lang="en-GB" sz="500" dirty="0" err="1"/>
              <a:t>reentrant</a:t>
            </a:r>
            <a:r>
              <a:rPr lang="en-GB" sz="500" dirty="0"/>
              <a:t> lock). </a:t>
            </a:r>
            <a:r>
              <a:rPr lang="en-GB" sz="500" b="1" dirty="0"/>
              <a:t>Coffman Conditions for Deadlock</a:t>
            </a:r>
            <a:r>
              <a:rPr lang="en-GB" sz="500" dirty="0"/>
              <a:t>: </a:t>
            </a:r>
            <a:r>
              <a:rPr lang="en-GB" sz="500" i="1" dirty="0"/>
              <a:t>mutual exclusion</a:t>
            </a:r>
            <a:r>
              <a:rPr lang="en-GB" sz="500" dirty="0"/>
              <a:t> (each resource available or assigned to single </a:t>
            </a:r>
            <a:r>
              <a:rPr lang="en-GB" sz="500" dirty="0" err="1"/>
              <a:t>thd</a:t>
            </a:r>
            <a:r>
              <a:rPr lang="en-GB" sz="500" dirty="0"/>
              <a:t>), </a:t>
            </a:r>
            <a:r>
              <a:rPr lang="en-GB" sz="500" i="1" dirty="0" err="1"/>
              <a:t>hold&amp;wait</a:t>
            </a:r>
            <a:r>
              <a:rPr lang="en-GB" sz="500" dirty="0"/>
              <a:t> (thread can request resources while holding others), </a:t>
            </a:r>
            <a:r>
              <a:rPr lang="en-GB" sz="500" i="1" dirty="0"/>
              <a:t>no pre-emption</a:t>
            </a:r>
            <a:r>
              <a:rPr lang="en-GB" sz="500" dirty="0"/>
              <a:t> (thread cannot have resources held forcibly revoked – holds until releases), </a:t>
            </a:r>
            <a:r>
              <a:rPr lang="en-GB" sz="500" i="1" dirty="0"/>
              <a:t>circular wait</a:t>
            </a:r>
            <a:r>
              <a:rPr lang="en-GB" sz="500" dirty="0"/>
              <a:t> (closed chain of </a:t>
            </a:r>
            <a:r>
              <a:rPr lang="en-GB" sz="500" dirty="0" err="1"/>
              <a:t>thds</a:t>
            </a:r>
            <a:r>
              <a:rPr lang="en-GB" sz="500" dirty="0"/>
              <a:t> </a:t>
            </a:r>
            <a:r>
              <a:rPr lang="en-GB" sz="500" dirty="0" err="1"/>
              <a:t>s.t.</a:t>
            </a:r>
            <a:r>
              <a:rPr lang="en-GB" sz="500" dirty="0"/>
              <a:t> each holds resource needed by another).</a:t>
            </a:r>
            <a:endParaRPr lang="en-GB" sz="500" b="1" dirty="0"/>
          </a:p>
        </p:txBody>
      </p:sp>
      <p:sp>
        <p:nvSpPr>
          <p:cNvPr id="81" name="Rectangle 80">
            <a:extLst>
              <a:ext uri="{FF2B5EF4-FFF2-40B4-BE49-F238E27FC236}">
                <a16:creationId xmlns:a16="http://schemas.microsoft.com/office/drawing/2014/main" id="{128B6CAD-A1C8-7C5A-918F-AE08F9F7FFFF}"/>
              </a:ext>
            </a:extLst>
          </p:cNvPr>
          <p:cNvSpPr/>
          <p:nvPr/>
        </p:nvSpPr>
        <p:spPr>
          <a:xfrm>
            <a:off x="1894649" y="6668831"/>
            <a:ext cx="1905823" cy="6410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176D9F35-1ED2-793A-89FD-893FA3B96234}"/>
              </a:ext>
            </a:extLst>
          </p:cNvPr>
          <p:cNvSpPr txBox="1"/>
          <p:nvPr/>
        </p:nvSpPr>
        <p:spPr>
          <a:xfrm>
            <a:off x="3742558" y="6721935"/>
            <a:ext cx="1062644" cy="507831"/>
          </a:xfrm>
          <a:prstGeom prst="rect">
            <a:avLst/>
          </a:prstGeom>
          <a:noFill/>
        </p:spPr>
        <p:txBody>
          <a:bodyPr wrap="square" rtlCol="0">
            <a:spAutoFit/>
          </a:bodyPr>
          <a:lstStyle/>
          <a:p>
            <a:r>
              <a:rPr lang="en-GB" sz="500" b="1" dirty="0"/>
              <a:t>Resource Allocation Graphs</a:t>
            </a:r>
            <a:r>
              <a:rPr lang="en-GB" sz="500" dirty="0"/>
              <a:t>: Directed graph to model resource allocation. Cycle = deadlock.</a:t>
            </a:r>
          </a:p>
          <a:p>
            <a:r>
              <a:rPr lang="en-GB" sz="500" dirty="0"/>
              <a:t>Resource </a:t>
            </a:r>
            <a:r>
              <a:rPr lang="en-GB" sz="500" dirty="0">
                <a:sym typeface="Wingdings" panose="05000000000000000000" pitchFamily="2" charset="2"/>
              </a:rPr>
              <a:t></a:t>
            </a:r>
            <a:r>
              <a:rPr lang="en-GB" sz="600" baseline="-25000" dirty="0">
                <a:sym typeface="Wingdings" panose="05000000000000000000" pitchFamily="2" charset="2"/>
              </a:rPr>
              <a:t>owned by</a:t>
            </a:r>
            <a:r>
              <a:rPr lang="en-GB" sz="600" dirty="0">
                <a:sym typeface="Wingdings" panose="05000000000000000000" pitchFamily="2" charset="2"/>
              </a:rPr>
              <a:t> </a:t>
            </a:r>
            <a:r>
              <a:rPr lang="en-GB" sz="500" dirty="0" err="1">
                <a:sym typeface="Wingdings" panose="05000000000000000000" pitchFamily="2" charset="2"/>
              </a:rPr>
              <a:t>thd</a:t>
            </a:r>
            <a:r>
              <a:rPr lang="en-GB" sz="500" dirty="0">
                <a:sym typeface="Wingdings" panose="05000000000000000000" pitchFamily="2" charset="2"/>
              </a:rPr>
              <a:t>/pcs.</a:t>
            </a:r>
            <a:r>
              <a:rPr lang="en-GB" sz="500" dirty="0"/>
              <a:t> </a:t>
            </a:r>
            <a:r>
              <a:rPr lang="en-GB" sz="500" dirty="0" err="1"/>
              <a:t>Thd</a:t>
            </a:r>
            <a:r>
              <a:rPr lang="en-GB" sz="500" dirty="0"/>
              <a:t>/Pcs </a:t>
            </a:r>
            <a:r>
              <a:rPr lang="en-GB" sz="500" dirty="0">
                <a:sym typeface="Wingdings" panose="05000000000000000000" pitchFamily="2" charset="2"/>
              </a:rPr>
              <a:t></a:t>
            </a:r>
            <a:r>
              <a:rPr lang="en-GB" sz="600" baseline="-25000" dirty="0">
                <a:sym typeface="Wingdings" panose="05000000000000000000" pitchFamily="2" charset="2"/>
              </a:rPr>
              <a:t>waits to acquire</a:t>
            </a:r>
            <a:r>
              <a:rPr lang="en-GB" sz="600" dirty="0">
                <a:sym typeface="Wingdings" panose="05000000000000000000" pitchFamily="2" charset="2"/>
              </a:rPr>
              <a:t> </a:t>
            </a:r>
            <a:r>
              <a:rPr lang="en-GB" sz="500" dirty="0">
                <a:sym typeface="Wingdings" panose="05000000000000000000" pitchFamily="2" charset="2"/>
              </a:rPr>
              <a:t>resource</a:t>
            </a:r>
            <a:endParaRPr lang="en-GB" sz="500" b="1" dirty="0"/>
          </a:p>
        </p:txBody>
      </p:sp>
      <p:sp>
        <p:nvSpPr>
          <p:cNvPr id="84" name="Rectangle 83">
            <a:extLst>
              <a:ext uri="{FF2B5EF4-FFF2-40B4-BE49-F238E27FC236}">
                <a16:creationId xmlns:a16="http://schemas.microsoft.com/office/drawing/2014/main" id="{B90F8B4E-B0B5-07DD-A095-08B8AC8388C4}"/>
              </a:ext>
            </a:extLst>
          </p:cNvPr>
          <p:cNvSpPr/>
          <p:nvPr/>
        </p:nvSpPr>
        <p:spPr>
          <a:xfrm>
            <a:off x="3800472" y="6747237"/>
            <a:ext cx="943362" cy="46977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TextBox 84">
            <a:extLst>
              <a:ext uri="{FF2B5EF4-FFF2-40B4-BE49-F238E27FC236}">
                <a16:creationId xmlns:a16="http://schemas.microsoft.com/office/drawing/2014/main" id="{79E3619A-C175-7323-D1A3-2278B163D771}"/>
              </a:ext>
            </a:extLst>
          </p:cNvPr>
          <p:cNvSpPr txBox="1"/>
          <p:nvPr/>
        </p:nvSpPr>
        <p:spPr>
          <a:xfrm>
            <a:off x="4677276" y="6707708"/>
            <a:ext cx="1236038" cy="553998"/>
          </a:xfrm>
          <a:prstGeom prst="rect">
            <a:avLst/>
          </a:prstGeom>
          <a:noFill/>
        </p:spPr>
        <p:txBody>
          <a:bodyPr wrap="square" rtlCol="0">
            <a:spAutoFit/>
          </a:bodyPr>
          <a:lstStyle/>
          <a:p>
            <a:r>
              <a:rPr lang="en-GB" sz="500" b="1" dirty="0"/>
              <a:t>Communication Deadlock</a:t>
            </a:r>
            <a:r>
              <a:rPr lang="en-GB" sz="500" dirty="0"/>
              <a:t>: lost messages result in </a:t>
            </a:r>
            <a:r>
              <a:rPr lang="en-GB" sz="500" dirty="0" err="1"/>
              <a:t>Dlock</a:t>
            </a:r>
            <a:r>
              <a:rPr lang="en-GB" sz="500" dirty="0"/>
              <a:t>. Cannot use other methods to prevent </a:t>
            </a:r>
            <a:r>
              <a:rPr lang="en-GB" sz="500" dirty="0" err="1"/>
              <a:t>DLock</a:t>
            </a:r>
            <a:r>
              <a:rPr lang="en-GB" sz="500" dirty="0"/>
              <a:t> here. Use timeouts (wait set period for message, if none report </a:t>
            </a:r>
            <a:r>
              <a:rPr lang="en-GB" sz="500" dirty="0" err="1"/>
              <a:t>failure+progress</a:t>
            </a:r>
            <a:r>
              <a:rPr lang="en-GB" sz="500" dirty="0"/>
              <a:t> to other task and retry message).</a:t>
            </a:r>
          </a:p>
        </p:txBody>
      </p:sp>
      <p:sp>
        <p:nvSpPr>
          <p:cNvPr id="86" name="Rectangle 85">
            <a:extLst>
              <a:ext uri="{FF2B5EF4-FFF2-40B4-BE49-F238E27FC236}">
                <a16:creationId xmlns:a16="http://schemas.microsoft.com/office/drawing/2014/main" id="{BECE1517-1CA5-E950-D2F8-96472895B493}"/>
              </a:ext>
            </a:extLst>
          </p:cNvPr>
          <p:cNvSpPr/>
          <p:nvPr/>
        </p:nvSpPr>
        <p:spPr>
          <a:xfrm>
            <a:off x="4745076" y="6748477"/>
            <a:ext cx="1094196" cy="46977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a:extLst>
              <a:ext uri="{FF2B5EF4-FFF2-40B4-BE49-F238E27FC236}">
                <a16:creationId xmlns:a16="http://schemas.microsoft.com/office/drawing/2014/main" id="{2AECBA89-5105-5739-03A7-FCA13971906D}"/>
              </a:ext>
            </a:extLst>
          </p:cNvPr>
          <p:cNvSpPr txBox="1"/>
          <p:nvPr/>
        </p:nvSpPr>
        <p:spPr>
          <a:xfrm>
            <a:off x="5776480" y="6707106"/>
            <a:ext cx="1638733" cy="553998"/>
          </a:xfrm>
          <a:prstGeom prst="rect">
            <a:avLst/>
          </a:prstGeom>
          <a:noFill/>
        </p:spPr>
        <p:txBody>
          <a:bodyPr wrap="square" rtlCol="0">
            <a:spAutoFit/>
          </a:bodyPr>
          <a:lstStyle/>
          <a:p>
            <a:r>
              <a:rPr lang="en-GB" sz="500" b="1" dirty="0" err="1"/>
              <a:t>Livelock</a:t>
            </a:r>
            <a:r>
              <a:rPr lang="en-GB" sz="500" dirty="0"/>
              <a:t>: Pcs/</a:t>
            </a:r>
            <a:r>
              <a:rPr lang="en-GB" sz="500" dirty="0" err="1"/>
              <a:t>Thds</a:t>
            </a:r>
            <a:r>
              <a:rPr lang="en-GB" sz="500" dirty="0"/>
              <a:t> not blocked, but system as whole does not make progress. Common pattern: attempt to </a:t>
            </a:r>
            <a:r>
              <a:rPr lang="en-GB" sz="500" dirty="0" err="1"/>
              <a:t>acq</a:t>
            </a:r>
            <a:r>
              <a:rPr lang="en-GB" sz="500" dirty="0"/>
              <a:t> res, then back </a:t>
            </a:r>
            <a:r>
              <a:rPr lang="en-GB" sz="500" dirty="0" err="1"/>
              <a:t>off+repeat</a:t>
            </a:r>
            <a:r>
              <a:rPr lang="en-GB" sz="500" dirty="0"/>
              <a:t>. No </a:t>
            </a:r>
            <a:r>
              <a:rPr lang="en-GB" sz="500" dirty="0" err="1"/>
              <a:t>thds</a:t>
            </a:r>
            <a:r>
              <a:rPr lang="en-GB" sz="500" dirty="0"/>
              <a:t> blocked, sys continues attempting and failing progress. Often seen with spinlocks as do not block when </a:t>
            </a:r>
            <a:r>
              <a:rPr lang="en-GB" sz="500" dirty="0" err="1"/>
              <a:t>conds</a:t>
            </a:r>
            <a:r>
              <a:rPr lang="en-GB" sz="500" dirty="0"/>
              <a:t> for </a:t>
            </a:r>
            <a:r>
              <a:rPr lang="en-GB" sz="500" dirty="0" err="1"/>
              <a:t>DLock</a:t>
            </a:r>
            <a:r>
              <a:rPr lang="en-GB" sz="500" dirty="0"/>
              <a:t> met. Hence they are livelocked.</a:t>
            </a:r>
          </a:p>
        </p:txBody>
      </p:sp>
      <p:sp>
        <p:nvSpPr>
          <p:cNvPr id="88" name="Rectangle 87">
            <a:extLst>
              <a:ext uri="{FF2B5EF4-FFF2-40B4-BE49-F238E27FC236}">
                <a16:creationId xmlns:a16="http://schemas.microsoft.com/office/drawing/2014/main" id="{631E1B32-E9B0-2C91-EB02-CDBDD43F5F8E}"/>
              </a:ext>
            </a:extLst>
          </p:cNvPr>
          <p:cNvSpPr/>
          <p:nvPr/>
        </p:nvSpPr>
        <p:spPr>
          <a:xfrm>
            <a:off x="5840483" y="6747936"/>
            <a:ext cx="1576691" cy="4684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TextBox 88">
            <a:extLst>
              <a:ext uri="{FF2B5EF4-FFF2-40B4-BE49-F238E27FC236}">
                <a16:creationId xmlns:a16="http://schemas.microsoft.com/office/drawing/2014/main" id="{7FF1BB3C-2462-265F-B760-32D59D20C78E}"/>
              </a:ext>
            </a:extLst>
          </p:cNvPr>
          <p:cNvSpPr txBox="1"/>
          <p:nvPr/>
        </p:nvSpPr>
        <p:spPr>
          <a:xfrm>
            <a:off x="3732454" y="7180733"/>
            <a:ext cx="3682759" cy="246221"/>
          </a:xfrm>
          <a:prstGeom prst="rect">
            <a:avLst/>
          </a:prstGeom>
          <a:noFill/>
        </p:spPr>
        <p:txBody>
          <a:bodyPr wrap="square" rtlCol="0">
            <a:spAutoFit/>
          </a:bodyPr>
          <a:lstStyle/>
          <a:p>
            <a:r>
              <a:rPr lang="en-GB" sz="500" dirty="0"/>
              <a:t>Most </a:t>
            </a:r>
            <a:r>
              <a:rPr lang="en-GB" sz="500" dirty="0" err="1"/>
              <a:t>archs</a:t>
            </a:r>
            <a:r>
              <a:rPr lang="en-GB" sz="500" dirty="0"/>
              <a:t> require valid pcs running at all time, so many OSs have an idle pcs when no others are running, this is not a deadlock situation as even though it is not doing anything as soon as another pcs comes along it can spring into action.</a:t>
            </a:r>
          </a:p>
        </p:txBody>
      </p:sp>
      <p:sp>
        <p:nvSpPr>
          <p:cNvPr id="93" name="Rectangle 92">
            <a:extLst>
              <a:ext uri="{FF2B5EF4-FFF2-40B4-BE49-F238E27FC236}">
                <a16:creationId xmlns:a16="http://schemas.microsoft.com/office/drawing/2014/main" id="{79AA1FC1-09D5-3171-C7CF-67373AB3BA73}"/>
              </a:ext>
            </a:extLst>
          </p:cNvPr>
          <p:cNvSpPr/>
          <p:nvPr/>
        </p:nvSpPr>
        <p:spPr>
          <a:xfrm>
            <a:off x="3800773" y="7216953"/>
            <a:ext cx="3614440" cy="17394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DC4FC88D-5759-EB54-541F-8111E7C0ACD3}"/>
              </a:ext>
            </a:extLst>
          </p:cNvPr>
          <p:cNvSpPr txBox="1"/>
          <p:nvPr/>
        </p:nvSpPr>
        <p:spPr>
          <a:xfrm>
            <a:off x="-4864" y="7165199"/>
            <a:ext cx="3810360" cy="1015663"/>
          </a:xfrm>
          <a:prstGeom prst="rect">
            <a:avLst/>
          </a:prstGeom>
          <a:noFill/>
        </p:spPr>
        <p:txBody>
          <a:bodyPr wrap="square">
            <a:spAutoFit/>
          </a:bodyPr>
          <a:lstStyle/>
          <a:p>
            <a:r>
              <a:rPr lang="en-GB" sz="500" b="1" dirty="0" err="1"/>
              <a:t>DLock</a:t>
            </a:r>
            <a:r>
              <a:rPr lang="en-GB" sz="500" b="1" dirty="0"/>
              <a:t> Prevention</a:t>
            </a:r>
            <a:r>
              <a:rPr lang="en-GB" sz="500" dirty="0"/>
              <a:t>: </a:t>
            </a:r>
            <a:r>
              <a:rPr lang="en-GB" sz="500" b="1" dirty="0"/>
              <a:t>Ostrich</a:t>
            </a:r>
            <a:r>
              <a:rPr lang="en-GB" sz="500" dirty="0"/>
              <a:t>: ignore it. </a:t>
            </a:r>
            <a:r>
              <a:rPr lang="en-GB" sz="500" b="1" dirty="0"/>
              <a:t>Detection and Recovery</a:t>
            </a:r>
            <a:r>
              <a:rPr lang="en-GB" sz="500" dirty="0"/>
              <a:t>: </a:t>
            </a:r>
          </a:p>
          <a:p>
            <a:r>
              <a:rPr lang="en-GB" sz="500" dirty="0"/>
              <a:t>Dynamically build RAG, look for cycles (DFS), remove member in cycle </a:t>
            </a:r>
          </a:p>
          <a:p>
            <a:r>
              <a:rPr lang="en-GB" sz="500" dirty="0"/>
              <a:t>if one found (e.g. revoke resource/end pcs). </a:t>
            </a:r>
            <a:r>
              <a:rPr lang="en-GB" sz="500" i="1" dirty="0"/>
              <a:t>Recovery</a:t>
            </a:r>
            <a:r>
              <a:rPr lang="en-GB" sz="500" dirty="0"/>
              <a:t>: pre-emption (take resource from owner and give to another temp), rollback (take periodic snapshot of sys and roll </a:t>
            </a:r>
            <a:r>
              <a:rPr lang="en-GB" sz="500" dirty="0" err="1"/>
              <a:t>back+restart</a:t>
            </a:r>
            <a:r>
              <a:rPr lang="en-GB" sz="500" dirty="0"/>
              <a:t>), killing pcs in cycle (dangerous). </a:t>
            </a:r>
            <a:r>
              <a:rPr lang="en-GB" sz="500" b="1" dirty="0"/>
              <a:t>Dynamic Avoidance</a:t>
            </a:r>
            <a:r>
              <a:rPr lang="en-GB" sz="500" dirty="0"/>
              <a:t>: for each resource request, check if it will </a:t>
            </a:r>
            <a:r>
              <a:rPr lang="en-GB" sz="500" dirty="0" err="1"/>
              <a:t>Dlock</a:t>
            </a:r>
            <a:r>
              <a:rPr lang="en-GB" sz="500" dirty="0"/>
              <a:t>, e.g. Banker’s Algorithm. </a:t>
            </a:r>
            <a:r>
              <a:rPr lang="en-GB" sz="500" b="1" dirty="0"/>
              <a:t>Prevention</a:t>
            </a:r>
            <a:r>
              <a:rPr lang="en-GB" sz="500" dirty="0"/>
              <a:t>: write code so 4 </a:t>
            </a:r>
            <a:r>
              <a:rPr lang="en-GB" sz="500" dirty="0" err="1"/>
              <a:t>reqs</a:t>
            </a:r>
            <a:r>
              <a:rPr lang="en-GB" sz="500" dirty="0"/>
              <a:t> for </a:t>
            </a:r>
            <a:r>
              <a:rPr lang="en-GB" sz="500" dirty="0" err="1"/>
              <a:t>DLock</a:t>
            </a:r>
            <a:r>
              <a:rPr lang="en-GB" sz="500" dirty="0"/>
              <a:t> never met. </a:t>
            </a:r>
            <a:r>
              <a:rPr lang="en-GB" sz="500" i="1" u="sng" dirty="0"/>
              <a:t>Mutual exclusion</a:t>
            </a:r>
            <a:r>
              <a:rPr lang="en-GB" sz="500" dirty="0"/>
              <a:t>: remove ME and share resource. </a:t>
            </a:r>
            <a:r>
              <a:rPr lang="en-GB" sz="500" b="1" dirty="0"/>
              <a:t>A</a:t>
            </a:r>
            <a:r>
              <a:rPr lang="en-GB" sz="500" dirty="0"/>
              <a:t> = no overhead (no synch overhead), more concurrency (less lock contention). </a:t>
            </a:r>
            <a:r>
              <a:rPr lang="en-GB" sz="500" b="1" dirty="0"/>
              <a:t>D</a:t>
            </a:r>
            <a:r>
              <a:rPr lang="en-GB" sz="500" dirty="0"/>
              <a:t> = race conditions. </a:t>
            </a:r>
            <a:r>
              <a:rPr lang="en-GB" sz="500" i="1" u="sng" dirty="0"/>
              <a:t>Hold and wait</a:t>
            </a:r>
            <a:r>
              <a:rPr lang="en-GB" sz="500" dirty="0"/>
              <a:t>: all pcs specify what res they need before starting. </a:t>
            </a:r>
            <a:r>
              <a:rPr lang="en-GB" sz="500" b="1" dirty="0"/>
              <a:t>D</a:t>
            </a:r>
            <a:r>
              <a:rPr lang="en-GB" sz="500" dirty="0"/>
              <a:t> = redundant requests (res which may be used </a:t>
            </a:r>
            <a:r>
              <a:rPr lang="en-GB" sz="500" dirty="0" err="1"/>
              <a:t>req’d</a:t>
            </a:r>
            <a:r>
              <a:rPr lang="en-GB" sz="500" dirty="0"/>
              <a:t> – waste), advance knowledge (don’t know what res used in advance). </a:t>
            </a:r>
            <a:r>
              <a:rPr lang="en-GB" sz="500" i="1" u="sng" dirty="0"/>
              <a:t>No pre-emption</a:t>
            </a:r>
            <a:r>
              <a:rPr lang="en-GB" sz="500" dirty="0"/>
              <a:t>: allow resources to be forcibly (sometimes temp) revoked. </a:t>
            </a:r>
            <a:r>
              <a:rPr lang="en-GB" sz="500" b="1" dirty="0"/>
              <a:t>D</a:t>
            </a:r>
            <a:r>
              <a:rPr lang="en-GB" sz="500" dirty="0"/>
              <a:t> = correctness (logic issue if revoked during operations). Allow pcs to attempt to get res, </a:t>
            </a:r>
            <a:r>
              <a:rPr lang="en-GB" sz="500" dirty="0" err="1"/>
              <a:t>req</a:t>
            </a:r>
            <a:r>
              <a:rPr lang="en-GB" sz="500" dirty="0"/>
              <a:t> can be revoked, release other res if </a:t>
            </a:r>
            <a:r>
              <a:rPr lang="en-GB" sz="500" dirty="0" err="1"/>
              <a:t>reqs</a:t>
            </a:r>
            <a:r>
              <a:rPr lang="en-GB" sz="500" dirty="0"/>
              <a:t> are revoked. </a:t>
            </a:r>
            <a:r>
              <a:rPr lang="en-GB" sz="500" b="1" dirty="0"/>
              <a:t>D</a:t>
            </a:r>
            <a:r>
              <a:rPr lang="en-GB" sz="500" dirty="0"/>
              <a:t> = complexity (code must account for </a:t>
            </a:r>
            <a:r>
              <a:rPr lang="en-GB" sz="500" dirty="0" err="1"/>
              <a:t>reqs</a:t>
            </a:r>
            <a:r>
              <a:rPr lang="en-GB" sz="500" dirty="0"/>
              <a:t> being rejected). </a:t>
            </a:r>
            <a:r>
              <a:rPr lang="en-GB" sz="500" dirty="0" err="1">
                <a:solidFill>
                  <a:srgbClr val="00B050"/>
                </a:solidFill>
              </a:rPr>
              <a:t>pthread_mutex_lock</a:t>
            </a:r>
            <a:r>
              <a:rPr lang="en-GB" sz="500" dirty="0">
                <a:solidFill>
                  <a:srgbClr val="00B050"/>
                </a:solidFill>
              </a:rPr>
              <a:t>, _</a:t>
            </a:r>
            <a:r>
              <a:rPr lang="en-GB" sz="500" dirty="0" err="1">
                <a:solidFill>
                  <a:srgbClr val="00B050"/>
                </a:solidFill>
              </a:rPr>
              <a:t>trylock</a:t>
            </a:r>
            <a:r>
              <a:rPr lang="en-GB" sz="500" dirty="0">
                <a:solidFill>
                  <a:srgbClr val="00B050"/>
                </a:solidFill>
              </a:rPr>
              <a:t>, _unlock</a:t>
            </a:r>
            <a:r>
              <a:rPr lang="en-GB" sz="500" dirty="0"/>
              <a:t>. </a:t>
            </a:r>
            <a:r>
              <a:rPr lang="en-GB" sz="500" i="1" u="sng" dirty="0"/>
              <a:t>Circular wait</a:t>
            </a:r>
            <a:r>
              <a:rPr lang="en-GB" sz="500" dirty="0"/>
              <a:t>: force single res per pcs. </a:t>
            </a:r>
            <a:r>
              <a:rPr lang="en-GB" sz="500" b="1" dirty="0"/>
              <a:t>D</a:t>
            </a:r>
            <a:r>
              <a:rPr lang="en-GB" sz="500" dirty="0"/>
              <a:t> = inefficient, makes </a:t>
            </a:r>
            <a:r>
              <a:rPr lang="en-GB" sz="500" dirty="0" err="1"/>
              <a:t>impl</a:t>
            </a:r>
            <a:r>
              <a:rPr lang="en-GB" sz="500" dirty="0"/>
              <a:t> even basic programs difficult. Ensure res are </a:t>
            </a:r>
            <a:r>
              <a:rPr lang="en-GB" sz="500" dirty="0" err="1"/>
              <a:t>acq</a:t>
            </a:r>
            <a:r>
              <a:rPr lang="en-GB" sz="500" dirty="0"/>
              <a:t> and released in same order by pcs/</a:t>
            </a:r>
            <a:r>
              <a:rPr lang="en-GB" sz="500" dirty="0" err="1"/>
              <a:t>thds</a:t>
            </a:r>
            <a:r>
              <a:rPr lang="en-GB" sz="500" dirty="0"/>
              <a:t>. </a:t>
            </a:r>
            <a:r>
              <a:rPr lang="en-GB" sz="500" b="1" dirty="0"/>
              <a:t>A</a:t>
            </a:r>
            <a:r>
              <a:rPr lang="en-GB" sz="500" dirty="0"/>
              <a:t> = simple (no mechanisms needing interrupts e.g. killing pcs/revoking res), efficient (less overhead due to simple point). </a:t>
            </a:r>
            <a:r>
              <a:rPr lang="en-GB" sz="500" b="1" dirty="0"/>
              <a:t>D</a:t>
            </a:r>
            <a:r>
              <a:rPr lang="en-GB" sz="500" dirty="0"/>
              <a:t> = ordering (need to order large num of res and ensure all pcs </a:t>
            </a:r>
            <a:r>
              <a:rPr lang="en-GB" sz="500" dirty="0" err="1"/>
              <a:t>acq</a:t>
            </a:r>
            <a:r>
              <a:rPr lang="en-GB" sz="500" dirty="0"/>
              <a:t> in order).</a:t>
            </a:r>
          </a:p>
        </p:txBody>
      </p:sp>
      <p:cxnSp>
        <p:nvCxnSpPr>
          <p:cNvPr id="98" name="Straight Connector 97">
            <a:extLst>
              <a:ext uri="{FF2B5EF4-FFF2-40B4-BE49-F238E27FC236}">
                <a16:creationId xmlns:a16="http://schemas.microsoft.com/office/drawing/2014/main" id="{1EF88E78-1475-E847-9F07-31E49E065FAB}"/>
              </a:ext>
            </a:extLst>
          </p:cNvPr>
          <p:cNvCxnSpPr/>
          <p:nvPr/>
        </p:nvCxnSpPr>
        <p:spPr>
          <a:xfrm>
            <a:off x="-126460" y="8154046"/>
            <a:ext cx="3926932" cy="0"/>
          </a:xfrm>
          <a:prstGeom prst="line">
            <a:avLst/>
          </a:prstGeom>
          <a:ln w="9525"/>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CEC2A4DB-3B2C-24CD-EAB4-4CDD880ED944}"/>
              </a:ext>
            </a:extLst>
          </p:cNvPr>
          <p:cNvSpPr txBox="1"/>
          <p:nvPr/>
        </p:nvSpPr>
        <p:spPr>
          <a:xfrm>
            <a:off x="3742425" y="7356051"/>
            <a:ext cx="3672788" cy="323165"/>
          </a:xfrm>
          <a:prstGeom prst="rect">
            <a:avLst/>
          </a:prstGeom>
          <a:noFill/>
        </p:spPr>
        <p:txBody>
          <a:bodyPr wrap="square" rtlCol="0">
            <a:spAutoFit/>
          </a:bodyPr>
          <a:lstStyle/>
          <a:p>
            <a:r>
              <a:rPr lang="en-GB" sz="500" b="1" dirty="0"/>
              <a:t>Memory Management</a:t>
            </a:r>
            <a:r>
              <a:rPr lang="en-GB" sz="500" dirty="0"/>
              <a:t>: needs to provide allocation and protection. </a:t>
            </a:r>
            <a:r>
              <a:rPr lang="en-GB" sz="500" dirty="0" err="1"/>
              <a:t>Reqs</a:t>
            </a:r>
            <a:r>
              <a:rPr lang="en-GB" sz="500" dirty="0"/>
              <a:t>: no knowledge of generation/use of </a:t>
            </a:r>
            <a:r>
              <a:rPr lang="en-GB" sz="500" dirty="0" err="1"/>
              <a:t>addrs</a:t>
            </a:r>
            <a:r>
              <a:rPr lang="en-GB" sz="500" dirty="0"/>
              <a:t> for security (isolation to hide data/prevent mem corruption). </a:t>
            </a:r>
            <a:r>
              <a:rPr lang="en-GB" sz="500" b="1" dirty="0"/>
              <a:t>Mem Hierarchy</a:t>
            </a:r>
            <a:r>
              <a:rPr lang="en-GB" sz="500" dirty="0"/>
              <a:t>: regs (1ns), L1/L2/L3 (10ns), mem (100ns), disk/SSD(25</a:t>
            </a:r>
            <a:r>
              <a:rPr lang="el-GR" sz="500" dirty="0"/>
              <a:t>μ</a:t>
            </a:r>
            <a:r>
              <a:rPr lang="en-GB" sz="500" dirty="0"/>
              <a:t>s R, 250</a:t>
            </a:r>
            <a:r>
              <a:rPr lang="el-GR" sz="500" dirty="0"/>
              <a:t>μ</a:t>
            </a:r>
            <a:r>
              <a:rPr lang="en-GB" sz="500" dirty="0"/>
              <a:t>s W), network (10ms-1s). L1+L2 per-core, L3 shared. Regs only store small amt + expensive.</a:t>
            </a:r>
          </a:p>
        </p:txBody>
      </p:sp>
      <p:sp>
        <p:nvSpPr>
          <p:cNvPr id="100" name="TextBox 99">
            <a:extLst>
              <a:ext uri="{FF2B5EF4-FFF2-40B4-BE49-F238E27FC236}">
                <a16:creationId xmlns:a16="http://schemas.microsoft.com/office/drawing/2014/main" id="{481B3066-5897-88B6-0A84-7B9819CA122F}"/>
              </a:ext>
            </a:extLst>
          </p:cNvPr>
          <p:cNvSpPr txBox="1"/>
          <p:nvPr/>
        </p:nvSpPr>
        <p:spPr>
          <a:xfrm>
            <a:off x="3742425" y="7616141"/>
            <a:ext cx="3664847" cy="246221"/>
          </a:xfrm>
          <a:prstGeom prst="rect">
            <a:avLst/>
          </a:prstGeom>
          <a:noFill/>
        </p:spPr>
        <p:txBody>
          <a:bodyPr wrap="square" rtlCol="0">
            <a:spAutoFit/>
          </a:bodyPr>
          <a:lstStyle/>
          <a:p>
            <a:r>
              <a:rPr lang="en-GB" sz="500" b="1" dirty="0"/>
              <a:t>Logical/Physical </a:t>
            </a:r>
            <a:r>
              <a:rPr lang="en-GB" sz="500" b="1" dirty="0" err="1"/>
              <a:t>Addr</a:t>
            </a:r>
            <a:r>
              <a:rPr lang="en-GB" sz="500" dirty="0"/>
              <a:t>: L = gen by CPU, </a:t>
            </a:r>
            <a:r>
              <a:rPr lang="en-GB" sz="500" dirty="0" err="1"/>
              <a:t>addr</a:t>
            </a:r>
            <a:r>
              <a:rPr lang="en-GB" sz="500" dirty="0"/>
              <a:t> space seen by pcs. P = </a:t>
            </a:r>
            <a:r>
              <a:rPr lang="en-GB" sz="500" dirty="0" err="1"/>
              <a:t>addr</a:t>
            </a:r>
            <a:r>
              <a:rPr lang="en-GB" sz="500" dirty="0"/>
              <a:t> seen by mem unit, refers to </a:t>
            </a:r>
            <a:r>
              <a:rPr lang="en-GB" sz="500" dirty="0" err="1"/>
              <a:t>phys</a:t>
            </a:r>
            <a:r>
              <a:rPr lang="en-GB" sz="500" dirty="0"/>
              <a:t> sys mem. Same in compile/load time </a:t>
            </a:r>
            <a:r>
              <a:rPr lang="en-GB" sz="500" dirty="0" err="1"/>
              <a:t>addr</a:t>
            </a:r>
            <a:r>
              <a:rPr lang="en-GB" sz="500" dirty="0"/>
              <a:t>-binding schemes (decide binding at comp/when prog loaded to mem), diff exec-time </a:t>
            </a:r>
            <a:r>
              <a:rPr lang="en-GB" sz="500" dirty="0" err="1"/>
              <a:t>sch</a:t>
            </a:r>
            <a:r>
              <a:rPr lang="en-GB" sz="500" dirty="0"/>
              <a:t> (dynamic decision).</a:t>
            </a:r>
          </a:p>
        </p:txBody>
      </p:sp>
      <p:sp>
        <p:nvSpPr>
          <p:cNvPr id="105" name="Rectangle 104">
            <a:extLst>
              <a:ext uri="{FF2B5EF4-FFF2-40B4-BE49-F238E27FC236}">
                <a16:creationId xmlns:a16="http://schemas.microsoft.com/office/drawing/2014/main" id="{E99ADAF9-70EF-7C9F-1350-0F5829A5D126}"/>
              </a:ext>
            </a:extLst>
          </p:cNvPr>
          <p:cNvSpPr/>
          <p:nvPr/>
        </p:nvSpPr>
        <p:spPr>
          <a:xfrm>
            <a:off x="3801697" y="7390532"/>
            <a:ext cx="3614440" cy="2614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B52B67E2-2FE5-2AA8-7A3C-313A665EE604}"/>
              </a:ext>
            </a:extLst>
          </p:cNvPr>
          <p:cNvSpPr/>
          <p:nvPr/>
        </p:nvSpPr>
        <p:spPr>
          <a:xfrm>
            <a:off x="3801697" y="7650210"/>
            <a:ext cx="3614440" cy="17394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1CAC180F-9E7D-2F2F-3C4A-F9AD558648A3}"/>
              </a:ext>
            </a:extLst>
          </p:cNvPr>
          <p:cNvSpPr txBox="1"/>
          <p:nvPr/>
        </p:nvSpPr>
        <p:spPr>
          <a:xfrm>
            <a:off x="3742425" y="7797955"/>
            <a:ext cx="3672787" cy="323165"/>
          </a:xfrm>
          <a:prstGeom prst="rect">
            <a:avLst/>
          </a:prstGeom>
          <a:noFill/>
        </p:spPr>
        <p:txBody>
          <a:bodyPr wrap="square" rtlCol="0">
            <a:spAutoFit/>
          </a:bodyPr>
          <a:lstStyle/>
          <a:p>
            <a:r>
              <a:rPr lang="en-GB" sz="500" b="1" dirty="0"/>
              <a:t>Memory Management Unit </a:t>
            </a:r>
            <a:r>
              <a:rPr lang="en-GB" sz="500" dirty="0"/>
              <a:t>(MMU): hardware device for mapping logical to physical </a:t>
            </a:r>
            <a:r>
              <a:rPr lang="en-GB" sz="500" dirty="0" err="1"/>
              <a:t>addrs</a:t>
            </a:r>
            <a:r>
              <a:rPr lang="en-GB" sz="500" dirty="0"/>
              <a:t>. Base reg = smallest </a:t>
            </a:r>
            <a:r>
              <a:rPr lang="en-GB" sz="500" dirty="0" err="1"/>
              <a:t>phys</a:t>
            </a:r>
            <a:r>
              <a:rPr lang="en-GB" sz="500" dirty="0"/>
              <a:t> </a:t>
            </a:r>
            <a:r>
              <a:rPr lang="en-GB" sz="500" dirty="0" err="1"/>
              <a:t>addr</a:t>
            </a:r>
            <a:r>
              <a:rPr lang="en-GB" sz="500" dirty="0"/>
              <a:t>, limit reg = highest logical </a:t>
            </a:r>
            <a:r>
              <a:rPr lang="en-GB" sz="500" dirty="0" err="1"/>
              <a:t>addr</a:t>
            </a:r>
            <a:r>
              <a:rPr lang="en-GB" sz="500" dirty="0"/>
              <a:t>, relocation reg = offset. </a:t>
            </a:r>
            <a:r>
              <a:rPr lang="en-GB" sz="500" dirty="0" err="1"/>
              <a:t>Mmu</a:t>
            </a:r>
            <a:r>
              <a:rPr lang="en-GB" sz="500" dirty="0"/>
              <a:t> ensures </a:t>
            </a:r>
            <a:r>
              <a:rPr lang="en-GB" sz="500" b="1" dirty="0"/>
              <a:t>base &lt;= translated </a:t>
            </a:r>
            <a:r>
              <a:rPr lang="en-GB" sz="500" b="1" dirty="0" err="1"/>
              <a:t>addr</a:t>
            </a:r>
            <a:r>
              <a:rPr lang="en-GB" sz="500" b="1" dirty="0"/>
              <a:t> (base + </a:t>
            </a:r>
            <a:r>
              <a:rPr lang="en-GB" sz="500" b="1" dirty="0" err="1"/>
              <a:t>rel</a:t>
            </a:r>
            <a:r>
              <a:rPr lang="en-GB" sz="500" b="1" dirty="0"/>
              <a:t> reg) &lt;= base + limit</a:t>
            </a:r>
            <a:r>
              <a:rPr lang="en-GB" sz="500" dirty="0"/>
              <a:t>. User pcs only deals with log </a:t>
            </a:r>
            <a:r>
              <a:rPr lang="en-GB" sz="500" dirty="0" err="1"/>
              <a:t>addrs</a:t>
            </a:r>
            <a:r>
              <a:rPr lang="en-GB" sz="500" dirty="0"/>
              <a:t>. Fast </a:t>
            </a:r>
            <a:r>
              <a:rPr lang="en-GB" sz="500" dirty="0">
                <a:sym typeface="Wingdings" panose="05000000000000000000" pitchFamily="2" charset="2"/>
              </a:rPr>
              <a:t> </a:t>
            </a:r>
            <a:r>
              <a:rPr lang="en-GB" sz="500" dirty="0" err="1">
                <a:sym typeface="Wingdings" panose="05000000000000000000" pitchFamily="2" charset="2"/>
              </a:rPr>
              <a:t>impl</a:t>
            </a:r>
            <a:r>
              <a:rPr lang="en-GB" sz="500" dirty="0">
                <a:sym typeface="Wingdings" panose="05000000000000000000" pitchFamily="2" charset="2"/>
              </a:rPr>
              <a:t> in hardware. MMU keeps memory of kernel (low mem) and other pcs protected.</a:t>
            </a:r>
            <a:endParaRPr lang="en-GB" sz="500" dirty="0"/>
          </a:p>
        </p:txBody>
      </p:sp>
      <p:sp>
        <p:nvSpPr>
          <p:cNvPr id="110" name="Rectangle 109">
            <a:extLst>
              <a:ext uri="{FF2B5EF4-FFF2-40B4-BE49-F238E27FC236}">
                <a16:creationId xmlns:a16="http://schemas.microsoft.com/office/drawing/2014/main" id="{B71AE84C-2A93-96EB-2D13-908472B8B137}"/>
              </a:ext>
            </a:extLst>
          </p:cNvPr>
          <p:cNvSpPr/>
          <p:nvPr/>
        </p:nvSpPr>
        <p:spPr>
          <a:xfrm>
            <a:off x="3801927" y="7825157"/>
            <a:ext cx="3614440" cy="2697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TextBox 110">
            <a:extLst>
              <a:ext uri="{FF2B5EF4-FFF2-40B4-BE49-F238E27FC236}">
                <a16:creationId xmlns:a16="http://schemas.microsoft.com/office/drawing/2014/main" id="{D0483D22-48C4-D42D-C1D9-C016BA1DFDA9}"/>
              </a:ext>
            </a:extLst>
          </p:cNvPr>
          <p:cNvSpPr txBox="1"/>
          <p:nvPr/>
        </p:nvSpPr>
        <p:spPr>
          <a:xfrm>
            <a:off x="3741343" y="8059524"/>
            <a:ext cx="3682758" cy="323165"/>
          </a:xfrm>
          <a:prstGeom prst="rect">
            <a:avLst/>
          </a:prstGeom>
          <a:noFill/>
        </p:spPr>
        <p:txBody>
          <a:bodyPr wrap="square" rtlCol="0">
            <a:spAutoFit/>
          </a:bodyPr>
          <a:lstStyle/>
          <a:p>
            <a:r>
              <a:rPr lang="en-GB" sz="500" b="1" dirty="0"/>
              <a:t>Multiple Partition Allocation</a:t>
            </a:r>
            <a:r>
              <a:rPr lang="en-GB" sz="500" dirty="0"/>
              <a:t>: Hole: contiguous section of </a:t>
            </a:r>
            <a:r>
              <a:rPr lang="en-GB" sz="500" dirty="0" err="1"/>
              <a:t>unalloc’d</a:t>
            </a:r>
            <a:r>
              <a:rPr lang="en-GB" sz="500" dirty="0"/>
              <a:t> mem. OS keeps track of </a:t>
            </a:r>
            <a:r>
              <a:rPr lang="en-GB" sz="500" dirty="0" err="1"/>
              <a:t>alloc</a:t>
            </a:r>
            <a:r>
              <a:rPr lang="en-GB" sz="500" dirty="0"/>
              <a:t>/free holes for when pcs are created/destroyed. </a:t>
            </a:r>
            <a:r>
              <a:rPr lang="en-GB" sz="500" b="1" dirty="0"/>
              <a:t>Dynamic Storage Allocation</a:t>
            </a:r>
            <a:r>
              <a:rPr lang="en-GB" sz="500" dirty="0"/>
              <a:t>: First-Fit: allocate first hole that is big enough (</a:t>
            </a:r>
            <a:r>
              <a:rPr lang="en-GB" sz="500" dirty="0" err="1"/>
              <a:t>fast+simple</a:t>
            </a:r>
            <a:r>
              <a:rPr lang="en-GB" sz="500" dirty="0"/>
              <a:t>), Best-Fit: smallest hole large enough (unless hole list sorted, search full list). Worst-Fit: largest hole (searches entire list, worse than other 2).</a:t>
            </a:r>
          </a:p>
        </p:txBody>
      </p:sp>
      <p:sp>
        <p:nvSpPr>
          <p:cNvPr id="97" name="Rectangle 96">
            <a:extLst>
              <a:ext uri="{FF2B5EF4-FFF2-40B4-BE49-F238E27FC236}">
                <a16:creationId xmlns:a16="http://schemas.microsoft.com/office/drawing/2014/main" id="{8C46C0D0-848C-A1C9-6530-E4BF1EFF3379}"/>
              </a:ext>
            </a:extLst>
          </p:cNvPr>
          <p:cNvSpPr/>
          <p:nvPr/>
        </p:nvSpPr>
        <p:spPr>
          <a:xfrm>
            <a:off x="3801950" y="8094676"/>
            <a:ext cx="3614440" cy="2697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TextBox 101">
            <a:extLst>
              <a:ext uri="{FF2B5EF4-FFF2-40B4-BE49-F238E27FC236}">
                <a16:creationId xmlns:a16="http://schemas.microsoft.com/office/drawing/2014/main" id="{40C204BA-7096-387E-7B39-E25956A1A182}"/>
              </a:ext>
            </a:extLst>
          </p:cNvPr>
          <p:cNvSpPr txBox="1"/>
          <p:nvPr/>
        </p:nvSpPr>
        <p:spPr>
          <a:xfrm>
            <a:off x="0" y="8120985"/>
            <a:ext cx="3794239" cy="246221"/>
          </a:xfrm>
          <a:prstGeom prst="rect">
            <a:avLst/>
          </a:prstGeom>
          <a:noFill/>
        </p:spPr>
        <p:txBody>
          <a:bodyPr wrap="square" rtlCol="0">
            <a:spAutoFit/>
          </a:bodyPr>
          <a:lstStyle/>
          <a:p>
            <a:r>
              <a:rPr lang="en-GB" sz="500" b="1" dirty="0"/>
              <a:t>Fragmentation</a:t>
            </a:r>
            <a:r>
              <a:rPr lang="en-GB" sz="500" dirty="0"/>
              <a:t>: </a:t>
            </a:r>
            <a:r>
              <a:rPr lang="en-GB" sz="500" b="1" dirty="0"/>
              <a:t>External</a:t>
            </a:r>
            <a:r>
              <a:rPr lang="en-GB" sz="500" dirty="0"/>
              <a:t>: Enough mem available, no hole large enough. Fix: </a:t>
            </a:r>
            <a:r>
              <a:rPr lang="en-GB" sz="500" i="1" dirty="0"/>
              <a:t>compaction</a:t>
            </a:r>
            <a:r>
              <a:rPr lang="en-GB" sz="500" dirty="0"/>
              <a:t> </a:t>
            </a:r>
            <a:r>
              <a:rPr lang="en-GB" sz="500" dirty="0">
                <a:sym typeface="Wingdings" panose="05000000000000000000" pitchFamily="2" charset="2"/>
              </a:rPr>
              <a:t> shuffle memory to put all free mem in one block (can result in I/O bottleneck – large amt of copying). </a:t>
            </a:r>
            <a:r>
              <a:rPr lang="en-GB" sz="500" b="1" dirty="0">
                <a:sym typeface="Wingdings" panose="05000000000000000000" pitchFamily="2" charset="2"/>
              </a:rPr>
              <a:t>Internal</a:t>
            </a:r>
            <a:r>
              <a:rPr lang="en-GB" sz="500" dirty="0">
                <a:sym typeface="Wingdings" panose="05000000000000000000" pitchFamily="2" charset="2"/>
              </a:rPr>
              <a:t>: Allocated mem larger than </a:t>
            </a:r>
            <a:r>
              <a:rPr lang="en-GB" sz="500" dirty="0" err="1">
                <a:sym typeface="Wingdings" panose="05000000000000000000" pitchFamily="2" charset="2"/>
              </a:rPr>
              <a:t>req’d</a:t>
            </a:r>
            <a:r>
              <a:rPr lang="en-GB" sz="500" dirty="0">
                <a:sym typeface="Wingdings" panose="05000000000000000000" pitchFamily="2" charset="2"/>
              </a:rPr>
              <a:t> (wasted memory).</a:t>
            </a:r>
            <a:endParaRPr lang="en-GB" sz="500" dirty="0"/>
          </a:p>
        </p:txBody>
      </p:sp>
      <p:sp>
        <p:nvSpPr>
          <p:cNvPr id="104" name="Rectangle 103">
            <a:extLst>
              <a:ext uri="{FF2B5EF4-FFF2-40B4-BE49-F238E27FC236}">
                <a16:creationId xmlns:a16="http://schemas.microsoft.com/office/drawing/2014/main" id="{47F83189-C93C-A57F-C46D-84E9E6318B20}"/>
              </a:ext>
            </a:extLst>
          </p:cNvPr>
          <p:cNvSpPr/>
          <p:nvPr/>
        </p:nvSpPr>
        <p:spPr>
          <a:xfrm>
            <a:off x="-4864" y="8153451"/>
            <a:ext cx="3805900" cy="1849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Box 111">
            <a:extLst>
              <a:ext uri="{FF2B5EF4-FFF2-40B4-BE49-F238E27FC236}">
                <a16:creationId xmlns:a16="http://schemas.microsoft.com/office/drawing/2014/main" id="{0154F8C7-BE5B-AB83-FA3B-A2BDB41102CC}"/>
              </a:ext>
            </a:extLst>
          </p:cNvPr>
          <p:cNvSpPr txBox="1"/>
          <p:nvPr/>
        </p:nvSpPr>
        <p:spPr>
          <a:xfrm>
            <a:off x="-6797" y="8305320"/>
            <a:ext cx="3801036" cy="246221"/>
          </a:xfrm>
          <a:prstGeom prst="rect">
            <a:avLst/>
          </a:prstGeom>
          <a:noFill/>
        </p:spPr>
        <p:txBody>
          <a:bodyPr wrap="square" rtlCol="0">
            <a:spAutoFit/>
          </a:bodyPr>
          <a:lstStyle/>
          <a:p>
            <a:r>
              <a:rPr lang="en-GB" sz="500" b="1" dirty="0"/>
              <a:t>Swapping</a:t>
            </a:r>
            <a:r>
              <a:rPr lang="en-GB" sz="500" dirty="0"/>
              <a:t>: Num pcs limited by available main mem (only running pcs need to be in main mem). Supplement main mem with </a:t>
            </a:r>
            <a:r>
              <a:rPr lang="en-GB" sz="500" i="1" dirty="0"/>
              <a:t>swap space</a:t>
            </a:r>
            <a:r>
              <a:rPr lang="en-GB" sz="500" dirty="0"/>
              <a:t> (partition or file) on secondary storage (SSD, HDD) </a:t>
            </a:r>
            <a:r>
              <a:rPr lang="en-GB" sz="500" dirty="0">
                <a:sym typeface="Wingdings" panose="05000000000000000000" pitchFamily="2" charset="2"/>
              </a:rPr>
              <a:t> swap non-running pcs to disk, bring back when exec again. Transfer time is long.</a:t>
            </a:r>
            <a:endParaRPr lang="en-GB" sz="500" dirty="0"/>
          </a:p>
        </p:txBody>
      </p:sp>
      <p:sp>
        <p:nvSpPr>
          <p:cNvPr id="113" name="Rectangle 112">
            <a:extLst>
              <a:ext uri="{FF2B5EF4-FFF2-40B4-BE49-F238E27FC236}">
                <a16:creationId xmlns:a16="http://schemas.microsoft.com/office/drawing/2014/main" id="{1D8D9433-BD4D-106B-05BD-084BC378C97F}"/>
              </a:ext>
            </a:extLst>
          </p:cNvPr>
          <p:cNvSpPr/>
          <p:nvPr/>
        </p:nvSpPr>
        <p:spPr>
          <a:xfrm>
            <a:off x="-3784" y="8338275"/>
            <a:ext cx="3805900" cy="1849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TextBox 113">
            <a:extLst>
              <a:ext uri="{FF2B5EF4-FFF2-40B4-BE49-F238E27FC236}">
                <a16:creationId xmlns:a16="http://schemas.microsoft.com/office/drawing/2014/main" id="{0CC7A316-EB87-1BAA-1789-B2855D0A4AFD}"/>
              </a:ext>
            </a:extLst>
          </p:cNvPr>
          <p:cNvSpPr txBox="1"/>
          <p:nvPr/>
        </p:nvSpPr>
        <p:spPr>
          <a:xfrm>
            <a:off x="-3478" y="8485978"/>
            <a:ext cx="3893117" cy="861774"/>
          </a:xfrm>
          <a:prstGeom prst="rect">
            <a:avLst/>
          </a:prstGeom>
          <a:noFill/>
        </p:spPr>
        <p:txBody>
          <a:bodyPr wrap="square" rtlCol="0">
            <a:spAutoFit/>
          </a:bodyPr>
          <a:lstStyle/>
          <a:p>
            <a:r>
              <a:rPr lang="en-GB" sz="500" b="1" dirty="0"/>
              <a:t>Virtual Memory with Paging</a:t>
            </a:r>
            <a:r>
              <a:rPr lang="en-GB" sz="500" dirty="0"/>
              <a:t>: Abstraction to separate log mem from phys. Not all of exec pcs needs to be in mem for exec. Log </a:t>
            </a:r>
            <a:r>
              <a:rPr lang="en-GB" sz="500" dirty="0" err="1"/>
              <a:t>addr</a:t>
            </a:r>
            <a:r>
              <a:rPr lang="en-GB" sz="500" dirty="0"/>
              <a:t> space can be &gt;&gt; </a:t>
            </a:r>
            <a:r>
              <a:rPr lang="en-GB" sz="500" dirty="0" err="1"/>
              <a:t>phys</a:t>
            </a:r>
            <a:r>
              <a:rPr lang="en-GB" sz="500" dirty="0"/>
              <a:t> </a:t>
            </a:r>
            <a:r>
              <a:rPr lang="en-GB" sz="500" dirty="0" err="1"/>
              <a:t>addr</a:t>
            </a:r>
            <a:r>
              <a:rPr lang="en-GB" sz="500" dirty="0"/>
              <a:t> space. </a:t>
            </a:r>
            <a:r>
              <a:rPr lang="en-GB" sz="500" dirty="0" err="1"/>
              <a:t>Addr</a:t>
            </a:r>
            <a:r>
              <a:rPr lang="en-GB" sz="500" dirty="0"/>
              <a:t> spaces can be shared between pcs. Pcs creation more efficient. Fixed pg size </a:t>
            </a:r>
            <a:r>
              <a:rPr lang="en-GB" sz="500" dirty="0">
                <a:sym typeface="Wingdings" panose="05000000000000000000" pitchFamily="2" charset="2"/>
              </a:rPr>
              <a:t> </a:t>
            </a:r>
            <a:r>
              <a:rPr lang="en-GB" sz="500" dirty="0" err="1">
                <a:sym typeface="Wingdings" panose="05000000000000000000" pitchFamily="2" charset="2"/>
              </a:rPr>
              <a:t>ext</a:t>
            </a:r>
            <a:r>
              <a:rPr lang="en-GB" sz="500" dirty="0">
                <a:sym typeface="Wingdings" panose="05000000000000000000" pitchFamily="2" charset="2"/>
              </a:rPr>
              <a:t> frag impossible. </a:t>
            </a:r>
            <a:r>
              <a:rPr lang="en-GB" sz="500" b="1" dirty="0">
                <a:sym typeface="Wingdings" panose="05000000000000000000" pitchFamily="2" charset="2"/>
              </a:rPr>
              <a:t>Virtual </a:t>
            </a:r>
            <a:r>
              <a:rPr lang="en-GB" sz="500" b="1" dirty="0" err="1">
                <a:sym typeface="Wingdings" panose="05000000000000000000" pitchFamily="2" charset="2"/>
              </a:rPr>
              <a:t>Addr</a:t>
            </a:r>
            <a:r>
              <a:rPr lang="en-GB" sz="500" b="1" dirty="0">
                <a:sym typeface="Wingdings" panose="05000000000000000000" pitchFamily="2" charset="2"/>
              </a:rPr>
              <a:t> Space</a:t>
            </a:r>
            <a:r>
              <a:rPr lang="en-GB" sz="500" dirty="0">
                <a:sym typeface="Wingdings" panose="05000000000000000000" pitchFamily="2" charset="2"/>
              </a:rPr>
              <a:t>: </a:t>
            </a:r>
            <a:r>
              <a:rPr lang="en-GB" sz="500" dirty="0" err="1">
                <a:sym typeface="Wingdings" panose="05000000000000000000" pitchFamily="2" charset="2"/>
              </a:rPr>
              <a:t>Impl</a:t>
            </a:r>
            <a:r>
              <a:rPr lang="en-GB" sz="500" dirty="0">
                <a:sym typeface="Wingdings" panose="05000000000000000000" pitchFamily="2" charset="2"/>
              </a:rPr>
              <a:t> via paging or segmentation. </a:t>
            </a:r>
            <a:r>
              <a:rPr lang="en-GB" sz="500" b="1" dirty="0">
                <a:sym typeface="Wingdings" panose="05000000000000000000" pitchFamily="2" charset="2"/>
              </a:rPr>
              <a:t>0, code, data, heap   stack, max</a:t>
            </a:r>
            <a:r>
              <a:rPr lang="en-GB" sz="500" dirty="0">
                <a:sym typeface="Wingdings" panose="05000000000000000000" pitchFamily="2" charset="2"/>
              </a:rPr>
              <a:t>. </a:t>
            </a:r>
            <a:r>
              <a:rPr lang="en-GB" sz="500" b="1" dirty="0">
                <a:sym typeface="Wingdings" panose="05000000000000000000" pitchFamily="2" charset="2"/>
              </a:rPr>
              <a:t>Frames</a:t>
            </a:r>
            <a:r>
              <a:rPr lang="en-GB" sz="500" dirty="0">
                <a:sym typeface="Wingdings" panose="05000000000000000000" pitchFamily="2" charset="2"/>
              </a:rPr>
              <a:t> (F): fixed-size blocks of </a:t>
            </a:r>
            <a:r>
              <a:rPr lang="en-GB" sz="500" dirty="0" err="1">
                <a:sym typeface="Wingdings" panose="05000000000000000000" pitchFamily="2" charset="2"/>
              </a:rPr>
              <a:t>phys</a:t>
            </a:r>
            <a:r>
              <a:rPr lang="en-GB" sz="500" dirty="0">
                <a:sym typeface="Wingdings" panose="05000000000000000000" pitchFamily="2" charset="2"/>
              </a:rPr>
              <a:t> mem, OS tracks free Fs. </a:t>
            </a:r>
            <a:r>
              <a:rPr lang="en-GB" sz="500" b="1" dirty="0">
                <a:sym typeface="Wingdings" panose="05000000000000000000" pitchFamily="2" charset="2"/>
              </a:rPr>
              <a:t>Page</a:t>
            </a:r>
            <a:r>
              <a:rPr lang="en-GB" sz="500" dirty="0">
                <a:sym typeface="Wingdings" panose="05000000000000000000" pitchFamily="2" charset="2"/>
              </a:rPr>
              <a:t>: block the same size as F in log mem (effectively a log F). </a:t>
            </a:r>
            <a:r>
              <a:rPr lang="en-GB" sz="500" b="1" dirty="0">
                <a:sym typeface="Wingdings" panose="05000000000000000000" pitchFamily="2" charset="2"/>
              </a:rPr>
              <a:t>Program Start</a:t>
            </a:r>
            <a:r>
              <a:rPr lang="en-GB" sz="500" dirty="0">
                <a:sym typeface="Wingdings" panose="05000000000000000000" pitchFamily="2" charset="2"/>
              </a:rPr>
              <a:t>: Prog size n frames: 1. find n free frames, load prog into that mem, 2. create page table for pcs mapping log to phys. </a:t>
            </a:r>
            <a:r>
              <a:rPr lang="en-GB" sz="500" b="1" dirty="0">
                <a:sym typeface="Wingdings" panose="05000000000000000000" pitchFamily="2" charset="2"/>
              </a:rPr>
              <a:t>Termination</a:t>
            </a:r>
            <a:r>
              <a:rPr lang="en-GB" sz="500" dirty="0">
                <a:sym typeface="Wingdings" panose="05000000000000000000" pitchFamily="2" charset="2"/>
              </a:rPr>
              <a:t>: destroy pg table, freeing all associated Fs. </a:t>
            </a:r>
            <a:r>
              <a:rPr lang="en-GB" sz="500" b="1" dirty="0">
                <a:sym typeface="Wingdings" panose="05000000000000000000" pitchFamily="2" charset="2"/>
              </a:rPr>
              <a:t>A of VM w/ Paging</a:t>
            </a:r>
            <a:r>
              <a:rPr lang="en-GB" sz="500" dirty="0">
                <a:sym typeface="Wingdings" panose="05000000000000000000" pitchFamily="2" charset="2"/>
              </a:rPr>
              <a:t>: less int (if page unused, not </a:t>
            </a:r>
            <a:r>
              <a:rPr lang="en-GB" sz="500" dirty="0" err="1">
                <a:sym typeface="Wingdings" panose="05000000000000000000" pitchFamily="2" charset="2"/>
              </a:rPr>
              <a:t>alloc</a:t>
            </a:r>
            <a:r>
              <a:rPr lang="en-GB" sz="500" dirty="0">
                <a:sym typeface="Wingdings" panose="05000000000000000000" pitchFamily="2" charset="2"/>
              </a:rPr>
              <a:t> in mem) and </a:t>
            </a:r>
            <a:r>
              <a:rPr lang="en-GB" sz="500" dirty="0" err="1">
                <a:sym typeface="Wingdings" panose="05000000000000000000" pitchFamily="2" charset="2"/>
              </a:rPr>
              <a:t>ext</a:t>
            </a:r>
            <a:r>
              <a:rPr lang="en-GB" sz="500" dirty="0">
                <a:sym typeface="Wingdings" panose="05000000000000000000" pitchFamily="2" charset="2"/>
              </a:rPr>
              <a:t> (when </a:t>
            </a:r>
            <a:r>
              <a:rPr lang="en-GB" sz="500" dirty="0" err="1">
                <a:sym typeface="Wingdings" panose="05000000000000000000" pitchFamily="2" charset="2"/>
              </a:rPr>
              <a:t>alloc</a:t>
            </a:r>
            <a:r>
              <a:rPr lang="en-GB" sz="500" dirty="0">
                <a:sym typeface="Wingdings" panose="05000000000000000000" pitchFamily="2" charset="2"/>
              </a:rPr>
              <a:t> lots of mem, split into </a:t>
            </a:r>
            <a:r>
              <a:rPr lang="en-GB" sz="500" dirty="0" err="1">
                <a:sym typeface="Wingdings" panose="05000000000000000000" pitchFamily="2" charset="2"/>
              </a:rPr>
              <a:t>pgs+dist</a:t>
            </a:r>
            <a:r>
              <a:rPr lang="en-GB" sz="500" dirty="0">
                <a:sym typeface="Wingdings" panose="05000000000000000000" pitchFamily="2" charset="2"/>
              </a:rPr>
              <a:t> across </a:t>
            </a:r>
            <a:r>
              <a:rPr lang="en-GB" sz="500" dirty="0" err="1">
                <a:sym typeface="Wingdings" panose="05000000000000000000" pitchFamily="2" charset="2"/>
              </a:rPr>
              <a:t>phys</a:t>
            </a:r>
            <a:r>
              <a:rPr lang="en-GB" sz="500" dirty="0">
                <a:sym typeface="Wingdings" panose="05000000000000000000" pitchFamily="2" charset="2"/>
              </a:rPr>
              <a:t> mem) fragmentation, and pcs </a:t>
            </a:r>
            <a:r>
              <a:rPr lang="en-GB" sz="500" dirty="0" err="1">
                <a:sym typeface="Wingdings" panose="05000000000000000000" pitchFamily="2" charset="2"/>
              </a:rPr>
              <a:t>alloc</a:t>
            </a:r>
            <a:r>
              <a:rPr lang="en-GB" sz="500" dirty="0">
                <a:sym typeface="Wingdings" panose="05000000000000000000" pitchFamily="2" charset="2"/>
              </a:rPr>
              <a:t> </a:t>
            </a:r>
            <a:r>
              <a:rPr lang="en-GB" sz="500" dirty="0" err="1">
                <a:sym typeface="Wingdings" panose="05000000000000000000" pitchFamily="2" charset="2"/>
              </a:rPr>
              <a:t>pgs</a:t>
            </a:r>
            <a:r>
              <a:rPr lang="en-GB" sz="500" dirty="0">
                <a:sym typeface="Wingdings" panose="05000000000000000000" pitchFamily="2" charset="2"/>
              </a:rPr>
              <a:t> when </a:t>
            </a:r>
            <a:r>
              <a:rPr lang="en-GB" sz="500" dirty="0" err="1">
                <a:sym typeface="Wingdings" panose="05000000000000000000" pitchFamily="2" charset="2"/>
              </a:rPr>
              <a:t>phys</a:t>
            </a:r>
            <a:r>
              <a:rPr lang="en-GB" sz="500" dirty="0">
                <a:sym typeface="Wingdings" panose="05000000000000000000" pitchFamily="2" charset="2"/>
              </a:rPr>
              <a:t> mem available (contiguous log </a:t>
            </a:r>
            <a:r>
              <a:rPr lang="en-GB" sz="500" dirty="0" err="1">
                <a:sym typeface="Wingdings" panose="05000000000000000000" pitchFamily="2" charset="2"/>
              </a:rPr>
              <a:t>addr</a:t>
            </a:r>
            <a:r>
              <a:rPr lang="en-GB" sz="500" dirty="0">
                <a:sym typeface="Wingdings" panose="05000000000000000000" pitchFamily="2" charset="2"/>
              </a:rPr>
              <a:t> can be </a:t>
            </a:r>
            <a:r>
              <a:rPr lang="en-GB" sz="500" dirty="0" err="1">
                <a:sym typeface="Wingdings" panose="05000000000000000000" pitchFamily="2" charset="2"/>
              </a:rPr>
              <a:t>phys</a:t>
            </a:r>
            <a:r>
              <a:rPr lang="en-GB" sz="500" dirty="0">
                <a:sym typeface="Wingdings" panose="05000000000000000000" pitchFamily="2" charset="2"/>
              </a:rPr>
              <a:t> non-contiguous). </a:t>
            </a:r>
            <a:r>
              <a:rPr lang="en-GB" sz="500" b="1" dirty="0">
                <a:sym typeface="Wingdings" panose="05000000000000000000" pitchFamily="2" charset="2"/>
              </a:rPr>
              <a:t>Page Sizes</a:t>
            </a:r>
            <a:r>
              <a:rPr lang="en-GB" sz="500" dirty="0">
                <a:sym typeface="Wingdings" panose="05000000000000000000" pitchFamily="2" charset="2"/>
              </a:rPr>
              <a:t>: Small = less int frag, potentially less mem to swap, larger pg table, best for efficient mem usage. Large = more int frag, smaller pg table, best for low </a:t>
            </a:r>
            <a:r>
              <a:rPr lang="en-GB" sz="500" dirty="0" err="1">
                <a:sym typeface="Wingdings" panose="05000000000000000000" pitchFamily="2" charset="2"/>
              </a:rPr>
              <a:t>addr</a:t>
            </a:r>
            <a:r>
              <a:rPr lang="en-GB" sz="500" dirty="0">
                <a:sym typeface="Wingdings" panose="05000000000000000000" pitchFamily="2" charset="2"/>
              </a:rPr>
              <a:t> lookup overhead. </a:t>
            </a:r>
            <a:r>
              <a:rPr lang="en-GB" sz="500" b="1" dirty="0">
                <a:sym typeface="Wingdings" panose="05000000000000000000" pitchFamily="2" charset="2"/>
              </a:rPr>
              <a:t>TLB</a:t>
            </a:r>
            <a:r>
              <a:rPr lang="en-GB" sz="500" dirty="0">
                <a:sym typeface="Wingdings" panose="05000000000000000000" pitchFamily="2" charset="2"/>
              </a:rPr>
              <a:t>: Translation Lookaside Buffer used to cache mappings of virtual to </a:t>
            </a:r>
            <a:r>
              <a:rPr lang="en-GB" sz="500" dirty="0" err="1">
                <a:sym typeface="Wingdings" panose="05000000000000000000" pitchFamily="2" charset="2"/>
              </a:rPr>
              <a:t>phys</a:t>
            </a:r>
            <a:r>
              <a:rPr lang="en-GB" sz="500" dirty="0">
                <a:sym typeface="Wingdings" panose="05000000000000000000" pitchFamily="2" charset="2"/>
              </a:rPr>
              <a:t> </a:t>
            </a:r>
            <a:r>
              <a:rPr lang="en-GB" sz="500" dirty="0" err="1">
                <a:sym typeface="Wingdings" panose="05000000000000000000" pitchFamily="2" charset="2"/>
              </a:rPr>
              <a:t>addrs</a:t>
            </a:r>
            <a:r>
              <a:rPr lang="en-GB" sz="500" dirty="0">
                <a:sym typeface="Wingdings" panose="05000000000000000000" pitchFamily="2" charset="2"/>
              </a:rPr>
              <a:t>. When </a:t>
            </a:r>
            <a:r>
              <a:rPr lang="en-GB" sz="500" dirty="0" err="1">
                <a:sym typeface="Wingdings" panose="05000000000000000000" pitchFamily="2" charset="2"/>
              </a:rPr>
              <a:t>virt</a:t>
            </a:r>
            <a:r>
              <a:rPr lang="en-GB" sz="500" dirty="0">
                <a:sym typeface="Wingdings" panose="05000000000000000000" pitchFamily="2" charset="2"/>
              </a:rPr>
              <a:t> </a:t>
            </a:r>
            <a:r>
              <a:rPr lang="en-GB" sz="500" dirty="0" err="1">
                <a:sym typeface="Wingdings" panose="05000000000000000000" pitchFamily="2" charset="2"/>
              </a:rPr>
              <a:t>addr</a:t>
            </a:r>
            <a:r>
              <a:rPr lang="en-GB" sz="500" dirty="0">
                <a:sym typeface="Wingdings" panose="05000000000000000000" pitchFamily="2" charset="2"/>
              </a:rPr>
              <a:t> used + corresponding </a:t>
            </a:r>
            <a:r>
              <a:rPr lang="en-GB" sz="500" dirty="0" err="1">
                <a:sym typeface="Wingdings" panose="05000000000000000000" pitchFamily="2" charset="2"/>
              </a:rPr>
              <a:t>phys</a:t>
            </a:r>
            <a:r>
              <a:rPr lang="en-GB" sz="500" dirty="0">
                <a:sym typeface="Wingdings" panose="05000000000000000000" pitchFamily="2" charset="2"/>
              </a:rPr>
              <a:t> </a:t>
            </a:r>
            <a:r>
              <a:rPr lang="en-GB" sz="500" dirty="0" err="1">
                <a:sym typeface="Wingdings" panose="05000000000000000000" pitchFamily="2" charset="2"/>
              </a:rPr>
              <a:t>addr</a:t>
            </a:r>
            <a:r>
              <a:rPr lang="en-GB" sz="500" dirty="0">
                <a:sym typeface="Wingdings" panose="05000000000000000000" pitchFamily="2" charset="2"/>
              </a:rPr>
              <a:t> found, added to cache to avoid re-computation. </a:t>
            </a:r>
            <a:r>
              <a:rPr lang="en-GB" sz="500" b="1" dirty="0">
                <a:sym typeface="Wingdings" panose="05000000000000000000" pitchFamily="2" charset="2"/>
              </a:rPr>
              <a:t>Context Switch</a:t>
            </a:r>
            <a:r>
              <a:rPr lang="en-GB" sz="500" dirty="0">
                <a:sym typeface="Wingdings" panose="05000000000000000000" pitchFamily="2" charset="2"/>
              </a:rPr>
              <a:t>:  OS locate pg table for new pcs, set base reg in MMU to new pg table in mem, clear now-invalid cache </a:t>
            </a:r>
            <a:r>
              <a:rPr lang="en-GB" sz="500" dirty="0" err="1">
                <a:sym typeface="Wingdings" panose="05000000000000000000" pitchFamily="2" charset="2"/>
              </a:rPr>
              <a:t>addr</a:t>
            </a:r>
            <a:r>
              <a:rPr lang="en-GB" sz="500" dirty="0">
                <a:sym typeface="Wingdings" panose="05000000000000000000" pitchFamily="2" charset="2"/>
              </a:rPr>
              <a:t> calcs from TLB.</a:t>
            </a:r>
            <a:endParaRPr lang="en-GB" sz="500" dirty="0"/>
          </a:p>
        </p:txBody>
      </p:sp>
      <p:sp>
        <p:nvSpPr>
          <p:cNvPr id="115" name="Rectangle 114">
            <a:extLst>
              <a:ext uri="{FF2B5EF4-FFF2-40B4-BE49-F238E27FC236}">
                <a16:creationId xmlns:a16="http://schemas.microsoft.com/office/drawing/2014/main" id="{6C5AE522-7117-9FC2-27B1-3F4F02C00C48}"/>
              </a:ext>
            </a:extLst>
          </p:cNvPr>
          <p:cNvSpPr/>
          <p:nvPr/>
        </p:nvSpPr>
        <p:spPr>
          <a:xfrm>
            <a:off x="-3208" y="8526012"/>
            <a:ext cx="3805900" cy="78471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30AB677A-1B61-D9F7-FA22-A1458132B2E8}"/>
              </a:ext>
            </a:extLst>
          </p:cNvPr>
          <p:cNvSpPr txBox="1"/>
          <p:nvPr/>
        </p:nvSpPr>
        <p:spPr>
          <a:xfrm>
            <a:off x="3741946" y="8321766"/>
            <a:ext cx="1549294" cy="723275"/>
          </a:xfrm>
          <a:prstGeom prst="rect">
            <a:avLst/>
          </a:prstGeom>
          <a:noFill/>
        </p:spPr>
        <p:txBody>
          <a:bodyPr wrap="square" rtlCol="0">
            <a:spAutoFit/>
          </a:bodyPr>
          <a:lstStyle/>
          <a:p>
            <a:r>
              <a:rPr lang="en-GB" sz="500" b="1" dirty="0"/>
              <a:t>Address Translation</a:t>
            </a:r>
            <a:r>
              <a:rPr lang="en-GB" sz="500" dirty="0"/>
              <a:t>: Mem </a:t>
            </a:r>
            <a:r>
              <a:rPr lang="en-GB" sz="500" dirty="0" err="1"/>
              <a:t>addr</a:t>
            </a:r>
            <a:r>
              <a:rPr lang="en-GB" sz="500" dirty="0"/>
              <a:t> split into page num (p) and offset (d). P = index of pg in pg table, gets base </a:t>
            </a:r>
            <a:r>
              <a:rPr lang="en-GB" sz="500" dirty="0" err="1"/>
              <a:t>addr</a:t>
            </a:r>
            <a:r>
              <a:rPr lang="en-GB" sz="500" dirty="0"/>
              <a:t> of frame. D = offset through pg/F, combined with base </a:t>
            </a:r>
            <a:r>
              <a:rPr lang="en-GB" sz="500" dirty="0" err="1"/>
              <a:t>addr</a:t>
            </a:r>
            <a:r>
              <a:rPr lang="en-GB" sz="500" dirty="0"/>
              <a:t> to get </a:t>
            </a:r>
            <a:r>
              <a:rPr lang="en-GB" sz="500" dirty="0" err="1"/>
              <a:t>phys</a:t>
            </a:r>
            <a:r>
              <a:rPr lang="en-GB" sz="500" dirty="0"/>
              <a:t> </a:t>
            </a:r>
            <a:r>
              <a:rPr lang="en-GB" sz="500" dirty="0" err="1"/>
              <a:t>addr</a:t>
            </a:r>
            <a:r>
              <a:rPr lang="en-GB" sz="500" dirty="0"/>
              <a:t>. For log </a:t>
            </a:r>
            <a:r>
              <a:rPr lang="en-GB" sz="500" dirty="0" err="1"/>
              <a:t>addr</a:t>
            </a:r>
            <a:r>
              <a:rPr lang="en-GB" sz="500" dirty="0"/>
              <a:t> space 2</a:t>
            </a:r>
            <a:r>
              <a:rPr lang="en-GB" sz="600" baseline="30000" dirty="0"/>
              <a:t>m</a:t>
            </a:r>
            <a:r>
              <a:rPr lang="en-GB" sz="500" dirty="0"/>
              <a:t> and pg size 2</a:t>
            </a:r>
            <a:r>
              <a:rPr lang="en-GB" sz="600" baseline="30000" dirty="0"/>
              <a:t>n</a:t>
            </a:r>
            <a:r>
              <a:rPr lang="en-GB" sz="500" dirty="0"/>
              <a:t>:</a:t>
            </a:r>
          </a:p>
          <a:p>
            <a:endParaRPr lang="en-GB" sz="100" dirty="0"/>
          </a:p>
          <a:p>
            <a:r>
              <a:rPr lang="en-GB" sz="500" dirty="0"/>
              <a:t>V </a:t>
            </a:r>
            <a:r>
              <a:rPr lang="en-GB" sz="500" dirty="0">
                <a:sym typeface="Wingdings" panose="05000000000000000000" pitchFamily="2" charset="2"/>
              </a:rPr>
              <a:t> P </a:t>
            </a:r>
            <a:r>
              <a:rPr lang="en-GB" sz="500" dirty="0" err="1">
                <a:sym typeface="Wingdings" panose="05000000000000000000" pitchFamily="2" charset="2"/>
              </a:rPr>
              <a:t>addr</a:t>
            </a:r>
            <a:r>
              <a:rPr lang="en-GB" sz="500" dirty="0">
                <a:sym typeface="Wingdings" panose="05000000000000000000" pitchFamily="2" charset="2"/>
              </a:rPr>
              <a:t>: v / 2</a:t>
            </a:r>
            <a:r>
              <a:rPr lang="en-GB" sz="500" baseline="30000" dirty="0">
                <a:sym typeface="Wingdings" panose="05000000000000000000" pitchFamily="2" charset="2"/>
              </a:rPr>
              <a:t>n</a:t>
            </a:r>
            <a:r>
              <a:rPr lang="en-GB" sz="500" dirty="0">
                <a:sym typeface="Wingdings" panose="05000000000000000000" pitchFamily="2" charset="2"/>
              </a:rPr>
              <a:t> = page num, </a:t>
            </a:r>
          </a:p>
          <a:p>
            <a:r>
              <a:rPr lang="en-GB" sz="500" dirty="0">
                <a:sym typeface="Wingdings" panose="05000000000000000000" pitchFamily="2" charset="2"/>
              </a:rPr>
              <a:t>check PTE </a:t>
            </a:r>
            <a:r>
              <a:rPr lang="en-GB" sz="500" dirty="0" err="1">
                <a:sym typeface="Wingdings" panose="05000000000000000000" pitchFamily="2" charset="2"/>
              </a:rPr>
              <a:t>valid+dirty</a:t>
            </a:r>
            <a:r>
              <a:rPr lang="en-GB" sz="500" dirty="0">
                <a:sym typeface="Wingdings" panose="05000000000000000000" pitchFamily="2" charset="2"/>
              </a:rPr>
              <a:t> bits, PTE / 2</a:t>
            </a:r>
            <a:r>
              <a:rPr lang="en-GB" sz="500" baseline="30000" dirty="0">
                <a:sym typeface="Wingdings" panose="05000000000000000000" pitchFamily="2" charset="2"/>
              </a:rPr>
              <a:t>n</a:t>
            </a:r>
            <a:r>
              <a:rPr lang="en-GB" sz="500" dirty="0">
                <a:sym typeface="Wingdings" panose="05000000000000000000" pitchFamily="2" charset="2"/>
              </a:rPr>
              <a:t> = F, add F to </a:t>
            </a:r>
          </a:p>
          <a:p>
            <a:r>
              <a:rPr lang="en-GB" sz="500" dirty="0">
                <a:sym typeface="Wingdings" panose="05000000000000000000" pitchFamily="2" charset="2"/>
              </a:rPr>
              <a:t>front of offset.</a:t>
            </a:r>
            <a:endParaRPr lang="en-GB" sz="500" dirty="0"/>
          </a:p>
        </p:txBody>
      </p:sp>
      <p:pic>
        <p:nvPicPr>
          <p:cNvPr id="126" name="Picture 125">
            <a:extLst>
              <a:ext uri="{FF2B5EF4-FFF2-40B4-BE49-F238E27FC236}">
                <a16:creationId xmlns:a16="http://schemas.microsoft.com/office/drawing/2014/main" id="{EADEBE0D-C51C-0ECA-35AD-5AE8EF05B580}"/>
              </a:ext>
            </a:extLst>
          </p:cNvPr>
          <p:cNvPicPr>
            <a:picLocks noChangeAspect="1"/>
          </p:cNvPicPr>
          <p:nvPr/>
        </p:nvPicPr>
        <p:blipFill rotWithShape="1">
          <a:blip r:embed="rId8"/>
          <a:srcRect l="2311" t="2123" r="249" b="19393"/>
          <a:stretch/>
        </p:blipFill>
        <p:spPr>
          <a:xfrm>
            <a:off x="4607881" y="8680231"/>
            <a:ext cx="549982" cy="112006"/>
          </a:xfrm>
          <a:prstGeom prst="rect">
            <a:avLst/>
          </a:prstGeom>
        </p:spPr>
      </p:pic>
      <p:sp>
        <p:nvSpPr>
          <p:cNvPr id="127" name="Rectangle 126">
            <a:extLst>
              <a:ext uri="{FF2B5EF4-FFF2-40B4-BE49-F238E27FC236}">
                <a16:creationId xmlns:a16="http://schemas.microsoft.com/office/drawing/2014/main" id="{95C9D683-B739-E674-7D0D-D865E730469B}"/>
              </a:ext>
            </a:extLst>
          </p:cNvPr>
          <p:cNvSpPr/>
          <p:nvPr/>
        </p:nvSpPr>
        <p:spPr>
          <a:xfrm>
            <a:off x="3802853" y="8364197"/>
            <a:ext cx="1381650" cy="63839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TextBox 127">
            <a:extLst>
              <a:ext uri="{FF2B5EF4-FFF2-40B4-BE49-F238E27FC236}">
                <a16:creationId xmlns:a16="http://schemas.microsoft.com/office/drawing/2014/main" id="{B862C0F2-27A2-B73A-711B-B4C3D20926F0}"/>
              </a:ext>
            </a:extLst>
          </p:cNvPr>
          <p:cNvSpPr txBox="1"/>
          <p:nvPr/>
        </p:nvSpPr>
        <p:spPr>
          <a:xfrm>
            <a:off x="5123445" y="8337154"/>
            <a:ext cx="943527" cy="707886"/>
          </a:xfrm>
          <a:prstGeom prst="rect">
            <a:avLst/>
          </a:prstGeom>
          <a:noFill/>
        </p:spPr>
        <p:txBody>
          <a:bodyPr wrap="square" rtlCol="0">
            <a:spAutoFit/>
          </a:bodyPr>
          <a:lstStyle/>
          <a:p>
            <a:r>
              <a:rPr lang="en-GB" sz="500" b="1" dirty="0"/>
              <a:t>Memory Protection</a:t>
            </a:r>
            <a:r>
              <a:rPr lang="en-GB" sz="500" dirty="0"/>
              <a:t>: Associate protection bits with each pg. </a:t>
            </a:r>
            <a:r>
              <a:rPr lang="en-GB" sz="500" b="1" dirty="0"/>
              <a:t>Valid/Invalid </a:t>
            </a:r>
            <a:r>
              <a:rPr lang="en-GB" sz="500" dirty="0"/>
              <a:t>bit: V </a:t>
            </a:r>
            <a:r>
              <a:rPr lang="en-GB" sz="500" dirty="0">
                <a:sym typeface="Wingdings" panose="05000000000000000000" pitchFamily="2" charset="2"/>
              </a:rPr>
              <a:t> associated pg in pcs’ log </a:t>
            </a:r>
            <a:r>
              <a:rPr lang="en-GB" sz="500" dirty="0" err="1">
                <a:sym typeface="Wingdings" panose="05000000000000000000" pitchFamily="2" charset="2"/>
              </a:rPr>
              <a:t>addr</a:t>
            </a:r>
            <a:r>
              <a:rPr lang="en-GB" sz="500" dirty="0">
                <a:sym typeface="Wingdings" panose="05000000000000000000" pitchFamily="2" charset="2"/>
              </a:rPr>
              <a:t> space. I  page not present (page fault, load in from swap), or incorrect access (by programmer?)</a:t>
            </a:r>
            <a:endParaRPr lang="en-GB" sz="500" dirty="0"/>
          </a:p>
        </p:txBody>
      </p:sp>
      <p:sp>
        <p:nvSpPr>
          <p:cNvPr id="129" name="Rectangle 128">
            <a:extLst>
              <a:ext uri="{FF2B5EF4-FFF2-40B4-BE49-F238E27FC236}">
                <a16:creationId xmlns:a16="http://schemas.microsoft.com/office/drawing/2014/main" id="{98F5E9ED-9DB0-DEF7-0E72-7F664356D65C}"/>
              </a:ext>
            </a:extLst>
          </p:cNvPr>
          <p:cNvSpPr/>
          <p:nvPr/>
        </p:nvSpPr>
        <p:spPr>
          <a:xfrm>
            <a:off x="5184503" y="8363206"/>
            <a:ext cx="811280" cy="63920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TextBox 129">
            <a:extLst>
              <a:ext uri="{FF2B5EF4-FFF2-40B4-BE49-F238E27FC236}">
                <a16:creationId xmlns:a16="http://schemas.microsoft.com/office/drawing/2014/main" id="{DDD581F2-01BA-0798-B7E2-532FA0FB9B43}"/>
              </a:ext>
            </a:extLst>
          </p:cNvPr>
          <p:cNvSpPr txBox="1"/>
          <p:nvPr/>
        </p:nvSpPr>
        <p:spPr>
          <a:xfrm>
            <a:off x="5932357" y="8336785"/>
            <a:ext cx="1482854" cy="707886"/>
          </a:xfrm>
          <a:prstGeom prst="rect">
            <a:avLst/>
          </a:prstGeom>
          <a:noFill/>
        </p:spPr>
        <p:txBody>
          <a:bodyPr wrap="square" rtlCol="0">
            <a:spAutoFit/>
          </a:bodyPr>
          <a:lstStyle/>
          <a:p>
            <a:r>
              <a:rPr lang="en-GB" sz="500" b="1" dirty="0"/>
              <a:t>Page table implementation</a:t>
            </a:r>
            <a:r>
              <a:rPr lang="en-GB" sz="500" dirty="0"/>
              <a:t>: PT kept in main mem. PTBR (PT base reg) points to start, PTLR (PT </a:t>
            </a:r>
            <a:r>
              <a:rPr lang="en-GB" sz="500" dirty="0" err="1"/>
              <a:t>len</a:t>
            </a:r>
            <a:r>
              <a:rPr lang="en-GB" sz="500" dirty="0"/>
              <a:t> reg) is size. Inefficient </a:t>
            </a:r>
            <a:r>
              <a:rPr lang="en-GB" sz="500" dirty="0">
                <a:sym typeface="Wingdings" panose="05000000000000000000" pitchFamily="2" charset="2"/>
              </a:rPr>
              <a:t> each data/</a:t>
            </a:r>
            <a:r>
              <a:rPr lang="en-GB" sz="500" dirty="0" err="1">
                <a:sym typeface="Wingdings" panose="05000000000000000000" pitchFamily="2" charset="2"/>
              </a:rPr>
              <a:t>instr</a:t>
            </a:r>
            <a:r>
              <a:rPr lang="en-GB" sz="500" dirty="0">
                <a:sym typeface="Wingdings" panose="05000000000000000000" pitchFamily="2" charset="2"/>
              </a:rPr>
              <a:t> access needs 2 mem </a:t>
            </a:r>
            <a:r>
              <a:rPr lang="en-GB" sz="500" dirty="0" err="1">
                <a:sym typeface="Wingdings" panose="05000000000000000000" pitchFamily="2" charset="2"/>
              </a:rPr>
              <a:t>accs</a:t>
            </a:r>
            <a:r>
              <a:rPr lang="en-GB" sz="500" dirty="0">
                <a:sym typeface="Wingdings" panose="05000000000000000000" pitchFamily="2" charset="2"/>
              </a:rPr>
              <a:t> (PT, data/</a:t>
            </a:r>
            <a:r>
              <a:rPr lang="en-GB" sz="500" dirty="0" err="1">
                <a:sym typeface="Wingdings" panose="05000000000000000000" pitchFamily="2" charset="2"/>
              </a:rPr>
              <a:t>instr</a:t>
            </a:r>
            <a:r>
              <a:rPr lang="en-GB" sz="500" dirty="0">
                <a:sym typeface="Wingdings" panose="05000000000000000000" pitchFamily="2" charset="2"/>
              </a:rPr>
              <a:t>). Use fast-lookup hardware cache as associative memory (supports parallel search). Called CAM (Content Addressable Mem), more expensive than RAM and specific to fixed mem </a:t>
            </a:r>
            <a:r>
              <a:rPr lang="en-GB" sz="500" dirty="0" err="1">
                <a:sym typeface="Wingdings" panose="05000000000000000000" pitchFamily="2" charset="2"/>
              </a:rPr>
              <a:t>alloc</a:t>
            </a:r>
            <a:r>
              <a:rPr lang="en-GB" sz="500" dirty="0">
                <a:sym typeface="Wingdings" panose="05000000000000000000" pitchFamily="2" charset="2"/>
              </a:rPr>
              <a:t> format.  </a:t>
            </a:r>
            <a:endParaRPr lang="en-GB" sz="500" dirty="0"/>
          </a:p>
        </p:txBody>
      </p:sp>
      <p:sp>
        <p:nvSpPr>
          <p:cNvPr id="131" name="Rectangle 130">
            <a:extLst>
              <a:ext uri="{FF2B5EF4-FFF2-40B4-BE49-F238E27FC236}">
                <a16:creationId xmlns:a16="http://schemas.microsoft.com/office/drawing/2014/main" id="{FBE8465D-ECB3-27E8-E26E-EE9E6F0771ED}"/>
              </a:ext>
            </a:extLst>
          </p:cNvPr>
          <p:cNvSpPr/>
          <p:nvPr/>
        </p:nvSpPr>
        <p:spPr>
          <a:xfrm>
            <a:off x="5994784" y="8363389"/>
            <a:ext cx="1412487" cy="65205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TextBox 131">
            <a:extLst>
              <a:ext uri="{FF2B5EF4-FFF2-40B4-BE49-F238E27FC236}">
                <a16:creationId xmlns:a16="http://schemas.microsoft.com/office/drawing/2014/main" id="{5B3CF394-6C1E-1EE9-8CE9-2EC3F1380DF4}"/>
              </a:ext>
            </a:extLst>
          </p:cNvPr>
          <p:cNvSpPr txBox="1"/>
          <p:nvPr/>
        </p:nvSpPr>
        <p:spPr>
          <a:xfrm>
            <a:off x="5926369" y="8978595"/>
            <a:ext cx="1488843" cy="630942"/>
          </a:xfrm>
          <a:prstGeom prst="rect">
            <a:avLst/>
          </a:prstGeom>
          <a:noFill/>
        </p:spPr>
        <p:txBody>
          <a:bodyPr wrap="square" rtlCol="0">
            <a:spAutoFit/>
          </a:bodyPr>
          <a:lstStyle/>
          <a:p>
            <a:r>
              <a:rPr lang="en-GB" sz="500" b="1" dirty="0"/>
              <a:t>TLB</a:t>
            </a:r>
            <a:r>
              <a:rPr lang="en-GB" sz="500" dirty="0"/>
              <a:t> (More </a:t>
            </a:r>
            <a:r>
              <a:rPr lang="en-GB" sz="500" dirty="0" err="1"/>
              <a:t>Deets</a:t>
            </a:r>
            <a:r>
              <a:rPr lang="en-GB" sz="500" dirty="0"/>
              <a:t>): </a:t>
            </a:r>
            <a:r>
              <a:rPr lang="en-GB" sz="500" dirty="0" err="1"/>
              <a:t>assoc</a:t>
            </a:r>
            <a:r>
              <a:rPr lang="en-GB" sz="500" dirty="0"/>
              <a:t> mem cache, stores VP </a:t>
            </a:r>
            <a:r>
              <a:rPr lang="en-GB" sz="500" dirty="0">
                <a:sym typeface="Wingdings" panose="05000000000000000000" pitchFamily="2" charset="2"/>
              </a:rPr>
              <a:t> PF mapping. Some store ASIDs (address-space IDs) in entries so not fully wiped in context switch (</a:t>
            </a:r>
            <a:r>
              <a:rPr lang="en-GB" sz="500" dirty="0" err="1">
                <a:sym typeface="Wingdings" panose="05000000000000000000" pitchFamily="2" charset="2"/>
              </a:rPr>
              <a:t>recog</a:t>
            </a:r>
            <a:r>
              <a:rPr lang="en-GB" sz="500" dirty="0">
                <a:sym typeface="Wingdings" panose="05000000000000000000" pitchFamily="2" charset="2"/>
              </a:rPr>
              <a:t> old </a:t>
            </a:r>
            <a:r>
              <a:rPr lang="en-GB" sz="500" dirty="0" err="1">
                <a:sym typeface="Wingdings" panose="05000000000000000000" pitchFamily="2" charset="2"/>
              </a:rPr>
              <a:t>entried</a:t>
            </a:r>
            <a:r>
              <a:rPr lang="en-GB" sz="500" dirty="0">
                <a:sym typeface="Wingdings" panose="05000000000000000000" pitchFamily="2" charset="2"/>
              </a:rPr>
              <a:t> </a:t>
            </a:r>
            <a:r>
              <a:rPr lang="en-GB" sz="500" dirty="0" err="1">
                <a:sym typeface="Wingdings" panose="05000000000000000000" pitchFamily="2" charset="2"/>
              </a:rPr>
              <a:t>inv</a:t>
            </a:r>
            <a:r>
              <a:rPr lang="en-GB" sz="500" dirty="0">
                <a:sym typeface="Wingdings" panose="05000000000000000000" pitchFamily="2" charset="2"/>
              </a:rPr>
              <a:t> using ASID). Imp performance w/ short CS (no cycles wasted in removal). Used by MIPS+ARM. </a:t>
            </a:r>
            <a:r>
              <a:rPr lang="en-GB" sz="500" b="1" dirty="0">
                <a:sym typeface="Wingdings" panose="05000000000000000000" pitchFamily="2" charset="2"/>
              </a:rPr>
              <a:t>Reach</a:t>
            </a:r>
            <a:r>
              <a:rPr lang="en-GB" sz="500" dirty="0">
                <a:sym typeface="Wingdings" panose="05000000000000000000" pitchFamily="2" charset="2"/>
              </a:rPr>
              <a:t> = num </a:t>
            </a:r>
            <a:r>
              <a:rPr lang="en-GB" sz="500" dirty="0" err="1">
                <a:sym typeface="Wingdings" panose="05000000000000000000" pitchFamily="2" charset="2"/>
              </a:rPr>
              <a:t>addrs</a:t>
            </a:r>
            <a:r>
              <a:rPr lang="en-GB" sz="500" dirty="0">
                <a:sym typeface="Wingdings" panose="05000000000000000000" pitchFamily="2" charset="2"/>
              </a:rPr>
              <a:t> can be cached, reach larger for larger pg sizes.</a:t>
            </a:r>
            <a:endParaRPr lang="en-GB" sz="500" dirty="0"/>
          </a:p>
        </p:txBody>
      </p:sp>
      <p:sp>
        <p:nvSpPr>
          <p:cNvPr id="133" name="Rectangle 132">
            <a:extLst>
              <a:ext uri="{FF2B5EF4-FFF2-40B4-BE49-F238E27FC236}">
                <a16:creationId xmlns:a16="http://schemas.microsoft.com/office/drawing/2014/main" id="{DC08178B-2CEB-DE3E-9321-120DFC0C155D}"/>
              </a:ext>
            </a:extLst>
          </p:cNvPr>
          <p:cNvSpPr/>
          <p:nvPr/>
        </p:nvSpPr>
        <p:spPr>
          <a:xfrm>
            <a:off x="5993333" y="9015085"/>
            <a:ext cx="1412487" cy="5575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TextBox 133">
            <a:extLst>
              <a:ext uri="{FF2B5EF4-FFF2-40B4-BE49-F238E27FC236}">
                <a16:creationId xmlns:a16="http://schemas.microsoft.com/office/drawing/2014/main" id="{1CEE7F48-3C9F-51DB-3AEF-B9662A6AF46A}"/>
              </a:ext>
            </a:extLst>
          </p:cNvPr>
          <p:cNvSpPr txBox="1"/>
          <p:nvPr/>
        </p:nvSpPr>
        <p:spPr>
          <a:xfrm>
            <a:off x="3736005" y="8957972"/>
            <a:ext cx="2330967" cy="400110"/>
          </a:xfrm>
          <a:prstGeom prst="rect">
            <a:avLst/>
          </a:prstGeom>
          <a:noFill/>
        </p:spPr>
        <p:txBody>
          <a:bodyPr wrap="square" rtlCol="0">
            <a:spAutoFit/>
          </a:bodyPr>
          <a:lstStyle/>
          <a:p>
            <a:r>
              <a:rPr lang="en-GB" sz="500" b="1" dirty="0"/>
              <a:t>Kernel Pg Access in </a:t>
            </a:r>
            <a:r>
              <a:rPr lang="en-GB" sz="500" b="1" dirty="0" err="1"/>
              <a:t>Syscalls</a:t>
            </a:r>
            <a:r>
              <a:rPr lang="en-GB" sz="500" dirty="0"/>
              <a:t>: when pcs makes </a:t>
            </a:r>
            <a:r>
              <a:rPr lang="en-GB" sz="500" dirty="0" err="1"/>
              <a:t>syscall</a:t>
            </a:r>
            <a:r>
              <a:rPr lang="en-GB" sz="500" dirty="0"/>
              <a:t>, handler runs in privileged mode so may need access to kernel pages. To ensure safe access, PT has supervisor bit (if set for translation, page can be accessed in kernel mode). Alt is to use separate PT for user/kernel.</a:t>
            </a:r>
          </a:p>
        </p:txBody>
      </p:sp>
      <p:sp>
        <p:nvSpPr>
          <p:cNvPr id="135" name="Rectangle 134">
            <a:extLst>
              <a:ext uri="{FF2B5EF4-FFF2-40B4-BE49-F238E27FC236}">
                <a16:creationId xmlns:a16="http://schemas.microsoft.com/office/drawing/2014/main" id="{2D332BF5-2FE6-A8D7-E0F3-BAB224323B2B}"/>
              </a:ext>
            </a:extLst>
          </p:cNvPr>
          <p:cNvSpPr/>
          <p:nvPr/>
        </p:nvSpPr>
        <p:spPr>
          <a:xfrm>
            <a:off x="3801812" y="9002778"/>
            <a:ext cx="2190070" cy="30757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TextBox 135">
            <a:extLst>
              <a:ext uri="{FF2B5EF4-FFF2-40B4-BE49-F238E27FC236}">
                <a16:creationId xmlns:a16="http://schemas.microsoft.com/office/drawing/2014/main" id="{35B384E0-F060-0D69-A36F-89EAD769085D}"/>
              </a:ext>
            </a:extLst>
          </p:cNvPr>
          <p:cNvSpPr txBox="1"/>
          <p:nvPr/>
        </p:nvSpPr>
        <p:spPr>
          <a:xfrm>
            <a:off x="6340010" y="9544370"/>
            <a:ext cx="1077991" cy="553998"/>
          </a:xfrm>
          <a:prstGeom prst="rect">
            <a:avLst/>
          </a:prstGeom>
          <a:noFill/>
        </p:spPr>
        <p:txBody>
          <a:bodyPr wrap="square" rtlCol="0">
            <a:spAutoFit/>
          </a:bodyPr>
          <a:lstStyle/>
          <a:p>
            <a:r>
              <a:rPr lang="en-GB" sz="500" b="1" dirty="0"/>
              <a:t>Effective Access Time</a:t>
            </a:r>
            <a:r>
              <a:rPr lang="en-GB" sz="500" dirty="0"/>
              <a:t>: </a:t>
            </a:r>
            <a:r>
              <a:rPr lang="en-GB" sz="500" b="1" dirty="0"/>
              <a:t>w</a:t>
            </a:r>
            <a:r>
              <a:rPr lang="en-GB" sz="500" dirty="0"/>
              <a:t> = mem cycle time (</a:t>
            </a:r>
            <a:r>
              <a:rPr lang="el-GR" sz="500" dirty="0"/>
              <a:t>μ</a:t>
            </a:r>
            <a:r>
              <a:rPr lang="en-GB" sz="500" dirty="0"/>
              <a:t>s), </a:t>
            </a:r>
            <a:r>
              <a:rPr lang="en-GB" sz="500" b="1" dirty="0"/>
              <a:t>e</a:t>
            </a:r>
            <a:r>
              <a:rPr lang="en-GB" sz="500" dirty="0"/>
              <a:t> = </a:t>
            </a:r>
            <a:r>
              <a:rPr lang="en-GB" sz="500" dirty="0" err="1"/>
              <a:t>assoc</a:t>
            </a:r>
            <a:r>
              <a:rPr lang="en-GB" sz="500" dirty="0"/>
              <a:t> lookup time, </a:t>
            </a:r>
            <a:r>
              <a:rPr lang="en-GB" sz="500" b="1" dirty="0"/>
              <a:t>a</a:t>
            </a:r>
            <a:r>
              <a:rPr lang="en-GB" sz="500" dirty="0"/>
              <a:t> = TLB hit ratio (related to num </a:t>
            </a:r>
            <a:r>
              <a:rPr lang="en-GB" sz="500" dirty="0" err="1"/>
              <a:t>assoc</a:t>
            </a:r>
            <a:r>
              <a:rPr lang="en-GB" sz="500" dirty="0"/>
              <a:t> regs), </a:t>
            </a:r>
            <a:r>
              <a:rPr lang="en-GB" sz="500" b="1" dirty="0"/>
              <a:t>x</a:t>
            </a:r>
            <a:r>
              <a:rPr lang="en-GB" sz="500" dirty="0"/>
              <a:t> = PT level + 1: </a:t>
            </a:r>
          </a:p>
          <a:p>
            <a:r>
              <a:rPr lang="en-GB" sz="500" b="1" dirty="0">
                <a:solidFill>
                  <a:srgbClr val="FF0000"/>
                </a:solidFill>
              </a:rPr>
              <a:t>EAT = (e + w)a + (e + </a:t>
            </a:r>
            <a:r>
              <a:rPr lang="en-GB" sz="500" b="1" dirty="0" err="1">
                <a:solidFill>
                  <a:srgbClr val="FF0000"/>
                </a:solidFill>
              </a:rPr>
              <a:t>xw</a:t>
            </a:r>
            <a:r>
              <a:rPr lang="en-GB" sz="500" b="1" dirty="0">
                <a:solidFill>
                  <a:srgbClr val="FF0000"/>
                </a:solidFill>
              </a:rPr>
              <a:t>)(1 – a)</a:t>
            </a:r>
            <a:r>
              <a:rPr lang="en-GB" sz="500" dirty="0"/>
              <a:t>. </a:t>
            </a:r>
          </a:p>
          <a:p>
            <a:r>
              <a:rPr lang="en-GB" sz="500" dirty="0"/>
              <a:t>If hit, 1 mem lookup else </a:t>
            </a:r>
            <a:r>
              <a:rPr lang="en-GB" sz="500" b="1" dirty="0"/>
              <a:t>x</a:t>
            </a:r>
            <a:r>
              <a:rPr lang="en-GB" sz="500" dirty="0"/>
              <a:t> + 1.</a:t>
            </a:r>
          </a:p>
        </p:txBody>
      </p:sp>
      <p:sp>
        <p:nvSpPr>
          <p:cNvPr id="137" name="Rectangle 136">
            <a:extLst>
              <a:ext uri="{FF2B5EF4-FFF2-40B4-BE49-F238E27FC236}">
                <a16:creationId xmlns:a16="http://schemas.microsoft.com/office/drawing/2014/main" id="{3740A7D9-8C17-33C2-FFA7-F63FEDE1A32C}"/>
              </a:ext>
            </a:extLst>
          </p:cNvPr>
          <p:cNvSpPr/>
          <p:nvPr/>
        </p:nvSpPr>
        <p:spPr>
          <a:xfrm>
            <a:off x="6395224" y="9572702"/>
            <a:ext cx="1021691" cy="49599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TextBox 137">
            <a:extLst>
              <a:ext uri="{FF2B5EF4-FFF2-40B4-BE49-F238E27FC236}">
                <a16:creationId xmlns:a16="http://schemas.microsoft.com/office/drawing/2014/main" id="{EE5D5A23-9A99-E4A6-2CF9-BFDA9DF14F11}"/>
              </a:ext>
            </a:extLst>
          </p:cNvPr>
          <p:cNvSpPr txBox="1"/>
          <p:nvPr/>
        </p:nvSpPr>
        <p:spPr>
          <a:xfrm>
            <a:off x="0" y="9285905"/>
            <a:ext cx="2305350" cy="784830"/>
          </a:xfrm>
          <a:prstGeom prst="rect">
            <a:avLst/>
          </a:prstGeom>
          <a:noFill/>
        </p:spPr>
        <p:txBody>
          <a:bodyPr wrap="square" rtlCol="0">
            <a:spAutoFit/>
          </a:bodyPr>
          <a:lstStyle/>
          <a:p>
            <a:r>
              <a:rPr lang="en-GB" sz="500" b="1" dirty="0"/>
              <a:t>Page Table Types</a:t>
            </a:r>
            <a:r>
              <a:rPr lang="en-GB" sz="500" dirty="0"/>
              <a:t>: </a:t>
            </a:r>
            <a:r>
              <a:rPr lang="en-GB" sz="500" b="1" dirty="0"/>
              <a:t>Multi-Level/Hierarchical</a:t>
            </a:r>
            <a:r>
              <a:rPr lang="en-GB" sz="500" dirty="0"/>
              <a:t>: break up log </a:t>
            </a:r>
            <a:r>
              <a:rPr lang="en-GB" sz="500" dirty="0" err="1"/>
              <a:t>addr</a:t>
            </a:r>
            <a:r>
              <a:rPr lang="en-GB" sz="500" dirty="0"/>
              <a:t> space into multiple </a:t>
            </a:r>
            <a:r>
              <a:rPr lang="en-GB" sz="500" dirty="0" err="1"/>
              <a:t>PTs.</a:t>
            </a:r>
            <a:r>
              <a:rPr lang="en-GB" sz="500" dirty="0"/>
              <a:t> </a:t>
            </a:r>
            <a:r>
              <a:rPr lang="en-GB" sz="500" b="1" dirty="0">
                <a:solidFill>
                  <a:srgbClr val="FF0000"/>
                </a:solidFill>
              </a:rPr>
              <a:t>PT size = (</a:t>
            </a:r>
            <a:r>
              <a:rPr lang="en-GB" sz="500" b="1" dirty="0" err="1">
                <a:solidFill>
                  <a:srgbClr val="FF0000"/>
                </a:solidFill>
              </a:rPr>
              <a:t>addr</a:t>
            </a:r>
            <a:r>
              <a:rPr lang="en-GB" sz="500" b="1" dirty="0">
                <a:solidFill>
                  <a:srgbClr val="FF0000"/>
                </a:solidFill>
              </a:rPr>
              <a:t> space size / pg size) * entry size</a:t>
            </a:r>
            <a:r>
              <a:rPr lang="en-GB" sz="500" dirty="0"/>
              <a:t>. Large </a:t>
            </a:r>
            <a:r>
              <a:rPr lang="en-GB" sz="500" dirty="0" err="1"/>
              <a:t>addr</a:t>
            </a:r>
            <a:r>
              <a:rPr lang="en-GB" sz="500" dirty="0"/>
              <a:t> </a:t>
            </a:r>
            <a:r>
              <a:rPr lang="en-GB" sz="500" dirty="0" err="1"/>
              <a:t>space+small</a:t>
            </a:r>
            <a:r>
              <a:rPr lang="en-GB" sz="500" dirty="0"/>
              <a:t> pg size = large PT – issue (if PT larger than F, added complexity, PT uses lots of mem even if pcs doesn’t access any/many </a:t>
            </a:r>
            <a:r>
              <a:rPr lang="en-GB" sz="500" dirty="0" err="1"/>
              <a:t>pgs</a:t>
            </a:r>
            <a:r>
              <a:rPr lang="en-GB" sz="500" dirty="0"/>
              <a:t>). Fix = use multi-level PTs (a tree). For n levels, pg num partitioned into n sections. </a:t>
            </a:r>
            <a:r>
              <a:rPr lang="en-GB" sz="500" b="1" dirty="0"/>
              <a:t>Pg Accessing</a:t>
            </a:r>
            <a:r>
              <a:rPr lang="en-GB" sz="500" dirty="0"/>
              <a:t>: </a:t>
            </a:r>
            <a:r>
              <a:rPr lang="en-GB" sz="500" b="1" dirty="0"/>
              <a:t>1. </a:t>
            </a:r>
            <a:r>
              <a:rPr lang="en-GB" sz="500" dirty="0"/>
              <a:t>get outermost PT (typically in single frame), </a:t>
            </a:r>
            <a:r>
              <a:rPr lang="en-GB" sz="500" b="1" dirty="0"/>
              <a:t>2.</a:t>
            </a:r>
            <a:r>
              <a:rPr lang="en-GB" sz="500" dirty="0"/>
              <a:t> for each partition of pg num: a. index from partition, b. entry at index in </a:t>
            </a:r>
            <a:r>
              <a:rPr lang="en-GB" sz="500" dirty="0" err="1"/>
              <a:t>curr</a:t>
            </a:r>
            <a:r>
              <a:rPr lang="en-GB" sz="500" dirty="0"/>
              <a:t> frame (a PT), c. in entry invalid/empty/dirty, page fault, d. else get frame from entry (set as </a:t>
            </a:r>
            <a:r>
              <a:rPr lang="en-GB" sz="500" dirty="0" err="1"/>
              <a:t>curr</a:t>
            </a:r>
            <a:r>
              <a:rPr lang="en-GB" sz="500" dirty="0"/>
              <a:t> frame), </a:t>
            </a:r>
            <a:r>
              <a:rPr lang="en-GB" sz="500" b="1" dirty="0"/>
              <a:t>3. </a:t>
            </a:r>
            <a:r>
              <a:rPr lang="en-GB" sz="500" dirty="0"/>
              <a:t>get </a:t>
            </a:r>
            <a:r>
              <a:rPr lang="en-GB" sz="500" dirty="0" err="1"/>
              <a:t>phys</a:t>
            </a:r>
            <a:r>
              <a:rPr lang="en-GB" sz="500" dirty="0"/>
              <a:t> </a:t>
            </a:r>
            <a:r>
              <a:rPr lang="en-GB" sz="500" dirty="0" err="1"/>
              <a:t>addr</a:t>
            </a:r>
            <a:r>
              <a:rPr lang="en-GB" sz="500" dirty="0"/>
              <a:t> (in </a:t>
            </a:r>
            <a:r>
              <a:rPr lang="en-GB" sz="500" dirty="0" err="1"/>
              <a:t>curr</a:t>
            </a:r>
            <a:r>
              <a:rPr lang="en-GB" sz="500" dirty="0"/>
              <a:t> frame add pg offset). </a:t>
            </a:r>
            <a:r>
              <a:rPr lang="en-GB" sz="500" b="1" dirty="0"/>
              <a:t>D</a:t>
            </a:r>
            <a:r>
              <a:rPr lang="en-GB" sz="500" dirty="0"/>
              <a:t> = more mem accesses for pcs to access mem (in TLB miss). </a:t>
            </a:r>
            <a:r>
              <a:rPr lang="en-GB" sz="500" b="1" dirty="0">
                <a:solidFill>
                  <a:srgbClr val="FF0000"/>
                </a:solidFill>
              </a:rPr>
              <a:t>P2 </a:t>
            </a:r>
            <a:r>
              <a:rPr lang="en-GB" sz="500" b="1" dirty="0">
                <a:solidFill>
                  <a:srgbClr val="FF0000"/>
                </a:solidFill>
                <a:sym typeface="Wingdings" panose="05000000000000000000" pitchFamily="2" charset="2"/>
              </a:rPr>
              <a:t></a:t>
            </a:r>
            <a:endParaRPr lang="en-GB" sz="500" b="1" dirty="0">
              <a:solidFill>
                <a:srgbClr val="FF0000"/>
              </a:solidFill>
            </a:endParaRPr>
          </a:p>
        </p:txBody>
      </p:sp>
      <p:pic>
        <p:nvPicPr>
          <p:cNvPr id="147" name="Picture 146">
            <a:extLst>
              <a:ext uri="{FF2B5EF4-FFF2-40B4-BE49-F238E27FC236}">
                <a16:creationId xmlns:a16="http://schemas.microsoft.com/office/drawing/2014/main" id="{6309EF5B-9E18-D8B7-E7BC-DF38DD9B11A5}"/>
              </a:ext>
            </a:extLst>
          </p:cNvPr>
          <p:cNvPicPr>
            <a:picLocks noChangeAspect="1"/>
          </p:cNvPicPr>
          <p:nvPr/>
        </p:nvPicPr>
        <p:blipFill rotWithShape="1">
          <a:blip r:embed="rId9"/>
          <a:srcRect l="2454" t="9928" r="1822" b="14622"/>
          <a:stretch/>
        </p:blipFill>
        <p:spPr>
          <a:xfrm>
            <a:off x="197184" y="10015131"/>
            <a:ext cx="644428" cy="172544"/>
          </a:xfrm>
          <a:prstGeom prst="rect">
            <a:avLst/>
          </a:prstGeom>
        </p:spPr>
      </p:pic>
      <p:pic>
        <p:nvPicPr>
          <p:cNvPr id="151" name="Picture 150">
            <a:extLst>
              <a:ext uri="{FF2B5EF4-FFF2-40B4-BE49-F238E27FC236}">
                <a16:creationId xmlns:a16="http://schemas.microsoft.com/office/drawing/2014/main" id="{25D35233-B7E3-CD09-DAAB-D79458C5286E}"/>
              </a:ext>
            </a:extLst>
          </p:cNvPr>
          <p:cNvPicPr>
            <a:picLocks noChangeAspect="1"/>
          </p:cNvPicPr>
          <p:nvPr/>
        </p:nvPicPr>
        <p:blipFill rotWithShape="1">
          <a:blip r:embed="rId10"/>
          <a:srcRect l="3483" t="7197" r="4027" b="12982"/>
          <a:stretch/>
        </p:blipFill>
        <p:spPr>
          <a:xfrm>
            <a:off x="96262" y="10198812"/>
            <a:ext cx="846272" cy="178224"/>
          </a:xfrm>
          <a:prstGeom prst="rect">
            <a:avLst/>
          </a:prstGeom>
        </p:spPr>
      </p:pic>
      <p:cxnSp>
        <p:nvCxnSpPr>
          <p:cNvPr id="153" name="Connector: Elbow 152">
            <a:extLst>
              <a:ext uri="{FF2B5EF4-FFF2-40B4-BE49-F238E27FC236}">
                <a16:creationId xmlns:a16="http://schemas.microsoft.com/office/drawing/2014/main" id="{1A4958B7-9738-E4A3-C5F0-7AB1B3469FD8}"/>
              </a:ext>
            </a:extLst>
          </p:cNvPr>
          <p:cNvCxnSpPr>
            <a:cxnSpLocks/>
          </p:cNvCxnSpPr>
          <p:nvPr/>
        </p:nvCxnSpPr>
        <p:spPr>
          <a:xfrm rot="5400000">
            <a:off x="943363" y="9318982"/>
            <a:ext cx="1289123" cy="1271874"/>
          </a:xfrm>
          <a:prstGeom prst="bentConnector3">
            <a:avLst>
              <a:gd name="adj1" fmla="val 55865"/>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80C4937A-D6D7-3A34-3322-1E823CE5C705}"/>
              </a:ext>
            </a:extLst>
          </p:cNvPr>
          <p:cNvSpPr txBox="1"/>
          <p:nvPr/>
        </p:nvSpPr>
        <p:spPr>
          <a:xfrm>
            <a:off x="2161792" y="9277340"/>
            <a:ext cx="1165017" cy="784830"/>
          </a:xfrm>
          <a:prstGeom prst="rect">
            <a:avLst/>
          </a:prstGeom>
          <a:noFill/>
        </p:spPr>
        <p:txBody>
          <a:bodyPr wrap="square" rtlCol="0">
            <a:spAutoFit/>
          </a:bodyPr>
          <a:lstStyle/>
          <a:p>
            <a:r>
              <a:rPr lang="en-GB" sz="500" b="1" dirty="0"/>
              <a:t>Hashed Page Table</a:t>
            </a:r>
            <a:r>
              <a:rPr lang="en-GB" sz="500" dirty="0"/>
              <a:t>: Hash table to map pg </a:t>
            </a:r>
            <a:r>
              <a:rPr lang="en-GB" sz="500" dirty="0" err="1"/>
              <a:t>nums</a:t>
            </a:r>
            <a:r>
              <a:rPr lang="en-GB" sz="500" dirty="0"/>
              <a:t> to frame </a:t>
            </a:r>
            <a:r>
              <a:rPr lang="en-GB" sz="500" dirty="0" err="1"/>
              <a:t>nums</a:t>
            </a:r>
            <a:r>
              <a:rPr lang="en-GB" sz="500" dirty="0"/>
              <a:t> (normal PT is hashed with id as hashing </a:t>
            </a:r>
            <a:r>
              <a:rPr lang="en-GB" sz="500" dirty="0" err="1"/>
              <a:t>func</a:t>
            </a:r>
            <a:r>
              <a:rPr lang="en-GB" sz="500" dirty="0"/>
              <a:t>). PT contains linked list chains of </a:t>
            </a:r>
            <a:r>
              <a:rPr lang="en-GB" sz="500" dirty="0" err="1"/>
              <a:t>pgs</a:t>
            </a:r>
            <a:r>
              <a:rPr lang="en-GB" sz="500" dirty="0"/>
              <a:t> hashing to same location (more complex hash </a:t>
            </a:r>
            <a:r>
              <a:rPr lang="en-GB" sz="500" dirty="0" err="1"/>
              <a:t>func</a:t>
            </a:r>
            <a:r>
              <a:rPr lang="en-GB" sz="500" dirty="0"/>
              <a:t> reduces PT size at expense of conflicts). Search for match of </a:t>
            </a:r>
            <a:r>
              <a:rPr lang="en-GB" sz="500" dirty="0" err="1"/>
              <a:t>virt</a:t>
            </a:r>
            <a:r>
              <a:rPr lang="en-GB" sz="500" dirty="0"/>
              <a:t> pg num in chain. Extract </a:t>
            </a:r>
            <a:r>
              <a:rPr lang="en-GB" sz="500" dirty="0" err="1"/>
              <a:t>phys</a:t>
            </a:r>
            <a:r>
              <a:rPr lang="en-GB" sz="500" dirty="0"/>
              <a:t> frame if match found.</a:t>
            </a:r>
            <a:endParaRPr lang="en-GB" sz="500" b="1" dirty="0"/>
          </a:p>
        </p:txBody>
      </p:sp>
      <p:sp>
        <p:nvSpPr>
          <p:cNvPr id="159" name="Rectangle 158">
            <a:extLst>
              <a:ext uri="{FF2B5EF4-FFF2-40B4-BE49-F238E27FC236}">
                <a16:creationId xmlns:a16="http://schemas.microsoft.com/office/drawing/2014/main" id="{65F4F0DB-8E2E-E168-8F95-5FBF4F7FEDA9}"/>
              </a:ext>
            </a:extLst>
          </p:cNvPr>
          <p:cNvSpPr/>
          <p:nvPr/>
        </p:nvSpPr>
        <p:spPr>
          <a:xfrm>
            <a:off x="2223359" y="9310727"/>
            <a:ext cx="1013402" cy="72022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TextBox 159">
            <a:extLst>
              <a:ext uri="{FF2B5EF4-FFF2-40B4-BE49-F238E27FC236}">
                <a16:creationId xmlns:a16="http://schemas.microsoft.com/office/drawing/2014/main" id="{37DF026D-67E7-2736-3742-595F2F41DDFA}"/>
              </a:ext>
            </a:extLst>
          </p:cNvPr>
          <p:cNvSpPr txBox="1"/>
          <p:nvPr/>
        </p:nvSpPr>
        <p:spPr>
          <a:xfrm>
            <a:off x="892737" y="10005767"/>
            <a:ext cx="2355129" cy="400110"/>
          </a:xfrm>
          <a:prstGeom prst="rect">
            <a:avLst/>
          </a:prstGeom>
          <a:noFill/>
        </p:spPr>
        <p:txBody>
          <a:bodyPr wrap="square" rtlCol="0">
            <a:spAutoFit/>
          </a:bodyPr>
          <a:lstStyle/>
          <a:p>
            <a:r>
              <a:rPr lang="en-GB" sz="500" b="1" dirty="0"/>
              <a:t>Inverted PT</a:t>
            </a:r>
            <a:r>
              <a:rPr lang="en-GB" sz="500" dirty="0"/>
              <a:t>: PT w/ entry for every pg/F of mem w/: </a:t>
            </a:r>
            <a:r>
              <a:rPr lang="en-GB" sz="500" dirty="0" err="1"/>
              <a:t>virt</a:t>
            </a:r>
            <a:r>
              <a:rPr lang="en-GB" sz="500" dirty="0"/>
              <a:t> </a:t>
            </a:r>
            <a:r>
              <a:rPr lang="en-GB" sz="500" dirty="0" err="1"/>
              <a:t>addr</a:t>
            </a:r>
            <a:r>
              <a:rPr lang="en-GB" sz="500" dirty="0"/>
              <a:t> of pg at location, info on owning pcs (e.g. PID). Single PT used, fast find </a:t>
            </a:r>
            <a:r>
              <a:rPr lang="en-GB" sz="500" dirty="0" err="1"/>
              <a:t>pcs+pg</a:t>
            </a:r>
            <a:r>
              <a:rPr lang="en-GB" sz="500" dirty="0"/>
              <a:t> num </a:t>
            </a:r>
            <a:r>
              <a:rPr lang="en-GB" sz="500" dirty="0" err="1"/>
              <a:t>assoc</a:t>
            </a:r>
            <a:r>
              <a:rPr lang="en-GB" sz="500" dirty="0"/>
              <a:t> w/ any F. Comp to standard PT: dec mem needed to store PT, </a:t>
            </a:r>
            <a:r>
              <a:rPr lang="en-GB" sz="500" dirty="0" err="1"/>
              <a:t>inc</a:t>
            </a:r>
            <a:r>
              <a:rPr lang="en-GB" sz="500" dirty="0"/>
              <a:t> time to search table (filter through </a:t>
            </a:r>
            <a:r>
              <a:rPr lang="en-GB" sz="500" dirty="0" err="1"/>
              <a:t>entires</a:t>
            </a:r>
            <a:r>
              <a:rPr lang="en-GB" sz="500" dirty="0"/>
              <a:t> w/ other PIDs). Can use hash table to limit linear search to one/few entries. </a:t>
            </a:r>
          </a:p>
        </p:txBody>
      </p:sp>
      <p:sp>
        <p:nvSpPr>
          <p:cNvPr id="161" name="Rectangle 160">
            <a:extLst>
              <a:ext uri="{FF2B5EF4-FFF2-40B4-BE49-F238E27FC236}">
                <a16:creationId xmlns:a16="http://schemas.microsoft.com/office/drawing/2014/main" id="{F138BB5D-35FF-1EED-85BC-4DA24C8E4329}"/>
              </a:ext>
            </a:extLst>
          </p:cNvPr>
          <p:cNvSpPr/>
          <p:nvPr/>
        </p:nvSpPr>
        <p:spPr>
          <a:xfrm>
            <a:off x="1" y="9310592"/>
            <a:ext cx="3237562" cy="108047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TextBox 161">
            <a:extLst>
              <a:ext uri="{FF2B5EF4-FFF2-40B4-BE49-F238E27FC236}">
                <a16:creationId xmlns:a16="http://schemas.microsoft.com/office/drawing/2014/main" id="{1CC38498-F9EB-B8B7-BE94-C5548B3393BB}"/>
              </a:ext>
            </a:extLst>
          </p:cNvPr>
          <p:cNvSpPr txBox="1"/>
          <p:nvPr/>
        </p:nvSpPr>
        <p:spPr>
          <a:xfrm>
            <a:off x="3176250" y="9270189"/>
            <a:ext cx="953483" cy="1169551"/>
          </a:xfrm>
          <a:prstGeom prst="rect">
            <a:avLst/>
          </a:prstGeom>
          <a:noFill/>
        </p:spPr>
        <p:txBody>
          <a:bodyPr wrap="square" rtlCol="0">
            <a:spAutoFit/>
          </a:bodyPr>
          <a:lstStyle/>
          <a:p>
            <a:r>
              <a:rPr lang="en-GB" sz="500" b="1" dirty="0"/>
              <a:t>Segmentation</a:t>
            </a:r>
            <a:r>
              <a:rPr lang="en-GB" sz="500" dirty="0"/>
              <a:t>: Paging gives 1-D </a:t>
            </a:r>
            <a:r>
              <a:rPr lang="en-GB" sz="500" dirty="0" err="1"/>
              <a:t>virt</a:t>
            </a:r>
            <a:r>
              <a:rPr lang="en-GB" sz="500" dirty="0"/>
              <a:t> </a:t>
            </a:r>
            <a:r>
              <a:rPr lang="en-GB" sz="500" dirty="0" err="1"/>
              <a:t>addr</a:t>
            </a:r>
            <a:r>
              <a:rPr lang="en-GB" sz="500" dirty="0"/>
              <a:t> space – what about separate </a:t>
            </a:r>
            <a:r>
              <a:rPr lang="en-GB" sz="500" dirty="0" err="1"/>
              <a:t>addr</a:t>
            </a:r>
            <a:r>
              <a:rPr lang="en-GB" sz="500" dirty="0"/>
              <a:t> space for code/data/stack? </a:t>
            </a:r>
            <a:r>
              <a:rPr lang="en-GB" sz="500" b="1" dirty="0"/>
              <a:t>Segment</a:t>
            </a:r>
            <a:r>
              <a:rPr lang="en-GB" sz="500" dirty="0"/>
              <a:t>: </a:t>
            </a:r>
            <a:r>
              <a:rPr lang="en-GB" sz="500" dirty="0" err="1"/>
              <a:t>indep</a:t>
            </a:r>
            <a:r>
              <a:rPr lang="en-GB" sz="500" dirty="0"/>
              <a:t> </a:t>
            </a:r>
            <a:r>
              <a:rPr lang="en-GB" sz="500" dirty="0" err="1"/>
              <a:t>addr</a:t>
            </a:r>
            <a:r>
              <a:rPr lang="en-GB" sz="500" dirty="0"/>
              <a:t> space from 0 to some max, can grow/shrink </a:t>
            </a:r>
            <a:r>
              <a:rPr lang="en-GB" sz="500" dirty="0" err="1"/>
              <a:t>indep</a:t>
            </a:r>
            <a:r>
              <a:rPr lang="en-GB" sz="500" dirty="0"/>
              <a:t>, support diff types of protection (r/w/x), unlike </a:t>
            </a:r>
            <a:r>
              <a:rPr lang="en-GB" sz="500" dirty="0" err="1"/>
              <a:t>pgs</a:t>
            </a:r>
            <a:r>
              <a:rPr lang="en-GB" sz="500" dirty="0"/>
              <a:t>, programmers aware of segments. A = good for shared libs. </a:t>
            </a:r>
            <a:r>
              <a:rPr lang="en-GB" sz="500" b="1" dirty="0"/>
              <a:t>D</a:t>
            </a:r>
            <a:r>
              <a:rPr lang="en-GB" sz="500" dirty="0"/>
              <a:t> = memory </a:t>
            </a:r>
            <a:r>
              <a:rPr lang="en-GB" sz="500" dirty="0" err="1"/>
              <a:t>alloc</a:t>
            </a:r>
            <a:r>
              <a:rPr lang="en-GB" sz="500" dirty="0"/>
              <a:t> harder due to variable size, may suffer external frag.</a:t>
            </a:r>
          </a:p>
        </p:txBody>
      </p:sp>
      <p:sp>
        <p:nvSpPr>
          <p:cNvPr id="163" name="Rectangle 162">
            <a:extLst>
              <a:ext uri="{FF2B5EF4-FFF2-40B4-BE49-F238E27FC236}">
                <a16:creationId xmlns:a16="http://schemas.microsoft.com/office/drawing/2014/main" id="{B2A91013-7FFB-869C-663C-0312199A7205}"/>
              </a:ext>
            </a:extLst>
          </p:cNvPr>
          <p:cNvSpPr/>
          <p:nvPr/>
        </p:nvSpPr>
        <p:spPr>
          <a:xfrm>
            <a:off x="3236761" y="9310356"/>
            <a:ext cx="814029" cy="10807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TextBox 163">
            <a:extLst>
              <a:ext uri="{FF2B5EF4-FFF2-40B4-BE49-F238E27FC236}">
                <a16:creationId xmlns:a16="http://schemas.microsoft.com/office/drawing/2014/main" id="{B3AFEA8D-080A-896E-14FE-CB2E8C67E7A8}"/>
              </a:ext>
            </a:extLst>
          </p:cNvPr>
          <p:cNvSpPr txBox="1"/>
          <p:nvPr/>
        </p:nvSpPr>
        <p:spPr>
          <a:xfrm>
            <a:off x="3992331" y="9271576"/>
            <a:ext cx="2052231" cy="400110"/>
          </a:xfrm>
          <a:prstGeom prst="rect">
            <a:avLst/>
          </a:prstGeom>
          <a:noFill/>
        </p:spPr>
        <p:txBody>
          <a:bodyPr wrap="square" rtlCol="0">
            <a:spAutoFit/>
          </a:bodyPr>
          <a:lstStyle/>
          <a:p>
            <a:r>
              <a:rPr lang="en-GB" sz="500" b="1" dirty="0"/>
              <a:t>Shared Memory</a:t>
            </a:r>
            <a:r>
              <a:rPr lang="en-GB" sz="500" dirty="0"/>
              <a:t>: pcs can access shared mem by having </a:t>
            </a:r>
            <a:r>
              <a:rPr lang="en-GB" sz="500" dirty="0" err="1"/>
              <a:t>pgs</a:t>
            </a:r>
            <a:r>
              <a:rPr lang="en-GB" sz="500" dirty="0"/>
              <a:t> in 2 pcs point to same frame (imp/exp mapped to files on disk). After set up, no more kernel involvement. Useful for </a:t>
            </a:r>
            <a:r>
              <a:rPr lang="en-GB" sz="500" dirty="0" err="1"/>
              <a:t>IPC+sharing</a:t>
            </a:r>
            <a:r>
              <a:rPr lang="en-GB" sz="500" dirty="0"/>
              <a:t> libs (more common to use </a:t>
            </a:r>
            <a:r>
              <a:rPr lang="en-GB" sz="500" dirty="0" err="1"/>
              <a:t>mmap</a:t>
            </a:r>
            <a:r>
              <a:rPr lang="en-GB" sz="500" dirty="0"/>
              <a:t>). </a:t>
            </a:r>
            <a:r>
              <a:rPr lang="en-GB" sz="500" b="1" dirty="0"/>
              <a:t>Comparison to Pipes</a:t>
            </a:r>
            <a:r>
              <a:rPr lang="en-GB" sz="500" dirty="0"/>
              <a:t>: higher performance (less kernel</a:t>
            </a:r>
          </a:p>
        </p:txBody>
      </p:sp>
      <p:sp>
        <p:nvSpPr>
          <p:cNvPr id="166" name="TextBox 165">
            <a:extLst>
              <a:ext uri="{FF2B5EF4-FFF2-40B4-BE49-F238E27FC236}">
                <a16:creationId xmlns:a16="http://schemas.microsoft.com/office/drawing/2014/main" id="{3199F17C-9B58-94B1-A290-3942D1501FA4}"/>
              </a:ext>
            </a:extLst>
          </p:cNvPr>
          <p:cNvSpPr txBox="1"/>
          <p:nvPr/>
        </p:nvSpPr>
        <p:spPr>
          <a:xfrm>
            <a:off x="3993751" y="9568660"/>
            <a:ext cx="2449090" cy="246221"/>
          </a:xfrm>
          <a:prstGeom prst="rect">
            <a:avLst/>
          </a:prstGeom>
          <a:noFill/>
        </p:spPr>
        <p:txBody>
          <a:bodyPr wrap="square">
            <a:spAutoFit/>
          </a:bodyPr>
          <a:lstStyle/>
          <a:p>
            <a:r>
              <a:rPr lang="en-GB" sz="500" dirty="0"/>
              <a:t>intervention, data kept in space so less copying), bi-directional comms (would need 2 pipes), less useful for </a:t>
            </a:r>
            <a:r>
              <a:rPr lang="en-GB" sz="500" dirty="0" err="1"/>
              <a:t>uni</a:t>
            </a:r>
            <a:r>
              <a:rPr lang="en-GB" sz="500" dirty="0"/>
              <a:t>-directional comms (kernel has synch for pipes). </a:t>
            </a:r>
            <a:r>
              <a:rPr lang="en-GB" sz="500" b="1" dirty="0"/>
              <a:t>System-V API</a:t>
            </a:r>
            <a:r>
              <a:rPr lang="en-GB" sz="500" dirty="0"/>
              <a:t>:</a:t>
            </a:r>
          </a:p>
        </p:txBody>
      </p:sp>
      <p:pic>
        <p:nvPicPr>
          <p:cNvPr id="168" name="Picture 167">
            <a:extLst>
              <a:ext uri="{FF2B5EF4-FFF2-40B4-BE49-F238E27FC236}">
                <a16:creationId xmlns:a16="http://schemas.microsoft.com/office/drawing/2014/main" id="{FA593430-09F7-0B51-FA6C-BDC89F190A69}"/>
              </a:ext>
            </a:extLst>
          </p:cNvPr>
          <p:cNvPicPr>
            <a:picLocks noChangeAspect="1"/>
          </p:cNvPicPr>
          <p:nvPr/>
        </p:nvPicPr>
        <p:blipFill rotWithShape="1">
          <a:blip r:embed="rId11"/>
          <a:srcRect l="1957" t="6128" r="1080" b="1245"/>
          <a:stretch/>
        </p:blipFill>
        <p:spPr>
          <a:xfrm>
            <a:off x="4067075" y="9778880"/>
            <a:ext cx="1377043" cy="517387"/>
          </a:xfrm>
          <a:prstGeom prst="rect">
            <a:avLst/>
          </a:prstGeom>
        </p:spPr>
      </p:pic>
      <p:sp>
        <p:nvSpPr>
          <p:cNvPr id="180" name="TextBox 179">
            <a:extLst>
              <a:ext uri="{FF2B5EF4-FFF2-40B4-BE49-F238E27FC236}">
                <a16:creationId xmlns:a16="http://schemas.microsoft.com/office/drawing/2014/main" id="{DE1771D2-12F9-1585-E245-BEE64EFF70B2}"/>
              </a:ext>
            </a:extLst>
          </p:cNvPr>
          <p:cNvSpPr txBox="1"/>
          <p:nvPr/>
        </p:nvSpPr>
        <p:spPr>
          <a:xfrm>
            <a:off x="5408813" y="9756686"/>
            <a:ext cx="1077990" cy="630942"/>
          </a:xfrm>
          <a:prstGeom prst="rect">
            <a:avLst/>
          </a:prstGeom>
          <a:noFill/>
        </p:spPr>
        <p:txBody>
          <a:bodyPr wrap="square" rtlCol="0">
            <a:spAutoFit/>
          </a:bodyPr>
          <a:lstStyle/>
          <a:p>
            <a:r>
              <a:rPr lang="en-GB" sz="500" b="1" dirty="0"/>
              <a:t>Meltdown Attack</a:t>
            </a:r>
            <a:r>
              <a:rPr lang="en-GB" sz="500" dirty="0"/>
              <a:t>: abuses speculative execution to access memory from cache side channel which wouldn’t be accessible when running the code (e.g. to read kernel memory without correct privileges).</a:t>
            </a:r>
          </a:p>
        </p:txBody>
      </p:sp>
      <p:sp>
        <p:nvSpPr>
          <p:cNvPr id="181" name="Rectangle 180">
            <a:extLst>
              <a:ext uri="{FF2B5EF4-FFF2-40B4-BE49-F238E27FC236}">
                <a16:creationId xmlns:a16="http://schemas.microsoft.com/office/drawing/2014/main" id="{66AA0739-4BA7-7F2E-6D8F-C7DD669AB091}"/>
              </a:ext>
            </a:extLst>
          </p:cNvPr>
          <p:cNvSpPr/>
          <p:nvPr/>
        </p:nvSpPr>
        <p:spPr>
          <a:xfrm>
            <a:off x="5458143" y="9780170"/>
            <a:ext cx="936893" cy="58302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463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5A815-F56F-F0DB-B3BD-C19E6C4E732F}"/>
              </a:ext>
            </a:extLst>
          </p:cNvPr>
          <p:cNvSpPr txBox="1"/>
          <p:nvPr/>
        </p:nvSpPr>
        <p:spPr>
          <a:xfrm>
            <a:off x="0" y="8956548"/>
            <a:ext cx="4520211" cy="477054"/>
          </a:xfrm>
          <a:prstGeom prst="rect">
            <a:avLst/>
          </a:prstGeom>
          <a:noFill/>
        </p:spPr>
        <p:txBody>
          <a:bodyPr wrap="square" rtlCol="0">
            <a:spAutoFit/>
          </a:bodyPr>
          <a:lstStyle/>
          <a:p>
            <a:r>
              <a:rPr lang="en-GB" sz="500" b="1" dirty="0"/>
              <a:t>Security</a:t>
            </a:r>
            <a:r>
              <a:rPr lang="en-GB" sz="500" dirty="0"/>
              <a:t>: </a:t>
            </a:r>
            <a:r>
              <a:rPr lang="en-GB" sz="500" b="1" dirty="0"/>
              <a:t>Goals</a:t>
            </a:r>
            <a:r>
              <a:rPr lang="en-GB" sz="500" dirty="0"/>
              <a:t>: data confidentiality (theft of data), data integrity (destruction/alteration), system availability (DoS). </a:t>
            </a:r>
            <a:r>
              <a:rPr lang="en-GB" sz="500" b="1" dirty="0"/>
              <a:t>Policy v Mechanism</a:t>
            </a:r>
            <a:r>
              <a:rPr lang="en-GB" sz="500" dirty="0"/>
              <a:t>: P = what security if provided (what is protected, who has access, what access permitted), M = how to </a:t>
            </a:r>
            <a:r>
              <a:rPr lang="en-GB" sz="500" dirty="0" err="1"/>
              <a:t>impl</a:t>
            </a:r>
            <a:r>
              <a:rPr lang="en-GB" sz="500" dirty="0"/>
              <a:t> P. Same M can support diff Ps. </a:t>
            </a:r>
            <a:r>
              <a:rPr lang="en-GB" sz="500" b="1" dirty="0"/>
              <a:t>People Security</a:t>
            </a:r>
            <a:r>
              <a:rPr lang="en-GB" sz="500" dirty="0"/>
              <a:t>: attacks by insiders (abuse privileges), social engineering (phishing, blagging, shouldering), convenience (not changing </a:t>
            </a:r>
            <a:r>
              <a:rPr lang="en-GB" sz="500" dirty="0" err="1"/>
              <a:t>pwords</a:t>
            </a:r>
            <a:r>
              <a:rPr lang="en-GB" sz="500" dirty="0"/>
              <a:t> often enough), ignorance/lack of knowledge. </a:t>
            </a:r>
            <a:r>
              <a:rPr lang="en-GB" sz="500" b="1" dirty="0"/>
              <a:t>Hardware Security</a:t>
            </a:r>
            <a:r>
              <a:rPr lang="en-GB" sz="500" dirty="0"/>
              <a:t>: </a:t>
            </a:r>
            <a:r>
              <a:rPr lang="en-GB" sz="500" dirty="0" err="1"/>
              <a:t>phys</a:t>
            </a:r>
            <a:r>
              <a:rPr lang="en-GB" sz="500" dirty="0"/>
              <a:t> access (damage machine, read/alter contents of disk, snoop on/forge network traffic), hardware flaws (side channel attacks e.g. cache attack, timing attack, data </a:t>
            </a:r>
            <a:r>
              <a:rPr lang="en-GB" sz="500" dirty="0" err="1"/>
              <a:t>remnance</a:t>
            </a:r>
            <a:r>
              <a:rPr lang="en-GB" sz="500" dirty="0"/>
              <a:t>, </a:t>
            </a:r>
          </a:p>
          <a:p>
            <a:r>
              <a:rPr lang="en-GB" sz="500" dirty="0"/>
              <a:t>or badly </a:t>
            </a:r>
            <a:r>
              <a:rPr lang="en-GB" sz="500" dirty="0" err="1"/>
              <a:t>impl</a:t>
            </a:r>
            <a:r>
              <a:rPr lang="en-GB" sz="500" dirty="0"/>
              <a:t> access control). </a:t>
            </a:r>
            <a:r>
              <a:rPr lang="en-GB" sz="500" b="1" dirty="0"/>
              <a:t>Software security</a:t>
            </a:r>
            <a:r>
              <a:rPr lang="en-GB" sz="500" dirty="0"/>
              <a:t>: buffer overflow, integer overflow, string formatting. Can gain root privileges/crash app/steal data/deny access to sys.</a:t>
            </a:r>
          </a:p>
        </p:txBody>
      </p:sp>
      <p:sp>
        <p:nvSpPr>
          <p:cNvPr id="5" name="TextBox 4">
            <a:extLst>
              <a:ext uri="{FF2B5EF4-FFF2-40B4-BE49-F238E27FC236}">
                <a16:creationId xmlns:a16="http://schemas.microsoft.com/office/drawing/2014/main" id="{E2ABED0D-A87C-469E-2507-C7850ACBFBDF}"/>
              </a:ext>
            </a:extLst>
          </p:cNvPr>
          <p:cNvSpPr txBox="1"/>
          <p:nvPr/>
        </p:nvSpPr>
        <p:spPr>
          <a:xfrm>
            <a:off x="4367770" y="9081402"/>
            <a:ext cx="3047444" cy="861774"/>
          </a:xfrm>
          <a:prstGeom prst="rect">
            <a:avLst/>
          </a:prstGeom>
          <a:noFill/>
        </p:spPr>
        <p:txBody>
          <a:bodyPr wrap="square" rtlCol="0">
            <a:spAutoFit/>
          </a:bodyPr>
          <a:lstStyle/>
          <a:p>
            <a:r>
              <a:rPr lang="en-GB" sz="500" b="1" dirty="0"/>
              <a:t>Access Control</a:t>
            </a:r>
            <a:r>
              <a:rPr lang="en-GB" sz="500" dirty="0"/>
              <a:t>: Principals = users/pcs. </a:t>
            </a:r>
            <a:r>
              <a:rPr lang="en-GB" sz="500" b="1" dirty="0"/>
              <a:t>Authentication</a:t>
            </a:r>
            <a:r>
              <a:rPr lang="en-GB" sz="500" dirty="0"/>
              <a:t>: Personal characteristics: (key based on user, usually biometrics/signature). </a:t>
            </a:r>
            <a:r>
              <a:rPr lang="en-GB" sz="500" b="1" dirty="0"/>
              <a:t>A</a:t>
            </a:r>
            <a:r>
              <a:rPr lang="en-GB" sz="500" dirty="0"/>
              <a:t> = hard to forge, convenience. </a:t>
            </a:r>
            <a:r>
              <a:rPr lang="en-GB" sz="500" b="1" dirty="0"/>
              <a:t>D</a:t>
            </a:r>
            <a:r>
              <a:rPr lang="en-GB" sz="500" dirty="0"/>
              <a:t> = special hardware (expensive), false +</a:t>
            </a:r>
            <a:r>
              <a:rPr lang="en-GB" sz="500" dirty="0" err="1"/>
              <a:t>ves</a:t>
            </a:r>
            <a:r>
              <a:rPr lang="en-GB" sz="500" dirty="0"/>
              <a:t>/-</a:t>
            </a:r>
            <a:r>
              <a:rPr lang="en-GB" sz="500" dirty="0" err="1"/>
              <a:t>ves</a:t>
            </a:r>
            <a:r>
              <a:rPr lang="en-GB" sz="500" dirty="0"/>
              <a:t>. Possessions: RFID cards, implants, secure keys, 2FA. </a:t>
            </a:r>
            <a:r>
              <a:rPr lang="en-GB" sz="500" b="1" dirty="0"/>
              <a:t>A</a:t>
            </a:r>
            <a:r>
              <a:rPr lang="en-GB" sz="500" dirty="0"/>
              <a:t> = convenience. </a:t>
            </a:r>
            <a:r>
              <a:rPr lang="en-GB" sz="500" b="1" dirty="0"/>
              <a:t>D</a:t>
            </a:r>
            <a:r>
              <a:rPr lang="en-GB" sz="500" dirty="0"/>
              <a:t> = lost/stolen (impersonation), sometimes expensive (complex locks/card scanners). Knowledge: secret known to user (password, with </a:t>
            </a:r>
            <a:r>
              <a:rPr lang="en-GB" sz="500" dirty="0" err="1"/>
              <a:t>freq</a:t>
            </a:r>
            <a:r>
              <a:rPr lang="en-GB" sz="500" dirty="0"/>
              <a:t> turnover). </a:t>
            </a:r>
            <a:r>
              <a:rPr lang="en-GB" sz="500" b="1" dirty="0"/>
              <a:t>A</a:t>
            </a:r>
            <a:r>
              <a:rPr lang="en-GB" sz="500" dirty="0"/>
              <a:t> = cheap, secure if secret. </a:t>
            </a:r>
            <a:r>
              <a:rPr lang="en-GB" sz="500" b="1" dirty="0"/>
              <a:t>D</a:t>
            </a:r>
            <a:r>
              <a:rPr lang="en-GB" sz="500" dirty="0"/>
              <a:t> = password reuse diminishes security, only as secure as password storage, dictionary attacks. </a:t>
            </a:r>
            <a:r>
              <a:rPr lang="en-GB" sz="500" b="1" dirty="0"/>
              <a:t>Authorisation</a:t>
            </a:r>
            <a:r>
              <a:rPr lang="en-GB" sz="500" dirty="0"/>
              <a:t>: who can access what and how. </a:t>
            </a:r>
            <a:r>
              <a:rPr lang="en-GB" sz="500" i="1" dirty="0"/>
              <a:t>Principle of Least Privilege</a:t>
            </a:r>
            <a:r>
              <a:rPr lang="en-GB" sz="500" dirty="0"/>
              <a:t>: user gets min </a:t>
            </a:r>
            <a:r>
              <a:rPr lang="en-GB" sz="500" dirty="0" err="1"/>
              <a:t>reqs</a:t>
            </a:r>
            <a:r>
              <a:rPr lang="en-GB" sz="500" dirty="0"/>
              <a:t> to carry out task. Sometimes more given by default/for convenience. Access rights defined as objects with operations permitted on them. Principal executing in domain D has access rights specified by D. Access control matrix (col = </a:t>
            </a:r>
            <a:r>
              <a:rPr lang="en-GB" sz="500" dirty="0" err="1"/>
              <a:t>obj</a:t>
            </a:r>
            <a:r>
              <a:rPr lang="en-GB" sz="500" dirty="0"/>
              <a:t>, row = principal). Access control list </a:t>
            </a:r>
            <a:r>
              <a:rPr lang="en-GB" sz="500" dirty="0">
                <a:sym typeface="Wingdings" panose="05000000000000000000" pitchFamily="2" charset="2"/>
              </a:rPr>
              <a:t></a:t>
            </a:r>
            <a:r>
              <a:rPr lang="en-GB" sz="500" dirty="0"/>
              <a:t> 2D </a:t>
            </a:r>
            <a:r>
              <a:rPr lang="en-GB" sz="500" dirty="0" err="1"/>
              <a:t>arr</a:t>
            </a:r>
            <a:r>
              <a:rPr lang="en-GB" sz="500" dirty="0"/>
              <a:t> too large to store, so store each col as list + associate with object. Capability list = rows of matrix as lists </a:t>
            </a:r>
            <a:r>
              <a:rPr lang="en-GB" sz="500" dirty="0" err="1"/>
              <a:t>assoc</a:t>
            </a:r>
            <a:r>
              <a:rPr lang="en-GB" sz="500" dirty="0"/>
              <a:t> with principals.</a:t>
            </a:r>
          </a:p>
        </p:txBody>
      </p:sp>
      <p:sp>
        <p:nvSpPr>
          <p:cNvPr id="7" name="TextBox 6">
            <a:extLst>
              <a:ext uri="{FF2B5EF4-FFF2-40B4-BE49-F238E27FC236}">
                <a16:creationId xmlns:a16="http://schemas.microsoft.com/office/drawing/2014/main" id="{8C77F359-1925-F4D6-A660-E7866B67C360}"/>
              </a:ext>
            </a:extLst>
          </p:cNvPr>
          <p:cNvSpPr txBox="1"/>
          <p:nvPr/>
        </p:nvSpPr>
        <p:spPr>
          <a:xfrm>
            <a:off x="2555078" y="9373838"/>
            <a:ext cx="2012002" cy="553998"/>
          </a:xfrm>
          <a:prstGeom prst="rect">
            <a:avLst/>
          </a:prstGeom>
          <a:noFill/>
        </p:spPr>
        <p:txBody>
          <a:bodyPr wrap="square">
            <a:spAutoFit/>
          </a:bodyPr>
          <a:lstStyle/>
          <a:p>
            <a:r>
              <a:rPr lang="en-GB" sz="500" b="1" dirty="0"/>
              <a:t>Password protection</a:t>
            </a:r>
            <a:r>
              <a:rPr lang="en-GB" sz="500" dirty="0"/>
              <a:t>: only store 1-way hash of password </a:t>
            </a:r>
          </a:p>
          <a:p>
            <a:r>
              <a:rPr lang="en-GB" sz="500" dirty="0"/>
              <a:t>(</a:t>
            </a:r>
            <a:r>
              <a:rPr lang="en-GB" sz="500" dirty="0">
                <a:solidFill>
                  <a:srgbClr val="00B050"/>
                </a:solidFill>
              </a:rPr>
              <a:t>etc/passwd </a:t>
            </a:r>
            <a:r>
              <a:rPr lang="en-GB" sz="500" dirty="0">
                <a:solidFill>
                  <a:srgbClr val="00B050"/>
                </a:solidFill>
                <a:sym typeface="Wingdings" panose="05000000000000000000" pitchFamily="2" charset="2"/>
              </a:rPr>
              <a:t> </a:t>
            </a:r>
            <a:r>
              <a:rPr lang="en-GB" sz="500" dirty="0">
                <a:solidFill>
                  <a:srgbClr val="00B050"/>
                </a:solidFill>
              </a:rPr>
              <a:t>plaintext passwords, etc/shadow </a:t>
            </a:r>
            <a:r>
              <a:rPr lang="en-GB" sz="500" dirty="0">
                <a:solidFill>
                  <a:srgbClr val="00B050"/>
                </a:solidFill>
                <a:sym typeface="Wingdings" panose="05000000000000000000" pitchFamily="2" charset="2"/>
              </a:rPr>
              <a:t> </a:t>
            </a:r>
            <a:r>
              <a:rPr lang="en-GB" sz="500" dirty="0">
                <a:solidFill>
                  <a:srgbClr val="00B050"/>
                </a:solidFill>
              </a:rPr>
              <a:t>hashed </a:t>
            </a:r>
            <a:r>
              <a:rPr lang="en-GB" sz="500" dirty="0" err="1">
                <a:solidFill>
                  <a:srgbClr val="00B050"/>
                </a:solidFill>
              </a:rPr>
              <a:t>pwds</a:t>
            </a:r>
            <a:r>
              <a:rPr lang="en-GB" sz="500" dirty="0"/>
              <a:t>). </a:t>
            </a:r>
            <a:r>
              <a:rPr lang="en-GB" sz="500" b="1" dirty="0"/>
              <a:t>Rainbow Tables</a:t>
            </a:r>
            <a:r>
              <a:rPr lang="en-GB" sz="500" dirty="0"/>
              <a:t>: table of hashes for most popular passwords. Hash </a:t>
            </a:r>
            <a:r>
              <a:rPr lang="en-GB" sz="500" dirty="0" err="1"/>
              <a:t>func</a:t>
            </a:r>
            <a:r>
              <a:rPr lang="en-GB" sz="500" dirty="0"/>
              <a:t> cannot be inverted so must brute force. </a:t>
            </a:r>
            <a:r>
              <a:rPr lang="en-GB" sz="500" b="1" dirty="0"/>
              <a:t>Password Salting</a:t>
            </a:r>
            <a:r>
              <a:rPr lang="en-GB" sz="500" dirty="0"/>
              <a:t>: salt created upon account creation, stored with hash (which takes salt </a:t>
            </a:r>
          </a:p>
          <a:p>
            <a:r>
              <a:rPr lang="en-GB" sz="500" dirty="0"/>
              <a:t>as param). Use salt to calc password when user logs in.</a:t>
            </a:r>
          </a:p>
        </p:txBody>
      </p:sp>
      <p:sp>
        <p:nvSpPr>
          <p:cNvPr id="8" name="TextBox 7">
            <a:extLst>
              <a:ext uri="{FF2B5EF4-FFF2-40B4-BE49-F238E27FC236}">
                <a16:creationId xmlns:a16="http://schemas.microsoft.com/office/drawing/2014/main" id="{AA61D26C-344C-68A6-48CF-D8D869488EC5}"/>
              </a:ext>
            </a:extLst>
          </p:cNvPr>
          <p:cNvSpPr txBox="1"/>
          <p:nvPr/>
        </p:nvSpPr>
        <p:spPr>
          <a:xfrm>
            <a:off x="-4460" y="9379656"/>
            <a:ext cx="1706137" cy="1015663"/>
          </a:xfrm>
          <a:prstGeom prst="rect">
            <a:avLst/>
          </a:prstGeom>
          <a:noFill/>
        </p:spPr>
        <p:txBody>
          <a:bodyPr wrap="square" rtlCol="0">
            <a:spAutoFit/>
          </a:bodyPr>
          <a:lstStyle/>
          <a:p>
            <a:r>
              <a:rPr lang="en-GB" sz="500" b="1" dirty="0"/>
              <a:t>UNIX/Linux File Access</a:t>
            </a:r>
            <a:r>
              <a:rPr lang="en-GB" sz="500" dirty="0"/>
              <a:t>: users are principals, each has UID. Can belong to +1 groups. UID = 0 = root (all access rights). All files are objects, can belong to at most one group. </a:t>
            </a:r>
          </a:p>
          <a:p>
            <a:r>
              <a:rPr lang="pt-BR" sz="500" b="1" dirty="0">
                <a:solidFill>
                  <a:srgbClr val="FF0000"/>
                </a:solidFill>
              </a:rPr>
              <a:t>-</a:t>
            </a:r>
            <a:r>
              <a:rPr lang="pt-BR" sz="500" b="1" dirty="0">
                <a:solidFill>
                  <a:srgbClr val="FF6600"/>
                </a:solidFill>
              </a:rPr>
              <a:t>rw-</a:t>
            </a:r>
            <a:r>
              <a:rPr lang="pt-BR" sz="500" b="1" dirty="0">
                <a:solidFill>
                  <a:schemeClr val="accent4">
                    <a:lumMod val="75000"/>
                  </a:schemeClr>
                </a:solidFill>
              </a:rPr>
              <a:t>r--</a:t>
            </a:r>
            <a:r>
              <a:rPr lang="pt-BR" sz="500" b="1" dirty="0">
                <a:solidFill>
                  <a:srgbClr val="00B050"/>
                </a:solidFill>
              </a:rPr>
              <a:t>r--</a:t>
            </a:r>
            <a:r>
              <a:rPr lang="pt-BR" sz="500" b="1" dirty="0"/>
              <a:t> 1 </a:t>
            </a:r>
            <a:r>
              <a:rPr lang="pt-BR" sz="500" b="1" dirty="0">
                <a:solidFill>
                  <a:srgbClr val="0070C0"/>
                </a:solidFill>
              </a:rPr>
              <a:t>prp</a:t>
            </a:r>
            <a:r>
              <a:rPr lang="pt-BR" sz="500" b="1" dirty="0"/>
              <a:t> </a:t>
            </a:r>
            <a:r>
              <a:rPr lang="pt-BR" sz="500" b="1" dirty="0">
                <a:solidFill>
                  <a:srgbClr val="7030A0"/>
                </a:solidFill>
              </a:rPr>
              <a:t>lsds</a:t>
            </a:r>
            <a:r>
              <a:rPr lang="pt-BR" sz="500" b="1" dirty="0"/>
              <a:t> 2517522 Mar 9 09:14 test.txt </a:t>
            </a:r>
            <a:r>
              <a:rPr lang="pt-BR" sz="500" dirty="0">
                <a:sym typeface="Wingdings" panose="05000000000000000000" pitchFamily="2" charset="2"/>
              </a:rPr>
              <a:t> </a:t>
            </a:r>
            <a:r>
              <a:rPr lang="pt-BR" sz="500" dirty="0">
                <a:solidFill>
                  <a:srgbClr val="FF0000"/>
                </a:solidFill>
                <a:sym typeface="Wingdings" panose="05000000000000000000" pitchFamily="2" charset="2"/>
              </a:rPr>
              <a:t>file type (- = reg, d = dir, b = block f, c = char f, l = symbo link, p = pipe, s = socket)</a:t>
            </a:r>
            <a:r>
              <a:rPr lang="pt-BR" sz="500" dirty="0">
                <a:sym typeface="Wingdings" panose="05000000000000000000" pitchFamily="2" charset="2"/>
              </a:rPr>
              <a:t>,</a:t>
            </a:r>
            <a:r>
              <a:rPr lang="pt-BR" sz="500" dirty="0">
                <a:solidFill>
                  <a:srgbClr val="FF0000"/>
                </a:solidFill>
                <a:sym typeface="Wingdings" panose="05000000000000000000" pitchFamily="2" charset="2"/>
              </a:rPr>
              <a:t> </a:t>
            </a:r>
            <a:r>
              <a:rPr lang="pt-BR" sz="500" dirty="0">
                <a:solidFill>
                  <a:srgbClr val="FF6600"/>
                </a:solidFill>
                <a:sym typeface="Wingdings" panose="05000000000000000000" pitchFamily="2" charset="2"/>
              </a:rPr>
              <a:t>owner rights</a:t>
            </a:r>
            <a:r>
              <a:rPr lang="pt-BR" sz="500" dirty="0">
                <a:sym typeface="Wingdings" panose="05000000000000000000" pitchFamily="2" charset="2"/>
              </a:rPr>
              <a:t>, </a:t>
            </a:r>
            <a:r>
              <a:rPr lang="pt-BR" sz="500" dirty="0">
                <a:solidFill>
                  <a:schemeClr val="accent4">
                    <a:lumMod val="75000"/>
                  </a:schemeClr>
                </a:solidFill>
                <a:sym typeface="Wingdings" panose="05000000000000000000" pitchFamily="2" charset="2"/>
              </a:rPr>
              <a:t>group rights</a:t>
            </a:r>
            <a:r>
              <a:rPr lang="pt-BR" sz="500" dirty="0">
                <a:sym typeface="Wingdings" panose="05000000000000000000" pitchFamily="2" charset="2"/>
              </a:rPr>
              <a:t>, </a:t>
            </a:r>
            <a:r>
              <a:rPr lang="pt-BR" sz="500" dirty="0">
                <a:solidFill>
                  <a:srgbClr val="00B050"/>
                </a:solidFill>
                <a:sym typeface="Wingdings" panose="05000000000000000000" pitchFamily="2" charset="2"/>
              </a:rPr>
              <a:t>else rights</a:t>
            </a:r>
            <a:r>
              <a:rPr lang="pt-BR" sz="500" dirty="0">
                <a:sym typeface="Wingdings" panose="05000000000000000000" pitchFamily="2" charset="2"/>
              </a:rPr>
              <a:t>, </a:t>
            </a:r>
            <a:r>
              <a:rPr lang="pt-BR" sz="500" dirty="0">
                <a:solidFill>
                  <a:srgbClr val="0070C0"/>
                </a:solidFill>
                <a:sym typeface="Wingdings" panose="05000000000000000000" pitchFamily="2" charset="2"/>
              </a:rPr>
              <a:t>owner</a:t>
            </a:r>
            <a:r>
              <a:rPr lang="pt-BR" sz="500" dirty="0">
                <a:sym typeface="Wingdings" panose="05000000000000000000" pitchFamily="2" charset="2"/>
              </a:rPr>
              <a:t>, </a:t>
            </a:r>
            <a:r>
              <a:rPr lang="pt-BR" sz="500" dirty="0">
                <a:solidFill>
                  <a:srgbClr val="7030A0"/>
                </a:solidFill>
                <a:sym typeface="Wingdings" panose="05000000000000000000" pitchFamily="2" charset="2"/>
              </a:rPr>
              <a:t>group name</a:t>
            </a:r>
            <a:r>
              <a:rPr lang="pt-BR" sz="500" dirty="0">
                <a:sym typeface="Wingdings" panose="05000000000000000000" pitchFamily="2" charset="2"/>
              </a:rPr>
              <a:t>. Permission bits (- = none, r = read, w = write, x = exec, s = setuid/gid, t = sticky bit).</a:t>
            </a:r>
            <a:r>
              <a:rPr lang="en-GB" sz="500" dirty="0"/>
              <a:t> File exec w/ </a:t>
            </a:r>
            <a:r>
              <a:rPr lang="en-GB" sz="500" dirty="0" err="1"/>
              <a:t>privs</a:t>
            </a:r>
            <a:r>
              <a:rPr lang="en-GB" sz="500" dirty="0"/>
              <a:t> of user executing. SUID set </a:t>
            </a:r>
            <a:r>
              <a:rPr lang="en-GB" sz="500" dirty="0">
                <a:sym typeface="Wingdings" panose="05000000000000000000" pitchFamily="2" charset="2"/>
              </a:rPr>
              <a:t> use owner’s </a:t>
            </a:r>
            <a:r>
              <a:rPr lang="en-GB" sz="500" dirty="0" err="1">
                <a:sym typeface="Wingdings" panose="05000000000000000000" pitchFamily="2" charset="2"/>
              </a:rPr>
              <a:t>privs</a:t>
            </a:r>
            <a:r>
              <a:rPr lang="en-GB" sz="500" dirty="0">
                <a:sym typeface="Wingdings" panose="05000000000000000000" pitchFamily="2" charset="2"/>
              </a:rPr>
              <a:t>. Each user has effectively 3 UIDs: 1. Real UID = ID of user that started pcs, 2. Effective UID = ID of executing process, 3. Saved UID = UID the effective UID can be switched to.</a:t>
            </a:r>
            <a:endParaRPr lang="en-GB" sz="500" dirty="0"/>
          </a:p>
        </p:txBody>
      </p:sp>
      <p:sp>
        <p:nvSpPr>
          <p:cNvPr id="9" name="TextBox 8">
            <a:extLst>
              <a:ext uri="{FF2B5EF4-FFF2-40B4-BE49-F238E27FC236}">
                <a16:creationId xmlns:a16="http://schemas.microsoft.com/office/drawing/2014/main" id="{A3C05B82-B2B4-212C-D1C5-394803C73D13}"/>
              </a:ext>
            </a:extLst>
          </p:cNvPr>
          <p:cNvSpPr txBox="1"/>
          <p:nvPr/>
        </p:nvSpPr>
        <p:spPr>
          <a:xfrm>
            <a:off x="1558228" y="9855825"/>
            <a:ext cx="1074895" cy="553998"/>
          </a:xfrm>
          <a:prstGeom prst="rect">
            <a:avLst/>
          </a:prstGeom>
          <a:noFill/>
        </p:spPr>
        <p:txBody>
          <a:bodyPr wrap="square" rtlCol="0">
            <a:spAutoFit/>
          </a:bodyPr>
          <a:lstStyle/>
          <a:p>
            <a:r>
              <a:rPr lang="en-GB" sz="500" b="1" dirty="0"/>
              <a:t>Capability Lists</a:t>
            </a:r>
            <a:r>
              <a:rPr lang="en-GB" sz="500" dirty="0"/>
              <a:t>: capabilities are protected pointers to objects, specifying permitted operations. Kernel owns capability info, user uses </a:t>
            </a:r>
            <a:r>
              <a:rPr lang="en-GB" sz="500" dirty="0" err="1"/>
              <a:t>fd</a:t>
            </a:r>
            <a:r>
              <a:rPr lang="en-GB" sz="500" dirty="0"/>
              <a:t> as a key of sorts for indirect access to info.  </a:t>
            </a:r>
          </a:p>
        </p:txBody>
      </p:sp>
      <p:sp>
        <p:nvSpPr>
          <p:cNvPr id="10" name="TextBox 9">
            <a:extLst>
              <a:ext uri="{FF2B5EF4-FFF2-40B4-BE49-F238E27FC236}">
                <a16:creationId xmlns:a16="http://schemas.microsoft.com/office/drawing/2014/main" id="{2B479F80-E682-8FC2-727A-B863A6663ED4}"/>
              </a:ext>
            </a:extLst>
          </p:cNvPr>
          <p:cNvSpPr txBox="1"/>
          <p:nvPr/>
        </p:nvSpPr>
        <p:spPr>
          <a:xfrm>
            <a:off x="4558456" y="9856313"/>
            <a:ext cx="1913290" cy="553998"/>
          </a:xfrm>
          <a:prstGeom prst="rect">
            <a:avLst/>
          </a:prstGeom>
          <a:noFill/>
        </p:spPr>
        <p:txBody>
          <a:bodyPr wrap="square" rtlCol="0">
            <a:spAutoFit/>
          </a:bodyPr>
          <a:lstStyle/>
          <a:p>
            <a:r>
              <a:rPr lang="en-GB" sz="500" b="1" dirty="0"/>
              <a:t>DAC vs MAC</a:t>
            </a:r>
            <a:r>
              <a:rPr lang="en-GB" sz="500" dirty="0"/>
              <a:t>: DAC = Discretionary Access Control = principals determine access rights to their objects (</a:t>
            </a:r>
            <a:r>
              <a:rPr lang="en-GB" sz="500" dirty="0">
                <a:solidFill>
                  <a:srgbClr val="00B050"/>
                </a:solidFill>
              </a:rPr>
              <a:t>default</a:t>
            </a:r>
            <a:r>
              <a:rPr lang="en-GB" sz="500" dirty="0"/>
              <a:t>). MAC = Mandatory Access Control = system rules/policies determine </a:t>
            </a:r>
          </a:p>
          <a:p>
            <a:r>
              <a:rPr lang="en-GB" sz="500" dirty="0"/>
              <a:t>ARs. </a:t>
            </a:r>
            <a:r>
              <a:rPr lang="en-GB" sz="500" b="1" dirty="0"/>
              <a:t>Bell – La </a:t>
            </a:r>
            <a:r>
              <a:rPr lang="en-GB" sz="500" b="1" dirty="0" err="1"/>
              <a:t>Padula</a:t>
            </a:r>
            <a:r>
              <a:rPr lang="en-GB" sz="500" b="1" dirty="0"/>
              <a:t> Model</a:t>
            </a:r>
            <a:r>
              <a:rPr lang="en-GB" sz="500" dirty="0"/>
              <a:t>: MAC policy where info doesn’t </a:t>
            </a:r>
          </a:p>
          <a:p>
            <a:r>
              <a:rPr lang="en-GB" sz="500" dirty="0"/>
              <a:t>travel down security hierarchy. Pcs only read at its’ security </a:t>
            </a:r>
          </a:p>
          <a:p>
            <a:r>
              <a:rPr lang="en-GB" sz="500" dirty="0"/>
              <a:t>level or lower, only write at same/higher. </a:t>
            </a:r>
            <a:r>
              <a:rPr lang="en-GB" sz="500" b="1" dirty="0"/>
              <a:t>Biba Model</a:t>
            </a:r>
            <a:r>
              <a:rPr lang="en-GB" sz="500" dirty="0"/>
              <a:t>: opp.</a:t>
            </a:r>
          </a:p>
        </p:txBody>
      </p:sp>
      <p:sp>
        <p:nvSpPr>
          <p:cNvPr id="11" name="TextBox 10">
            <a:extLst>
              <a:ext uri="{FF2B5EF4-FFF2-40B4-BE49-F238E27FC236}">
                <a16:creationId xmlns:a16="http://schemas.microsoft.com/office/drawing/2014/main" id="{1EDA1EC7-F62D-EEE7-304C-0D89CAF877FF}"/>
              </a:ext>
            </a:extLst>
          </p:cNvPr>
          <p:cNvSpPr txBox="1"/>
          <p:nvPr/>
        </p:nvSpPr>
        <p:spPr>
          <a:xfrm>
            <a:off x="6170254" y="9853929"/>
            <a:ext cx="1244959" cy="553998"/>
          </a:xfrm>
          <a:prstGeom prst="rect">
            <a:avLst/>
          </a:prstGeom>
          <a:noFill/>
        </p:spPr>
        <p:txBody>
          <a:bodyPr wrap="square" rtlCol="0">
            <a:spAutoFit/>
          </a:bodyPr>
          <a:lstStyle/>
          <a:p>
            <a:r>
              <a:rPr lang="en-GB" sz="500" b="1" dirty="0"/>
              <a:t>Design Principles</a:t>
            </a:r>
            <a:r>
              <a:rPr lang="en-GB" sz="500" dirty="0"/>
              <a:t>: Least privilege = pcs run with lowest </a:t>
            </a:r>
            <a:r>
              <a:rPr lang="en-GB" sz="500" dirty="0" err="1"/>
              <a:t>priv</a:t>
            </a:r>
            <a:r>
              <a:rPr lang="en-GB" sz="500" dirty="0"/>
              <a:t> </a:t>
            </a:r>
            <a:r>
              <a:rPr lang="en-GB" sz="500" dirty="0" err="1"/>
              <a:t>poss</a:t>
            </a:r>
            <a:r>
              <a:rPr lang="en-GB" sz="500" dirty="0"/>
              <a:t>, default no access. </a:t>
            </a:r>
            <a:r>
              <a:rPr lang="en-GB" sz="500" dirty="0" err="1"/>
              <a:t>Simple+uniform</a:t>
            </a:r>
            <a:r>
              <a:rPr lang="en-GB" sz="500" dirty="0"/>
              <a:t> mechanism, psychologically acceptable (if too complex/burdensome ppl will not </a:t>
            </a:r>
            <a:r>
              <a:rPr lang="en-GB" sz="500" dirty="0" err="1"/>
              <a:t>impl</a:t>
            </a:r>
            <a:r>
              <a:rPr lang="en-GB" sz="500" dirty="0"/>
              <a:t>), public (can be critiqued for flaws).</a:t>
            </a:r>
          </a:p>
        </p:txBody>
      </p:sp>
      <p:pic>
        <p:nvPicPr>
          <p:cNvPr id="13" name="Picture 12">
            <a:extLst>
              <a:ext uri="{FF2B5EF4-FFF2-40B4-BE49-F238E27FC236}">
                <a16:creationId xmlns:a16="http://schemas.microsoft.com/office/drawing/2014/main" id="{D21490F4-4FB6-31E6-EE63-AFA594A7488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284" t="8420" r="1501" b="6539"/>
          <a:stretch/>
        </p:blipFill>
        <p:spPr>
          <a:xfrm>
            <a:off x="2514898" y="9904148"/>
            <a:ext cx="2103797" cy="461384"/>
          </a:xfrm>
          <a:prstGeom prst="rect">
            <a:avLst/>
          </a:prstGeom>
        </p:spPr>
      </p:pic>
      <p:pic>
        <p:nvPicPr>
          <p:cNvPr id="22" name="Picture 21">
            <a:extLst>
              <a:ext uri="{FF2B5EF4-FFF2-40B4-BE49-F238E27FC236}">
                <a16:creationId xmlns:a16="http://schemas.microsoft.com/office/drawing/2014/main" id="{602FAFC0-8880-9617-AA38-CA7CA1FC142A}"/>
              </a:ext>
            </a:extLst>
          </p:cNvPr>
          <p:cNvPicPr>
            <a:picLocks noChangeAspect="1"/>
          </p:cNvPicPr>
          <p:nvPr/>
        </p:nvPicPr>
        <p:blipFill rotWithShape="1">
          <a:blip r:embed="rId4"/>
          <a:srcRect l="2279" t="5335" r="2311" b="5424"/>
          <a:stretch/>
        </p:blipFill>
        <p:spPr>
          <a:xfrm>
            <a:off x="1627677" y="9403180"/>
            <a:ext cx="984430" cy="492014"/>
          </a:xfrm>
          <a:prstGeom prst="rect">
            <a:avLst/>
          </a:prstGeom>
        </p:spPr>
      </p:pic>
      <p:sp>
        <p:nvSpPr>
          <p:cNvPr id="23" name="Rectangle 22">
            <a:extLst>
              <a:ext uri="{FF2B5EF4-FFF2-40B4-BE49-F238E27FC236}">
                <a16:creationId xmlns:a16="http://schemas.microsoft.com/office/drawing/2014/main" id="{37EBF0AA-CD2B-4428-E444-536D81FFEEB6}"/>
              </a:ext>
            </a:extLst>
          </p:cNvPr>
          <p:cNvSpPr/>
          <p:nvPr/>
        </p:nvSpPr>
        <p:spPr>
          <a:xfrm>
            <a:off x="6242803" y="9900297"/>
            <a:ext cx="1192480" cy="4654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973E9BF-AE17-CCF9-600C-BFBC85BF34F6}"/>
              </a:ext>
            </a:extLst>
          </p:cNvPr>
          <p:cNvSpPr/>
          <p:nvPr/>
        </p:nvSpPr>
        <p:spPr>
          <a:xfrm>
            <a:off x="4625526" y="9899688"/>
            <a:ext cx="1617276" cy="4654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5E0AACFE-228B-3D71-8882-05F5FBE4367C}"/>
              </a:ext>
            </a:extLst>
          </p:cNvPr>
          <p:cNvSpPr/>
          <p:nvPr/>
        </p:nvSpPr>
        <p:spPr>
          <a:xfrm>
            <a:off x="2508209" y="9899205"/>
            <a:ext cx="2117944" cy="4654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979B606-A767-0503-79AE-8672ABCAE812}"/>
              </a:ext>
            </a:extLst>
          </p:cNvPr>
          <p:cNvSpPr/>
          <p:nvPr/>
        </p:nvSpPr>
        <p:spPr>
          <a:xfrm>
            <a:off x="1624567" y="9900116"/>
            <a:ext cx="885103" cy="4654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3717BC78-588F-DFC6-D2A5-1A8C1C8D82D9}"/>
              </a:ext>
            </a:extLst>
          </p:cNvPr>
          <p:cNvSpPr/>
          <p:nvPr/>
        </p:nvSpPr>
        <p:spPr>
          <a:xfrm>
            <a:off x="0" y="9401111"/>
            <a:ext cx="1622507" cy="9657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1972AFC5-5F92-5A6D-9DAF-BF22692CE35C}"/>
              </a:ext>
            </a:extLst>
          </p:cNvPr>
          <p:cNvSpPr/>
          <p:nvPr/>
        </p:nvSpPr>
        <p:spPr>
          <a:xfrm>
            <a:off x="1624163" y="9401111"/>
            <a:ext cx="991120" cy="4983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DFCB2E2F-F83C-130E-DBA6-65400E0F4052}"/>
              </a:ext>
            </a:extLst>
          </p:cNvPr>
          <p:cNvSpPr/>
          <p:nvPr/>
        </p:nvSpPr>
        <p:spPr>
          <a:xfrm>
            <a:off x="2613695" y="9401111"/>
            <a:ext cx="1812692" cy="49901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5EBD29B3-5266-6190-FA2E-197749E195F0}"/>
              </a:ext>
            </a:extLst>
          </p:cNvPr>
          <p:cNvSpPr/>
          <p:nvPr/>
        </p:nvSpPr>
        <p:spPr>
          <a:xfrm>
            <a:off x="4427393" y="9118491"/>
            <a:ext cx="3007890" cy="7814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3A63C02A-11B0-192F-4C2A-7953961D6E32}"/>
              </a:ext>
            </a:extLst>
          </p:cNvPr>
          <p:cNvSpPr/>
          <p:nvPr/>
        </p:nvSpPr>
        <p:spPr>
          <a:xfrm>
            <a:off x="0" y="8995631"/>
            <a:ext cx="4426413" cy="4046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0007DFB-FD9B-98E7-1978-E4232C113652}"/>
              </a:ext>
            </a:extLst>
          </p:cNvPr>
          <p:cNvSpPr txBox="1"/>
          <p:nvPr/>
        </p:nvSpPr>
        <p:spPr>
          <a:xfrm>
            <a:off x="-4460" y="27296"/>
            <a:ext cx="1392071" cy="1246495"/>
          </a:xfrm>
          <a:prstGeom prst="rect">
            <a:avLst/>
          </a:prstGeom>
          <a:noFill/>
        </p:spPr>
        <p:txBody>
          <a:bodyPr wrap="square" rtlCol="0">
            <a:spAutoFit/>
          </a:bodyPr>
          <a:lstStyle/>
          <a:p>
            <a:r>
              <a:rPr lang="en-GB" sz="500" b="1" dirty="0"/>
              <a:t>Linux </a:t>
            </a:r>
            <a:r>
              <a:rPr lang="en-GB" sz="500" b="1" dirty="0" err="1"/>
              <a:t>Virt</a:t>
            </a:r>
            <a:r>
              <a:rPr lang="en-GB" sz="500" b="1" dirty="0"/>
              <a:t> Mem Layout</a:t>
            </a:r>
            <a:r>
              <a:rPr lang="en-GB" sz="500" dirty="0"/>
              <a:t>: 1:1 Mapping </a:t>
            </a:r>
            <a:r>
              <a:rPr lang="en-GB" sz="500" dirty="0">
                <a:sym typeface="Wingdings" panose="05000000000000000000" pitchFamily="2" charset="2"/>
              </a:rPr>
              <a:t> turn log </a:t>
            </a:r>
            <a:r>
              <a:rPr lang="en-GB" sz="500" dirty="0" err="1">
                <a:sym typeface="Wingdings" panose="05000000000000000000" pitchFamily="2" charset="2"/>
              </a:rPr>
              <a:t>addr</a:t>
            </a:r>
            <a:r>
              <a:rPr lang="en-GB" sz="500" dirty="0">
                <a:sym typeface="Wingdings" panose="05000000000000000000" pitchFamily="2" charset="2"/>
              </a:rPr>
              <a:t> to </a:t>
            </a:r>
            <a:r>
              <a:rPr lang="en-GB" sz="500" dirty="0" err="1">
                <a:sym typeface="Wingdings" panose="05000000000000000000" pitchFamily="2" charset="2"/>
              </a:rPr>
              <a:t>phys</a:t>
            </a:r>
            <a:r>
              <a:rPr lang="en-GB" sz="500" dirty="0">
                <a:sym typeface="Wingdings" panose="05000000000000000000" pitchFamily="2" charset="2"/>
              </a:rPr>
              <a:t> </a:t>
            </a:r>
            <a:r>
              <a:rPr lang="en-GB" sz="500" dirty="0" err="1">
                <a:sym typeface="Wingdings" panose="05000000000000000000" pitchFamily="2" charset="2"/>
              </a:rPr>
              <a:t>addr</a:t>
            </a:r>
            <a:r>
              <a:rPr lang="en-GB" sz="500" dirty="0">
                <a:sym typeface="Wingdings" panose="05000000000000000000" pitchFamily="2" charset="2"/>
              </a:rPr>
              <a:t> for kernel </a:t>
            </a:r>
            <a:r>
              <a:rPr lang="en-GB" sz="500" dirty="0" err="1">
                <a:sym typeface="Wingdings" panose="05000000000000000000" pitchFamily="2" charset="2"/>
              </a:rPr>
              <a:t>pgs</a:t>
            </a:r>
            <a:r>
              <a:rPr lang="en-GB" sz="500" dirty="0">
                <a:sym typeface="Wingdings" panose="05000000000000000000" pitchFamily="2" charset="2"/>
              </a:rPr>
              <a:t> by subtracting 3GB. V efficient for kernel mem access, no change of PT (no change in context when pcs switching so TLB not flushed when user pcs makes </a:t>
            </a:r>
            <a:r>
              <a:rPr lang="en-GB" sz="500" dirty="0" err="1">
                <a:sym typeface="Wingdings" panose="05000000000000000000" pitchFamily="2" charset="2"/>
              </a:rPr>
              <a:t>syscall</a:t>
            </a:r>
            <a:r>
              <a:rPr lang="en-GB" sz="500" dirty="0">
                <a:sym typeface="Wingdings" panose="05000000000000000000" pitchFamily="2" charset="2"/>
              </a:rPr>
              <a:t>), on-demand mapping contains temp mapping for use of &gt;896MB of mem in remaining 128MB of </a:t>
            </a:r>
            <a:r>
              <a:rPr lang="en-GB" sz="500" dirty="0" err="1">
                <a:sym typeface="Wingdings" panose="05000000000000000000" pitchFamily="2" charset="2"/>
              </a:rPr>
              <a:t>virt</a:t>
            </a:r>
            <a:r>
              <a:rPr lang="en-GB" sz="500" dirty="0">
                <a:sym typeface="Wingdings" panose="05000000000000000000" pitchFamily="2" charset="2"/>
              </a:rPr>
              <a:t> mem. </a:t>
            </a:r>
            <a:r>
              <a:rPr lang="en-GB" sz="500" b="1" dirty="0">
                <a:sym typeface="Wingdings" panose="05000000000000000000" pitchFamily="2" charset="2"/>
              </a:rPr>
              <a:t>IA32</a:t>
            </a:r>
            <a:r>
              <a:rPr lang="en-GB" sz="500" dirty="0">
                <a:sym typeface="Wingdings" panose="05000000000000000000" pitchFamily="2" charset="2"/>
              </a:rPr>
              <a:t>: 4KB pg size, 4GB </a:t>
            </a:r>
            <a:r>
              <a:rPr lang="en-GB" sz="500" dirty="0" err="1">
                <a:sym typeface="Wingdings" panose="05000000000000000000" pitchFamily="2" charset="2"/>
              </a:rPr>
              <a:t>virt</a:t>
            </a:r>
            <a:r>
              <a:rPr lang="en-GB" sz="500" dirty="0">
                <a:sym typeface="Wingdings" panose="05000000000000000000" pitchFamily="2" charset="2"/>
              </a:rPr>
              <a:t> </a:t>
            </a:r>
            <a:r>
              <a:rPr lang="en-GB" sz="500" dirty="0" err="1">
                <a:sym typeface="Wingdings" panose="05000000000000000000" pitchFamily="2" charset="2"/>
              </a:rPr>
              <a:t>addr</a:t>
            </a:r>
            <a:r>
              <a:rPr lang="en-GB" sz="500" dirty="0">
                <a:sym typeface="Wingdings" panose="05000000000000000000" pitchFamily="2" charset="2"/>
              </a:rPr>
              <a:t> space, 2-level PT (up to 3 w/ physical </a:t>
            </a:r>
            <a:r>
              <a:rPr lang="en-GB" sz="500" dirty="0" err="1">
                <a:sym typeface="Wingdings" panose="05000000000000000000" pitchFamily="2" charset="2"/>
              </a:rPr>
              <a:t>addr</a:t>
            </a:r>
            <a:r>
              <a:rPr lang="en-GB" sz="500" dirty="0">
                <a:sym typeface="Wingdings" panose="05000000000000000000" pitchFamily="2" charset="2"/>
              </a:rPr>
              <a:t> extension), offset bits contain page status (dirty, R only etc). </a:t>
            </a:r>
            <a:r>
              <a:rPr lang="en-GB" sz="500" b="1" dirty="0">
                <a:sym typeface="Wingdings" panose="05000000000000000000" pitchFamily="2" charset="2"/>
              </a:rPr>
              <a:t>AMD64/x86_64</a:t>
            </a:r>
            <a:r>
              <a:rPr lang="en-GB" sz="500" dirty="0">
                <a:sym typeface="Wingdings" panose="05000000000000000000" pitchFamily="2" charset="2"/>
              </a:rPr>
              <a:t>: larger pg sizes (e.g. 4MB), 48-bit </a:t>
            </a:r>
            <a:r>
              <a:rPr lang="en-GB" sz="500" dirty="0" err="1">
                <a:sym typeface="Wingdings" panose="05000000000000000000" pitchFamily="2" charset="2"/>
              </a:rPr>
              <a:t>addrs</a:t>
            </a:r>
            <a:r>
              <a:rPr lang="en-GB" sz="500" dirty="0">
                <a:sym typeface="Wingdings" panose="05000000000000000000" pitchFamily="2" charset="2"/>
              </a:rPr>
              <a:t>, up to 4-level PT, offset bits can contain can-exec (prevent malicious code taking over process).</a:t>
            </a:r>
            <a:endParaRPr lang="en-GB" sz="500" dirty="0"/>
          </a:p>
        </p:txBody>
      </p:sp>
      <p:sp>
        <p:nvSpPr>
          <p:cNvPr id="3" name="Rectangle 2">
            <a:extLst>
              <a:ext uri="{FF2B5EF4-FFF2-40B4-BE49-F238E27FC236}">
                <a16:creationId xmlns:a16="http://schemas.microsoft.com/office/drawing/2014/main" id="{CE06C3F1-403A-B159-BE77-3A72BA7809F9}"/>
              </a:ext>
            </a:extLst>
          </p:cNvPr>
          <p:cNvSpPr/>
          <p:nvPr/>
        </p:nvSpPr>
        <p:spPr>
          <a:xfrm>
            <a:off x="-36393" y="-16516"/>
            <a:ext cx="1348358" cy="124649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F3ACD06-9FFC-502E-79A9-6785B5F3DA5F}"/>
              </a:ext>
            </a:extLst>
          </p:cNvPr>
          <p:cNvSpPr txBox="1"/>
          <p:nvPr/>
        </p:nvSpPr>
        <p:spPr>
          <a:xfrm>
            <a:off x="1259877" y="25920"/>
            <a:ext cx="1248332" cy="1246495"/>
          </a:xfrm>
          <a:prstGeom prst="rect">
            <a:avLst/>
          </a:prstGeom>
          <a:noFill/>
        </p:spPr>
        <p:txBody>
          <a:bodyPr wrap="square" rtlCol="0">
            <a:spAutoFit/>
          </a:bodyPr>
          <a:lstStyle/>
          <a:p>
            <a:r>
              <a:rPr lang="en-GB" sz="500" b="1" dirty="0"/>
              <a:t>Demand Paging</a:t>
            </a:r>
            <a:r>
              <a:rPr lang="en-GB" sz="500" dirty="0"/>
              <a:t>: Only load pages from swap when user attempts to access them. </a:t>
            </a:r>
            <a:r>
              <a:rPr lang="en-GB" sz="500" b="1" dirty="0"/>
              <a:t>A</a:t>
            </a:r>
            <a:r>
              <a:rPr lang="en-GB" sz="500" dirty="0"/>
              <a:t> = lower I/O load (unused </a:t>
            </a:r>
            <a:r>
              <a:rPr lang="en-GB" sz="500" dirty="0" err="1"/>
              <a:t>pgs</a:t>
            </a:r>
            <a:r>
              <a:rPr lang="en-GB" sz="500" dirty="0"/>
              <a:t> never loaded), less mem required (fewer </a:t>
            </a:r>
            <a:r>
              <a:rPr lang="en-GB" sz="500" dirty="0" err="1"/>
              <a:t>pgs</a:t>
            </a:r>
            <a:r>
              <a:rPr lang="en-GB" sz="500" dirty="0"/>
              <a:t> resident in mem), faster response time (no need to wait for all </a:t>
            </a:r>
            <a:r>
              <a:rPr lang="en-GB" sz="500" dirty="0" err="1"/>
              <a:t>pgs</a:t>
            </a:r>
            <a:r>
              <a:rPr lang="en-GB" sz="500" dirty="0"/>
              <a:t> to be loaded), supports more users (lower mem usage allows this). </a:t>
            </a:r>
            <a:r>
              <a:rPr lang="en-GB" sz="500" b="1" dirty="0"/>
              <a:t>Valid/Invalid Bit</a:t>
            </a:r>
            <a:r>
              <a:rPr lang="en-GB" sz="500" dirty="0"/>
              <a:t>: 1 = in mem, 0 = not, all pg entries </a:t>
            </a:r>
            <a:r>
              <a:rPr lang="en-GB" sz="500" dirty="0" err="1"/>
              <a:t>init</a:t>
            </a:r>
            <a:r>
              <a:rPr lang="en-GB" sz="500" dirty="0"/>
              <a:t> = 0, if pg with 0 accessed, page fault and trap to kernel. K uses table to determine if ref invalid (abort) or valid but pg not in mem. </a:t>
            </a:r>
            <a:r>
              <a:rPr lang="en-GB" sz="500" b="1" dirty="0"/>
              <a:t>Valid </a:t>
            </a:r>
            <a:r>
              <a:rPr lang="en-GB" sz="500" b="1" dirty="0" err="1"/>
              <a:t>req</a:t>
            </a:r>
            <a:r>
              <a:rPr lang="en-GB" sz="500" dirty="0"/>
              <a:t>: 1. get empty frame, 2. swap pg to F, 3. reset tables (valid bit = 1), 4. restart last instr.</a:t>
            </a:r>
          </a:p>
        </p:txBody>
      </p:sp>
      <p:sp>
        <p:nvSpPr>
          <p:cNvPr id="12" name="Rectangle 11">
            <a:extLst>
              <a:ext uri="{FF2B5EF4-FFF2-40B4-BE49-F238E27FC236}">
                <a16:creationId xmlns:a16="http://schemas.microsoft.com/office/drawing/2014/main" id="{7D1C8459-652B-6FF7-EAD2-6FB97B55E828}"/>
              </a:ext>
            </a:extLst>
          </p:cNvPr>
          <p:cNvSpPr/>
          <p:nvPr/>
        </p:nvSpPr>
        <p:spPr>
          <a:xfrm>
            <a:off x="1311965" y="-17892"/>
            <a:ext cx="1133061" cy="124649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33A057C-6DC0-E7CF-EF1D-101071CC8029}"/>
              </a:ext>
            </a:extLst>
          </p:cNvPr>
          <p:cNvSpPr txBox="1"/>
          <p:nvPr/>
        </p:nvSpPr>
        <p:spPr>
          <a:xfrm>
            <a:off x="2389333" y="21069"/>
            <a:ext cx="1390167" cy="477054"/>
          </a:xfrm>
          <a:prstGeom prst="rect">
            <a:avLst/>
          </a:prstGeom>
          <a:noFill/>
        </p:spPr>
        <p:txBody>
          <a:bodyPr wrap="square" rtlCol="0">
            <a:spAutoFit/>
          </a:bodyPr>
          <a:lstStyle/>
          <a:p>
            <a:r>
              <a:rPr lang="en-GB" sz="500" b="1" dirty="0"/>
              <a:t>Performance (Demand Paging)</a:t>
            </a:r>
            <a:r>
              <a:rPr lang="en-GB" sz="500" dirty="0"/>
              <a:t>: Pg Fault Rate 0 &lt;= p &lt;= 1 (0 = no PFs, 1 = every ref is PF). </a:t>
            </a:r>
          </a:p>
          <a:p>
            <a:r>
              <a:rPr lang="en-GB" sz="500" b="1" dirty="0">
                <a:solidFill>
                  <a:srgbClr val="FF0000"/>
                </a:solidFill>
              </a:rPr>
              <a:t>Effective Access Time (EAT) = ((1 – p) * memory access) + p * (pg fault overhead + swap pg out + swap pg in + restart overhead)</a:t>
            </a:r>
            <a:r>
              <a:rPr lang="en-GB" sz="500" dirty="0"/>
              <a:t>.</a:t>
            </a:r>
            <a:endParaRPr lang="en-GB" sz="500" dirty="0">
              <a:solidFill>
                <a:srgbClr val="FF0000"/>
              </a:solidFill>
            </a:endParaRPr>
          </a:p>
        </p:txBody>
      </p:sp>
      <p:sp>
        <p:nvSpPr>
          <p:cNvPr id="15" name="Rectangle 14">
            <a:extLst>
              <a:ext uri="{FF2B5EF4-FFF2-40B4-BE49-F238E27FC236}">
                <a16:creationId xmlns:a16="http://schemas.microsoft.com/office/drawing/2014/main" id="{C06890A1-1827-01E9-C80D-BAB4CD120177}"/>
              </a:ext>
            </a:extLst>
          </p:cNvPr>
          <p:cNvSpPr/>
          <p:nvPr/>
        </p:nvSpPr>
        <p:spPr>
          <a:xfrm>
            <a:off x="2445026" y="-46356"/>
            <a:ext cx="1262580" cy="49952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6DAA711-A940-571E-EDDA-9B969D85F728}"/>
              </a:ext>
            </a:extLst>
          </p:cNvPr>
          <p:cNvSpPr txBox="1"/>
          <p:nvPr/>
        </p:nvSpPr>
        <p:spPr>
          <a:xfrm>
            <a:off x="2382529" y="413476"/>
            <a:ext cx="1904834" cy="861774"/>
          </a:xfrm>
          <a:prstGeom prst="rect">
            <a:avLst/>
          </a:prstGeom>
          <a:noFill/>
        </p:spPr>
        <p:txBody>
          <a:bodyPr wrap="square" rtlCol="0">
            <a:spAutoFit/>
          </a:bodyPr>
          <a:lstStyle/>
          <a:p>
            <a:r>
              <a:rPr lang="en-GB" sz="500" b="1" dirty="0" err="1"/>
              <a:t>Virt</a:t>
            </a:r>
            <a:r>
              <a:rPr lang="en-GB" sz="500" b="1" dirty="0"/>
              <a:t> Mem Tricks</a:t>
            </a:r>
            <a:r>
              <a:rPr lang="en-GB" sz="500" dirty="0"/>
              <a:t>: </a:t>
            </a:r>
            <a:r>
              <a:rPr lang="en-GB" sz="500" b="1" dirty="0"/>
              <a:t>Copy-On-Write (COW)</a:t>
            </a:r>
            <a:r>
              <a:rPr lang="en-GB" sz="500" dirty="0"/>
              <a:t>: Pcs accessing identical </a:t>
            </a:r>
            <a:r>
              <a:rPr lang="en-GB" sz="500" dirty="0" err="1"/>
              <a:t>pgs</a:t>
            </a:r>
            <a:r>
              <a:rPr lang="en-GB" sz="500" dirty="0"/>
              <a:t> use same frame, only copy when one wants to write/modify it. Parent and child </a:t>
            </a:r>
            <a:r>
              <a:rPr lang="en-GB" sz="500" dirty="0" err="1"/>
              <a:t>init</a:t>
            </a:r>
            <a:r>
              <a:rPr lang="en-GB" sz="500" dirty="0"/>
              <a:t> share same </a:t>
            </a:r>
            <a:r>
              <a:rPr lang="en-GB" sz="500" dirty="0" err="1"/>
              <a:t>pgs</a:t>
            </a:r>
            <a:r>
              <a:rPr lang="en-GB" sz="500" dirty="0"/>
              <a:t> in mem. Efficient pcs creation (copy only modified </a:t>
            </a:r>
            <a:r>
              <a:rPr lang="en-GB" sz="500" dirty="0" err="1"/>
              <a:t>pgs</a:t>
            </a:r>
            <a:r>
              <a:rPr lang="en-GB" sz="500" dirty="0"/>
              <a:t>). Free pages </a:t>
            </a:r>
            <a:r>
              <a:rPr lang="en-GB" sz="500" dirty="0" err="1"/>
              <a:t>alloc</a:t>
            </a:r>
            <a:r>
              <a:rPr lang="en-GB" sz="500" dirty="0"/>
              <a:t> from pool of 0’d out pgs. </a:t>
            </a:r>
            <a:r>
              <a:rPr lang="en-GB" sz="500" b="1" dirty="0"/>
              <a:t>Using fork()</a:t>
            </a:r>
            <a:r>
              <a:rPr lang="en-GB" sz="500" dirty="0"/>
              <a:t>: C’s PT points to P’s </a:t>
            </a:r>
            <a:r>
              <a:rPr lang="en-GB" sz="500" dirty="0" err="1"/>
              <a:t>pgs</a:t>
            </a:r>
            <a:r>
              <a:rPr lang="en-GB" sz="500" dirty="0"/>
              <a:t> (marked read-only in both PTs). Protection fault causes trap by kernel. Kernel </a:t>
            </a:r>
            <a:r>
              <a:rPr lang="en-GB" sz="500" dirty="0" err="1"/>
              <a:t>alloc</a:t>
            </a:r>
            <a:r>
              <a:rPr lang="en-GB" sz="500" dirty="0"/>
              <a:t> new copy of pg to process altering, replaces old one in PT. P and C PT sets page to R-W. </a:t>
            </a:r>
            <a:r>
              <a:rPr lang="en-GB" sz="500" b="1" dirty="0"/>
              <a:t>Memory Mapped Files</a:t>
            </a:r>
            <a:r>
              <a:rPr lang="en-GB" sz="500" dirty="0"/>
              <a:t>: Map files into </a:t>
            </a:r>
            <a:r>
              <a:rPr lang="en-GB" sz="500" dirty="0" err="1"/>
              <a:t>virt</a:t>
            </a:r>
            <a:r>
              <a:rPr lang="en-GB" sz="500" dirty="0"/>
              <a:t> </a:t>
            </a:r>
            <a:r>
              <a:rPr lang="en-GB" sz="500" dirty="0" err="1"/>
              <a:t>addr</a:t>
            </a:r>
            <a:r>
              <a:rPr lang="en-GB" sz="500" dirty="0"/>
              <a:t> space using paging. Only load parts of file when accessed. Simplified programming model for I/O (easy access to stdin/out).</a:t>
            </a:r>
          </a:p>
        </p:txBody>
      </p:sp>
      <p:sp>
        <p:nvSpPr>
          <p:cNvPr id="17" name="Rectangle 16">
            <a:extLst>
              <a:ext uri="{FF2B5EF4-FFF2-40B4-BE49-F238E27FC236}">
                <a16:creationId xmlns:a16="http://schemas.microsoft.com/office/drawing/2014/main" id="{5C46CF24-F958-058F-A885-F95C400C2A8D}"/>
              </a:ext>
            </a:extLst>
          </p:cNvPr>
          <p:cNvSpPr/>
          <p:nvPr/>
        </p:nvSpPr>
        <p:spPr>
          <a:xfrm>
            <a:off x="2444714" y="453168"/>
            <a:ext cx="1782162" cy="77543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75B97F00-EC99-29F1-3E06-17A665883F79}"/>
              </a:ext>
            </a:extLst>
          </p:cNvPr>
          <p:cNvSpPr txBox="1"/>
          <p:nvPr/>
        </p:nvSpPr>
        <p:spPr>
          <a:xfrm>
            <a:off x="3642817" y="74539"/>
            <a:ext cx="3777038" cy="400110"/>
          </a:xfrm>
          <a:prstGeom prst="rect">
            <a:avLst/>
          </a:prstGeom>
          <a:noFill/>
        </p:spPr>
        <p:txBody>
          <a:bodyPr wrap="square" rtlCol="0">
            <a:spAutoFit/>
          </a:bodyPr>
          <a:lstStyle/>
          <a:p>
            <a:r>
              <a:rPr lang="en-GB" sz="500" b="1" dirty="0"/>
              <a:t>Page Replacement</a:t>
            </a:r>
            <a:r>
              <a:rPr lang="en-GB" sz="500" dirty="0"/>
              <a:t>: When out of free </a:t>
            </a:r>
            <a:r>
              <a:rPr lang="en-GB" sz="500" dirty="0" err="1"/>
              <a:t>mem+new</a:t>
            </a:r>
            <a:r>
              <a:rPr lang="en-GB" sz="500" dirty="0"/>
              <a:t> pg needs creating, find unused pg to swap out. Victim does not have to be pg of same pcs. 1. Access pg not loaded in mem (PT bit shows this), 2. update PT (ensure no RCs when involving multiple pcs on multiple cores), 3. write victim back to disk, 4. read </a:t>
            </a:r>
            <a:r>
              <a:rPr lang="en-GB" sz="500" dirty="0" err="1"/>
              <a:t>req</a:t>
            </a:r>
            <a:r>
              <a:rPr lang="en-GB" sz="500" dirty="0"/>
              <a:t> pg from disk, 5. restart op. </a:t>
            </a:r>
            <a:r>
              <a:rPr lang="en-GB" sz="500" b="1" dirty="0"/>
              <a:t>Goals</a:t>
            </a:r>
            <a:r>
              <a:rPr lang="en-GB" sz="500" dirty="0"/>
              <a:t>: reduce num pg faults (in general, more frames = fewer PFs), prevent over-</a:t>
            </a:r>
            <a:r>
              <a:rPr lang="en-GB" sz="500" dirty="0" err="1"/>
              <a:t>alloc</a:t>
            </a:r>
            <a:r>
              <a:rPr lang="en-GB" sz="500" dirty="0"/>
              <a:t> of mem (PF service routine should </a:t>
            </a:r>
            <a:r>
              <a:rPr lang="en-GB" sz="500" dirty="0" err="1"/>
              <a:t>incl</a:t>
            </a:r>
            <a:r>
              <a:rPr lang="en-GB" sz="500" dirty="0"/>
              <a:t> pg replacement), reduce redundant I/O (use dirty bit to only load modified </a:t>
            </a:r>
            <a:r>
              <a:rPr lang="en-GB" sz="500" dirty="0" err="1"/>
              <a:t>pgs</a:t>
            </a:r>
            <a:r>
              <a:rPr lang="en-GB" sz="500" dirty="0"/>
              <a:t> back to disk).</a:t>
            </a:r>
          </a:p>
        </p:txBody>
      </p:sp>
      <p:sp>
        <p:nvSpPr>
          <p:cNvPr id="19" name="Rectangle 18">
            <a:extLst>
              <a:ext uri="{FF2B5EF4-FFF2-40B4-BE49-F238E27FC236}">
                <a16:creationId xmlns:a16="http://schemas.microsoft.com/office/drawing/2014/main" id="{C81A81BF-2865-E97D-C713-A02722B686BB}"/>
              </a:ext>
            </a:extLst>
          </p:cNvPr>
          <p:cNvSpPr/>
          <p:nvPr/>
        </p:nvSpPr>
        <p:spPr>
          <a:xfrm>
            <a:off x="3707605" y="-27753"/>
            <a:ext cx="3707607" cy="4812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D890E200-D99A-96E1-F934-A1C3054E6702}"/>
              </a:ext>
            </a:extLst>
          </p:cNvPr>
          <p:cNvSpPr txBox="1"/>
          <p:nvPr/>
        </p:nvSpPr>
        <p:spPr>
          <a:xfrm>
            <a:off x="4167752" y="422016"/>
            <a:ext cx="2001622" cy="861774"/>
          </a:xfrm>
          <a:prstGeom prst="rect">
            <a:avLst/>
          </a:prstGeom>
          <a:noFill/>
        </p:spPr>
        <p:txBody>
          <a:bodyPr wrap="square" rtlCol="0">
            <a:spAutoFit/>
          </a:bodyPr>
          <a:lstStyle/>
          <a:p>
            <a:r>
              <a:rPr lang="en-GB" sz="500" b="1" dirty="0"/>
              <a:t>Replacement Algos</a:t>
            </a:r>
            <a:r>
              <a:rPr lang="en-GB" sz="500" dirty="0"/>
              <a:t>: </a:t>
            </a:r>
            <a:r>
              <a:rPr lang="en-GB" sz="500" b="1" dirty="0"/>
              <a:t>FIFO</a:t>
            </a:r>
            <a:r>
              <a:rPr lang="en-GB" sz="500" dirty="0"/>
              <a:t>: replace oldest pg. </a:t>
            </a:r>
            <a:r>
              <a:rPr lang="en-GB" sz="500" b="1" dirty="0"/>
              <a:t>A</a:t>
            </a:r>
            <a:r>
              <a:rPr lang="en-GB" sz="500" dirty="0"/>
              <a:t> = simple to </a:t>
            </a:r>
            <a:r>
              <a:rPr lang="en-GB" sz="500" dirty="0" err="1"/>
              <a:t>impl</a:t>
            </a:r>
            <a:r>
              <a:rPr lang="en-GB" sz="500" dirty="0"/>
              <a:t>. </a:t>
            </a:r>
            <a:r>
              <a:rPr lang="en-GB" sz="500" b="1" dirty="0"/>
              <a:t>D</a:t>
            </a:r>
            <a:r>
              <a:rPr lang="en-GB" sz="500" dirty="0"/>
              <a:t> = may replace heavily used pg. </a:t>
            </a:r>
            <a:r>
              <a:rPr lang="en-GB" sz="500" dirty="0" err="1"/>
              <a:t>Belady’s</a:t>
            </a:r>
            <a:r>
              <a:rPr lang="en-GB" sz="500" dirty="0"/>
              <a:t> Anomaly: more frames </a:t>
            </a:r>
            <a:r>
              <a:rPr lang="en-GB" sz="500" dirty="0">
                <a:sym typeface="Wingdings" panose="05000000000000000000" pitchFamily="2" charset="2"/>
              </a:rPr>
              <a:t> more page faults (see graph). </a:t>
            </a:r>
            <a:r>
              <a:rPr lang="en-GB" sz="500" b="1" dirty="0">
                <a:sym typeface="Wingdings" panose="05000000000000000000" pitchFamily="2" charset="2"/>
              </a:rPr>
              <a:t>Optimal Algorithm</a:t>
            </a:r>
            <a:r>
              <a:rPr lang="en-GB" sz="500" dirty="0">
                <a:sym typeface="Wingdings" panose="05000000000000000000" pitchFamily="2" charset="2"/>
              </a:rPr>
              <a:t>: Replace pg which will not be used for longest time period. </a:t>
            </a:r>
            <a:r>
              <a:rPr lang="en-GB" sz="500" b="1" dirty="0">
                <a:sym typeface="Wingdings" panose="05000000000000000000" pitchFamily="2" charset="2"/>
              </a:rPr>
              <a:t>D</a:t>
            </a:r>
            <a:r>
              <a:rPr lang="en-GB" sz="500" dirty="0">
                <a:sym typeface="Wingdings" panose="05000000000000000000" pitchFamily="2" charset="2"/>
              </a:rPr>
              <a:t> = impossible in practice (can be used as benchmark to compare other algos </a:t>
            </a:r>
            <a:r>
              <a:rPr lang="en-GB" sz="500" dirty="0" err="1">
                <a:sym typeface="Wingdings" panose="05000000000000000000" pitchFamily="2" charset="2"/>
              </a:rPr>
              <a:t>tho</a:t>
            </a:r>
            <a:r>
              <a:rPr lang="en-GB" sz="500" dirty="0">
                <a:sym typeface="Wingdings" panose="05000000000000000000" pitchFamily="2" charset="2"/>
              </a:rPr>
              <a:t>). </a:t>
            </a:r>
            <a:r>
              <a:rPr lang="en-GB" sz="500" b="1" dirty="0">
                <a:sym typeface="Wingdings" panose="05000000000000000000" pitchFamily="2" charset="2"/>
              </a:rPr>
              <a:t>LRU</a:t>
            </a:r>
            <a:r>
              <a:rPr lang="en-GB" sz="500" dirty="0">
                <a:sym typeface="Wingdings" panose="05000000000000000000" pitchFamily="2" charset="2"/>
              </a:rPr>
              <a:t> (Least Recently Used): each pg has counter, every time referenced copy clock to ctr. When replacing, choose pg with lowest ctr. Proper LRU is expensive (search for lowest </a:t>
            </a:r>
            <a:r>
              <a:rPr lang="en-GB" sz="500" dirty="0" err="1">
                <a:sym typeface="Wingdings" panose="05000000000000000000" pitchFamily="2" charset="2"/>
              </a:rPr>
              <a:t>ctr+storing</a:t>
            </a:r>
            <a:r>
              <a:rPr lang="en-GB" sz="500" dirty="0">
                <a:sym typeface="Wingdings" panose="05000000000000000000" pitchFamily="2" charset="2"/>
              </a:rPr>
              <a:t> </a:t>
            </a:r>
            <a:r>
              <a:rPr lang="en-GB" sz="500" dirty="0" err="1">
                <a:sym typeface="Wingdings" panose="05000000000000000000" pitchFamily="2" charset="2"/>
              </a:rPr>
              <a:t>ctrs</a:t>
            </a:r>
            <a:r>
              <a:rPr lang="en-GB" sz="500" dirty="0">
                <a:sym typeface="Wingdings" panose="05000000000000000000" pitchFamily="2" charset="2"/>
              </a:rPr>
              <a:t>) so use approximations instead: </a:t>
            </a:r>
            <a:r>
              <a:rPr lang="en-GB" sz="500" b="1" i="1" dirty="0">
                <a:sym typeface="Wingdings" panose="05000000000000000000" pitchFamily="2" charset="2"/>
              </a:rPr>
              <a:t>Reference Bit</a:t>
            </a:r>
            <a:r>
              <a:rPr lang="en-GB" sz="500" dirty="0">
                <a:sym typeface="Wingdings" panose="05000000000000000000" pitchFamily="2" charset="2"/>
              </a:rPr>
              <a:t>: each pg has ref bit r = 0 (</a:t>
            </a:r>
            <a:r>
              <a:rPr lang="en-GB" sz="500" dirty="0" err="1">
                <a:sym typeface="Wingdings" panose="05000000000000000000" pitchFamily="2" charset="2"/>
              </a:rPr>
              <a:t>init</a:t>
            </a:r>
            <a:r>
              <a:rPr lang="en-GB" sz="500" dirty="0">
                <a:sym typeface="Wingdings" panose="05000000000000000000" pitchFamily="2" charset="2"/>
              </a:rPr>
              <a:t>), when pg referenced r = 1 (done by MMU), periodically reset bits, when evicting choose pg with</a:t>
            </a:r>
            <a:endParaRPr lang="en-GB" sz="500" dirty="0"/>
          </a:p>
        </p:txBody>
      </p:sp>
      <p:pic>
        <p:nvPicPr>
          <p:cNvPr id="32" name="Picture 31">
            <a:extLst>
              <a:ext uri="{FF2B5EF4-FFF2-40B4-BE49-F238E27FC236}">
                <a16:creationId xmlns:a16="http://schemas.microsoft.com/office/drawing/2014/main" id="{739F0A55-F779-C9F1-D11E-E75BF7C87DA7}"/>
              </a:ext>
            </a:extLst>
          </p:cNvPr>
          <p:cNvPicPr>
            <a:picLocks noChangeAspect="1"/>
          </p:cNvPicPr>
          <p:nvPr/>
        </p:nvPicPr>
        <p:blipFill rotWithShape="1">
          <a:blip r:embed="rId5"/>
          <a:srcRect l="3352" t="5104" r="6950" b="4383"/>
          <a:stretch/>
        </p:blipFill>
        <p:spPr>
          <a:xfrm>
            <a:off x="6103248" y="474033"/>
            <a:ext cx="1210653" cy="739515"/>
          </a:xfrm>
          <a:prstGeom prst="rect">
            <a:avLst/>
          </a:prstGeom>
        </p:spPr>
      </p:pic>
      <p:sp>
        <p:nvSpPr>
          <p:cNvPr id="34" name="TextBox 33">
            <a:extLst>
              <a:ext uri="{FF2B5EF4-FFF2-40B4-BE49-F238E27FC236}">
                <a16:creationId xmlns:a16="http://schemas.microsoft.com/office/drawing/2014/main" id="{59D7CD7E-1341-3735-FDC1-0C67D463956E}"/>
              </a:ext>
            </a:extLst>
          </p:cNvPr>
          <p:cNvSpPr txBox="1"/>
          <p:nvPr/>
        </p:nvSpPr>
        <p:spPr>
          <a:xfrm>
            <a:off x="4172995" y="1182148"/>
            <a:ext cx="3242217" cy="477054"/>
          </a:xfrm>
          <a:prstGeom prst="rect">
            <a:avLst/>
          </a:prstGeom>
          <a:noFill/>
        </p:spPr>
        <p:txBody>
          <a:bodyPr wrap="square">
            <a:spAutoFit/>
          </a:bodyPr>
          <a:lstStyle/>
          <a:p>
            <a:r>
              <a:rPr lang="en-GB" sz="500" dirty="0">
                <a:sym typeface="Wingdings" panose="05000000000000000000" pitchFamily="2" charset="2"/>
              </a:rPr>
              <a:t>r = 0. </a:t>
            </a:r>
            <a:r>
              <a:rPr lang="en-GB" sz="500" b="1" i="1" dirty="0">
                <a:sym typeface="Wingdings" panose="05000000000000000000" pitchFamily="2" charset="2"/>
              </a:rPr>
              <a:t>Second Chance</a:t>
            </a:r>
            <a:r>
              <a:rPr lang="en-GB" sz="500" dirty="0">
                <a:sym typeface="Wingdings" panose="05000000000000000000" pitchFamily="2" charset="2"/>
              </a:rPr>
              <a:t>: Evict </a:t>
            </a:r>
            <a:r>
              <a:rPr lang="en-GB" sz="500" dirty="0" err="1">
                <a:sym typeface="Wingdings" panose="05000000000000000000" pitchFamily="2" charset="2"/>
              </a:rPr>
              <a:t>pgs</a:t>
            </a:r>
            <a:r>
              <a:rPr lang="en-GB" sz="500" dirty="0">
                <a:sym typeface="Wingdings" panose="05000000000000000000" pitchFamily="2" charset="2"/>
              </a:rPr>
              <a:t> in order, but if r = 1 give second chance to stay in mem. Keeps circular queue of </a:t>
            </a:r>
            <a:r>
              <a:rPr lang="en-GB" sz="500" dirty="0" err="1">
                <a:sym typeface="Wingdings" panose="05000000000000000000" pitchFamily="2" charset="2"/>
              </a:rPr>
              <a:t>pgs</a:t>
            </a:r>
            <a:r>
              <a:rPr lang="en-GB" sz="500" dirty="0">
                <a:sym typeface="Wingdings" panose="05000000000000000000" pitchFamily="2" charset="2"/>
              </a:rPr>
              <a:t> to evict (like RR). If pg to be replaced (in RR order) has r = 1, set r = 0 and try another pg. </a:t>
            </a:r>
            <a:r>
              <a:rPr lang="en-GB" sz="500" b="1" dirty="0">
                <a:sym typeface="Wingdings" panose="05000000000000000000" pitchFamily="2" charset="2"/>
              </a:rPr>
              <a:t>Counting Algos</a:t>
            </a:r>
            <a:r>
              <a:rPr lang="en-GB" sz="500" dirty="0">
                <a:sym typeface="Wingdings" panose="05000000000000000000" pitchFamily="2" charset="2"/>
              </a:rPr>
              <a:t>: keep counter of num of references to each pg. </a:t>
            </a:r>
            <a:r>
              <a:rPr lang="en-GB" sz="500" b="1" i="1" dirty="0">
                <a:sym typeface="Wingdings" panose="05000000000000000000" pitchFamily="2" charset="2"/>
              </a:rPr>
              <a:t>LFU </a:t>
            </a:r>
            <a:r>
              <a:rPr lang="en-GB" sz="500" i="1" dirty="0">
                <a:sym typeface="Wingdings" panose="05000000000000000000" pitchFamily="2" charset="2"/>
              </a:rPr>
              <a:t>(Least Freq Used)</a:t>
            </a:r>
            <a:r>
              <a:rPr lang="en-GB" sz="500" dirty="0">
                <a:sym typeface="Wingdings" panose="05000000000000000000" pitchFamily="2" charset="2"/>
              </a:rPr>
              <a:t>: replace pg with smallest count, may replace very new pg just brought in, never forgets heavy pg usage (reset counters/use aging). </a:t>
            </a:r>
            <a:r>
              <a:rPr lang="en-GB" sz="500" b="1" i="1" dirty="0">
                <a:sym typeface="Wingdings" panose="05000000000000000000" pitchFamily="2" charset="2"/>
              </a:rPr>
              <a:t>MFU</a:t>
            </a:r>
            <a:r>
              <a:rPr lang="en-GB" sz="500" i="1" dirty="0">
                <a:sym typeface="Wingdings" panose="05000000000000000000" pitchFamily="2" charset="2"/>
              </a:rPr>
              <a:t> (Most Freq Used)</a:t>
            </a:r>
            <a:r>
              <a:rPr lang="en-GB" sz="500" dirty="0">
                <a:sym typeface="Wingdings" panose="05000000000000000000" pitchFamily="2" charset="2"/>
              </a:rPr>
              <a:t>: rep pg w/ largest </a:t>
            </a:r>
            <a:r>
              <a:rPr lang="en-GB" sz="500" dirty="0" err="1">
                <a:sym typeface="Wingdings" panose="05000000000000000000" pitchFamily="2" charset="2"/>
              </a:rPr>
              <a:t>cnt</a:t>
            </a:r>
            <a:r>
              <a:rPr lang="en-GB" sz="500" dirty="0">
                <a:sym typeface="Wingdings" panose="05000000000000000000" pitchFamily="2" charset="2"/>
              </a:rPr>
              <a:t>. Newly accessed </a:t>
            </a:r>
            <a:r>
              <a:rPr lang="en-GB" sz="500" dirty="0" err="1">
                <a:sym typeface="Wingdings" panose="05000000000000000000" pitchFamily="2" charset="2"/>
              </a:rPr>
              <a:t>pgs</a:t>
            </a:r>
            <a:r>
              <a:rPr lang="en-GB" sz="500" dirty="0">
                <a:sym typeface="Wingdings" panose="05000000000000000000" pitchFamily="2" charset="2"/>
              </a:rPr>
              <a:t> have low count  prioritised, </a:t>
            </a:r>
            <a:r>
              <a:rPr lang="en-GB" sz="500" dirty="0" err="1">
                <a:sym typeface="Wingdings" panose="05000000000000000000" pitchFamily="2" charset="2"/>
              </a:rPr>
              <a:t>pgs</a:t>
            </a:r>
            <a:r>
              <a:rPr lang="en-GB" sz="500" dirty="0">
                <a:sym typeface="Wingdings" panose="05000000000000000000" pitchFamily="2" charset="2"/>
              </a:rPr>
              <a:t> barely used hog </a:t>
            </a:r>
            <a:r>
              <a:rPr lang="en-GB" sz="500" dirty="0" err="1">
                <a:sym typeface="Wingdings" panose="05000000000000000000" pitchFamily="2" charset="2"/>
              </a:rPr>
              <a:t>mem+heavily</a:t>
            </a:r>
            <a:r>
              <a:rPr lang="en-GB" sz="500" dirty="0">
                <a:sym typeface="Wingdings" panose="05000000000000000000" pitchFamily="2" charset="2"/>
              </a:rPr>
              <a:t> used </a:t>
            </a:r>
            <a:r>
              <a:rPr lang="en-GB" sz="500" dirty="0" err="1">
                <a:sym typeface="Wingdings" panose="05000000000000000000" pitchFamily="2" charset="2"/>
              </a:rPr>
              <a:t>pgs</a:t>
            </a:r>
            <a:r>
              <a:rPr lang="en-GB" sz="500" dirty="0">
                <a:sym typeface="Wingdings" panose="05000000000000000000" pitchFamily="2" charset="2"/>
              </a:rPr>
              <a:t> </a:t>
            </a:r>
            <a:r>
              <a:rPr lang="en-GB" sz="500" dirty="0" err="1">
                <a:sym typeface="Wingdings" panose="05000000000000000000" pitchFamily="2" charset="2"/>
              </a:rPr>
              <a:t>eviced</a:t>
            </a:r>
            <a:r>
              <a:rPr lang="en-GB" sz="500" dirty="0">
                <a:sym typeface="Wingdings" panose="05000000000000000000" pitchFamily="2" charset="2"/>
              </a:rPr>
              <a:t> quickly.</a:t>
            </a:r>
            <a:endParaRPr lang="en-GB" sz="500" dirty="0"/>
          </a:p>
        </p:txBody>
      </p:sp>
      <p:sp>
        <p:nvSpPr>
          <p:cNvPr id="35" name="Rectangle 34">
            <a:extLst>
              <a:ext uri="{FF2B5EF4-FFF2-40B4-BE49-F238E27FC236}">
                <a16:creationId xmlns:a16="http://schemas.microsoft.com/office/drawing/2014/main" id="{EBF836B9-A06F-2DB0-4360-0AB7E3E1C7B6}"/>
              </a:ext>
            </a:extLst>
          </p:cNvPr>
          <p:cNvSpPr/>
          <p:nvPr/>
        </p:nvSpPr>
        <p:spPr>
          <a:xfrm>
            <a:off x="4226848" y="453329"/>
            <a:ext cx="3188363" cy="117394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F2B7894D-2368-CE5D-2430-A9F3F13E4597}"/>
              </a:ext>
            </a:extLst>
          </p:cNvPr>
          <p:cNvSpPr txBox="1"/>
          <p:nvPr/>
        </p:nvSpPr>
        <p:spPr>
          <a:xfrm>
            <a:off x="0" y="1207734"/>
            <a:ext cx="1196694" cy="707886"/>
          </a:xfrm>
          <a:prstGeom prst="rect">
            <a:avLst/>
          </a:prstGeom>
          <a:noFill/>
        </p:spPr>
        <p:txBody>
          <a:bodyPr wrap="square" rtlCol="0">
            <a:spAutoFit/>
          </a:bodyPr>
          <a:lstStyle/>
          <a:p>
            <a:r>
              <a:rPr lang="en-GB" sz="500" b="1" dirty="0"/>
              <a:t>Locality of Reference</a:t>
            </a:r>
            <a:r>
              <a:rPr lang="en-GB" sz="500" dirty="0"/>
              <a:t>: progs tend to </a:t>
            </a:r>
            <a:r>
              <a:rPr lang="en-GB" sz="500" dirty="0" err="1"/>
              <a:t>req</a:t>
            </a:r>
            <a:r>
              <a:rPr lang="en-GB" sz="500" dirty="0"/>
              <a:t> same </a:t>
            </a:r>
            <a:r>
              <a:rPr lang="en-GB" sz="500" dirty="0" err="1"/>
              <a:t>pgs</a:t>
            </a:r>
            <a:r>
              <a:rPr lang="en-GB" sz="500" dirty="0"/>
              <a:t> across </a:t>
            </a:r>
            <a:r>
              <a:rPr lang="en-GB" sz="500" dirty="0" err="1"/>
              <a:t>space+time</a:t>
            </a:r>
            <a:r>
              <a:rPr lang="en-GB" sz="500" dirty="0"/>
              <a:t>. Design for this to ensure good performance. If we don’t, could res in thrashing. </a:t>
            </a:r>
            <a:r>
              <a:rPr lang="en-GB" sz="500" b="1" dirty="0"/>
              <a:t>Thrashing</a:t>
            </a:r>
            <a:r>
              <a:rPr lang="en-GB" sz="500" dirty="0"/>
              <a:t>: excessive paging causing low processor util. Prog repeatedly </a:t>
            </a:r>
            <a:r>
              <a:rPr lang="en-GB" sz="500" dirty="0" err="1"/>
              <a:t>reqs</a:t>
            </a:r>
            <a:r>
              <a:rPr lang="en-GB" sz="500" dirty="0"/>
              <a:t> </a:t>
            </a:r>
            <a:r>
              <a:rPr lang="en-GB" sz="500" dirty="0" err="1"/>
              <a:t>pgs</a:t>
            </a:r>
            <a:r>
              <a:rPr lang="en-GB" sz="500" dirty="0"/>
              <a:t> from secondary storage, destroying performance. </a:t>
            </a:r>
          </a:p>
        </p:txBody>
      </p:sp>
      <p:sp>
        <p:nvSpPr>
          <p:cNvPr id="37" name="Rectangle 36">
            <a:extLst>
              <a:ext uri="{FF2B5EF4-FFF2-40B4-BE49-F238E27FC236}">
                <a16:creationId xmlns:a16="http://schemas.microsoft.com/office/drawing/2014/main" id="{56AD8840-714F-AFDA-9B10-C72FAD0E0725}"/>
              </a:ext>
            </a:extLst>
          </p:cNvPr>
          <p:cNvSpPr/>
          <p:nvPr/>
        </p:nvSpPr>
        <p:spPr>
          <a:xfrm>
            <a:off x="-21920" y="1228603"/>
            <a:ext cx="1130951" cy="6516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1B08DF97-B60E-C1F5-B7B2-28FD39710623}"/>
              </a:ext>
            </a:extLst>
          </p:cNvPr>
          <p:cNvSpPr txBox="1"/>
          <p:nvPr/>
        </p:nvSpPr>
        <p:spPr>
          <a:xfrm>
            <a:off x="1047737" y="1203382"/>
            <a:ext cx="3235286" cy="1015663"/>
          </a:xfrm>
          <a:prstGeom prst="rect">
            <a:avLst/>
          </a:prstGeom>
          <a:noFill/>
        </p:spPr>
        <p:txBody>
          <a:bodyPr wrap="square" rtlCol="0">
            <a:spAutoFit/>
          </a:bodyPr>
          <a:lstStyle/>
          <a:p>
            <a:r>
              <a:rPr lang="en-GB" sz="500" b="1" dirty="0"/>
              <a:t>Working Set Model</a:t>
            </a:r>
            <a:r>
              <a:rPr lang="en-GB" sz="500" dirty="0"/>
              <a:t>: working set of </a:t>
            </a:r>
            <a:r>
              <a:rPr lang="en-GB" sz="500" dirty="0" err="1"/>
              <a:t>pgs</a:t>
            </a:r>
            <a:r>
              <a:rPr lang="en-GB" sz="500" dirty="0"/>
              <a:t> W(t, w) = set of </a:t>
            </a:r>
            <a:r>
              <a:rPr lang="en-GB" sz="500" dirty="0" err="1"/>
              <a:t>pgs</a:t>
            </a:r>
            <a:r>
              <a:rPr lang="en-GB" sz="500" dirty="0"/>
              <a:t> ref’d by a pcs while running from time interval t – w to t. Can use this in clock </a:t>
            </a:r>
            <a:r>
              <a:rPr lang="en-GB" sz="500" dirty="0" err="1"/>
              <a:t>repl</a:t>
            </a:r>
            <a:r>
              <a:rPr lang="en-GB" sz="500" dirty="0"/>
              <a:t> algo, keeping track of </a:t>
            </a:r>
            <a:r>
              <a:rPr lang="en-GB" sz="500" dirty="0" err="1"/>
              <a:t>pgs</a:t>
            </a:r>
            <a:r>
              <a:rPr lang="en-GB" sz="500" dirty="0"/>
              <a:t> in working set by adding “time of last use”. At each pg fault: </a:t>
            </a:r>
            <a:r>
              <a:rPr lang="en-GB" sz="500" b="1" dirty="0"/>
              <a:t>1. </a:t>
            </a:r>
            <a:r>
              <a:rPr lang="en-GB" sz="500" dirty="0"/>
              <a:t>r = 1 </a:t>
            </a:r>
            <a:r>
              <a:rPr lang="en-GB" sz="500" dirty="0">
                <a:sym typeface="Wingdings" panose="05000000000000000000" pitchFamily="2" charset="2"/>
              </a:rPr>
              <a:t> set r = 0 and move to next pg, </a:t>
            </a:r>
            <a:r>
              <a:rPr lang="en-GB" sz="500" b="1" dirty="0">
                <a:sym typeface="Wingdings" panose="05000000000000000000" pitchFamily="2" charset="2"/>
              </a:rPr>
              <a:t>2.</a:t>
            </a:r>
            <a:r>
              <a:rPr lang="en-GB" sz="500" dirty="0">
                <a:sym typeface="Wingdings" panose="05000000000000000000" pitchFamily="2" charset="2"/>
              </a:rPr>
              <a:t> r = 0: a. calc age, b. if age &lt; w (working set age)  move to next pg, c. age &gt; w  if pg clean, replace, otherwise start </a:t>
            </a:r>
            <a:r>
              <a:rPr lang="en-GB" sz="500" dirty="0" err="1">
                <a:sym typeface="Wingdings" panose="05000000000000000000" pitchFamily="2" charset="2"/>
              </a:rPr>
              <a:t>write-back+continue</a:t>
            </a:r>
            <a:r>
              <a:rPr lang="en-GB" sz="500" dirty="0">
                <a:sym typeface="Wingdings" panose="05000000000000000000" pitchFamily="2" charset="2"/>
              </a:rPr>
              <a:t> to find another pg (once w-b of frame complete, pg marked as </a:t>
            </a:r>
            <a:r>
              <a:rPr lang="en-GB" sz="500" dirty="0" err="1">
                <a:sym typeface="Wingdings" panose="05000000000000000000" pitchFamily="2" charset="2"/>
              </a:rPr>
              <a:t>free+clean</a:t>
            </a:r>
            <a:r>
              <a:rPr lang="en-GB" sz="500" dirty="0">
                <a:sym typeface="Wingdings" panose="05000000000000000000" pitchFamily="2" charset="2"/>
              </a:rPr>
              <a:t> – don’t want to halt while waiting for pg to write back to disk). Effectively, only </a:t>
            </a:r>
            <a:r>
              <a:rPr lang="en-GB" sz="500" dirty="0" err="1">
                <a:sym typeface="Wingdings" panose="05000000000000000000" pitchFamily="2" charset="2"/>
              </a:rPr>
              <a:t>repl</a:t>
            </a:r>
            <a:r>
              <a:rPr lang="en-GB" sz="500" dirty="0">
                <a:sym typeface="Wingdings" panose="05000000000000000000" pitchFamily="2" charset="2"/>
              </a:rPr>
              <a:t> </a:t>
            </a:r>
            <a:r>
              <a:rPr lang="en-GB" sz="500" dirty="0" err="1">
                <a:sym typeface="Wingdings" panose="05000000000000000000" pitchFamily="2" charset="2"/>
              </a:rPr>
              <a:t>pgs</a:t>
            </a:r>
            <a:r>
              <a:rPr lang="en-GB" sz="500" dirty="0">
                <a:sym typeface="Wingdings" panose="05000000000000000000" pitchFamily="2" charset="2"/>
              </a:rPr>
              <a:t> if haven’t been ref’d in w time, to take adv of temporal locality. </a:t>
            </a:r>
            <a:r>
              <a:rPr lang="en-GB" sz="500" b="1" dirty="0">
                <a:sym typeface="Wingdings" panose="05000000000000000000" pitchFamily="2" charset="2"/>
              </a:rPr>
              <a:t>Working Set Size </a:t>
            </a:r>
            <a:r>
              <a:rPr lang="en-GB" sz="500" dirty="0">
                <a:sym typeface="Wingdings" panose="05000000000000000000" pitchFamily="2" charset="2"/>
              </a:rPr>
              <a:t>(w): processes transition between diff working sets (transition has higher pg frames </a:t>
            </a:r>
            <a:r>
              <a:rPr lang="en-GB" sz="500" dirty="0" err="1">
                <a:sym typeface="Wingdings" panose="05000000000000000000" pitchFamily="2" charset="2"/>
              </a:rPr>
              <a:t>alloc</a:t>
            </a:r>
            <a:r>
              <a:rPr lang="en-GB" sz="500" dirty="0">
                <a:sym typeface="Wingdings" panose="05000000000000000000" pitchFamily="2" charset="2"/>
              </a:rPr>
              <a:t> to pcs, then </a:t>
            </a:r>
            <a:r>
              <a:rPr lang="en-GB" sz="500" dirty="0" err="1">
                <a:sym typeface="Wingdings" panose="05000000000000000000" pitchFamily="2" charset="2"/>
              </a:rPr>
              <a:t>const</a:t>
            </a:r>
            <a:r>
              <a:rPr lang="en-GB" sz="500" dirty="0">
                <a:sym typeface="Wingdings" panose="05000000000000000000" pitchFamily="2" charset="2"/>
              </a:rPr>
              <a:t> again in new WS). Do not </a:t>
            </a:r>
            <a:r>
              <a:rPr lang="en-GB" sz="500" dirty="0" err="1">
                <a:sym typeface="Wingdings" panose="05000000000000000000" pitchFamily="2" charset="2"/>
              </a:rPr>
              <a:t>dealloc</a:t>
            </a:r>
            <a:r>
              <a:rPr lang="en-GB" sz="500" dirty="0">
                <a:sym typeface="Wingdings" panose="05000000000000000000" pitchFamily="2" charset="2"/>
              </a:rPr>
              <a:t> </a:t>
            </a:r>
            <a:r>
              <a:rPr lang="en-GB" sz="500" dirty="0" err="1">
                <a:sym typeface="Wingdings" panose="05000000000000000000" pitchFamily="2" charset="2"/>
              </a:rPr>
              <a:t>pgs</a:t>
            </a:r>
            <a:r>
              <a:rPr lang="en-GB" sz="500" dirty="0">
                <a:sym typeface="Wingdings" panose="05000000000000000000" pitchFamily="2" charset="2"/>
              </a:rPr>
              <a:t> ref’d within w time (OS keeps some outside WS hanging around). In transitions num </a:t>
            </a:r>
            <a:r>
              <a:rPr lang="en-GB" sz="500" dirty="0" err="1">
                <a:sym typeface="Wingdings" panose="05000000000000000000" pitchFamily="2" charset="2"/>
              </a:rPr>
              <a:t>alloc</a:t>
            </a:r>
            <a:r>
              <a:rPr lang="en-GB" sz="500" dirty="0">
                <a:sym typeface="Wingdings" panose="05000000000000000000" pitchFamily="2" charset="2"/>
              </a:rPr>
              <a:t> </a:t>
            </a:r>
            <a:r>
              <a:rPr lang="en-GB" sz="500" dirty="0" err="1">
                <a:sym typeface="Wingdings" panose="05000000000000000000" pitchFamily="2" charset="2"/>
              </a:rPr>
              <a:t>pgs</a:t>
            </a:r>
            <a:r>
              <a:rPr lang="en-GB" sz="500" dirty="0">
                <a:sym typeface="Wingdings" panose="05000000000000000000" pitchFamily="2" charset="2"/>
              </a:rPr>
              <a:t> tend to be higher as </a:t>
            </a:r>
            <a:r>
              <a:rPr lang="en-GB" sz="500" dirty="0" err="1">
                <a:sym typeface="Wingdings" panose="05000000000000000000" pitchFamily="2" charset="2"/>
              </a:rPr>
              <a:t>pgs</a:t>
            </a:r>
            <a:r>
              <a:rPr lang="en-GB" sz="500" dirty="0">
                <a:sym typeface="Wingdings" panose="05000000000000000000" pitchFamily="2" charset="2"/>
              </a:rPr>
              <a:t> from 2 sets referenced within w time. WS too large  too many </a:t>
            </a:r>
            <a:r>
              <a:rPr lang="en-GB" sz="500" dirty="0" err="1">
                <a:sym typeface="Wingdings" panose="05000000000000000000" pitchFamily="2" charset="2"/>
              </a:rPr>
              <a:t>allocs</a:t>
            </a:r>
            <a:r>
              <a:rPr lang="en-GB" sz="500" dirty="0">
                <a:sym typeface="Wingdings" panose="05000000000000000000" pitchFamily="2" charset="2"/>
              </a:rPr>
              <a:t>, pcs uses too much mem. WS too small  too few </a:t>
            </a:r>
            <a:r>
              <a:rPr lang="en-GB" sz="500" dirty="0" err="1">
                <a:sym typeface="Wingdings" panose="05000000000000000000" pitchFamily="2" charset="2"/>
              </a:rPr>
              <a:t>allocs</a:t>
            </a:r>
            <a:r>
              <a:rPr lang="en-GB" sz="500" dirty="0">
                <a:sym typeface="Wingdings" panose="05000000000000000000" pitchFamily="2" charset="2"/>
              </a:rPr>
              <a:t>, many pg faults, slow. Don’t want to </a:t>
            </a:r>
            <a:r>
              <a:rPr lang="en-GB" sz="500" dirty="0" err="1">
                <a:sym typeface="Wingdings" panose="05000000000000000000" pitchFamily="2" charset="2"/>
              </a:rPr>
              <a:t>misalloc</a:t>
            </a:r>
            <a:r>
              <a:rPr lang="en-GB" sz="500" dirty="0">
                <a:sym typeface="Wingdings" panose="05000000000000000000" pitchFamily="2" charset="2"/>
              </a:rPr>
              <a:t> (OS </a:t>
            </a:r>
            <a:r>
              <a:rPr lang="en-GB" sz="500" dirty="0" err="1">
                <a:sym typeface="Wingdings" panose="05000000000000000000" pitchFamily="2" charset="2"/>
              </a:rPr>
              <a:t>alloc</a:t>
            </a:r>
            <a:r>
              <a:rPr lang="en-GB" sz="500" dirty="0">
                <a:sym typeface="Wingdings" panose="05000000000000000000" pitchFamily="2" charset="2"/>
              </a:rPr>
              <a:t> for </a:t>
            </a:r>
            <a:r>
              <a:rPr lang="en-GB" sz="500" dirty="0" err="1">
                <a:sym typeface="Wingdings" panose="05000000000000000000" pitchFamily="2" charset="2"/>
              </a:rPr>
              <a:t>pgs</a:t>
            </a:r>
            <a:r>
              <a:rPr lang="en-GB" sz="500" dirty="0">
                <a:sym typeface="Wingdings" panose="05000000000000000000" pitchFamily="2" charset="2"/>
              </a:rPr>
              <a:t> prog doesn’t want anymore). If many faults  </a:t>
            </a:r>
            <a:r>
              <a:rPr lang="en-GB" sz="500" dirty="0" err="1">
                <a:sym typeface="Wingdings" panose="05000000000000000000" pitchFamily="2" charset="2"/>
              </a:rPr>
              <a:t>alloc</a:t>
            </a:r>
            <a:r>
              <a:rPr lang="en-GB" sz="500" dirty="0">
                <a:sym typeface="Wingdings" panose="05000000000000000000" pitchFamily="2" charset="2"/>
              </a:rPr>
              <a:t> more pg frames (</a:t>
            </a:r>
            <a:r>
              <a:rPr lang="en-GB" sz="500" dirty="0" err="1">
                <a:sym typeface="Wingdings" panose="05000000000000000000" pitchFamily="2" charset="2"/>
              </a:rPr>
              <a:t>interfault</a:t>
            </a:r>
            <a:r>
              <a:rPr lang="en-GB" sz="500" dirty="0">
                <a:sym typeface="Wingdings" panose="05000000000000000000" pitchFamily="2" charset="2"/>
              </a:rPr>
              <a:t> time </a:t>
            </a:r>
            <a:r>
              <a:rPr lang="en-GB" sz="500" dirty="0" err="1">
                <a:sym typeface="Wingdings" panose="05000000000000000000" pitchFamily="2" charset="2"/>
              </a:rPr>
              <a:t>inc</a:t>
            </a:r>
            <a:r>
              <a:rPr lang="en-GB" sz="500" dirty="0">
                <a:sym typeface="Wingdings" panose="05000000000000000000" pitchFamily="2" charset="2"/>
              </a:rPr>
              <a:t>). When </a:t>
            </a:r>
            <a:r>
              <a:rPr lang="en-GB" sz="500" dirty="0" err="1">
                <a:sym typeface="Wingdings" panose="05000000000000000000" pitchFamily="2" charset="2"/>
              </a:rPr>
              <a:t>alloc</a:t>
            </a:r>
            <a:r>
              <a:rPr lang="en-GB" sz="500" dirty="0">
                <a:sym typeface="Wingdings" panose="05000000000000000000" pitchFamily="2" charset="2"/>
              </a:rPr>
              <a:t> all </a:t>
            </a:r>
            <a:r>
              <a:rPr lang="en-GB" sz="500" dirty="0" err="1">
                <a:sym typeface="Wingdings" panose="05000000000000000000" pitchFamily="2" charset="2"/>
              </a:rPr>
              <a:t>pgs</a:t>
            </a:r>
            <a:r>
              <a:rPr lang="en-GB" sz="500" dirty="0">
                <a:sym typeface="Wingdings" panose="05000000000000000000" pitchFamily="2" charset="2"/>
              </a:rPr>
              <a:t> in pcs, no pg faults so IFT = exec time. Graph (x = num pg frames </a:t>
            </a:r>
            <a:r>
              <a:rPr lang="en-GB" sz="500" dirty="0" err="1">
                <a:sym typeface="Wingdings" panose="05000000000000000000" pitchFamily="2" charset="2"/>
              </a:rPr>
              <a:t>alloc</a:t>
            </a:r>
            <a:r>
              <a:rPr lang="en-GB" sz="500" dirty="0">
                <a:sym typeface="Wingdings" panose="05000000000000000000" pitchFamily="2" charset="2"/>
              </a:rPr>
              <a:t> to pcs, y = IFT) follows S curve (top stops at (num </a:t>
            </a:r>
            <a:r>
              <a:rPr lang="en-GB" sz="500" dirty="0" err="1">
                <a:sym typeface="Wingdings" panose="05000000000000000000" pitchFamily="2" charset="2"/>
              </a:rPr>
              <a:t>pgs</a:t>
            </a:r>
            <a:r>
              <a:rPr lang="en-GB" sz="500" dirty="0">
                <a:sym typeface="Wingdings" panose="05000000000000000000" pitchFamily="2" charset="2"/>
              </a:rPr>
              <a:t> in pcs, total exec time)).</a:t>
            </a:r>
            <a:endParaRPr lang="en-GB" sz="500" dirty="0"/>
          </a:p>
        </p:txBody>
      </p:sp>
      <p:sp>
        <p:nvSpPr>
          <p:cNvPr id="39" name="Rectangle 38">
            <a:extLst>
              <a:ext uri="{FF2B5EF4-FFF2-40B4-BE49-F238E27FC236}">
                <a16:creationId xmlns:a16="http://schemas.microsoft.com/office/drawing/2014/main" id="{1B7C5892-6785-8BA7-D5E7-1381D47BAB61}"/>
              </a:ext>
            </a:extLst>
          </p:cNvPr>
          <p:cNvSpPr/>
          <p:nvPr/>
        </p:nvSpPr>
        <p:spPr>
          <a:xfrm>
            <a:off x="1109133" y="1228712"/>
            <a:ext cx="3117342" cy="95585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C45705AE-D7D2-1F9A-79BD-9A43E1B2F5DF}"/>
              </a:ext>
            </a:extLst>
          </p:cNvPr>
          <p:cNvSpPr txBox="1"/>
          <p:nvPr/>
        </p:nvSpPr>
        <p:spPr>
          <a:xfrm>
            <a:off x="4167751" y="1590769"/>
            <a:ext cx="3247461" cy="784830"/>
          </a:xfrm>
          <a:prstGeom prst="rect">
            <a:avLst/>
          </a:prstGeom>
          <a:noFill/>
        </p:spPr>
        <p:txBody>
          <a:bodyPr wrap="square" rtlCol="0">
            <a:spAutoFit/>
          </a:bodyPr>
          <a:lstStyle/>
          <a:p>
            <a:r>
              <a:rPr lang="en-GB" sz="500" b="1" dirty="0"/>
              <a:t>Local vs Global Pg </a:t>
            </a:r>
            <a:r>
              <a:rPr lang="en-GB" sz="500" b="1" dirty="0" err="1"/>
              <a:t>Repl</a:t>
            </a:r>
            <a:r>
              <a:rPr lang="en-GB" sz="500" dirty="0"/>
              <a:t>: </a:t>
            </a:r>
            <a:r>
              <a:rPr lang="en-GB" sz="500" b="1" dirty="0"/>
              <a:t>Local</a:t>
            </a:r>
            <a:r>
              <a:rPr lang="en-GB" sz="500" dirty="0"/>
              <a:t>: when </a:t>
            </a:r>
            <a:r>
              <a:rPr lang="en-GB" sz="500" dirty="0" err="1"/>
              <a:t>repl</a:t>
            </a:r>
            <a:r>
              <a:rPr lang="en-GB" sz="500" dirty="0"/>
              <a:t> pg, pcs can choose a pg belonging to same pcs. </a:t>
            </a:r>
            <a:r>
              <a:rPr lang="en-GB" sz="500" dirty="0" err="1"/>
              <a:t>Reqs</a:t>
            </a:r>
            <a:r>
              <a:rPr lang="en-GB" sz="500" dirty="0"/>
              <a:t> keeping track of changes in working set size + some partitioning to determine how many </a:t>
            </a:r>
            <a:r>
              <a:rPr lang="en-GB" sz="500" dirty="0" err="1"/>
              <a:t>pgs</a:t>
            </a:r>
            <a:r>
              <a:rPr lang="en-GB" sz="500" dirty="0"/>
              <a:t> each pcs owns/can be </a:t>
            </a:r>
            <a:r>
              <a:rPr lang="en-GB" sz="500" dirty="0" err="1"/>
              <a:t>alloc’d</a:t>
            </a:r>
            <a:r>
              <a:rPr lang="en-GB" sz="500" dirty="0"/>
              <a:t> – 1. fixed partitioning (each pcs gets fixed size), 2. balanced set algos. As pcs manage pg faults </a:t>
            </a:r>
            <a:r>
              <a:rPr lang="en-GB" sz="500" dirty="0" err="1"/>
              <a:t>indep</a:t>
            </a:r>
            <a:r>
              <a:rPr lang="en-GB" sz="500" dirty="0"/>
              <a:t>, more scalable than global. </a:t>
            </a:r>
            <a:r>
              <a:rPr lang="en-GB" sz="500" b="1" dirty="0"/>
              <a:t>Global</a:t>
            </a:r>
            <a:r>
              <a:rPr lang="en-GB" sz="500" dirty="0"/>
              <a:t>: Can choose pg from any pcs. Mem </a:t>
            </a:r>
            <a:r>
              <a:rPr lang="en-GB" sz="500" dirty="0" err="1"/>
              <a:t>dyn</a:t>
            </a:r>
            <a:r>
              <a:rPr lang="en-GB" sz="500" dirty="0"/>
              <a:t> shared between pcs. Init </a:t>
            </a:r>
            <a:r>
              <a:rPr lang="en-GB" sz="500" dirty="0" err="1"/>
              <a:t>alloc</a:t>
            </a:r>
            <a:r>
              <a:rPr lang="en-GB" sz="500" dirty="0"/>
              <a:t> mem prop to pcs size. Use pg fault </a:t>
            </a:r>
            <a:r>
              <a:rPr lang="en-GB" sz="500" dirty="0" err="1"/>
              <a:t>freq</a:t>
            </a:r>
            <a:r>
              <a:rPr lang="en-GB" sz="500" dirty="0"/>
              <a:t> to tune </a:t>
            </a:r>
            <a:r>
              <a:rPr lang="en-GB" sz="500" dirty="0" err="1"/>
              <a:t>alloc</a:t>
            </a:r>
            <a:r>
              <a:rPr lang="en-GB" sz="500" dirty="0"/>
              <a:t> (more PFs </a:t>
            </a:r>
            <a:r>
              <a:rPr lang="en-GB" sz="500" dirty="0">
                <a:sym typeface="Wingdings" panose="05000000000000000000" pitchFamily="2" charset="2"/>
              </a:rPr>
              <a:t> more </a:t>
            </a:r>
            <a:r>
              <a:rPr lang="en-GB" sz="500" dirty="0" err="1">
                <a:sym typeface="Wingdings" panose="05000000000000000000" pitchFamily="2" charset="2"/>
              </a:rPr>
              <a:t>alloc</a:t>
            </a:r>
            <a:r>
              <a:rPr lang="en-GB" sz="500" dirty="0">
                <a:sym typeface="Wingdings" panose="05000000000000000000" pitchFamily="2" charset="2"/>
              </a:rPr>
              <a:t>). Use all </a:t>
            </a:r>
            <a:r>
              <a:rPr lang="en-GB" sz="500" dirty="0" err="1">
                <a:sym typeface="Wingdings" panose="05000000000000000000" pitchFamily="2" charset="2"/>
              </a:rPr>
              <a:t>pgs</a:t>
            </a:r>
            <a:r>
              <a:rPr lang="en-GB" sz="500" dirty="0">
                <a:sym typeface="Wingdings" panose="05000000000000000000" pitchFamily="2" charset="2"/>
              </a:rPr>
              <a:t> to determine rep. More efficient than local. No best sol – </a:t>
            </a:r>
            <a:r>
              <a:rPr lang="en-GB" sz="500" dirty="0">
                <a:solidFill>
                  <a:srgbClr val="00B050"/>
                </a:solidFill>
                <a:sym typeface="Wingdings" panose="05000000000000000000" pitchFamily="2" charset="2"/>
              </a:rPr>
              <a:t>Linux – global</a:t>
            </a:r>
            <a:r>
              <a:rPr lang="en-GB" sz="500" dirty="0">
                <a:sym typeface="Wingdings" panose="05000000000000000000" pitchFamily="2" charset="2"/>
              </a:rPr>
              <a:t>, </a:t>
            </a:r>
            <a:r>
              <a:rPr lang="en-GB" sz="500" dirty="0">
                <a:solidFill>
                  <a:srgbClr val="00B050"/>
                </a:solidFill>
                <a:sym typeface="Wingdings" panose="05000000000000000000" pitchFamily="2" charset="2"/>
              </a:rPr>
              <a:t>Windows – local</a:t>
            </a:r>
            <a:r>
              <a:rPr lang="en-GB" sz="500" dirty="0">
                <a:sym typeface="Wingdings" panose="05000000000000000000" pitchFamily="2" charset="2"/>
              </a:rPr>
              <a:t>. </a:t>
            </a:r>
            <a:r>
              <a:rPr lang="en-GB" sz="500" b="1" dirty="0">
                <a:solidFill>
                  <a:srgbClr val="00B050"/>
                </a:solidFill>
                <a:sym typeface="Wingdings" panose="05000000000000000000" pitchFamily="2" charset="2"/>
              </a:rPr>
              <a:t>Linux Page </a:t>
            </a:r>
            <a:r>
              <a:rPr lang="en-GB" sz="500" b="1" dirty="0" err="1">
                <a:solidFill>
                  <a:srgbClr val="00B050"/>
                </a:solidFill>
                <a:sym typeface="Wingdings" panose="05000000000000000000" pitchFamily="2" charset="2"/>
              </a:rPr>
              <a:t>Repl</a:t>
            </a:r>
            <a:r>
              <a:rPr lang="en-GB" sz="500" dirty="0">
                <a:solidFill>
                  <a:srgbClr val="00B050"/>
                </a:solidFill>
                <a:sym typeface="Wingdings" panose="05000000000000000000" pitchFamily="2" charset="2"/>
              </a:rPr>
              <a:t>: variation of clock algo to approx. LRU pg repl. Active list  contains active </a:t>
            </a:r>
            <a:r>
              <a:rPr lang="en-GB" sz="500" dirty="0" err="1">
                <a:solidFill>
                  <a:srgbClr val="00B050"/>
                </a:solidFill>
                <a:sym typeface="Wingdings" panose="05000000000000000000" pitchFamily="2" charset="2"/>
              </a:rPr>
              <a:t>pgs</a:t>
            </a:r>
            <a:r>
              <a:rPr lang="en-GB" sz="500" dirty="0">
                <a:solidFill>
                  <a:srgbClr val="00B050"/>
                </a:solidFill>
                <a:sym typeface="Wingdings" panose="05000000000000000000" pitchFamily="2" charset="2"/>
              </a:rPr>
              <a:t>, MRU near head of list. Inactive list  </a:t>
            </a:r>
            <a:r>
              <a:rPr lang="en-GB" sz="500" dirty="0" err="1">
                <a:solidFill>
                  <a:srgbClr val="00B050"/>
                </a:solidFill>
                <a:sym typeface="Wingdings" panose="05000000000000000000" pitchFamily="2" charset="2"/>
              </a:rPr>
              <a:t>opp</a:t>
            </a:r>
            <a:r>
              <a:rPr lang="en-GB" sz="500" dirty="0">
                <a:solidFill>
                  <a:srgbClr val="00B050"/>
                </a:solidFill>
                <a:sym typeface="Wingdings" panose="05000000000000000000" pitchFamily="2" charset="2"/>
              </a:rPr>
              <a:t>, LRU near tail. Only </a:t>
            </a:r>
            <a:r>
              <a:rPr lang="en-GB" sz="500" dirty="0" err="1">
                <a:solidFill>
                  <a:srgbClr val="00B050"/>
                </a:solidFill>
                <a:sym typeface="Wingdings" panose="05000000000000000000" pitchFamily="2" charset="2"/>
              </a:rPr>
              <a:t>repl</a:t>
            </a:r>
            <a:r>
              <a:rPr lang="en-GB" sz="500" dirty="0">
                <a:solidFill>
                  <a:srgbClr val="00B050"/>
                </a:solidFill>
                <a:sym typeface="Wingdings" panose="05000000000000000000" pitchFamily="2" charset="2"/>
              </a:rPr>
              <a:t> </a:t>
            </a:r>
            <a:r>
              <a:rPr lang="en-GB" sz="500" dirty="0" err="1">
                <a:solidFill>
                  <a:srgbClr val="00B050"/>
                </a:solidFill>
                <a:sym typeface="Wingdings" panose="05000000000000000000" pitchFamily="2" charset="2"/>
              </a:rPr>
              <a:t>pgs</a:t>
            </a:r>
            <a:r>
              <a:rPr lang="en-GB" sz="500" dirty="0">
                <a:solidFill>
                  <a:srgbClr val="00B050"/>
                </a:solidFill>
                <a:sym typeface="Wingdings" panose="05000000000000000000" pitchFamily="2" charset="2"/>
              </a:rPr>
              <a:t> in inactive list. Ref bit determines when </a:t>
            </a:r>
            <a:r>
              <a:rPr lang="en-GB" sz="500" dirty="0" err="1">
                <a:solidFill>
                  <a:srgbClr val="00B050"/>
                </a:solidFill>
                <a:sym typeface="Wingdings" panose="05000000000000000000" pitchFamily="2" charset="2"/>
              </a:rPr>
              <a:t>pgs</a:t>
            </a:r>
            <a:r>
              <a:rPr lang="en-GB" sz="500" dirty="0">
                <a:solidFill>
                  <a:srgbClr val="00B050"/>
                </a:solidFill>
                <a:sym typeface="Wingdings" panose="05000000000000000000" pitchFamily="2" charset="2"/>
              </a:rPr>
              <a:t> moved between A+I lists. </a:t>
            </a:r>
            <a:r>
              <a:rPr lang="en-GB" sz="500" b="1" dirty="0" err="1">
                <a:solidFill>
                  <a:srgbClr val="00B050"/>
                </a:solidFill>
                <a:sym typeface="Wingdings" panose="05000000000000000000" pitchFamily="2" charset="2"/>
              </a:rPr>
              <a:t>kswapd</a:t>
            </a:r>
            <a:r>
              <a:rPr lang="en-GB" sz="500" dirty="0">
                <a:solidFill>
                  <a:srgbClr val="00B050"/>
                </a:solidFill>
                <a:sym typeface="Wingdings" panose="05000000000000000000" pitchFamily="2" charset="2"/>
              </a:rPr>
              <a:t> (swap daemon)  </a:t>
            </a:r>
            <a:r>
              <a:rPr lang="en-GB" sz="500" dirty="0" err="1">
                <a:solidFill>
                  <a:srgbClr val="00B050"/>
                </a:solidFill>
                <a:sym typeface="Wingdings" panose="05000000000000000000" pitchFamily="2" charset="2"/>
              </a:rPr>
              <a:t>pgs</a:t>
            </a:r>
            <a:r>
              <a:rPr lang="en-GB" sz="500" dirty="0">
                <a:solidFill>
                  <a:srgbClr val="00B050"/>
                </a:solidFill>
                <a:sym typeface="Wingdings" panose="05000000000000000000" pitchFamily="2" charset="2"/>
              </a:rPr>
              <a:t> in inactive list reclaimed when mem low, uses dedicated swap partition/file, must handle locked/shared pgs. </a:t>
            </a:r>
            <a:r>
              <a:rPr lang="en-GB" sz="500" b="1" dirty="0" err="1">
                <a:solidFill>
                  <a:srgbClr val="00B050"/>
                </a:solidFill>
                <a:sym typeface="Wingdings" panose="05000000000000000000" pitchFamily="2" charset="2"/>
              </a:rPr>
              <a:t>pdflush</a:t>
            </a:r>
            <a:r>
              <a:rPr lang="en-GB" sz="500" dirty="0">
                <a:solidFill>
                  <a:srgbClr val="00B050"/>
                </a:solidFill>
                <a:sym typeface="Wingdings" panose="05000000000000000000" pitchFamily="2" charset="2"/>
              </a:rPr>
              <a:t> (kernel thread)  periodically flushes dirty </a:t>
            </a:r>
            <a:r>
              <a:rPr lang="en-GB" sz="500" dirty="0" err="1">
                <a:solidFill>
                  <a:srgbClr val="00B050"/>
                </a:solidFill>
                <a:sym typeface="Wingdings" panose="05000000000000000000" pitchFamily="2" charset="2"/>
              </a:rPr>
              <a:t>pgs</a:t>
            </a:r>
            <a:r>
              <a:rPr lang="en-GB" sz="500" dirty="0">
                <a:solidFill>
                  <a:srgbClr val="00B050"/>
                </a:solidFill>
                <a:sym typeface="Wingdings" panose="05000000000000000000" pitchFamily="2" charset="2"/>
              </a:rPr>
              <a:t> to disk.</a:t>
            </a:r>
            <a:endParaRPr lang="en-GB" sz="500" dirty="0"/>
          </a:p>
        </p:txBody>
      </p:sp>
      <p:sp>
        <p:nvSpPr>
          <p:cNvPr id="41" name="Rectangle 40">
            <a:extLst>
              <a:ext uri="{FF2B5EF4-FFF2-40B4-BE49-F238E27FC236}">
                <a16:creationId xmlns:a16="http://schemas.microsoft.com/office/drawing/2014/main" id="{F140AAFA-76FC-AFF1-7E73-2DE18C9E2185}"/>
              </a:ext>
            </a:extLst>
          </p:cNvPr>
          <p:cNvSpPr/>
          <p:nvPr/>
        </p:nvSpPr>
        <p:spPr>
          <a:xfrm>
            <a:off x="4226289" y="1630541"/>
            <a:ext cx="3188363" cy="7050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E9B0A10E-55B3-8F82-F5DF-85B6F0EAB662}"/>
              </a:ext>
            </a:extLst>
          </p:cNvPr>
          <p:cNvSpPr txBox="1"/>
          <p:nvPr/>
        </p:nvSpPr>
        <p:spPr>
          <a:xfrm>
            <a:off x="181" y="1856103"/>
            <a:ext cx="2632941" cy="861774"/>
          </a:xfrm>
          <a:prstGeom prst="rect">
            <a:avLst/>
          </a:prstGeom>
          <a:noFill/>
        </p:spPr>
        <p:txBody>
          <a:bodyPr wrap="square" rtlCol="0">
            <a:spAutoFit/>
          </a:bodyPr>
          <a:lstStyle/>
          <a:p>
            <a:r>
              <a:rPr lang="en-GB" sz="500" b="1" dirty="0"/>
              <a:t>I/O Device Management Objectives</a:t>
            </a:r>
            <a:r>
              <a:rPr lang="en-GB" sz="500" dirty="0"/>
              <a:t>: </a:t>
            </a:r>
          </a:p>
          <a:p>
            <a:r>
              <a:rPr lang="en-GB" sz="500" dirty="0"/>
              <a:t>Fair access to shared devices (prevent </a:t>
            </a:r>
          </a:p>
          <a:p>
            <a:r>
              <a:rPr lang="en-GB" sz="500" dirty="0"/>
              <a:t>pcs hogging res, </a:t>
            </a:r>
            <a:r>
              <a:rPr lang="en-GB" sz="500" dirty="0" err="1"/>
              <a:t>slloc</a:t>
            </a:r>
            <a:r>
              <a:rPr lang="en-GB" sz="500" dirty="0"/>
              <a:t> dedicated </a:t>
            </a:r>
          </a:p>
          <a:p>
            <a:r>
              <a:rPr lang="en-GB" sz="500" dirty="0"/>
              <a:t>devices), exploit parallelism (can use </a:t>
            </a:r>
          </a:p>
          <a:p>
            <a:r>
              <a:rPr lang="en-GB" sz="500" dirty="0" err="1"/>
              <a:t>devs</a:t>
            </a:r>
            <a:r>
              <a:rPr lang="en-GB" sz="500" dirty="0"/>
              <a:t> in par – e.g. send packets using NIC while writing to disk – allows for multiprogramming), provide </a:t>
            </a:r>
            <a:r>
              <a:rPr lang="en-GB" sz="500" dirty="0" err="1"/>
              <a:t>uniform+simple</a:t>
            </a:r>
            <a:r>
              <a:rPr lang="en-GB" sz="500" dirty="0"/>
              <a:t> I/O view (abstract </a:t>
            </a:r>
            <a:r>
              <a:rPr lang="en-GB" sz="500" dirty="0" err="1"/>
              <a:t>devs</a:t>
            </a:r>
            <a:r>
              <a:rPr lang="en-GB" sz="500" dirty="0"/>
              <a:t> from pcs, uniform </a:t>
            </a:r>
            <a:r>
              <a:rPr lang="en-GB" sz="500" dirty="0" err="1"/>
              <a:t>naming+err</a:t>
            </a:r>
            <a:r>
              <a:rPr lang="en-GB" sz="500" dirty="0"/>
              <a:t> handling, hide complexity of dev handling). </a:t>
            </a:r>
            <a:r>
              <a:rPr lang="en-GB" sz="500" b="1" dirty="0"/>
              <a:t>Device Independence</a:t>
            </a:r>
            <a:r>
              <a:rPr lang="en-GB" sz="500" dirty="0"/>
              <a:t>: dev </a:t>
            </a:r>
            <a:r>
              <a:rPr lang="en-GB" sz="500" dirty="0" err="1"/>
              <a:t>indep</a:t>
            </a:r>
            <a:r>
              <a:rPr lang="en-GB" sz="500" dirty="0"/>
              <a:t> from it’s type (e.g. terminal, disk, DVD drive) and instance (disk 1, 2, or 3). </a:t>
            </a:r>
            <a:r>
              <a:rPr lang="en-GB" sz="500" b="1" dirty="0"/>
              <a:t>Device Variations</a:t>
            </a:r>
            <a:r>
              <a:rPr lang="en-GB" sz="500" dirty="0"/>
              <a:t>: unit of data transfer (char (bytes) or block), supported ops (R, W, seek), synch or </a:t>
            </a:r>
            <a:r>
              <a:rPr lang="en-GB" sz="500" dirty="0" err="1"/>
              <a:t>asynch</a:t>
            </a:r>
            <a:r>
              <a:rPr lang="en-GB" sz="500" dirty="0"/>
              <a:t> (s = disk, as = NIC), speed differences (</a:t>
            </a:r>
            <a:r>
              <a:rPr lang="en-GB" sz="500" dirty="0" err="1"/>
              <a:t>NVMe</a:t>
            </a:r>
            <a:r>
              <a:rPr lang="en-GB" sz="500" dirty="0"/>
              <a:t> SSD vs tape drive), types of err </a:t>
            </a:r>
            <a:r>
              <a:rPr lang="en-GB" sz="500" dirty="0" err="1"/>
              <a:t>conds</a:t>
            </a:r>
            <a:r>
              <a:rPr lang="en-GB" sz="500" dirty="0"/>
              <a:t> (disk errs vs GPU </a:t>
            </a:r>
            <a:r>
              <a:rPr lang="en-GB" sz="600" baseline="30000" dirty="0" err="1"/>
              <a:t>o</a:t>
            </a:r>
            <a:r>
              <a:rPr lang="en-GB" sz="500" dirty="0" err="1"/>
              <a:t>C</a:t>
            </a:r>
            <a:r>
              <a:rPr lang="en-GB" sz="500" dirty="0"/>
              <a:t> warning).</a:t>
            </a:r>
          </a:p>
        </p:txBody>
      </p:sp>
      <p:cxnSp>
        <p:nvCxnSpPr>
          <p:cNvPr id="42" name="Straight Connector 41">
            <a:extLst>
              <a:ext uri="{FF2B5EF4-FFF2-40B4-BE49-F238E27FC236}">
                <a16:creationId xmlns:a16="http://schemas.microsoft.com/office/drawing/2014/main" id="{6F9332FC-EB9D-2D71-20AD-D56F14ADFA6F}"/>
              </a:ext>
            </a:extLst>
          </p:cNvPr>
          <p:cNvCxnSpPr>
            <a:cxnSpLocks/>
          </p:cNvCxnSpPr>
          <p:nvPr/>
        </p:nvCxnSpPr>
        <p:spPr>
          <a:xfrm>
            <a:off x="-102116" y="2681068"/>
            <a:ext cx="2635883" cy="0"/>
          </a:xfrm>
          <a:prstGeom prst="line">
            <a:avLst/>
          </a:prstGeom>
          <a:ln w="9525"/>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709B104-74D3-C696-D8F4-41845F9DF261}"/>
              </a:ext>
            </a:extLst>
          </p:cNvPr>
          <p:cNvCxnSpPr>
            <a:cxnSpLocks/>
          </p:cNvCxnSpPr>
          <p:nvPr/>
        </p:nvCxnSpPr>
        <p:spPr>
          <a:xfrm>
            <a:off x="2533767" y="2188443"/>
            <a:ext cx="0" cy="496499"/>
          </a:xfrm>
          <a:prstGeom prst="line">
            <a:avLst/>
          </a:prstGeom>
          <a:ln w="9525"/>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17BC3632-F64F-8D27-82FB-F326978FED36}"/>
              </a:ext>
            </a:extLst>
          </p:cNvPr>
          <p:cNvSpPr txBox="1"/>
          <p:nvPr/>
        </p:nvSpPr>
        <p:spPr>
          <a:xfrm>
            <a:off x="2480273" y="2149744"/>
            <a:ext cx="1780496" cy="553998"/>
          </a:xfrm>
          <a:prstGeom prst="rect">
            <a:avLst/>
          </a:prstGeom>
          <a:noFill/>
        </p:spPr>
        <p:txBody>
          <a:bodyPr wrap="square" rtlCol="0">
            <a:spAutoFit/>
          </a:bodyPr>
          <a:lstStyle/>
          <a:p>
            <a:r>
              <a:rPr lang="en-GB" sz="500" b="1" dirty="0"/>
              <a:t>Character vs Block Dev</a:t>
            </a:r>
            <a:r>
              <a:rPr lang="en-GB" sz="500" dirty="0"/>
              <a:t>: </a:t>
            </a:r>
            <a:r>
              <a:rPr lang="en-GB" sz="500" b="1" dirty="0"/>
              <a:t>C</a:t>
            </a:r>
            <a:r>
              <a:rPr lang="en-GB" sz="500" dirty="0"/>
              <a:t> = minimise latency (keyboard/terminal – mem = dev file for </a:t>
            </a:r>
            <a:r>
              <a:rPr lang="en-GB" sz="500" dirty="0" err="1"/>
              <a:t>phys</a:t>
            </a:r>
            <a:r>
              <a:rPr lang="en-GB" sz="500" dirty="0"/>
              <a:t> mem of OS, </a:t>
            </a:r>
            <a:r>
              <a:rPr lang="en-GB" sz="500" dirty="0" err="1"/>
              <a:t>pty</a:t>
            </a:r>
            <a:r>
              <a:rPr lang="en-GB" sz="500" dirty="0"/>
              <a:t> = </a:t>
            </a:r>
            <a:r>
              <a:rPr lang="en-GB" sz="500" dirty="0" err="1"/>
              <a:t>pseudoterminal</a:t>
            </a:r>
            <a:r>
              <a:rPr lang="en-GB" sz="500" dirty="0"/>
              <a:t> – bidirectional comms channel, </a:t>
            </a:r>
            <a:r>
              <a:rPr lang="en-GB" sz="500" dirty="0" err="1"/>
              <a:t>usb</a:t>
            </a:r>
            <a:r>
              <a:rPr lang="en-GB" sz="500" dirty="0"/>
              <a:t> = USB </a:t>
            </a:r>
            <a:r>
              <a:rPr lang="en-GB" sz="500" dirty="0" err="1"/>
              <a:t>devs</a:t>
            </a:r>
            <a:r>
              <a:rPr lang="en-GB" sz="500" dirty="0"/>
              <a:t>). </a:t>
            </a:r>
            <a:r>
              <a:rPr lang="en-GB" sz="500" b="1" dirty="0"/>
              <a:t>B</a:t>
            </a:r>
            <a:r>
              <a:rPr lang="en-GB" sz="500" dirty="0"/>
              <a:t> = maximise throughput (disks/NIC – </a:t>
            </a:r>
            <a:r>
              <a:rPr lang="en-GB" sz="500" dirty="0" err="1"/>
              <a:t>ramdisk</a:t>
            </a:r>
            <a:r>
              <a:rPr lang="en-GB" sz="500" dirty="0"/>
              <a:t> = access RAM disk in raw mode, </a:t>
            </a:r>
            <a:r>
              <a:rPr lang="en-GB" sz="500" dirty="0" err="1"/>
              <a:t>fd</a:t>
            </a:r>
            <a:r>
              <a:rPr lang="en-GB" sz="500" dirty="0"/>
              <a:t> = floppy disk, loop = loop device -  maps data blocks to file in </a:t>
            </a:r>
            <a:r>
              <a:rPr lang="en-GB" sz="500" dirty="0" err="1"/>
              <a:t>filesys</a:t>
            </a:r>
            <a:r>
              <a:rPr lang="en-GB" sz="500" dirty="0"/>
              <a:t>, or other block dev).</a:t>
            </a:r>
          </a:p>
        </p:txBody>
      </p:sp>
      <p:sp>
        <p:nvSpPr>
          <p:cNvPr id="49" name="Rectangle 48">
            <a:extLst>
              <a:ext uri="{FF2B5EF4-FFF2-40B4-BE49-F238E27FC236}">
                <a16:creationId xmlns:a16="http://schemas.microsoft.com/office/drawing/2014/main" id="{0DE6F289-31DD-D95D-4D59-72FD57E605B6}"/>
              </a:ext>
            </a:extLst>
          </p:cNvPr>
          <p:cNvSpPr/>
          <p:nvPr/>
        </p:nvSpPr>
        <p:spPr>
          <a:xfrm>
            <a:off x="2533087" y="2184483"/>
            <a:ext cx="1690081" cy="49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27329387-958A-80D1-D1DE-CD0BCD000678}"/>
              </a:ext>
            </a:extLst>
          </p:cNvPr>
          <p:cNvSpPr txBox="1"/>
          <p:nvPr/>
        </p:nvSpPr>
        <p:spPr>
          <a:xfrm>
            <a:off x="4159533" y="2296193"/>
            <a:ext cx="474810" cy="169277"/>
          </a:xfrm>
          <a:prstGeom prst="rect">
            <a:avLst/>
          </a:prstGeom>
          <a:noFill/>
        </p:spPr>
        <p:txBody>
          <a:bodyPr wrap="none" rtlCol="0">
            <a:spAutoFit/>
          </a:bodyPr>
          <a:lstStyle/>
          <a:p>
            <a:r>
              <a:rPr lang="en-GB" sz="500" b="1" dirty="0"/>
              <a:t>I/O Layers</a:t>
            </a:r>
            <a:r>
              <a:rPr lang="en-GB" sz="500" dirty="0"/>
              <a:t>:</a:t>
            </a:r>
          </a:p>
        </p:txBody>
      </p:sp>
      <p:pic>
        <p:nvPicPr>
          <p:cNvPr id="57" name="Picture 56">
            <a:extLst>
              <a:ext uri="{FF2B5EF4-FFF2-40B4-BE49-F238E27FC236}">
                <a16:creationId xmlns:a16="http://schemas.microsoft.com/office/drawing/2014/main" id="{A8207D7A-E540-1699-CD2A-A56067C9C811}"/>
              </a:ext>
            </a:extLst>
          </p:cNvPr>
          <p:cNvPicPr>
            <a:picLocks noChangeAspect="1"/>
          </p:cNvPicPr>
          <p:nvPr/>
        </p:nvPicPr>
        <p:blipFill rotWithShape="1">
          <a:blip r:embed="rId6"/>
          <a:srcRect l="5434" t="5693" r="4112" b="4301"/>
          <a:stretch/>
        </p:blipFill>
        <p:spPr>
          <a:xfrm>
            <a:off x="4232260" y="2417333"/>
            <a:ext cx="543231" cy="523322"/>
          </a:xfrm>
          <a:prstGeom prst="rect">
            <a:avLst/>
          </a:prstGeom>
        </p:spPr>
      </p:pic>
      <p:sp>
        <p:nvSpPr>
          <p:cNvPr id="58" name="Rectangle 57">
            <a:extLst>
              <a:ext uri="{FF2B5EF4-FFF2-40B4-BE49-F238E27FC236}">
                <a16:creationId xmlns:a16="http://schemas.microsoft.com/office/drawing/2014/main" id="{00463F31-ABD1-C4F6-8736-9E6B621EC4B8}"/>
              </a:ext>
            </a:extLst>
          </p:cNvPr>
          <p:cNvSpPr/>
          <p:nvPr/>
        </p:nvSpPr>
        <p:spPr>
          <a:xfrm>
            <a:off x="4223169" y="2335588"/>
            <a:ext cx="555460" cy="60557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820F881E-BC53-12F4-992A-349EF9ECBD87}"/>
              </a:ext>
            </a:extLst>
          </p:cNvPr>
          <p:cNvSpPr txBox="1"/>
          <p:nvPr/>
        </p:nvSpPr>
        <p:spPr>
          <a:xfrm>
            <a:off x="4714185" y="2287606"/>
            <a:ext cx="1701761" cy="707886"/>
          </a:xfrm>
          <a:prstGeom prst="rect">
            <a:avLst/>
          </a:prstGeom>
          <a:noFill/>
        </p:spPr>
        <p:txBody>
          <a:bodyPr wrap="square" rtlCol="0">
            <a:spAutoFit/>
          </a:bodyPr>
          <a:lstStyle/>
          <a:p>
            <a:r>
              <a:rPr lang="en-GB" sz="500" b="1" dirty="0"/>
              <a:t>Interrupt Handler</a:t>
            </a:r>
            <a:r>
              <a:rPr lang="en-GB" sz="500" dirty="0"/>
              <a:t>: Interrupt is sig from dev to CPU that dev needs attending to (dev connecting, finish reading, error etc). Drivers register handlers to deal w/ diff </a:t>
            </a:r>
            <a:r>
              <a:rPr lang="en-GB" sz="500" dirty="0" err="1"/>
              <a:t>interr</a:t>
            </a:r>
            <a:r>
              <a:rPr lang="en-GB" sz="500" dirty="0"/>
              <a:t> types. </a:t>
            </a:r>
            <a:r>
              <a:rPr lang="en-GB" sz="500" b="1" dirty="0"/>
              <a:t>Block</a:t>
            </a:r>
            <a:r>
              <a:rPr lang="en-GB" sz="500" dirty="0"/>
              <a:t>: on transfer completion, sig dev handler. </a:t>
            </a:r>
            <a:r>
              <a:rPr lang="en-GB" sz="500" b="1" dirty="0"/>
              <a:t>Character</a:t>
            </a:r>
            <a:r>
              <a:rPr lang="en-GB" sz="500" dirty="0"/>
              <a:t>: when char transferred, process next. Modern Systems – </a:t>
            </a:r>
            <a:r>
              <a:rPr lang="en-GB" sz="500" b="1" dirty="0"/>
              <a:t>Hybrid</a:t>
            </a:r>
            <a:r>
              <a:rPr lang="en-GB" sz="500" dirty="0"/>
              <a:t>: (e.g. </a:t>
            </a:r>
            <a:r>
              <a:rPr lang="en-GB" sz="500" dirty="0" err="1"/>
              <a:t>nvme</a:t>
            </a:r>
            <a:r>
              <a:rPr lang="en-GB" sz="500" dirty="0"/>
              <a:t> storage) polling (queue of </a:t>
            </a:r>
            <a:r>
              <a:rPr lang="en-GB" sz="500" dirty="0" err="1"/>
              <a:t>reqs+resps</a:t>
            </a:r>
            <a:r>
              <a:rPr lang="en-GB" sz="500" dirty="0"/>
              <a:t>) very fast but uses CPU time, wait for </a:t>
            </a:r>
            <a:r>
              <a:rPr lang="en-GB" sz="500" dirty="0" err="1"/>
              <a:t>interr</a:t>
            </a:r>
            <a:r>
              <a:rPr lang="en-GB" sz="500" dirty="0"/>
              <a:t> (better for longer waits as can sched other pcs).</a:t>
            </a:r>
          </a:p>
        </p:txBody>
      </p:sp>
      <p:sp>
        <p:nvSpPr>
          <p:cNvPr id="60" name="Rectangle 59">
            <a:extLst>
              <a:ext uri="{FF2B5EF4-FFF2-40B4-BE49-F238E27FC236}">
                <a16:creationId xmlns:a16="http://schemas.microsoft.com/office/drawing/2014/main" id="{1C8DFADC-00F4-8825-6E13-62EAE29D98C1}"/>
              </a:ext>
            </a:extLst>
          </p:cNvPr>
          <p:cNvSpPr/>
          <p:nvPr/>
        </p:nvSpPr>
        <p:spPr>
          <a:xfrm>
            <a:off x="4778041" y="2335841"/>
            <a:ext cx="1530020" cy="60918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TextBox 60">
            <a:extLst>
              <a:ext uri="{FF2B5EF4-FFF2-40B4-BE49-F238E27FC236}">
                <a16:creationId xmlns:a16="http://schemas.microsoft.com/office/drawing/2014/main" id="{2B411DA9-3495-E548-A6FE-5D7F70AA1B53}"/>
              </a:ext>
            </a:extLst>
          </p:cNvPr>
          <p:cNvSpPr txBox="1"/>
          <p:nvPr/>
        </p:nvSpPr>
        <p:spPr>
          <a:xfrm>
            <a:off x="6242802" y="2300361"/>
            <a:ext cx="1171850" cy="553998"/>
          </a:xfrm>
          <a:prstGeom prst="rect">
            <a:avLst/>
          </a:prstGeom>
          <a:noFill/>
        </p:spPr>
        <p:txBody>
          <a:bodyPr wrap="square" rtlCol="0">
            <a:spAutoFit/>
          </a:bodyPr>
          <a:lstStyle/>
          <a:p>
            <a:r>
              <a:rPr lang="en-GB" sz="500" b="1" dirty="0"/>
              <a:t>Device Driver</a:t>
            </a:r>
            <a:r>
              <a:rPr lang="en-GB" sz="500" dirty="0"/>
              <a:t>: handles type of dev, can control </a:t>
            </a:r>
            <a:r>
              <a:rPr lang="en-GB" sz="500" dirty="0" err="1"/>
              <a:t>mult</a:t>
            </a:r>
            <a:r>
              <a:rPr lang="en-GB" sz="500" dirty="0"/>
              <a:t> of same type. </a:t>
            </a:r>
            <a:r>
              <a:rPr lang="en-GB" sz="500" dirty="0" err="1"/>
              <a:t>Impl</a:t>
            </a:r>
            <a:r>
              <a:rPr lang="en-GB" sz="500" dirty="0"/>
              <a:t> block R/W, access dev regs (write control info to dev), </a:t>
            </a:r>
            <a:r>
              <a:rPr lang="en-GB" sz="500" dirty="0" err="1"/>
              <a:t>init</a:t>
            </a:r>
            <a:r>
              <a:rPr lang="en-GB" sz="500" dirty="0"/>
              <a:t> ops (e.g. start dev at boot), sched </a:t>
            </a:r>
            <a:r>
              <a:rPr lang="en-GB" sz="500" dirty="0" err="1"/>
              <a:t>reqs</a:t>
            </a:r>
            <a:r>
              <a:rPr lang="en-GB" sz="500" dirty="0"/>
              <a:t> (if dev shared), handle errs.</a:t>
            </a:r>
          </a:p>
        </p:txBody>
      </p:sp>
      <p:sp>
        <p:nvSpPr>
          <p:cNvPr id="62" name="Rectangle 61">
            <a:extLst>
              <a:ext uri="{FF2B5EF4-FFF2-40B4-BE49-F238E27FC236}">
                <a16:creationId xmlns:a16="http://schemas.microsoft.com/office/drawing/2014/main" id="{56BCAEAE-72C3-8E01-1BC3-70838252743A}"/>
              </a:ext>
            </a:extLst>
          </p:cNvPr>
          <p:cNvSpPr/>
          <p:nvPr/>
        </p:nvSpPr>
        <p:spPr>
          <a:xfrm>
            <a:off x="6305844" y="2334695"/>
            <a:ext cx="1108808" cy="4833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3F00C5EE-B4CC-E45F-2A4E-79479F069869}"/>
              </a:ext>
            </a:extLst>
          </p:cNvPr>
          <p:cNvSpPr txBox="1"/>
          <p:nvPr/>
        </p:nvSpPr>
        <p:spPr>
          <a:xfrm>
            <a:off x="6242803" y="2785386"/>
            <a:ext cx="1171850" cy="1015663"/>
          </a:xfrm>
          <a:prstGeom prst="rect">
            <a:avLst/>
          </a:prstGeom>
          <a:noFill/>
        </p:spPr>
        <p:txBody>
          <a:bodyPr wrap="square" rtlCol="0">
            <a:spAutoFit/>
          </a:bodyPr>
          <a:lstStyle/>
          <a:p>
            <a:r>
              <a:rPr lang="en-GB" sz="500" b="1" dirty="0"/>
              <a:t>Dev-</a:t>
            </a:r>
            <a:r>
              <a:rPr lang="en-GB" sz="500" b="1" dirty="0" err="1"/>
              <a:t>Indep</a:t>
            </a:r>
            <a:r>
              <a:rPr lang="en-GB" sz="500" b="1" dirty="0"/>
              <a:t> OS Layer</a:t>
            </a:r>
            <a:r>
              <a:rPr lang="en-GB" sz="500" dirty="0"/>
              <a:t>: standard interfaces for drivers of dev types </a:t>
            </a:r>
            <a:r>
              <a:rPr lang="en-GB" sz="500" dirty="0">
                <a:sym typeface="Wingdings" panose="05000000000000000000" pitchFamily="2" charset="2"/>
              </a:rPr>
              <a:t> </a:t>
            </a:r>
            <a:r>
              <a:rPr lang="en-GB" sz="500" dirty="0" err="1">
                <a:sym typeface="Wingdings" panose="05000000000000000000" pitchFamily="2" charset="2"/>
              </a:rPr>
              <a:t>simps</a:t>
            </a:r>
            <a:r>
              <a:rPr lang="en-GB" sz="500" dirty="0">
                <a:sym typeface="Wingdings" panose="05000000000000000000" pitchFamily="2" charset="2"/>
              </a:rPr>
              <a:t> OS des, interface to write new drivers to, no OS changes to supp new drivers (just new interfaces). Provides </a:t>
            </a:r>
            <a:r>
              <a:rPr lang="en-GB" sz="500" b="1" dirty="0">
                <a:sym typeface="Wingdings" panose="05000000000000000000" pitchFamily="2" charset="2"/>
              </a:rPr>
              <a:t>dev </a:t>
            </a:r>
            <a:r>
              <a:rPr lang="en-GB" sz="500" b="1" dirty="0" err="1">
                <a:sym typeface="Wingdings" panose="05000000000000000000" pitchFamily="2" charset="2"/>
              </a:rPr>
              <a:t>indep</a:t>
            </a:r>
            <a:r>
              <a:rPr lang="en-GB" sz="500" dirty="0">
                <a:sym typeface="Wingdings" panose="05000000000000000000" pitchFamily="2" charset="2"/>
              </a:rPr>
              <a:t>: map log to </a:t>
            </a:r>
            <a:r>
              <a:rPr lang="en-GB" sz="500" dirty="0" err="1">
                <a:sym typeface="Wingdings" panose="05000000000000000000" pitchFamily="2" charset="2"/>
              </a:rPr>
              <a:t>phys</a:t>
            </a:r>
            <a:r>
              <a:rPr lang="en-GB" sz="500" dirty="0">
                <a:sym typeface="Wingdings" panose="05000000000000000000" pitchFamily="2" charset="2"/>
              </a:rPr>
              <a:t> </a:t>
            </a:r>
            <a:r>
              <a:rPr lang="en-GB" sz="500" dirty="0" err="1">
                <a:sym typeface="Wingdings" panose="05000000000000000000" pitchFamily="2" charset="2"/>
              </a:rPr>
              <a:t>devs</a:t>
            </a:r>
            <a:r>
              <a:rPr lang="en-GB" sz="500" dirty="0">
                <a:sym typeface="Wingdings" panose="05000000000000000000" pitchFamily="2" charset="2"/>
              </a:rPr>
              <a:t> (</a:t>
            </a:r>
            <a:r>
              <a:rPr lang="en-GB" sz="500" dirty="0" err="1">
                <a:sym typeface="Wingdings" panose="05000000000000000000" pitchFamily="2" charset="2"/>
              </a:rPr>
              <a:t>naming+switching</a:t>
            </a:r>
            <a:r>
              <a:rPr lang="en-GB" sz="500" dirty="0">
                <a:sym typeface="Wingdings" panose="05000000000000000000" pitchFamily="2" charset="2"/>
              </a:rPr>
              <a:t>, map 1:many l:p or p:l), </a:t>
            </a:r>
            <a:r>
              <a:rPr lang="en-GB" sz="500" dirty="0" err="1">
                <a:sym typeface="Wingdings" panose="05000000000000000000" pitchFamily="2" charset="2"/>
              </a:rPr>
              <a:t>req</a:t>
            </a:r>
            <a:r>
              <a:rPr lang="en-GB" sz="500" dirty="0">
                <a:sym typeface="Wingdings" panose="05000000000000000000" pitchFamily="2" charset="2"/>
              </a:rPr>
              <a:t> validation against dev (check </a:t>
            </a:r>
            <a:r>
              <a:rPr lang="en-GB" sz="500" dirty="0" err="1">
                <a:sym typeface="Wingdings" panose="05000000000000000000" pitchFamily="2" charset="2"/>
              </a:rPr>
              <a:t>dev+driver</a:t>
            </a:r>
            <a:r>
              <a:rPr lang="en-GB" sz="500" dirty="0">
                <a:sym typeface="Wingdings" panose="05000000000000000000" pitchFamily="2" charset="2"/>
              </a:rPr>
              <a:t> working correctly), </a:t>
            </a:r>
            <a:r>
              <a:rPr lang="en-GB" sz="500" dirty="0" err="1">
                <a:sym typeface="Wingdings" panose="05000000000000000000" pitchFamily="2" charset="2"/>
              </a:rPr>
              <a:t>alloc</a:t>
            </a:r>
            <a:r>
              <a:rPr lang="en-GB" sz="500" dirty="0">
                <a:sym typeface="Wingdings" panose="05000000000000000000" pitchFamily="2" charset="2"/>
              </a:rPr>
              <a:t> (which pcs can access which </a:t>
            </a:r>
            <a:r>
              <a:rPr lang="en-GB" sz="500" dirty="0" err="1">
                <a:sym typeface="Wingdings" panose="05000000000000000000" pitchFamily="2" charset="2"/>
              </a:rPr>
              <a:t>devs</a:t>
            </a:r>
            <a:r>
              <a:rPr lang="en-GB" sz="500" dirty="0">
                <a:sym typeface="Wingdings" panose="05000000000000000000" pitchFamily="2" charset="2"/>
              </a:rPr>
              <a:t>), buffering (</a:t>
            </a:r>
            <a:r>
              <a:rPr lang="en-GB" sz="500" dirty="0" err="1">
                <a:sym typeface="Wingdings" panose="05000000000000000000" pitchFamily="2" charset="2"/>
              </a:rPr>
              <a:t>performance+block</a:t>
            </a:r>
            <a:r>
              <a:rPr lang="en-GB" sz="500" dirty="0">
                <a:sym typeface="Wingdings" panose="05000000000000000000" pitchFamily="2" charset="2"/>
              </a:rPr>
              <a:t> size </a:t>
            </a:r>
            <a:r>
              <a:rPr lang="en-GB" sz="500" dirty="0" err="1">
                <a:sym typeface="Wingdings" panose="05000000000000000000" pitchFamily="2" charset="2"/>
              </a:rPr>
              <a:t>indep</a:t>
            </a:r>
            <a:r>
              <a:rPr lang="en-GB" sz="500" dirty="0">
                <a:sym typeface="Wingdings" panose="05000000000000000000" pitchFamily="2" charset="2"/>
              </a:rPr>
              <a:t>), err reporting.</a:t>
            </a:r>
            <a:endParaRPr lang="en-GB" sz="500" dirty="0"/>
          </a:p>
        </p:txBody>
      </p:sp>
      <p:sp>
        <p:nvSpPr>
          <p:cNvPr id="64" name="Rectangle 63">
            <a:extLst>
              <a:ext uri="{FF2B5EF4-FFF2-40B4-BE49-F238E27FC236}">
                <a16:creationId xmlns:a16="http://schemas.microsoft.com/office/drawing/2014/main" id="{9798AE7B-D1FF-2572-63BC-80CFDFEE0550}"/>
              </a:ext>
            </a:extLst>
          </p:cNvPr>
          <p:cNvSpPr/>
          <p:nvPr/>
        </p:nvSpPr>
        <p:spPr>
          <a:xfrm>
            <a:off x="6308105" y="2817351"/>
            <a:ext cx="1108808" cy="94343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BAEB3670-9A65-A504-7833-F7750B1B995D}"/>
              </a:ext>
            </a:extLst>
          </p:cNvPr>
          <p:cNvSpPr txBox="1"/>
          <p:nvPr/>
        </p:nvSpPr>
        <p:spPr>
          <a:xfrm>
            <a:off x="5245884" y="2922688"/>
            <a:ext cx="1151498" cy="861774"/>
          </a:xfrm>
          <a:prstGeom prst="rect">
            <a:avLst/>
          </a:prstGeom>
          <a:noFill/>
        </p:spPr>
        <p:txBody>
          <a:bodyPr wrap="square" rtlCol="0">
            <a:spAutoFit/>
          </a:bodyPr>
          <a:lstStyle/>
          <a:p>
            <a:r>
              <a:rPr lang="en-GB" sz="500" b="1" dirty="0"/>
              <a:t>User-Level I/O Interface</a:t>
            </a:r>
            <a:r>
              <a:rPr lang="en-GB" sz="500" dirty="0"/>
              <a:t>: </a:t>
            </a:r>
            <a:r>
              <a:rPr lang="en-GB" sz="500" dirty="0" err="1"/>
              <a:t>syscall</a:t>
            </a:r>
            <a:r>
              <a:rPr lang="en-GB" sz="500" dirty="0"/>
              <a:t> interface to allow user progs to interact, often with 3</a:t>
            </a:r>
            <a:r>
              <a:rPr lang="en-GB" sz="500" baseline="30000" dirty="0"/>
              <a:t>rd</a:t>
            </a:r>
            <a:r>
              <a:rPr lang="en-GB" sz="500" dirty="0"/>
              <a:t> party libs. Basic I/O ops (close, R, W, seek), set up params (dev </a:t>
            </a:r>
            <a:r>
              <a:rPr lang="en-GB" sz="500" dirty="0" err="1"/>
              <a:t>indep</a:t>
            </a:r>
            <a:r>
              <a:rPr lang="en-GB" sz="500" dirty="0"/>
              <a:t>), can be synch (blocking) or </a:t>
            </a:r>
            <a:r>
              <a:rPr lang="en-GB" sz="500" dirty="0" err="1"/>
              <a:t>asynch</a:t>
            </a:r>
            <a:r>
              <a:rPr lang="en-GB" sz="500" dirty="0"/>
              <a:t> (non-blocking). </a:t>
            </a:r>
            <a:r>
              <a:rPr lang="en-GB" sz="500" i="1" dirty="0">
                <a:solidFill>
                  <a:srgbClr val="00B050"/>
                </a:solidFill>
              </a:rPr>
              <a:t>UNIX Files</a:t>
            </a:r>
            <a:r>
              <a:rPr lang="en-GB" sz="500" dirty="0">
                <a:solidFill>
                  <a:srgbClr val="00B050"/>
                </a:solidFill>
              </a:rPr>
              <a:t>: accesses </a:t>
            </a:r>
            <a:r>
              <a:rPr lang="en-GB" sz="500" dirty="0" err="1">
                <a:solidFill>
                  <a:srgbClr val="00B050"/>
                </a:solidFill>
              </a:rPr>
              <a:t>virt</a:t>
            </a:r>
            <a:r>
              <a:rPr lang="en-GB" sz="500" dirty="0">
                <a:solidFill>
                  <a:srgbClr val="00B050"/>
                </a:solidFill>
              </a:rPr>
              <a:t> </a:t>
            </a:r>
            <a:r>
              <a:rPr lang="en-GB" sz="500" dirty="0" err="1">
                <a:solidFill>
                  <a:srgbClr val="00B050"/>
                </a:solidFill>
              </a:rPr>
              <a:t>devs</a:t>
            </a:r>
            <a:r>
              <a:rPr lang="en-GB" sz="500" dirty="0">
                <a:solidFill>
                  <a:srgbClr val="00B050"/>
                </a:solidFill>
              </a:rPr>
              <a:t> as files (standard I/O calls). </a:t>
            </a:r>
            <a:r>
              <a:rPr lang="en-GB" sz="500" dirty="0" err="1">
                <a:solidFill>
                  <a:srgbClr val="00B050"/>
                </a:solidFill>
              </a:rPr>
              <a:t>FD:Name</a:t>
            </a:r>
            <a:r>
              <a:rPr lang="en-GB" sz="500" dirty="0">
                <a:solidFill>
                  <a:srgbClr val="00B050"/>
                </a:solidFill>
              </a:rPr>
              <a:t> </a:t>
            </a:r>
            <a:r>
              <a:rPr lang="en-GB" sz="500" dirty="0">
                <a:solidFill>
                  <a:srgbClr val="00B050"/>
                </a:solidFill>
                <a:sym typeface="Wingdings" panose="05000000000000000000" pitchFamily="2" charset="2"/>
              </a:rPr>
              <a:t> 0:stdin, 1:stdout, 2:stderr. /dev/</a:t>
            </a:r>
            <a:r>
              <a:rPr lang="en-GB" sz="500" dirty="0" err="1">
                <a:solidFill>
                  <a:srgbClr val="00B050"/>
                </a:solidFill>
                <a:sym typeface="Wingdings" panose="05000000000000000000" pitchFamily="2" charset="2"/>
              </a:rPr>
              <a:t>kdb</a:t>
            </a:r>
            <a:r>
              <a:rPr lang="en-GB" sz="500" dirty="0">
                <a:solidFill>
                  <a:srgbClr val="00B050"/>
                </a:solidFill>
                <a:sym typeface="Wingdings" panose="05000000000000000000" pitchFamily="2" charset="2"/>
              </a:rPr>
              <a:t> for keyboard </a:t>
            </a:r>
            <a:r>
              <a:rPr lang="en-GB" sz="500" dirty="0" err="1">
                <a:solidFill>
                  <a:srgbClr val="00B050"/>
                </a:solidFill>
                <a:sym typeface="Wingdings" panose="05000000000000000000" pitchFamily="2" charset="2"/>
              </a:rPr>
              <a:t>accs</a:t>
            </a:r>
            <a:r>
              <a:rPr lang="en-GB" sz="500" dirty="0">
                <a:solidFill>
                  <a:srgbClr val="00B050"/>
                </a:solidFill>
                <a:sym typeface="Wingdings" panose="05000000000000000000" pitchFamily="2" charset="2"/>
              </a:rPr>
              <a:t>.</a:t>
            </a:r>
            <a:endParaRPr lang="en-GB" sz="500" dirty="0">
              <a:solidFill>
                <a:srgbClr val="00B050"/>
              </a:solidFill>
            </a:endParaRPr>
          </a:p>
        </p:txBody>
      </p:sp>
      <p:sp>
        <p:nvSpPr>
          <p:cNvPr id="66" name="Rectangle 65">
            <a:extLst>
              <a:ext uri="{FF2B5EF4-FFF2-40B4-BE49-F238E27FC236}">
                <a16:creationId xmlns:a16="http://schemas.microsoft.com/office/drawing/2014/main" id="{844A1495-EFFA-60CB-8CF2-823926DA3A11}"/>
              </a:ext>
            </a:extLst>
          </p:cNvPr>
          <p:cNvSpPr/>
          <p:nvPr/>
        </p:nvSpPr>
        <p:spPr>
          <a:xfrm>
            <a:off x="5303066" y="2945065"/>
            <a:ext cx="1004151" cy="81572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TextBox 66">
            <a:extLst>
              <a:ext uri="{FF2B5EF4-FFF2-40B4-BE49-F238E27FC236}">
                <a16:creationId xmlns:a16="http://schemas.microsoft.com/office/drawing/2014/main" id="{A898CDB1-6AFC-7167-513B-FAA00F58CF68}"/>
              </a:ext>
            </a:extLst>
          </p:cNvPr>
          <p:cNvSpPr txBox="1"/>
          <p:nvPr/>
        </p:nvSpPr>
        <p:spPr>
          <a:xfrm>
            <a:off x="3496458" y="2918639"/>
            <a:ext cx="1882192" cy="861774"/>
          </a:xfrm>
          <a:prstGeom prst="rect">
            <a:avLst/>
          </a:prstGeom>
          <a:noFill/>
        </p:spPr>
        <p:txBody>
          <a:bodyPr wrap="square" rtlCol="0">
            <a:spAutoFit/>
          </a:bodyPr>
          <a:lstStyle/>
          <a:p>
            <a:r>
              <a:rPr lang="en-GB" sz="500" b="1" dirty="0"/>
              <a:t>Device </a:t>
            </a:r>
            <a:r>
              <a:rPr lang="en-GB" sz="500" b="1" dirty="0" err="1"/>
              <a:t>Alloc</a:t>
            </a:r>
            <a:r>
              <a:rPr lang="en-GB" sz="500" dirty="0"/>
              <a:t>: </a:t>
            </a:r>
            <a:r>
              <a:rPr lang="en-GB" sz="500" b="1" dirty="0"/>
              <a:t>Dedicated Device</a:t>
            </a:r>
            <a:r>
              <a:rPr lang="en-GB" sz="500" dirty="0"/>
              <a:t>: (DVD writer, terminal, printer) – 1 pcs gets exclusive </a:t>
            </a:r>
            <a:r>
              <a:rPr lang="en-GB" sz="500" dirty="0" err="1"/>
              <a:t>accs</a:t>
            </a:r>
            <a:r>
              <a:rPr lang="en-GB" sz="500" dirty="0"/>
              <a:t>, if another tries to </a:t>
            </a:r>
            <a:r>
              <a:rPr lang="en-GB" sz="500" dirty="0" err="1"/>
              <a:t>acc</a:t>
            </a:r>
            <a:r>
              <a:rPr lang="en-GB" sz="500" dirty="0"/>
              <a:t> it fails (can keep queue of open </a:t>
            </a:r>
            <a:r>
              <a:rPr lang="en-GB" sz="500" dirty="0" err="1"/>
              <a:t>reqs</a:t>
            </a:r>
            <a:r>
              <a:rPr lang="en-GB" sz="500" dirty="0"/>
              <a:t>), typically </a:t>
            </a:r>
            <a:r>
              <a:rPr lang="en-GB" sz="500" dirty="0" err="1"/>
              <a:t>alloc</a:t>
            </a:r>
            <a:r>
              <a:rPr lang="en-GB" sz="500" dirty="0"/>
              <a:t> for large periods of time, only </a:t>
            </a:r>
            <a:r>
              <a:rPr lang="en-GB" sz="500" dirty="0" err="1"/>
              <a:t>alloc</a:t>
            </a:r>
            <a:r>
              <a:rPr lang="en-GB" sz="500" dirty="0"/>
              <a:t> to authorised pcs (avoid malicious pcs blocking </a:t>
            </a:r>
            <a:r>
              <a:rPr lang="en-GB" sz="500" dirty="0" err="1"/>
              <a:t>accs</a:t>
            </a:r>
            <a:r>
              <a:rPr lang="en-GB" sz="500" dirty="0"/>
              <a:t> to res).  </a:t>
            </a:r>
            <a:r>
              <a:rPr lang="en-GB" sz="500" b="1" dirty="0"/>
              <a:t>Shared Device</a:t>
            </a:r>
            <a:r>
              <a:rPr lang="en-GB" sz="500" dirty="0"/>
              <a:t>: (disks, window terminals) – OS </a:t>
            </a:r>
            <a:r>
              <a:rPr lang="en-GB" sz="500" dirty="0" err="1"/>
              <a:t>provde</a:t>
            </a:r>
            <a:r>
              <a:rPr lang="en-GB" sz="500" dirty="0"/>
              <a:t> sys for sharing e.g. </a:t>
            </a:r>
            <a:r>
              <a:rPr lang="en-GB" sz="500" dirty="0" err="1"/>
              <a:t>filesys</a:t>
            </a:r>
            <a:r>
              <a:rPr lang="en-GB" sz="500" dirty="0"/>
              <a:t> to use disk. </a:t>
            </a:r>
            <a:r>
              <a:rPr lang="en-GB" sz="500" b="1" dirty="0"/>
              <a:t>Spooled Device</a:t>
            </a:r>
            <a:r>
              <a:rPr lang="en-GB" sz="500" dirty="0"/>
              <a:t>: blocking user </a:t>
            </a:r>
            <a:r>
              <a:rPr lang="en-GB" sz="500" dirty="0" err="1"/>
              <a:t>accs</a:t>
            </a:r>
            <a:r>
              <a:rPr lang="en-GB" sz="500" dirty="0"/>
              <a:t> to </a:t>
            </a:r>
            <a:r>
              <a:rPr lang="en-GB" sz="500" dirty="0" err="1"/>
              <a:t>alloc</a:t>
            </a:r>
            <a:r>
              <a:rPr lang="en-GB" sz="500" dirty="0"/>
              <a:t> (non-sharable)</a:t>
            </a:r>
            <a:r>
              <a:rPr lang="en-GB" sz="500" dirty="0" err="1"/>
              <a:t>devs</a:t>
            </a:r>
            <a:r>
              <a:rPr lang="en-GB" sz="500" dirty="0"/>
              <a:t> causes </a:t>
            </a:r>
            <a:r>
              <a:rPr lang="en-GB" sz="500" dirty="0" err="1"/>
              <a:t>delays+bottlenecks</a:t>
            </a:r>
            <a:r>
              <a:rPr lang="en-GB" sz="500" dirty="0"/>
              <a:t> – spool to intermediate medium (disk file). Daemon pcs has dedicated </a:t>
            </a:r>
            <a:r>
              <a:rPr lang="en-GB" sz="500" dirty="0" err="1"/>
              <a:t>accs</a:t>
            </a:r>
            <a:r>
              <a:rPr lang="en-GB" sz="500" dirty="0"/>
              <a:t>, pcs send </a:t>
            </a:r>
            <a:r>
              <a:rPr lang="en-GB" sz="500" dirty="0" err="1"/>
              <a:t>reqs</a:t>
            </a:r>
            <a:r>
              <a:rPr lang="en-GB" sz="500" dirty="0"/>
              <a:t>/jobs to daemon which provides sharing on non-sharable res, and red I/O time (greater throughput).</a:t>
            </a:r>
          </a:p>
        </p:txBody>
      </p:sp>
      <p:sp>
        <p:nvSpPr>
          <p:cNvPr id="68" name="Rectangle 67">
            <a:extLst>
              <a:ext uri="{FF2B5EF4-FFF2-40B4-BE49-F238E27FC236}">
                <a16:creationId xmlns:a16="http://schemas.microsoft.com/office/drawing/2014/main" id="{EC8301A9-48B4-820F-DAD4-3B6C0F1B496B}"/>
              </a:ext>
            </a:extLst>
          </p:cNvPr>
          <p:cNvSpPr/>
          <p:nvPr/>
        </p:nvSpPr>
        <p:spPr>
          <a:xfrm>
            <a:off x="3550444" y="2945397"/>
            <a:ext cx="1752091" cy="81539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a:extLst>
              <a:ext uri="{FF2B5EF4-FFF2-40B4-BE49-F238E27FC236}">
                <a16:creationId xmlns:a16="http://schemas.microsoft.com/office/drawing/2014/main" id="{8866F83D-1DF0-744C-1AD8-7E9A0FCB3237}"/>
              </a:ext>
            </a:extLst>
          </p:cNvPr>
          <p:cNvSpPr txBox="1"/>
          <p:nvPr/>
        </p:nvSpPr>
        <p:spPr>
          <a:xfrm>
            <a:off x="-5644" y="2646262"/>
            <a:ext cx="4228812" cy="400110"/>
          </a:xfrm>
          <a:prstGeom prst="rect">
            <a:avLst/>
          </a:prstGeom>
          <a:noFill/>
        </p:spPr>
        <p:txBody>
          <a:bodyPr wrap="square" rtlCol="0">
            <a:spAutoFit/>
          </a:bodyPr>
          <a:lstStyle/>
          <a:p>
            <a:r>
              <a:rPr lang="en-GB" sz="500" b="1" dirty="0"/>
              <a:t>Buffered I/O</a:t>
            </a:r>
            <a:r>
              <a:rPr lang="en-GB" sz="500" dirty="0"/>
              <a:t>: Output </a:t>
            </a:r>
            <a:r>
              <a:rPr lang="en-GB" sz="500" dirty="0">
                <a:sym typeface="Wingdings" panose="05000000000000000000" pitchFamily="2" charset="2"/>
              </a:rPr>
              <a:t> user data transferred to OS output buffer. Pcs </a:t>
            </a:r>
            <a:r>
              <a:rPr lang="en-GB" sz="500" dirty="0" err="1">
                <a:sym typeface="Wingdings" panose="05000000000000000000" pitchFamily="2" charset="2"/>
              </a:rPr>
              <a:t>cont</a:t>
            </a:r>
            <a:r>
              <a:rPr lang="en-GB" sz="500" dirty="0">
                <a:sym typeface="Wingdings" panose="05000000000000000000" pitchFamily="2" charset="2"/>
              </a:rPr>
              <a:t> (only suspend when buffer full). Input  OS reads ahead, reads taken from buff, pcs blocks when buff empty. Smooths I/O traffic peaks (limited load balancing), allow diff data transfer unit sizes between </a:t>
            </a:r>
            <a:r>
              <a:rPr lang="en-GB" sz="500" dirty="0" err="1">
                <a:sym typeface="Wingdings" panose="05000000000000000000" pitchFamily="2" charset="2"/>
              </a:rPr>
              <a:t>devs</a:t>
            </a:r>
            <a:r>
              <a:rPr lang="en-GB" sz="500" dirty="0">
                <a:sym typeface="Wingdings" panose="05000000000000000000" pitchFamily="2" charset="2"/>
              </a:rPr>
              <a:t> (buff contains blocks).</a:t>
            </a:r>
            <a:r>
              <a:rPr lang="en-GB" sz="500" dirty="0"/>
              <a:t> </a:t>
            </a:r>
            <a:r>
              <a:rPr lang="en-GB" sz="500" b="1" dirty="0"/>
              <a:t>Unbuffered I/O</a:t>
            </a:r>
            <a:r>
              <a:rPr lang="en-GB" sz="500" dirty="0"/>
              <a:t>: data transferred directly between </a:t>
            </a:r>
            <a:r>
              <a:rPr lang="en-GB" sz="500" dirty="0" err="1"/>
              <a:t>dev+user</a:t>
            </a:r>
            <a:r>
              <a:rPr lang="en-GB" sz="500" dirty="0"/>
              <a:t> space, each R/W causes </a:t>
            </a:r>
            <a:r>
              <a:rPr lang="en-GB" sz="500" dirty="0" err="1"/>
              <a:t>phys</a:t>
            </a:r>
            <a:r>
              <a:rPr lang="en-GB" sz="500" dirty="0"/>
              <a:t> I/O (dev does </a:t>
            </a:r>
            <a:r>
              <a:rPr lang="en-GB" sz="500" dirty="0" err="1"/>
              <a:t>smth</a:t>
            </a:r>
            <a:r>
              <a:rPr lang="en-GB" sz="500" dirty="0"/>
              <a:t>, not just buffer), dev handler used for every transfer, high switching overhead (every R </a:t>
            </a:r>
            <a:r>
              <a:rPr lang="en-GB" sz="500" dirty="0" err="1"/>
              <a:t>req</a:t>
            </a:r>
            <a:r>
              <a:rPr lang="en-GB" sz="500" dirty="0"/>
              <a:t> driver to take </a:t>
            </a:r>
            <a:r>
              <a:rPr lang="en-GB" sz="500" dirty="0" err="1"/>
              <a:t>over+do</a:t>
            </a:r>
            <a:r>
              <a:rPr lang="en-GB" sz="500" dirty="0"/>
              <a:t> </a:t>
            </a:r>
            <a:r>
              <a:rPr lang="en-GB" sz="500" dirty="0" err="1"/>
              <a:t>phys</a:t>
            </a:r>
            <a:r>
              <a:rPr lang="en-GB" sz="500" dirty="0"/>
              <a:t> action).</a:t>
            </a:r>
          </a:p>
        </p:txBody>
      </p:sp>
      <p:cxnSp>
        <p:nvCxnSpPr>
          <p:cNvPr id="71" name="Straight Connector 70">
            <a:extLst>
              <a:ext uri="{FF2B5EF4-FFF2-40B4-BE49-F238E27FC236}">
                <a16:creationId xmlns:a16="http://schemas.microsoft.com/office/drawing/2014/main" id="{EB1B4EAC-B85F-9F21-9459-A4CC461DB0CD}"/>
              </a:ext>
            </a:extLst>
          </p:cNvPr>
          <p:cNvCxnSpPr>
            <a:cxnSpLocks/>
          </p:cNvCxnSpPr>
          <p:nvPr/>
        </p:nvCxnSpPr>
        <p:spPr>
          <a:xfrm>
            <a:off x="-70338" y="3009017"/>
            <a:ext cx="3621176" cy="0"/>
          </a:xfrm>
          <a:prstGeom prst="line">
            <a:avLst/>
          </a:prstGeom>
          <a:ln w="9525"/>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BEB61F9F-2F28-8DE1-C67D-93CE7D100EE3}"/>
              </a:ext>
            </a:extLst>
          </p:cNvPr>
          <p:cNvSpPr txBox="1"/>
          <p:nvPr/>
        </p:nvSpPr>
        <p:spPr>
          <a:xfrm>
            <a:off x="0" y="2971431"/>
            <a:ext cx="3615532" cy="400110"/>
          </a:xfrm>
          <a:prstGeom prst="rect">
            <a:avLst/>
          </a:prstGeom>
          <a:noFill/>
        </p:spPr>
        <p:txBody>
          <a:bodyPr wrap="square" rtlCol="0">
            <a:spAutoFit/>
          </a:bodyPr>
          <a:lstStyle/>
          <a:p>
            <a:r>
              <a:rPr lang="en-GB" sz="500" b="1" dirty="0"/>
              <a:t>Device Drivers</a:t>
            </a:r>
            <a:r>
              <a:rPr lang="en-GB" sz="500" dirty="0"/>
              <a:t>: </a:t>
            </a:r>
            <a:r>
              <a:rPr lang="en-GB" sz="500" b="1" dirty="0"/>
              <a:t>Mem Mapped I/O</a:t>
            </a:r>
            <a:r>
              <a:rPr lang="en-GB" sz="500" dirty="0"/>
              <a:t>: devi </a:t>
            </a:r>
            <a:r>
              <a:rPr lang="en-GB" sz="500" dirty="0" err="1"/>
              <a:t>addr</a:t>
            </a:r>
            <a:r>
              <a:rPr lang="en-GB" sz="500" dirty="0"/>
              <a:t> as mem location hence can use </a:t>
            </a:r>
            <a:r>
              <a:rPr lang="en-GB" sz="500" dirty="0" err="1"/>
              <a:t>virt</a:t>
            </a:r>
            <a:r>
              <a:rPr lang="en-GB" sz="500" dirty="0"/>
              <a:t> mem setup to restrict </a:t>
            </a:r>
            <a:r>
              <a:rPr lang="en-GB" sz="500" dirty="0" err="1"/>
              <a:t>acc</a:t>
            </a:r>
            <a:r>
              <a:rPr lang="en-GB" sz="500" dirty="0"/>
              <a:t> (supervisor bit). </a:t>
            </a:r>
            <a:r>
              <a:rPr lang="en-GB" sz="500" b="1" dirty="0"/>
              <a:t>Ways to do I/O</a:t>
            </a:r>
            <a:r>
              <a:rPr lang="en-GB" sz="500" dirty="0"/>
              <a:t>: </a:t>
            </a:r>
            <a:r>
              <a:rPr lang="en-GB" sz="500" b="1" dirty="0"/>
              <a:t>Programmed</a:t>
            </a:r>
            <a:r>
              <a:rPr lang="en-GB" sz="500" dirty="0"/>
              <a:t>: simple but </a:t>
            </a:r>
            <a:r>
              <a:rPr lang="en-GB" sz="500" dirty="0" err="1"/>
              <a:t>ineff</a:t>
            </a:r>
            <a:r>
              <a:rPr lang="en-GB" sz="500" dirty="0"/>
              <a:t>, wait for device (spin) then continue exec. </a:t>
            </a:r>
            <a:r>
              <a:rPr lang="en-GB" sz="500" b="1" dirty="0" err="1"/>
              <a:t>Interr</a:t>
            </a:r>
            <a:r>
              <a:rPr lang="en-GB" sz="500" b="1" dirty="0"/>
              <a:t> Driven</a:t>
            </a:r>
            <a:r>
              <a:rPr lang="en-GB" sz="500" dirty="0"/>
              <a:t>: large overhead, good for long expected waits. Hardware sends </a:t>
            </a:r>
            <a:r>
              <a:rPr lang="en-GB" sz="500" dirty="0" err="1"/>
              <a:t>interr</a:t>
            </a:r>
            <a:r>
              <a:rPr lang="en-GB" sz="500" dirty="0"/>
              <a:t> when op complete, do other work while waiting. </a:t>
            </a:r>
            <a:r>
              <a:rPr lang="en-GB" sz="500" b="1" dirty="0"/>
              <a:t>Direct Mem </a:t>
            </a:r>
            <a:r>
              <a:rPr lang="en-GB" sz="500" b="1" dirty="0" err="1"/>
              <a:t>Acc</a:t>
            </a:r>
            <a:r>
              <a:rPr lang="en-GB" sz="500" b="1" dirty="0"/>
              <a:t> </a:t>
            </a:r>
            <a:r>
              <a:rPr lang="en-GB" sz="500" dirty="0"/>
              <a:t>(DMA): requires hardware, reduces CPU intervention.  DMA controller (often in dev) waits for dev to respond, then once full res avail, places direct into mem.</a:t>
            </a:r>
          </a:p>
        </p:txBody>
      </p:sp>
      <p:sp>
        <p:nvSpPr>
          <p:cNvPr id="75" name="Rectangle 74">
            <a:extLst>
              <a:ext uri="{FF2B5EF4-FFF2-40B4-BE49-F238E27FC236}">
                <a16:creationId xmlns:a16="http://schemas.microsoft.com/office/drawing/2014/main" id="{F994C813-46F7-6726-23D2-57D61F1E2DC6}"/>
              </a:ext>
            </a:extLst>
          </p:cNvPr>
          <p:cNvSpPr/>
          <p:nvPr/>
        </p:nvSpPr>
        <p:spPr>
          <a:xfrm>
            <a:off x="-888" y="3009014"/>
            <a:ext cx="3550800" cy="3297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a:extLst>
              <a:ext uri="{FF2B5EF4-FFF2-40B4-BE49-F238E27FC236}">
                <a16:creationId xmlns:a16="http://schemas.microsoft.com/office/drawing/2014/main" id="{42A363A0-FD24-E0CE-0FCC-8401EDF0F77E}"/>
              </a:ext>
            </a:extLst>
          </p:cNvPr>
          <p:cNvSpPr txBox="1"/>
          <p:nvPr/>
        </p:nvSpPr>
        <p:spPr>
          <a:xfrm>
            <a:off x="-2" y="3293666"/>
            <a:ext cx="7414653" cy="1015663"/>
          </a:xfrm>
          <a:prstGeom prst="rect">
            <a:avLst/>
          </a:prstGeom>
          <a:noFill/>
        </p:spPr>
        <p:txBody>
          <a:bodyPr wrap="square" rtlCol="0">
            <a:spAutoFit/>
          </a:bodyPr>
          <a:lstStyle/>
          <a:p>
            <a:r>
              <a:rPr lang="en-GB" sz="500" b="1" dirty="0">
                <a:solidFill>
                  <a:srgbClr val="00B050"/>
                </a:solidFill>
              </a:rPr>
              <a:t>Loadable Kernel Module </a:t>
            </a:r>
            <a:r>
              <a:rPr lang="en-GB" sz="500" dirty="0">
                <a:solidFill>
                  <a:srgbClr val="00B050"/>
                </a:solidFill>
              </a:rPr>
              <a:t>(LKM): Dev drivers loadable modules, </a:t>
            </a:r>
            <a:r>
              <a:rPr lang="en-GB" sz="500" dirty="0" err="1">
                <a:solidFill>
                  <a:srgbClr val="00B050"/>
                </a:solidFill>
              </a:rPr>
              <a:t>loaded+linked</a:t>
            </a:r>
            <a:r>
              <a:rPr lang="en-GB" sz="500" dirty="0">
                <a:solidFill>
                  <a:srgbClr val="00B050"/>
                </a:solidFill>
              </a:rPr>
              <a:t> </a:t>
            </a:r>
            <a:r>
              <a:rPr lang="en-GB" sz="500" dirty="0" err="1">
                <a:solidFill>
                  <a:srgbClr val="00B050"/>
                </a:solidFill>
              </a:rPr>
              <a:t>dyn</a:t>
            </a:r>
            <a:r>
              <a:rPr lang="en-GB" sz="500" dirty="0">
                <a:solidFill>
                  <a:srgbClr val="00B050"/>
                </a:solidFill>
              </a:rPr>
              <a:t> with running kernel. Required binary compatibility </a:t>
            </a:r>
          </a:p>
          <a:p>
            <a:r>
              <a:rPr lang="en-GB" sz="500" dirty="0">
                <a:solidFill>
                  <a:srgbClr val="00B050"/>
                </a:solidFill>
              </a:rPr>
              <a:t>(mod specific to kernel </a:t>
            </a:r>
            <a:r>
              <a:rPr lang="en-GB" sz="500" dirty="0" err="1">
                <a:solidFill>
                  <a:srgbClr val="00B050"/>
                </a:solidFill>
              </a:rPr>
              <a:t>ver</a:t>
            </a:r>
            <a:r>
              <a:rPr lang="en-GB" sz="500" dirty="0">
                <a:solidFill>
                  <a:srgbClr val="00B050"/>
                </a:solidFill>
              </a:rPr>
              <a:t>). </a:t>
            </a:r>
            <a:r>
              <a:rPr lang="en-GB" sz="500" b="1" dirty="0" err="1">
                <a:solidFill>
                  <a:srgbClr val="00B050"/>
                </a:solidFill>
              </a:rPr>
              <a:t>Kmod</a:t>
            </a:r>
            <a:r>
              <a:rPr lang="en-GB" sz="500" dirty="0">
                <a:solidFill>
                  <a:srgbClr val="00B050"/>
                </a:solidFill>
              </a:rPr>
              <a:t>: kernel </a:t>
            </a:r>
            <a:r>
              <a:rPr lang="en-GB" sz="500" dirty="0" err="1">
                <a:solidFill>
                  <a:srgbClr val="00B050"/>
                </a:solidFill>
              </a:rPr>
              <a:t>subsys</a:t>
            </a:r>
            <a:r>
              <a:rPr lang="en-GB" sz="500" dirty="0">
                <a:solidFill>
                  <a:srgbClr val="00B050"/>
                </a:solidFill>
              </a:rPr>
              <a:t> manages mods w/o user intervention, determines </a:t>
            </a:r>
            <a:r>
              <a:rPr lang="en-GB" sz="500" dirty="0" err="1">
                <a:solidFill>
                  <a:srgbClr val="00B050"/>
                </a:solidFill>
              </a:rPr>
              <a:t>sumbod</a:t>
            </a:r>
            <a:r>
              <a:rPr lang="en-GB" sz="500" dirty="0">
                <a:solidFill>
                  <a:srgbClr val="00B050"/>
                </a:solidFill>
              </a:rPr>
              <a:t> deps, loads mods on </a:t>
            </a:r>
          </a:p>
          <a:p>
            <a:r>
              <a:rPr lang="en-GB" sz="500" dirty="0">
                <a:solidFill>
                  <a:srgbClr val="00B050"/>
                </a:solidFill>
              </a:rPr>
              <a:t>demand. </a:t>
            </a:r>
            <a:r>
              <a:rPr lang="en-GB" sz="500" i="1" u="sng" dirty="0" err="1">
                <a:solidFill>
                  <a:srgbClr val="00B050"/>
                </a:solidFill>
              </a:rPr>
              <a:t>init_module</a:t>
            </a:r>
            <a:r>
              <a:rPr lang="en-GB" sz="500" dirty="0">
                <a:solidFill>
                  <a:srgbClr val="00B050"/>
                </a:solidFill>
              </a:rPr>
              <a:t> all </a:t>
            </a:r>
            <a:r>
              <a:rPr lang="en-GB" sz="500" dirty="0" err="1">
                <a:solidFill>
                  <a:srgbClr val="00B050"/>
                </a:solidFill>
              </a:rPr>
              <a:t>init</a:t>
            </a:r>
            <a:r>
              <a:rPr lang="en-GB" sz="500" dirty="0">
                <a:solidFill>
                  <a:srgbClr val="00B050"/>
                </a:solidFill>
              </a:rPr>
              <a:t> code, </a:t>
            </a:r>
            <a:r>
              <a:rPr lang="en-GB" sz="500" i="1" u="sng" dirty="0" err="1">
                <a:solidFill>
                  <a:srgbClr val="00B050"/>
                </a:solidFill>
              </a:rPr>
              <a:t>cleanup_module</a:t>
            </a:r>
            <a:r>
              <a:rPr lang="en-GB" sz="500" dirty="0">
                <a:solidFill>
                  <a:srgbClr val="00B050"/>
                </a:solidFill>
              </a:rPr>
              <a:t> clean shutdown. Kernel can open file, look for </a:t>
            </a:r>
            <a:r>
              <a:rPr lang="en-GB" sz="500" dirty="0" err="1">
                <a:solidFill>
                  <a:srgbClr val="00B050"/>
                </a:solidFill>
              </a:rPr>
              <a:t>symb</a:t>
            </a:r>
            <a:r>
              <a:rPr lang="en-GB" sz="500" dirty="0">
                <a:solidFill>
                  <a:srgbClr val="00B050"/>
                </a:solidFill>
              </a:rPr>
              <a:t> table (gen by compiler) and </a:t>
            </a:r>
          </a:p>
          <a:p>
            <a:r>
              <a:rPr lang="en-GB" sz="500" dirty="0">
                <a:solidFill>
                  <a:srgbClr val="00B050"/>
                </a:solidFill>
              </a:rPr>
              <a:t>call corresponding </a:t>
            </a:r>
            <a:r>
              <a:rPr lang="en-GB" sz="500" dirty="0" err="1">
                <a:solidFill>
                  <a:srgbClr val="00B050"/>
                </a:solidFill>
              </a:rPr>
              <a:t>funcs</a:t>
            </a:r>
            <a:r>
              <a:rPr lang="en-GB" sz="500" dirty="0">
                <a:solidFill>
                  <a:srgbClr val="00B050"/>
                </a:solidFill>
              </a:rPr>
              <a:t>. </a:t>
            </a:r>
            <a:r>
              <a:rPr lang="en-GB" sz="500" i="1" u="sng" dirty="0" err="1">
                <a:solidFill>
                  <a:srgbClr val="00B050"/>
                </a:solidFill>
              </a:rPr>
              <a:t>sudo</a:t>
            </a:r>
            <a:r>
              <a:rPr lang="en-GB" sz="500" i="1" u="sng" dirty="0">
                <a:solidFill>
                  <a:srgbClr val="00B050"/>
                </a:solidFill>
              </a:rPr>
              <a:t> </a:t>
            </a:r>
            <a:r>
              <a:rPr lang="en-GB" sz="500" i="1" u="sng" dirty="0" err="1">
                <a:solidFill>
                  <a:srgbClr val="00B050"/>
                </a:solidFill>
              </a:rPr>
              <a:t>insmod</a:t>
            </a:r>
            <a:r>
              <a:rPr lang="en-GB" sz="500" i="1" u="sng" dirty="0">
                <a:solidFill>
                  <a:srgbClr val="00B050"/>
                </a:solidFill>
              </a:rPr>
              <a:t> </a:t>
            </a:r>
            <a:r>
              <a:rPr lang="en-GB" sz="500" i="1" u="sng" dirty="0" err="1">
                <a:solidFill>
                  <a:srgbClr val="00B050"/>
                </a:solidFill>
              </a:rPr>
              <a:t>some_module.o</a:t>
            </a:r>
            <a:r>
              <a:rPr lang="en-GB" sz="500" dirty="0">
                <a:solidFill>
                  <a:srgbClr val="00B050"/>
                </a:solidFill>
              </a:rPr>
              <a:t> </a:t>
            </a:r>
            <a:r>
              <a:rPr lang="en-GB" sz="500" dirty="0" err="1">
                <a:solidFill>
                  <a:srgbClr val="00B050"/>
                </a:solidFill>
              </a:rPr>
              <a:t>insmod</a:t>
            </a:r>
            <a:r>
              <a:rPr lang="en-GB" sz="500" dirty="0">
                <a:solidFill>
                  <a:srgbClr val="00B050"/>
                </a:solidFill>
              </a:rPr>
              <a:t> loads mod to kernel. </a:t>
            </a:r>
            <a:r>
              <a:rPr lang="en-GB" sz="500" b="1" dirty="0">
                <a:solidFill>
                  <a:srgbClr val="00B050"/>
                </a:solidFill>
              </a:rPr>
              <a:t>I/O Management</a:t>
            </a:r>
            <a:r>
              <a:rPr lang="en-GB" sz="500" dirty="0">
                <a:solidFill>
                  <a:srgbClr val="00B050"/>
                </a:solidFill>
              </a:rPr>
              <a:t>: </a:t>
            </a:r>
            <a:r>
              <a:rPr lang="en-GB" sz="500" i="1" dirty="0">
                <a:solidFill>
                  <a:srgbClr val="00B050"/>
                </a:solidFill>
              </a:rPr>
              <a:t>Device classes</a:t>
            </a:r>
            <a:r>
              <a:rPr lang="en-GB" sz="500" dirty="0">
                <a:solidFill>
                  <a:srgbClr val="00B050"/>
                </a:solidFill>
              </a:rPr>
              <a:t>: group sim</a:t>
            </a:r>
          </a:p>
          <a:p>
            <a:r>
              <a:rPr lang="en-GB" sz="500" dirty="0">
                <a:solidFill>
                  <a:srgbClr val="00B050"/>
                </a:solidFill>
              </a:rPr>
              <a:t> types of dev. </a:t>
            </a:r>
            <a:r>
              <a:rPr lang="en-GB" sz="500" i="1" dirty="0">
                <a:solidFill>
                  <a:srgbClr val="00B050"/>
                </a:solidFill>
              </a:rPr>
              <a:t>ID numbering</a:t>
            </a:r>
            <a:r>
              <a:rPr lang="en-GB" sz="500" dirty="0">
                <a:solidFill>
                  <a:srgbClr val="00B050"/>
                </a:solidFill>
              </a:rPr>
              <a:t> Major = det which driver is controlling, Minor = distinguishes dev of same class. </a:t>
            </a:r>
            <a:r>
              <a:rPr lang="en-GB" sz="500" i="1" dirty="0">
                <a:solidFill>
                  <a:srgbClr val="00B050"/>
                </a:solidFill>
              </a:rPr>
              <a:t>Special files</a:t>
            </a:r>
            <a:r>
              <a:rPr lang="en-GB" sz="500" dirty="0">
                <a:solidFill>
                  <a:srgbClr val="00B050"/>
                </a:solidFill>
              </a:rPr>
              <a:t> most </a:t>
            </a:r>
            <a:r>
              <a:rPr lang="en-GB" sz="500" dirty="0" err="1">
                <a:solidFill>
                  <a:srgbClr val="00B050"/>
                </a:solidFill>
              </a:rPr>
              <a:t>devs</a:t>
            </a:r>
            <a:r>
              <a:rPr lang="en-GB" sz="500" dirty="0">
                <a:solidFill>
                  <a:srgbClr val="00B050"/>
                </a:solidFill>
              </a:rPr>
              <a:t> </a:t>
            </a:r>
          </a:p>
          <a:p>
            <a:r>
              <a:rPr lang="en-GB" sz="500" dirty="0">
                <a:solidFill>
                  <a:srgbClr val="00B050"/>
                </a:solidFill>
              </a:rPr>
              <a:t>rep by dev/special files in /dev dir. </a:t>
            </a:r>
            <a:r>
              <a:rPr lang="en-GB" sz="500" b="1" dirty="0">
                <a:solidFill>
                  <a:srgbClr val="00B050"/>
                </a:solidFill>
              </a:rPr>
              <a:t>Device Access</a:t>
            </a:r>
            <a:r>
              <a:rPr lang="en-GB" sz="500" dirty="0">
                <a:solidFill>
                  <a:srgbClr val="00B050"/>
                </a:solidFill>
              </a:rPr>
              <a:t>: accessed via virtual file system (VFS). Most drivers </a:t>
            </a:r>
            <a:r>
              <a:rPr lang="en-GB" sz="500" dirty="0" err="1">
                <a:solidFill>
                  <a:srgbClr val="00B050"/>
                </a:solidFill>
              </a:rPr>
              <a:t>impl</a:t>
            </a:r>
            <a:r>
              <a:rPr lang="en-GB" sz="500" dirty="0">
                <a:solidFill>
                  <a:srgbClr val="00B050"/>
                </a:solidFill>
              </a:rPr>
              <a:t> R/W/seek but all have </a:t>
            </a:r>
          </a:p>
          <a:p>
            <a:r>
              <a:rPr lang="en-GB" sz="500" dirty="0">
                <a:solidFill>
                  <a:srgbClr val="00B050"/>
                </a:solidFill>
              </a:rPr>
              <a:t>other ops too. </a:t>
            </a:r>
            <a:r>
              <a:rPr lang="en-GB" sz="500" i="1" u="sng" dirty="0" err="1">
                <a:solidFill>
                  <a:srgbClr val="00B050"/>
                </a:solidFill>
              </a:rPr>
              <a:t>ioctl</a:t>
            </a:r>
            <a:r>
              <a:rPr lang="en-GB" sz="500" i="1" u="sng" dirty="0">
                <a:solidFill>
                  <a:srgbClr val="00B050"/>
                </a:solidFill>
              </a:rPr>
              <a:t>(</a:t>
            </a:r>
            <a:r>
              <a:rPr lang="en-GB" sz="500" i="1" u="sng" dirty="0" err="1">
                <a:solidFill>
                  <a:srgbClr val="00B050"/>
                </a:solidFill>
              </a:rPr>
              <a:t>cdrom</a:t>
            </a:r>
            <a:r>
              <a:rPr lang="en-GB" sz="500" i="1" u="sng" dirty="0">
                <a:solidFill>
                  <a:srgbClr val="00B050"/>
                </a:solidFill>
              </a:rPr>
              <a:t>, CDROMEJECT, 0)</a:t>
            </a:r>
            <a:r>
              <a:rPr lang="en-GB" sz="500" dirty="0">
                <a:solidFill>
                  <a:srgbClr val="00B050"/>
                </a:solidFill>
              </a:rPr>
              <a:t> </a:t>
            </a:r>
            <a:r>
              <a:rPr lang="en-GB" sz="500" dirty="0" err="1">
                <a:solidFill>
                  <a:srgbClr val="00B050"/>
                </a:solidFill>
              </a:rPr>
              <a:t>syscall</a:t>
            </a:r>
            <a:r>
              <a:rPr lang="en-GB" sz="500" dirty="0">
                <a:solidFill>
                  <a:srgbClr val="00B050"/>
                </a:solidFill>
              </a:rPr>
              <a:t> supports special tasks. </a:t>
            </a:r>
            <a:r>
              <a:rPr lang="en-GB" sz="500" b="1" dirty="0">
                <a:solidFill>
                  <a:srgbClr val="00B050"/>
                </a:solidFill>
              </a:rPr>
              <a:t>Character Dev I/O</a:t>
            </a:r>
            <a:r>
              <a:rPr lang="en-GB" sz="500" dirty="0">
                <a:solidFill>
                  <a:srgbClr val="00B050"/>
                </a:solidFill>
              </a:rPr>
              <a:t>: transmits data as stream of bytes. Represented by </a:t>
            </a:r>
            <a:r>
              <a:rPr lang="en-GB" sz="500" dirty="0" err="1">
                <a:solidFill>
                  <a:srgbClr val="00B050"/>
                </a:solidFill>
              </a:rPr>
              <a:t>char_device_struct</a:t>
            </a:r>
            <a:r>
              <a:rPr lang="en-GB" sz="500" dirty="0">
                <a:solidFill>
                  <a:srgbClr val="00B050"/>
                </a:solidFill>
              </a:rPr>
              <a:t> (driver name, registered </a:t>
            </a:r>
            <a:r>
              <a:rPr lang="en-GB" sz="500" dirty="0" err="1">
                <a:solidFill>
                  <a:srgbClr val="00B050"/>
                </a:solidFill>
              </a:rPr>
              <a:t>maj+min</a:t>
            </a:r>
            <a:r>
              <a:rPr lang="en-GB" sz="500" dirty="0">
                <a:solidFill>
                  <a:srgbClr val="00B050"/>
                </a:solidFill>
              </a:rPr>
              <a:t> </a:t>
            </a:r>
            <a:r>
              <a:rPr lang="en-GB" sz="500" dirty="0" err="1">
                <a:solidFill>
                  <a:srgbClr val="00B050"/>
                </a:solidFill>
              </a:rPr>
              <a:t>nums</a:t>
            </a:r>
            <a:r>
              <a:rPr lang="en-GB" sz="500" dirty="0">
                <a:solidFill>
                  <a:srgbClr val="00B050"/>
                </a:solidFill>
              </a:rPr>
              <a:t>, </a:t>
            </a:r>
            <a:r>
              <a:rPr lang="en-GB" sz="500" dirty="0" err="1">
                <a:solidFill>
                  <a:srgbClr val="00B050"/>
                </a:solidFill>
              </a:rPr>
              <a:t>ptr</a:t>
            </a:r>
            <a:r>
              <a:rPr lang="en-GB" sz="500" dirty="0">
                <a:solidFill>
                  <a:srgbClr val="00B050"/>
                </a:solidFill>
              </a:rPr>
              <a:t> to driver’s </a:t>
            </a:r>
            <a:r>
              <a:rPr lang="en-GB" sz="500" dirty="0" err="1">
                <a:solidFill>
                  <a:srgbClr val="00B050"/>
                </a:solidFill>
              </a:rPr>
              <a:t>file_operations</a:t>
            </a:r>
            <a:r>
              <a:rPr lang="en-GB" sz="500" dirty="0">
                <a:solidFill>
                  <a:srgbClr val="00B050"/>
                </a:solidFill>
              </a:rPr>
              <a:t> struct via </a:t>
            </a:r>
            <a:r>
              <a:rPr lang="en-GB" sz="500" dirty="0" err="1">
                <a:solidFill>
                  <a:srgbClr val="00B050"/>
                </a:solidFill>
              </a:rPr>
              <a:t>cdev</a:t>
            </a:r>
            <a:r>
              <a:rPr lang="en-GB" sz="500" dirty="0">
                <a:solidFill>
                  <a:srgbClr val="00B050"/>
                </a:solidFill>
              </a:rPr>
              <a:t>). All registered drivers ref’d by </a:t>
            </a:r>
            <a:r>
              <a:rPr lang="en-GB" sz="500" dirty="0" err="1">
                <a:solidFill>
                  <a:srgbClr val="00B050"/>
                </a:solidFill>
              </a:rPr>
              <a:t>chrdevs</a:t>
            </a:r>
            <a:r>
              <a:rPr lang="en-GB" sz="500" dirty="0">
                <a:solidFill>
                  <a:srgbClr val="00B050"/>
                </a:solidFill>
              </a:rPr>
              <a:t> vector. </a:t>
            </a:r>
            <a:r>
              <a:rPr lang="en-GB" sz="500" dirty="0" err="1">
                <a:solidFill>
                  <a:srgbClr val="00B050"/>
                </a:solidFill>
              </a:rPr>
              <a:t>file_operations</a:t>
            </a:r>
            <a:r>
              <a:rPr lang="en-GB" sz="500" dirty="0">
                <a:solidFill>
                  <a:srgbClr val="00B050"/>
                </a:solidFill>
              </a:rPr>
              <a:t> (ops supported by dev driver, stores </a:t>
            </a:r>
            <a:r>
              <a:rPr lang="en-GB" sz="500" dirty="0" err="1">
                <a:solidFill>
                  <a:srgbClr val="00B050"/>
                </a:solidFill>
              </a:rPr>
              <a:t>funcs</a:t>
            </a:r>
            <a:r>
              <a:rPr lang="en-GB" sz="500" dirty="0">
                <a:solidFill>
                  <a:srgbClr val="00B050"/>
                </a:solidFill>
              </a:rPr>
              <a:t> called by VFS when </a:t>
            </a:r>
            <a:r>
              <a:rPr lang="en-GB" sz="500" dirty="0" err="1">
                <a:solidFill>
                  <a:srgbClr val="00B050"/>
                </a:solidFill>
              </a:rPr>
              <a:t>syscall</a:t>
            </a:r>
            <a:r>
              <a:rPr lang="en-GB" sz="500" dirty="0">
                <a:solidFill>
                  <a:srgbClr val="00B050"/>
                </a:solidFill>
              </a:rPr>
              <a:t> accesses dev special file). </a:t>
            </a:r>
            <a:r>
              <a:rPr lang="en-GB" sz="500" b="1" dirty="0">
                <a:solidFill>
                  <a:srgbClr val="00B050"/>
                </a:solidFill>
              </a:rPr>
              <a:t>Block Dev I/O</a:t>
            </a:r>
            <a:r>
              <a:rPr lang="en-GB" sz="500" dirty="0">
                <a:solidFill>
                  <a:srgbClr val="00B050"/>
                </a:solidFill>
              </a:rPr>
              <a:t>: </a:t>
            </a:r>
            <a:r>
              <a:rPr lang="en-GB" sz="500" b="1" dirty="0">
                <a:solidFill>
                  <a:srgbClr val="00B050"/>
                </a:solidFill>
              </a:rPr>
              <a:t>Block I/O </a:t>
            </a:r>
            <a:r>
              <a:rPr lang="en-GB" sz="500" b="1" dirty="0" err="1">
                <a:solidFill>
                  <a:srgbClr val="00B050"/>
                </a:solidFill>
              </a:rPr>
              <a:t>Subsys</a:t>
            </a:r>
            <a:r>
              <a:rPr lang="en-GB" sz="500" dirty="0">
                <a:solidFill>
                  <a:srgbClr val="00B050"/>
                </a:solidFill>
              </a:rPr>
              <a:t>: several layers, modularised ops (common code in each layer). 2 main </a:t>
            </a:r>
            <a:r>
              <a:rPr lang="en-GB" sz="500" dirty="0" err="1">
                <a:solidFill>
                  <a:srgbClr val="00B050"/>
                </a:solidFill>
              </a:rPr>
              <a:t>strats</a:t>
            </a:r>
            <a:r>
              <a:rPr lang="en-GB" sz="500" dirty="0">
                <a:solidFill>
                  <a:srgbClr val="00B050"/>
                </a:solidFill>
              </a:rPr>
              <a:t> to min time accessing block </a:t>
            </a:r>
            <a:r>
              <a:rPr lang="en-GB" sz="500" dirty="0" err="1">
                <a:solidFill>
                  <a:srgbClr val="00B050"/>
                </a:solidFill>
              </a:rPr>
              <a:t>devs</a:t>
            </a:r>
            <a:r>
              <a:rPr lang="en-GB" sz="500" dirty="0">
                <a:solidFill>
                  <a:srgbClr val="00B050"/>
                </a:solidFill>
              </a:rPr>
              <a:t>: 1. caching data, 2. clustering I/O ops (store up tasks, exec many at once). </a:t>
            </a:r>
            <a:r>
              <a:rPr lang="en-GB" sz="500" b="1" dirty="0">
                <a:solidFill>
                  <a:srgbClr val="00B050"/>
                </a:solidFill>
              </a:rPr>
              <a:t>Direct I/O</a:t>
            </a:r>
            <a:r>
              <a:rPr lang="en-GB" sz="500" dirty="0">
                <a:solidFill>
                  <a:srgbClr val="00B050"/>
                </a:solidFill>
              </a:rPr>
              <a:t>: bypass kernel cache when accessing drive, good for databases (+others) where caching can reduce performance/consistency (e.g. </a:t>
            </a:r>
            <a:r>
              <a:rPr lang="en-GB" sz="500" dirty="0" err="1">
                <a:solidFill>
                  <a:srgbClr val="00B050"/>
                </a:solidFill>
              </a:rPr>
              <a:t>vals</a:t>
            </a:r>
            <a:r>
              <a:rPr lang="en-GB" sz="500" dirty="0">
                <a:solidFill>
                  <a:srgbClr val="00B050"/>
                </a:solidFill>
              </a:rPr>
              <a:t> rarely accessed more than once). </a:t>
            </a:r>
            <a:r>
              <a:rPr lang="en-GB" sz="500" b="1" dirty="0">
                <a:solidFill>
                  <a:srgbClr val="00B050"/>
                </a:solidFill>
              </a:rPr>
              <a:t>Linux API</a:t>
            </a:r>
            <a:r>
              <a:rPr lang="en-GB" sz="500" dirty="0">
                <a:solidFill>
                  <a:srgbClr val="00B050"/>
                </a:solidFill>
              </a:rPr>
              <a:t>: </a:t>
            </a:r>
            <a:r>
              <a:rPr lang="en-GB" sz="500" b="1" dirty="0">
                <a:solidFill>
                  <a:srgbClr val="00B050"/>
                </a:solidFill>
              </a:rPr>
              <a:t>I/O Classes</a:t>
            </a:r>
            <a:r>
              <a:rPr lang="en-GB" sz="500" dirty="0">
                <a:solidFill>
                  <a:srgbClr val="00B050"/>
                </a:solidFill>
              </a:rPr>
              <a:t>: character (unstructured, </a:t>
            </a:r>
            <a:r>
              <a:rPr lang="en-GB" sz="500" dirty="0" err="1">
                <a:solidFill>
                  <a:srgbClr val="00B050"/>
                </a:solidFill>
              </a:rPr>
              <a:t>files+devs</a:t>
            </a:r>
            <a:r>
              <a:rPr lang="en-GB" sz="500" dirty="0">
                <a:solidFill>
                  <a:srgbClr val="00B050"/>
                </a:solidFill>
              </a:rPr>
              <a:t>), block (structured, </a:t>
            </a:r>
            <a:r>
              <a:rPr lang="en-GB" sz="500" dirty="0" err="1">
                <a:solidFill>
                  <a:srgbClr val="00B050"/>
                </a:solidFill>
              </a:rPr>
              <a:t>devs</a:t>
            </a:r>
            <a:r>
              <a:rPr lang="en-GB" sz="500" dirty="0">
                <a:solidFill>
                  <a:srgbClr val="00B050"/>
                </a:solidFill>
              </a:rPr>
              <a:t>), pipes (message, </a:t>
            </a:r>
            <a:r>
              <a:rPr lang="en-GB" sz="500" dirty="0" err="1">
                <a:solidFill>
                  <a:srgbClr val="00B050"/>
                </a:solidFill>
              </a:rPr>
              <a:t>interprocess</a:t>
            </a:r>
            <a:r>
              <a:rPr lang="en-GB" sz="500" dirty="0">
                <a:solidFill>
                  <a:srgbClr val="00B050"/>
                </a:solidFill>
              </a:rPr>
              <a:t> comms), socket (message, network interface). </a:t>
            </a:r>
            <a:r>
              <a:rPr lang="en-GB" sz="500" b="1" dirty="0">
                <a:solidFill>
                  <a:srgbClr val="00B050"/>
                </a:solidFill>
              </a:rPr>
              <a:t>Sockets</a:t>
            </a:r>
            <a:r>
              <a:rPr lang="en-GB" sz="500" dirty="0">
                <a:solidFill>
                  <a:srgbClr val="00B050"/>
                </a:solidFill>
              </a:rPr>
              <a:t>: can be local or across network (pipes use machine-specific </a:t>
            </a:r>
            <a:r>
              <a:rPr lang="en-GB" sz="500" dirty="0" err="1">
                <a:solidFill>
                  <a:srgbClr val="00B050"/>
                </a:solidFill>
              </a:rPr>
              <a:t>fds</a:t>
            </a:r>
            <a:r>
              <a:rPr lang="en-GB" sz="500" dirty="0">
                <a:solidFill>
                  <a:srgbClr val="00B050"/>
                </a:solidFill>
              </a:rPr>
              <a:t> so cannot go over network). Types: TCP, UDP. </a:t>
            </a:r>
            <a:r>
              <a:rPr lang="en-GB" sz="500" i="1" u="sng" dirty="0" err="1">
                <a:solidFill>
                  <a:srgbClr val="00B050"/>
                </a:solidFill>
              </a:rPr>
              <a:t>fd</a:t>
            </a:r>
            <a:r>
              <a:rPr lang="en-GB" sz="500" i="1" u="sng" dirty="0">
                <a:solidFill>
                  <a:srgbClr val="00B050"/>
                </a:solidFill>
              </a:rPr>
              <a:t> = create(filename, permission)</a:t>
            </a:r>
            <a:r>
              <a:rPr lang="en-GB" sz="500" dirty="0">
                <a:solidFill>
                  <a:srgbClr val="00B050"/>
                </a:solidFill>
              </a:rPr>
              <a:t>, </a:t>
            </a:r>
            <a:r>
              <a:rPr lang="en-GB" sz="500" i="1" u="sng" dirty="0" err="1">
                <a:solidFill>
                  <a:srgbClr val="00B050"/>
                </a:solidFill>
              </a:rPr>
              <a:t>fd</a:t>
            </a:r>
            <a:r>
              <a:rPr lang="en-GB" sz="500" i="1" u="sng" dirty="0">
                <a:solidFill>
                  <a:srgbClr val="00B050"/>
                </a:solidFill>
              </a:rPr>
              <a:t> = open(filename, mode)</a:t>
            </a:r>
            <a:r>
              <a:rPr lang="en-GB" sz="500" dirty="0">
                <a:solidFill>
                  <a:srgbClr val="00B050"/>
                </a:solidFill>
              </a:rPr>
              <a:t> mode = 0 (R), 1 (W), 2 (RW), </a:t>
            </a:r>
            <a:r>
              <a:rPr lang="en-GB" sz="500" i="1" u="sng" dirty="0">
                <a:solidFill>
                  <a:srgbClr val="00B050"/>
                </a:solidFill>
              </a:rPr>
              <a:t>close(</a:t>
            </a:r>
            <a:r>
              <a:rPr lang="en-GB" sz="500" i="1" u="sng" dirty="0" err="1">
                <a:solidFill>
                  <a:srgbClr val="00B050"/>
                </a:solidFill>
              </a:rPr>
              <a:t>fd</a:t>
            </a:r>
            <a:r>
              <a:rPr lang="en-GB" sz="500" i="1" u="sng" dirty="0">
                <a:solidFill>
                  <a:srgbClr val="00B050"/>
                </a:solidFill>
              </a:rPr>
              <a:t>)</a:t>
            </a:r>
            <a:r>
              <a:rPr lang="en-GB" sz="500" dirty="0">
                <a:solidFill>
                  <a:srgbClr val="00B050"/>
                </a:solidFill>
              </a:rPr>
              <a:t>, </a:t>
            </a:r>
            <a:r>
              <a:rPr lang="en-GB" sz="500" i="1" u="sng" dirty="0" err="1">
                <a:solidFill>
                  <a:srgbClr val="00B050"/>
                </a:solidFill>
              </a:rPr>
              <a:t>numbytesread</a:t>
            </a:r>
            <a:r>
              <a:rPr lang="en-GB" sz="500" i="1" u="sng" dirty="0">
                <a:solidFill>
                  <a:srgbClr val="00B050"/>
                </a:solidFill>
              </a:rPr>
              <a:t>/write = read/write(</a:t>
            </a:r>
            <a:r>
              <a:rPr lang="en-GB" sz="500" i="1" u="sng" dirty="0" err="1">
                <a:solidFill>
                  <a:srgbClr val="00B050"/>
                </a:solidFill>
              </a:rPr>
              <a:t>fd</a:t>
            </a:r>
            <a:r>
              <a:rPr lang="en-GB" sz="500" i="1" u="sng" dirty="0">
                <a:solidFill>
                  <a:srgbClr val="00B050"/>
                </a:solidFill>
              </a:rPr>
              <a:t>, buffer, </a:t>
            </a:r>
            <a:r>
              <a:rPr lang="en-GB" sz="500" i="1" u="sng" dirty="0" err="1">
                <a:solidFill>
                  <a:srgbClr val="00B050"/>
                </a:solidFill>
              </a:rPr>
              <a:t>numbytes</a:t>
            </a:r>
            <a:r>
              <a:rPr lang="en-GB" sz="500" i="1" u="sng" dirty="0">
                <a:solidFill>
                  <a:srgbClr val="00B050"/>
                </a:solidFill>
              </a:rPr>
              <a:t>)</a:t>
            </a:r>
            <a:r>
              <a:rPr lang="en-GB" sz="500" dirty="0">
                <a:solidFill>
                  <a:srgbClr val="00B050"/>
                </a:solidFill>
              </a:rPr>
              <a:t>, </a:t>
            </a:r>
            <a:r>
              <a:rPr lang="en-GB" sz="500" i="1" u="sng" dirty="0">
                <a:solidFill>
                  <a:srgbClr val="00B050"/>
                </a:solidFill>
              </a:rPr>
              <a:t>pipe(&amp;</a:t>
            </a:r>
            <a:r>
              <a:rPr lang="en-GB" sz="500" i="1" u="sng" dirty="0" err="1">
                <a:solidFill>
                  <a:srgbClr val="00B050"/>
                </a:solidFill>
              </a:rPr>
              <a:t>fd</a:t>
            </a:r>
            <a:r>
              <a:rPr lang="en-GB" sz="500" i="1" u="sng" dirty="0">
                <a:solidFill>
                  <a:srgbClr val="00B050"/>
                </a:solidFill>
              </a:rPr>
              <a:t>[0])</a:t>
            </a:r>
            <a:r>
              <a:rPr lang="en-GB" sz="500" dirty="0">
                <a:solidFill>
                  <a:srgbClr val="00B050"/>
                </a:solidFill>
              </a:rPr>
              <a:t>, </a:t>
            </a:r>
            <a:r>
              <a:rPr lang="en-GB" sz="500" i="1" u="sng" dirty="0" err="1">
                <a:solidFill>
                  <a:srgbClr val="00B050"/>
                </a:solidFill>
              </a:rPr>
              <a:t>newfd</a:t>
            </a:r>
            <a:r>
              <a:rPr lang="en-GB" sz="500" i="1" u="sng" dirty="0">
                <a:solidFill>
                  <a:srgbClr val="00B050"/>
                </a:solidFill>
              </a:rPr>
              <a:t> = dup(</a:t>
            </a:r>
            <a:r>
              <a:rPr lang="en-GB" sz="500" i="1" u="sng" dirty="0" err="1">
                <a:solidFill>
                  <a:srgbClr val="00B050"/>
                </a:solidFill>
              </a:rPr>
              <a:t>oldfd</a:t>
            </a:r>
            <a:r>
              <a:rPr lang="en-GB" sz="500" i="1" u="sng" dirty="0">
                <a:solidFill>
                  <a:srgbClr val="00B050"/>
                </a:solidFill>
              </a:rPr>
              <a:t>), </a:t>
            </a:r>
            <a:r>
              <a:rPr lang="en-GB" sz="500" i="1" u="sng" dirty="0" err="1">
                <a:solidFill>
                  <a:srgbClr val="00B050"/>
                </a:solidFill>
              </a:rPr>
              <a:t>ioctl</a:t>
            </a:r>
            <a:r>
              <a:rPr lang="en-GB" sz="500" i="1" u="sng" dirty="0">
                <a:solidFill>
                  <a:srgbClr val="00B050"/>
                </a:solidFill>
              </a:rPr>
              <a:t>(</a:t>
            </a:r>
            <a:r>
              <a:rPr lang="en-GB" sz="500" i="1" u="sng" dirty="0" err="1">
                <a:solidFill>
                  <a:srgbClr val="00B050"/>
                </a:solidFill>
              </a:rPr>
              <a:t>fd</a:t>
            </a:r>
            <a:r>
              <a:rPr lang="en-GB" sz="500" i="1" u="sng" dirty="0">
                <a:solidFill>
                  <a:srgbClr val="00B050"/>
                </a:solidFill>
              </a:rPr>
              <a:t>, op, &amp;</a:t>
            </a:r>
            <a:r>
              <a:rPr lang="en-GB" sz="500" i="1" u="sng" dirty="0" err="1">
                <a:solidFill>
                  <a:srgbClr val="00B050"/>
                </a:solidFill>
              </a:rPr>
              <a:t>termios</a:t>
            </a:r>
            <a:r>
              <a:rPr lang="en-GB" sz="500" i="1" u="sng" dirty="0">
                <a:solidFill>
                  <a:srgbClr val="00B050"/>
                </a:solidFill>
              </a:rPr>
              <a:t>)</a:t>
            </a:r>
            <a:r>
              <a:rPr lang="en-GB" sz="500" dirty="0">
                <a:solidFill>
                  <a:srgbClr val="00B050"/>
                </a:solidFill>
              </a:rPr>
              <a:t>, </a:t>
            </a:r>
            <a:r>
              <a:rPr lang="en-GB" sz="500" i="1" u="sng" dirty="0">
                <a:solidFill>
                  <a:srgbClr val="00B050"/>
                </a:solidFill>
              </a:rPr>
              <a:t> </a:t>
            </a:r>
            <a:r>
              <a:rPr lang="en-GB" sz="500" i="1" u="sng" dirty="0" err="1">
                <a:solidFill>
                  <a:srgbClr val="00B050"/>
                </a:solidFill>
              </a:rPr>
              <a:t>fd</a:t>
            </a:r>
            <a:r>
              <a:rPr lang="en-GB" sz="500" i="1" u="sng" dirty="0">
                <a:solidFill>
                  <a:srgbClr val="00B050"/>
                </a:solidFill>
              </a:rPr>
              <a:t> = </a:t>
            </a:r>
            <a:r>
              <a:rPr lang="en-GB" sz="500" i="1" u="sng" dirty="0" err="1">
                <a:solidFill>
                  <a:srgbClr val="00B050"/>
                </a:solidFill>
              </a:rPr>
              <a:t>mknod</a:t>
            </a:r>
            <a:r>
              <a:rPr lang="en-GB" sz="500" i="1" u="sng" dirty="0">
                <a:solidFill>
                  <a:srgbClr val="00B050"/>
                </a:solidFill>
              </a:rPr>
              <a:t>(</a:t>
            </a:r>
            <a:r>
              <a:rPr lang="en-GB" sz="500" i="1" u="sng" dirty="0" err="1">
                <a:solidFill>
                  <a:srgbClr val="00B050"/>
                </a:solidFill>
              </a:rPr>
              <a:t>fname</a:t>
            </a:r>
            <a:r>
              <a:rPr lang="en-GB" sz="500" i="1" u="sng" dirty="0">
                <a:solidFill>
                  <a:srgbClr val="00B050"/>
                </a:solidFill>
              </a:rPr>
              <a:t>, perm, dev)</a:t>
            </a:r>
            <a:r>
              <a:rPr lang="en-GB" sz="500" dirty="0">
                <a:solidFill>
                  <a:srgbClr val="00B050"/>
                </a:solidFill>
              </a:rPr>
              <a:t>. </a:t>
            </a:r>
            <a:r>
              <a:rPr lang="en-GB" sz="500" b="1" dirty="0">
                <a:solidFill>
                  <a:srgbClr val="00B050"/>
                </a:solidFill>
              </a:rPr>
              <a:t>File Descriptors</a:t>
            </a:r>
            <a:r>
              <a:rPr lang="en-GB" sz="500" dirty="0">
                <a:solidFill>
                  <a:srgbClr val="00B050"/>
                </a:solidFill>
              </a:rPr>
              <a:t>: each pcs has </a:t>
            </a:r>
            <a:r>
              <a:rPr lang="en-GB" sz="500" dirty="0" err="1">
                <a:solidFill>
                  <a:srgbClr val="00B050"/>
                </a:solidFill>
              </a:rPr>
              <a:t>fd</a:t>
            </a:r>
            <a:r>
              <a:rPr lang="en-GB" sz="500" dirty="0">
                <a:solidFill>
                  <a:srgbClr val="00B050"/>
                </a:solidFill>
              </a:rPr>
              <a:t> table, 3 </a:t>
            </a:r>
            <a:r>
              <a:rPr lang="en-GB" sz="500" dirty="0" err="1">
                <a:solidFill>
                  <a:srgbClr val="00B050"/>
                </a:solidFill>
              </a:rPr>
              <a:t>fds</a:t>
            </a:r>
            <a:r>
              <a:rPr lang="en-GB" sz="500" dirty="0">
                <a:solidFill>
                  <a:srgbClr val="00B050"/>
                </a:solidFill>
              </a:rPr>
              <a:t> when created (0=stdin, 1=out, 2=err) all refer to terminal from which prog was started.</a:t>
            </a:r>
            <a:endParaRPr lang="en-GB" sz="500" u="sng" dirty="0">
              <a:solidFill>
                <a:srgbClr val="00B050"/>
              </a:solidFill>
            </a:endParaRPr>
          </a:p>
        </p:txBody>
      </p:sp>
      <p:cxnSp>
        <p:nvCxnSpPr>
          <p:cNvPr id="78" name="Connector: Elbow 77">
            <a:extLst>
              <a:ext uri="{FF2B5EF4-FFF2-40B4-BE49-F238E27FC236}">
                <a16:creationId xmlns:a16="http://schemas.microsoft.com/office/drawing/2014/main" id="{BBE21A72-9FB8-EF5A-BAE1-BA89DA281341}"/>
              </a:ext>
            </a:extLst>
          </p:cNvPr>
          <p:cNvCxnSpPr>
            <a:cxnSpLocks/>
          </p:cNvCxnSpPr>
          <p:nvPr/>
        </p:nvCxnSpPr>
        <p:spPr>
          <a:xfrm flipV="1">
            <a:off x="-102116" y="4196312"/>
            <a:ext cx="7517329" cy="66471"/>
          </a:xfrm>
          <a:prstGeom prst="bentConnector3">
            <a:avLst>
              <a:gd name="adj1" fmla="val 30432"/>
            </a:avLst>
          </a:prstGeom>
          <a:ln w="9525"/>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F892468F-48D8-B634-20B1-78AFAAC7602D}"/>
              </a:ext>
            </a:extLst>
          </p:cNvPr>
          <p:cNvSpPr txBox="1"/>
          <p:nvPr/>
        </p:nvSpPr>
        <p:spPr>
          <a:xfrm>
            <a:off x="3752114" y="4156204"/>
            <a:ext cx="3662537" cy="477054"/>
          </a:xfrm>
          <a:prstGeom prst="rect">
            <a:avLst/>
          </a:prstGeom>
          <a:noFill/>
        </p:spPr>
        <p:txBody>
          <a:bodyPr wrap="square" rtlCol="0">
            <a:spAutoFit/>
          </a:bodyPr>
          <a:lstStyle/>
          <a:p>
            <a:r>
              <a:rPr lang="en-GB" sz="500" b="1" dirty="0"/>
              <a:t>Blocking</a:t>
            </a:r>
            <a:r>
              <a:rPr lang="en-GB" sz="500" dirty="0"/>
              <a:t>: process suspended until op complete, I/O call only returns once complete (appears instantaneous from prog </a:t>
            </a:r>
            <a:r>
              <a:rPr lang="en-GB" sz="500" dirty="0" err="1"/>
              <a:t>perspec</a:t>
            </a:r>
            <a:r>
              <a:rPr lang="en-GB" sz="500" dirty="0"/>
              <a:t>). Pcs making call could be blocked for a while, threads get around this (complex). </a:t>
            </a:r>
            <a:r>
              <a:rPr lang="en-GB" sz="500" b="1" dirty="0"/>
              <a:t>Non-Blocking</a:t>
            </a:r>
            <a:r>
              <a:rPr lang="en-GB" sz="500" dirty="0"/>
              <a:t>: I/O call ret as much as is avail. Constantly R until get all data (could return none sometimes). App-level polling for I/O (constantly </a:t>
            </a:r>
            <a:r>
              <a:rPr lang="en-GB" sz="500" dirty="0" err="1"/>
              <a:t>req</a:t>
            </a:r>
            <a:r>
              <a:rPr lang="en-GB" sz="500" dirty="0"/>
              <a:t> R from stdin, op only if data at moment). </a:t>
            </a:r>
            <a:r>
              <a:rPr lang="en-GB" sz="500" dirty="0">
                <a:solidFill>
                  <a:srgbClr val="00B050"/>
                </a:solidFill>
              </a:rPr>
              <a:t>Turn on using </a:t>
            </a:r>
            <a:r>
              <a:rPr lang="en-GB" sz="500" b="1" dirty="0" err="1">
                <a:solidFill>
                  <a:srgbClr val="00B050"/>
                </a:solidFill>
              </a:rPr>
              <a:t>fcntl</a:t>
            </a:r>
            <a:r>
              <a:rPr lang="en-GB" sz="500" dirty="0">
                <a:solidFill>
                  <a:srgbClr val="00B050"/>
                </a:solidFill>
              </a:rPr>
              <a:t> </a:t>
            </a:r>
            <a:r>
              <a:rPr lang="en-GB" sz="500" dirty="0" err="1">
                <a:solidFill>
                  <a:srgbClr val="00B050"/>
                </a:solidFill>
              </a:rPr>
              <a:t>syscall</a:t>
            </a:r>
            <a:r>
              <a:rPr lang="en-GB" sz="500" dirty="0">
                <a:solidFill>
                  <a:srgbClr val="00B050"/>
                </a:solidFill>
              </a:rPr>
              <a:t> for sending comms to manage </a:t>
            </a:r>
            <a:r>
              <a:rPr lang="en-GB" sz="500" dirty="0" err="1">
                <a:solidFill>
                  <a:srgbClr val="00B050"/>
                </a:solidFill>
              </a:rPr>
              <a:t>fds</a:t>
            </a:r>
            <a:r>
              <a:rPr lang="en-GB" sz="500" dirty="0">
                <a:solidFill>
                  <a:srgbClr val="00B050"/>
                </a:solidFill>
              </a:rPr>
              <a:t>)</a:t>
            </a:r>
            <a:r>
              <a:rPr lang="en-GB" sz="500" dirty="0"/>
              <a:t>. </a:t>
            </a:r>
            <a:r>
              <a:rPr lang="en-GB" sz="500" b="1" dirty="0" err="1"/>
              <a:t>Asynch</a:t>
            </a:r>
            <a:r>
              <a:rPr lang="en-GB" sz="500" dirty="0"/>
              <a:t>: pcs runs in parallel w/ I/O ops (non-blocking). When ops complete pcs notified, pcs can check/wait for I/O completion. </a:t>
            </a:r>
            <a:r>
              <a:rPr lang="en-GB" sz="500" dirty="0" err="1"/>
              <a:t>Flexible+efficient</a:t>
            </a:r>
            <a:r>
              <a:rPr lang="en-GB" sz="500" dirty="0"/>
              <a:t>, more complex code, potentially less secure if buffs mismanaged.</a:t>
            </a:r>
            <a:endParaRPr lang="en-GB" sz="500" b="1" dirty="0"/>
          </a:p>
        </p:txBody>
      </p:sp>
      <p:sp>
        <p:nvSpPr>
          <p:cNvPr id="85" name="Rectangle 84">
            <a:extLst>
              <a:ext uri="{FF2B5EF4-FFF2-40B4-BE49-F238E27FC236}">
                <a16:creationId xmlns:a16="http://schemas.microsoft.com/office/drawing/2014/main" id="{9C09478D-E262-CF1F-E6A5-6AD3EE44BDC2}"/>
              </a:ext>
            </a:extLst>
          </p:cNvPr>
          <p:cNvSpPr/>
          <p:nvPr/>
        </p:nvSpPr>
        <p:spPr>
          <a:xfrm>
            <a:off x="3802539" y="4195513"/>
            <a:ext cx="3612674" cy="40625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a:extLst>
              <a:ext uri="{FF2B5EF4-FFF2-40B4-BE49-F238E27FC236}">
                <a16:creationId xmlns:a16="http://schemas.microsoft.com/office/drawing/2014/main" id="{5CACB54D-77C7-71FD-2272-E431282FA3A0}"/>
              </a:ext>
            </a:extLst>
          </p:cNvPr>
          <p:cNvSpPr txBox="1"/>
          <p:nvPr/>
        </p:nvSpPr>
        <p:spPr>
          <a:xfrm>
            <a:off x="2130608" y="4164721"/>
            <a:ext cx="1777363" cy="323165"/>
          </a:xfrm>
          <a:prstGeom prst="rect">
            <a:avLst/>
          </a:prstGeom>
          <a:noFill/>
        </p:spPr>
        <p:txBody>
          <a:bodyPr wrap="square" rtlCol="0">
            <a:spAutoFit/>
          </a:bodyPr>
          <a:lstStyle/>
          <a:p>
            <a:r>
              <a:rPr lang="en-GB" sz="500" b="1" dirty="0"/>
              <a:t>HAMR</a:t>
            </a:r>
            <a:r>
              <a:rPr lang="en-GB" sz="500" dirty="0"/>
              <a:t>: (Heat Assisted Magnetic Recording) to ensure high precision, platter can only be written to when heated (laser heats platter, cold sections ignore R/W ops).</a:t>
            </a:r>
          </a:p>
        </p:txBody>
      </p:sp>
      <p:sp>
        <p:nvSpPr>
          <p:cNvPr id="87" name="Rectangle 86">
            <a:extLst>
              <a:ext uri="{FF2B5EF4-FFF2-40B4-BE49-F238E27FC236}">
                <a16:creationId xmlns:a16="http://schemas.microsoft.com/office/drawing/2014/main" id="{9BFA6F1C-D6A7-1919-A320-0FDB6E8C88A7}"/>
              </a:ext>
            </a:extLst>
          </p:cNvPr>
          <p:cNvSpPr/>
          <p:nvPr/>
        </p:nvSpPr>
        <p:spPr>
          <a:xfrm>
            <a:off x="2187802" y="4195514"/>
            <a:ext cx="1614737" cy="2603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52DF256F-1538-513A-B9C3-4F689C87CCB9}"/>
              </a:ext>
            </a:extLst>
          </p:cNvPr>
          <p:cNvSpPr txBox="1"/>
          <p:nvPr/>
        </p:nvSpPr>
        <p:spPr>
          <a:xfrm>
            <a:off x="0" y="4235934"/>
            <a:ext cx="2300514" cy="246221"/>
          </a:xfrm>
          <a:prstGeom prst="rect">
            <a:avLst/>
          </a:prstGeom>
          <a:noFill/>
        </p:spPr>
        <p:txBody>
          <a:bodyPr wrap="square" rtlCol="0">
            <a:spAutoFit/>
          </a:bodyPr>
          <a:lstStyle/>
          <a:p>
            <a:r>
              <a:rPr lang="en-GB" sz="500" b="1" dirty="0"/>
              <a:t>Disk Layout</a:t>
            </a:r>
            <a:r>
              <a:rPr lang="en-GB" sz="500" dirty="0"/>
              <a:t>: cylinder = stack of disks, track = concentric circles on disk, sectors = radii sections. Inter-sector/-track gap as expected. R/W head (1 per surface).</a:t>
            </a:r>
          </a:p>
        </p:txBody>
      </p:sp>
      <p:sp>
        <p:nvSpPr>
          <p:cNvPr id="89" name="Rectangle 88">
            <a:extLst>
              <a:ext uri="{FF2B5EF4-FFF2-40B4-BE49-F238E27FC236}">
                <a16:creationId xmlns:a16="http://schemas.microsoft.com/office/drawing/2014/main" id="{94535693-6185-2F95-7345-86D846BCDF0E}"/>
              </a:ext>
            </a:extLst>
          </p:cNvPr>
          <p:cNvSpPr/>
          <p:nvPr/>
        </p:nvSpPr>
        <p:spPr>
          <a:xfrm>
            <a:off x="-5644" y="4258921"/>
            <a:ext cx="2192884" cy="1969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TextBox 89">
            <a:extLst>
              <a:ext uri="{FF2B5EF4-FFF2-40B4-BE49-F238E27FC236}">
                <a16:creationId xmlns:a16="http://schemas.microsoft.com/office/drawing/2014/main" id="{388622A3-16D3-9DA6-0775-ABCCE284CE4F}"/>
              </a:ext>
            </a:extLst>
          </p:cNvPr>
          <p:cNvSpPr txBox="1"/>
          <p:nvPr/>
        </p:nvSpPr>
        <p:spPr>
          <a:xfrm>
            <a:off x="-1" y="4415276"/>
            <a:ext cx="3864827" cy="323165"/>
          </a:xfrm>
          <a:prstGeom prst="rect">
            <a:avLst/>
          </a:prstGeom>
          <a:noFill/>
        </p:spPr>
        <p:txBody>
          <a:bodyPr wrap="square" rtlCol="0">
            <a:spAutoFit/>
          </a:bodyPr>
          <a:lstStyle/>
          <a:p>
            <a:r>
              <a:rPr lang="en-GB" sz="500" b="1" dirty="0"/>
              <a:t>Sector Layout</a:t>
            </a:r>
            <a:r>
              <a:rPr lang="en-GB" sz="500" dirty="0"/>
              <a:t>: surface div into 20+ zones, outer = more sectors per track. Ensures sects have same </a:t>
            </a:r>
            <a:r>
              <a:rPr lang="en-GB" sz="500" dirty="0" err="1"/>
              <a:t>phys</a:t>
            </a:r>
            <a:r>
              <a:rPr lang="en-GB" sz="500" dirty="0"/>
              <a:t> </a:t>
            </a:r>
            <a:r>
              <a:rPr lang="en-GB" sz="500" dirty="0" err="1"/>
              <a:t>len</a:t>
            </a:r>
            <a:r>
              <a:rPr lang="en-GB" sz="500" dirty="0"/>
              <a:t>. Zones hidden using </a:t>
            </a:r>
            <a:r>
              <a:rPr lang="en-GB" sz="500" dirty="0" err="1"/>
              <a:t>virt</a:t>
            </a:r>
            <a:r>
              <a:rPr lang="en-GB" sz="500" dirty="0"/>
              <a:t> geometry. </a:t>
            </a:r>
            <a:r>
              <a:rPr lang="en-GB" sz="500" b="1" dirty="0"/>
              <a:t>Disk Addressing</a:t>
            </a:r>
            <a:r>
              <a:rPr lang="en-GB" sz="500" dirty="0"/>
              <a:t>: </a:t>
            </a:r>
            <a:r>
              <a:rPr lang="en-GB" sz="500" dirty="0" err="1"/>
              <a:t>phys</a:t>
            </a:r>
            <a:r>
              <a:rPr lang="en-GB" sz="500" dirty="0"/>
              <a:t> </a:t>
            </a:r>
            <a:r>
              <a:rPr lang="en-GB" sz="500" dirty="0" err="1"/>
              <a:t>addr</a:t>
            </a:r>
            <a:r>
              <a:rPr lang="en-GB" sz="500" dirty="0"/>
              <a:t> = (cylinder, surface, sect) (hidden from OS). Modern sys use </a:t>
            </a:r>
            <a:r>
              <a:rPr lang="en-GB" sz="500" b="1" dirty="0"/>
              <a:t>logical sector addressing/logical block addresses (LBA)</a:t>
            </a:r>
            <a:r>
              <a:rPr lang="en-GB" sz="500" dirty="0"/>
              <a:t>: sects numbered </a:t>
            </a:r>
            <a:r>
              <a:rPr lang="en-GB" sz="500" dirty="0" err="1"/>
              <a:t>consec</a:t>
            </a:r>
            <a:r>
              <a:rPr lang="en-GB" sz="500" dirty="0"/>
              <a:t> 0..m, makes disk management easier (just need sector </a:t>
            </a:r>
            <a:r>
              <a:rPr lang="en-GB" sz="500" dirty="0" err="1"/>
              <a:t>num+offset</a:t>
            </a:r>
            <a:r>
              <a:rPr lang="en-GB" sz="500" dirty="0"/>
              <a:t> in sect). Helps work around BIOS limitations.</a:t>
            </a:r>
          </a:p>
        </p:txBody>
      </p:sp>
      <p:sp>
        <p:nvSpPr>
          <p:cNvPr id="91" name="Rectangle 90">
            <a:extLst>
              <a:ext uri="{FF2B5EF4-FFF2-40B4-BE49-F238E27FC236}">
                <a16:creationId xmlns:a16="http://schemas.microsoft.com/office/drawing/2014/main" id="{429D2DF2-AF4C-D0F6-CCF3-9612144EC039}"/>
              </a:ext>
            </a:extLst>
          </p:cNvPr>
          <p:cNvSpPr/>
          <p:nvPr/>
        </p:nvSpPr>
        <p:spPr>
          <a:xfrm>
            <a:off x="-5081" y="4456173"/>
            <a:ext cx="3807619" cy="25404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TextBox 91">
            <a:extLst>
              <a:ext uri="{FF2B5EF4-FFF2-40B4-BE49-F238E27FC236}">
                <a16:creationId xmlns:a16="http://schemas.microsoft.com/office/drawing/2014/main" id="{6C78DA70-B724-FAE9-8AA2-0EA8D4C003C9}"/>
              </a:ext>
            </a:extLst>
          </p:cNvPr>
          <p:cNvSpPr txBox="1"/>
          <p:nvPr/>
        </p:nvSpPr>
        <p:spPr>
          <a:xfrm>
            <a:off x="3735901" y="4566053"/>
            <a:ext cx="1317029" cy="861774"/>
          </a:xfrm>
          <a:prstGeom prst="rect">
            <a:avLst/>
          </a:prstGeom>
          <a:noFill/>
        </p:spPr>
        <p:txBody>
          <a:bodyPr wrap="square" rtlCol="0">
            <a:spAutoFit/>
          </a:bodyPr>
          <a:lstStyle/>
          <a:p>
            <a:r>
              <a:rPr lang="en-GB" sz="500" b="1" dirty="0"/>
              <a:t>Disk Formatting</a:t>
            </a:r>
            <a:r>
              <a:rPr lang="en-GB" sz="500" dirty="0"/>
              <a:t>: Must format disk before use. </a:t>
            </a:r>
            <a:r>
              <a:rPr lang="en-GB" sz="500" b="1" dirty="0"/>
              <a:t>Low Level Format</a:t>
            </a:r>
            <a:r>
              <a:rPr lang="en-GB" sz="500" dirty="0"/>
              <a:t>: [preamble | data | ECC]. P = id type of block, D = storage, ECC = Error Correction Codes (correct small errs in R/W). </a:t>
            </a:r>
            <a:r>
              <a:rPr lang="en-GB" sz="500" i="1" dirty="0"/>
              <a:t>Interleaving</a:t>
            </a:r>
            <a:r>
              <a:rPr lang="en-GB" sz="500" dirty="0"/>
              <a:t>: </a:t>
            </a:r>
            <a:r>
              <a:rPr lang="en-GB" sz="500" dirty="0" err="1"/>
              <a:t>seq</a:t>
            </a:r>
            <a:r>
              <a:rPr lang="en-GB" sz="500" dirty="0"/>
              <a:t> data spread apart </a:t>
            </a:r>
            <a:r>
              <a:rPr lang="en-GB" sz="500" dirty="0" err="1"/>
              <a:t>s.t.</a:t>
            </a:r>
            <a:r>
              <a:rPr lang="en-GB" sz="500" dirty="0"/>
              <a:t> CPU has time to process sector before next R. </a:t>
            </a:r>
            <a:r>
              <a:rPr lang="en-GB" sz="500" i="1" dirty="0"/>
              <a:t>Cylinder Skew</a:t>
            </a:r>
            <a:r>
              <a:rPr lang="en-GB" sz="500" dirty="0"/>
              <a:t>: skew n means when head at sector x, next is x + n). </a:t>
            </a:r>
            <a:r>
              <a:rPr lang="en-GB" sz="500" b="1" dirty="0"/>
              <a:t>High Level Format</a:t>
            </a:r>
            <a:r>
              <a:rPr lang="en-GB" sz="500" dirty="0"/>
              <a:t>: boot block (block </a:t>
            </a:r>
            <a:r>
              <a:rPr lang="en-GB" sz="500" dirty="0" err="1"/>
              <a:t>dedic</a:t>
            </a:r>
            <a:r>
              <a:rPr lang="en-GB" sz="500" dirty="0"/>
              <a:t> to starting sys), free block list, root </a:t>
            </a:r>
            <a:r>
              <a:rPr lang="en-GB" sz="500" dirty="0" err="1"/>
              <a:t>dir</a:t>
            </a:r>
            <a:r>
              <a:rPr lang="en-GB" sz="500" dirty="0"/>
              <a:t>, empty </a:t>
            </a:r>
            <a:r>
              <a:rPr lang="en-GB" sz="500" dirty="0" err="1"/>
              <a:t>filesys</a:t>
            </a:r>
            <a:r>
              <a:rPr lang="en-GB" sz="500" dirty="0"/>
              <a:t>.</a:t>
            </a:r>
          </a:p>
        </p:txBody>
      </p:sp>
      <p:sp>
        <p:nvSpPr>
          <p:cNvPr id="93" name="Rectangle 92">
            <a:extLst>
              <a:ext uri="{FF2B5EF4-FFF2-40B4-BE49-F238E27FC236}">
                <a16:creationId xmlns:a16="http://schemas.microsoft.com/office/drawing/2014/main" id="{EEBAC3A4-E218-58AB-13B9-0E111EFAD116}"/>
              </a:ext>
            </a:extLst>
          </p:cNvPr>
          <p:cNvSpPr/>
          <p:nvPr/>
        </p:nvSpPr>
        <p:spPr>
          <a:xfrm>
            <a:off x="3802539" y="4601764"/>
            <a:ext cx="1182700" cy="78876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a:extLst>
              <a:ext uri="{FF2B5EF4-FFF2-40B4-BE49-F238E27FC236}">
                <a16:creationId xmlns:a16="http://schemas.microsoft.com/office/drawing/2014/main" id="{A673BFAE-5866-B7A5-CB61-E6C90E80E9BF}"/>
              </a:ext>
            </a:extLst>
          </p:cNvPr>
          <p:cNvSpPr txBox="1"/>
          <p:nvPr/>
        </p:nvSpPr>
        <p:spPr>
          <a:xfrm>
            <a:off x="4930438" y="4570173"/>
            <a:ext cx="1009849" cy="861774"/>
          </a:xfrm>
          <a:prstGeom prst="rect">
            <a:avLst/>
          </a:prstGeom>
          <a:noFill/>
        </p:spPr>
        <p:txBody>
          <a:bodyPr wrap="square" rtlCol="0">
            <a:spAutoFit/>
          </a:bodyPr>
          <a:lstStyle/>
          <a:p>
            <a:r>
              <a:rPr lang="en-GB" sz="500" b="1" dirty="0"/>
              <a:t>Disk Delay</a:t>
            </a:r>
            <a:r>
              <a:rPr lang="en-GB" sz="500" dirty="0"/>
              <a:t>: </a:t>
            </a:r>
            <a:r>
              <a:rPr lang="en-GB" sz="500" i="1" dirty="0"/>
              <a:t>Typical Disk</a:t>
            </a:r>
            <a:r>
              <a:rPr lang="en-GB" sz="500" dirty="0"/>
              <a:t> </a:t>
            </a:r>
            <a:r>
              <a:rPr lang="en-GB" sz="500" dirty="0">
                <a:sym typeface="Wingdings" panose="05000000000000000000" pitchFamily="2" charset="2"/>
              </a:rPr>
              <a:t> sector size = 512 bytes, seek time (</a:t>
            </a:r>
            <a:r>
              <a:rPr lang="en-GB" sz="500" dirty="0" err="1">
                <a:sym typeface="Wingdings" panose="05000000000000000000" pitchFamily="2" charset="2"/>
              </a:rPr>
              <a:t>adj</a:t>
            </a:r>
            <a:r>
              <a:rPr lang="en-GB" sz="500" dirty="0">
                <a:sym typeface="Wingdings" panose="05000000000000000000" pitchFamily="2" charset="2"/>
              </a:rPr>
              <a:t> </a:t>
            </a:r>
            <a:r>
              <a:rPr lang="en-GB" sz="500" dirty="0" err="1">
                <a:sym typeface="Wingdings" panose="05000000000000000000" pitchFamily="2" charset="2"/>
              </a:rPr>
              <a:t>cyl</a:t>
            </a:r>
            <a:r>
              <a:rPr lang="en-GB" sz="500" dirty="0">
                <a:sym typeface="Wingdings" panose="05000000000000000000" pitchFamily="2" charset="2"/>
              </a:rPr>
              <a:t>) = &lt;1ms, seek time (</a:t>
            </a:r>
            <a:r>
              <a:rPr lang="en-GB" sz="500" dirty="0" err="1">
                <a:sym typeface="Wingdings" panose="05000000000000000000" pitchFamily="2" charset="2"/>
              </a:rPr>
              <a:t>avg</a:t>
            </a:r>
            <a:r>
              <a:rPr lang="en-GB" sz="500" dirty="0">
                <a:sym typeface="Wingdings" panose="05000000000000000000" pitchFamily="2" charset="2"/>
              </a:rPr>
              <a:t>) = 8ms, rotation time (</a:t>
            </a:r>
            <a:r>
              <a:rPr lang="en-GB" sz="500" dirty="0" err="1">
                <a:sym typeface="Wingdings" panose="05000000000000000000" pitchFamily="2" charset="2"/>
              </a:rPr>
              <a:t>avg</a:t>
            </a:r>
            <a:r>
              <a:rPr lang="en-GB" sz="500" dirty="0">
                <a:sym typeface="Wingdings" panose="05000000000000000000" pitchFamily="2" charset="2"/>
              </a:rPr>
              <a:t> latency) = 4ms, transfer rate = +100MB/s. </a:t>
            </a:r>
            <a:r>
              <a:rPr lang="en-GB" sz="500" i="1" dirty="0">
                <a:sym typeface="Wingdings" panose="05000000000000000000" pitchFamily="2" charset="2"/>
              </a:rPr>
              <a:t>Disk Scheduling</a:t>
            </a:r>
            <a:r>
              <a:rPr lang="en-GB" sz="500" dirty="0">
                <a:sym typeface="Wingdings" panose="05000000000000000000" pitchFamily="2" charset="2"/>
              </a:rPr>
              <a:t>: minimise seek/latency times (seek approx. 2-3x larger than latency time), ordering pending disk </a:t>
            </a:r>
            <a:r>
              <a:rPr lang="en-GB" sz="500" dirty="0" err="1">
                <a:sym typeface="Wingdings" panose="05000000000000000000" pitchFamily="2" charset="2"/>
              </a:rPr>
              <a:t>reqs</a:t>
            </a:r>
            <a:r>
              <a:rPr lang="en-GB" sz="500" dirty="0">
                <a:sym typeface="Wingdings" panose="05000000000000000000" pitchFamily="2" charset="2"/>
              </a:rPr>
              <a:t> </a:t>
            </a:r>
            <a:r>
              <a:rPr lang="en-GB" sz="500" dirty="0" err="1">
                <a:sym typeface="Wingdings" panose="05000000000000000000" pitchFamily="2" charset="2"/>
              </a:rPr>
              <a:t>w.r.t.</a:t>
            </a:r>
            <a:r>
              <a:rPr lang="en-GB" sz="500" dirty="0">
                <a:sym typeface="Wingdings" panose="05000000000000000000" pitchFamily="2" charset="2"/>
              </a:rPr>
              <a:t> head pos.</a:t>
            </a:r>
            <a:endParaRPr lang="en-GB" sz="500" dirty="0"/>
          </a:p>
        </p:txBody>
      </p:sp>
      <p:sp>
        <p:nvSpPr>
          <p:cNvPr id="95" name="Rectangle 94">
            <a:extLst>
              <a:ext uri="{FF2B5EF4-FFF2-40B4-BE49-F238E27FC236}">
                <a16:creationId xmlns:a16="http://schemas.microsoft.com/office/drawing/2014/main" id="{0125AB93-92BA-69EF-4FA0-D38A2D41C8E0}"/>
              </a:ext>
            </a:extLst>
          </p:cNvPr>
          <p:cNvSpPr/>
          <p:nvPr/>
        </p:nvSpPr>
        <p:spPr>
          <a:xfrm>
            <a:off x="4987319" y="4601653"/>
            <a:ext cx="873382" cy="78876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4F845F42-8605-0922-EA49-2323C6598F04}"/>
              </a:ext>
            </a:extLst>
          </p:cNvPr>
          <p:cNvSpPr txBox="1"/>
          <p:nvPr/>
        </p:nvSpPr>
        <p:spPr>
          <a:xfrm>
            <a:off x="5800116" y="4566462"/>
            <a:ext cx="1615567" cy="415498"/>
          </a:xfrm>
          <a:prstGeom prst="rect">
            <a:avLst/>
          </a:prstGeom>
          <a:noFill/>
        </p:spPr>
        <p:txBody>
          <a:bodyPr wrap="square" rtlCol="0">
            <a:spAutoFit/>
          </a:bodyPr>
          <a:lstStyle/>
          <a:p>
            <a:r>
              <a:rPr lang="en-GB" sz="500" b="1" dirty="0"/>
              <a:t>Disk Performance</a:t>
            </a:r>
            <a:r>
              <a:rPr lang="en-GB" sz="500" dirty="0"/>
              <a:t>: </a:t>
            </a:r>
            <a:r>
              <a:rPr lang="en-GB" sz="500" b="1" dirty="0"/>
              <a:t>b</a:t>
            </a:r>
            <a:r>
              <a:rPr lang="en-GB" sz="500" dirty="0"/>
              <a:t> = </a:t>
            </a:r>
            <a:r>
              <a:rPr lang="en-GB" sz="500" dirty="0" err="1"/>
              <a:t>num</a:t>
            </a:r>
            <a:r>
              <a:rPr lang="en-GB" sz="500" dirty="0"/>
              <a:t> bytes to transfer, </a:t>
            </a:r>
            <a:r>
              <a:rPr lang="en-GB" sz="500" b="1" dirty="0"/>
              <a:t>N</a:t>
            </a:r>
            <a:r>
              <a:rPr lang="en-GB" sz="500" dirty="0"/>
              <a:t> = </a:t>
            </a:r>
            <a:r>
              <a:rPr lang="en-GB" sz="500" dirty="0" err="1"/>
              <a:t>num</a:t>
            </a:r>
            <a:r>
              <a:rPr lang="en-GB" sz="500" dirty="0"/>
              <a:t> bytes/track, </a:t>
            </a:r>
            <a:r>
              <a:rPr lang="en-GB" sz="500" b="1" dirty="0"/>
              <a:t>r</a:t>
            </a:r>
            <a:r>
              <a:rPr lang="en-GB" sz="500" dirty="0"/>
              <a:t> = rot speed (rev/s). </a:t>
            </a:r>
            <a:r>
              <a:rPr lang="en-GB" sz="500" dirty="0">
                <a:solidFill>
                  <a:srgbClr val="FF0000"/>
                </a:solidFill>
              </a:rPr>
              <a:t>Seek time: </a:t>
            </a:r>
            <a:r>
              <a:rPr lang="en-GB" sz="500" b="1" dirty="0" err="1">
                <a:solidFill>
                  <a:srgbClr val="FF0000"/>
                </a:solidFill>
              </a:rPr>
              <a:t>t</a:t>
            </a:r>
            <a:r>
              <a:rPr lang="en-GB" sz="600" b="1" baseline="-25000" dirty="0" err="1">
                <a:solidFill>
                  <a:srgbClr val="FF0000"/>
                </a:solidFill>
              </a:rPr>
              <a:t>seek</a:t>
            </a:r>
            <a:r>
              <a:rPr lang="en-GB" sz="500" dirty="0">
                <a:solidFill>
                  <a:srgbClr val="FF0000"/>
                </a:solidFill>
              </a:rPr>
              <a:t>, </a:t>
            </a:r>
            <a:r>
              <a:rPr lang="en-GB" sz="500" dirty="0" err="1">
                <a:solidFill>
                  <a:srgbClr val="FF0000"/>
                </a:solidFill>
              </a:rPr>
              <a:t>lat</a:t>
            </a:r>
            <a:r>
              <a:rPr lang="en-GB" sz="500" dirty="0">
                <a:solidFill>
                  <a:srgbClr val="FF0000"/>
                </a:solidFill>
              </a:rPr>
              <a:t> time = </a:t>
            </a:r>
            <a:r>
              <a:rPr lang="en-GB" sz="500" b="1" dirty="0" err="1">
                <a:solidFill>
                  <a:srgbClr val="FF0000"/>
                </a:solidFill>
              </a:rPr>
              <a:t>t</a:t>
            </a:r>
            <a:r>
              <a:rPr lang="en-GB" sz="600" b="1" baseline="-25000" dirty="0" err="1">
                <a:solidFill>
                  <a:srgbClr val="FF0000"/>
                </a:solidFill>
              </a:rPr>
              <a:t>latency</a:t>
            </a:r>
            <a:r>
              <a:rPr lang="en-GB" sz="600" b="1" dirty="0">
                <a:solidFill>
                  <a:srgbClr val="FF0000"/>
                </a:solidFill>
              </a:rPr>
              <a:t> </a:t>
            </a:r>
            <a:r>
              <a:rPr lang="en-GB" sz="500" b="1" dirty="0">
                <a:solidFill>
                  <a:srgbClr val="FF0000"/>
                </a:solidFill>
              </a:rPr>
              <a:t>= 1/2r</a:t>
            </a:r>
            <a:r>
              <a:rPr lang="en-GB" sz="500" dirty="0">
                <a:solidFill>
                  <a:srgbClr val="FF0000"/>
                </a:solidFill>
              </a:rPr>
              <a:t>, trans time: </a:t>
            </a:r>
            <a:r>
              <a:rPr lang="en-GB" sz="500" b="1" dirty="0" err="1">
                <a:solidFill>
                  <a:srgbClr val="FF0000"/>
                </a:solidFill>
              </a:rPr>
              <a:t>t</a:t>
            </a:r>
            <a:r>
              <a:rPr lang="en-GB" sz="600" b="1" baseline="-25000" dirty="0" err="1">
                <a:solidFill>
                  <a:srgbClr val="FF0000"/>
                </a:solidFill>
              </a:rPr>
              <a:t>transfer</a:t>
            </a:r>
            <a:r>
              <a:rPr lang="en-GB" sz="500" b="1" dirty="0">
                <a:solidFill>
                  <a:srgbClr val="FF0000"/>
                </a:solidFill>
              </a:rPr>
              <a:t> = b / </a:t>
            </a:r>
            <a:r>
              <a:rPr lang="en-GB" sz="500" b="1" dirty="0" err="1">
                <a:solidFill>
                  <a:srgbClr val="FF0000"/>
                </a:solidFill>
              </a:rPr>
              <a:t>rN</a:t>
            </a:r>
            <a:r>
              <a:rPr lang="en-GB" sz="500" dirty="0">
                <a:solidFill>
                  <a:srgbClr val="FF0000"/>
                </a:solidFill>
              </a:rPr>
              <a:t>, total </a:t>
            </a:r>
            <a:r>
              <a:rPr lang="en-GB" sz="500" dirty="0" err="1">
                <a:solidFill>
                  <a:srgbClr val="FF0000"/>
                </a:solidFill>
              </a:rPr>
              <a:t>acc</a:t>
            </a:r>
            <a:r>
              <a:rPr lang="en-GB" sz="500" dirty="0">
                <a:solidFill>
                  <a:srgbClr val="FF0000"/>
                </a:solidFill>
              </a:rPr>
              <a:t> time = </a:t>
            </a:r>
            <a:r>
              <a:rPr lang="en-GB" sz="500" b="1" dirty="0" err="1">
                <a:solidFill>
                  <a:srgbClr val="FF0000"/>
                </a:solidFill>
              </a:rPr>
              <a:t>t</a:t>
            </a:r>
            <a:r>
              <a:rPr lang="en-GB" sz="600" b="1" baseline="-25000" dirty="0" err="1">
                <a:solidFill>
                  <a:srgbClr val="FF0000"/>
                </a:solidFill>
              </a:rPr>
              <a:t>access</a:t>
            </a:r>
            <a:r>
              <a:rPr lang="en-GB" sz="500" b="1" dirty="0">
                <a:solidFill>
                  <a:srgbClr val="FF0000"/>
                </a:solidFill>
              </a:rPr>
              <a:t> = </a:t>
            </a:r>
            <a:r>
              <a:rPr lang="en-GB" sz="500" b="1" dirty="0" err="1">
                <a:solidFill>
                  <a:srgbClr val="FF0000"/>
                </a:solidFill>
              </a:rPr>
              <a:t>t</a:t>
            </a:r>
            <a:r>
              <a:rPr lang="en-GB" sz="600" b="1" baseline="-25000" dirty="0" err="1">
                <a:solidFill>
                  <a:srgbClr val="FF0000"/>
                </a:solidFill>
              </a:rPr>
              <a:t>seek</a:t>
            </a:r>
            <a:r>
              <a:rPr lang="en-GB" sz="500" b="1" dirty="0">
                <a:solidFill>
                  <a:srgbClr val="FF0000"/>
                </a:solidFill>
              </a:rPr>
              <a:t> + </a:t>
            </a:r>
            <a:r>
              <a:rPr lang="en-GB" sz="500" b="1" dirty="0" err="1">
                <a:solidFill>
                  <a:srgbClr val="FF0000"/>
                </a:solidFill>
              </a:rPr>
              <a:t>t</a:t>
            </a:r>
            <a:r>
              <a:rPr lang="en-GB" sz="600" b="1" baseline="-25000" dirty="0" err="1">
                <a:solidFill>
                  <a:srgbClr val="FF0000"/>
                </a:solidFill>
              </a:rPr>
              <a:t>latency</a:t>
            </a:r>
            <a:r>
              <a:rPr lang="en-GB" sz="500" b="1" dirty="0">
                <a:solidFill>
                  <a:srgbClr val="FF0000"/>
                </a:solidFill>
              </a:rPr>
              <a:t> + </a:t>
            </a:r>
            <a:r>
              <a:rPr lang="en-GB" sz="500" b="1" dirty="0" err="1">
                <a:solidFill>
                  <a:srgbClr val="FF0000"/>
                </a:solidFill>
              </a:rPr>
              <a:t>t</a:t>
            </a:r>
            <a:r>
              <a:rPr lang="en-GB" sz="600" b="1" baseline="-25000" dirty="0" err="1">
                <a:solidFill>
                  <a:srgbClr val="FF0000"/>
                </a:solidFill>
              </a:rPr>
              <a:t>transfer</a:t>
            </a:r>
            <a:r>
              <a:rPr lang="en-GB" sz="500" dirty="0"/>
              <a:t>.</a:t>
            </a:r>
          </a:p>
        </p:txBody>
      </p:sp>
      <p:sp>
        <p:nvSpPr>
          <p:cNvPr id="97" name="Rectangle 96">
            <a:extLst>
              <a:ext uri="{FF2B5EF4-FFF2-40B4-BE49-F238E27FC236}">
                <a16:creationId xmlns:a16="http://schemas.microsoft.com/office/drawing/2014/main" id="{178A0700-DD71-0E00-7D69-B9A7887966D7}"/>
              </a:ext>
            </a:extLst>
          </p:cNvPr>
          <p:cNvSpPr/>
          <p:nvPr/>
        </p:nvSpPr>
        <p:spPr>
          <a:xfrm>
            <a:off x="5860395" y="4601055"/>
            <a:ext cx="1554818" cy="35814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38B97A50-A832-1334-D578-1AB81853F0E6}"/>
              </a:ext>
            </a:extLst>
          </p:cNvPr>
          <p:cNvSpPr txBox="1"/>
          <p:nvPr/>
        </p:nvSpPr>
        <p:spPr>
          <a:xfrm>
            <a:off x="0" y="4670691"/>
            <a:ext cx="3866906" cy="707886"/>
          </a:xfrm>
          <a:prstGeom prst="rect">
            <a:avLst/>
          </a:prstGeom>
          <a:noFill/>
        </p:spPr>
        <p:txBody>
          <a:bodyPr wrap="square" rtlCol="0">
            <a:spAutoFit/>
          </a:bodyPr>
          <a:lstStyle/>
          <a:p>
            <a:r>
              <a:rPr lang="en-GB" sz="500" b="1" dirty="0"/>
              <a:t>Disk Scheduling</a:t>
            </a:r>
            <a:r>
              <a:rPr lang="en-GB" sz="500" dirty="0"/>
              <a:t>: </a:t>
            </a:r>
            <a:r>
              <a:rPr lang="en-GB" sz="500" b="1" dirty="0"/>
              <a:t>FCFS</a:t>
            </a:r>
            <a:r>
              <a:rPr lang="en-GB" sz="500" dirty="0"/>
              <a:t>: </a:t>
            </a:r>
            <a:r>
              <a:rPr lang="en-GB" sz="500" dirty="0" err="1"/>
              <a:t>reqs</a:t>
            </a:r>
            <a:r>
              <a:rPr lang="en-GB" sz="500" dirty="0"/>
              <a:t> completed in order received.</a:t>
            </a:r>
            <a:r>
              <a:rPr lang="en-GB" sz="500" b="1" dirty="0"/>
              <a:t> A </a:t>
            </a:r>
            <a:r>
              <a:rPr lang="en-GB" sz="500" dirty="0"/>
              <a:t>= fine for lightly loaded disk (time between </a:t>
            </a:r>
            <a:r>
              <a:rPr lang="en-GB" sz="500" dirty="0" err="1"/>
              <a:t>reqs</a:t>
            </a:r>
            <a:r>
              <a:rPr lang="en-GB" sz="500" dirty="0"/>
              <a:t> larger than time to fulfil any </a:t>
            </a:r>
            <a:r>
              <a:rPr lang="en-GB" sz="500" dirty="0" err="1"/>
              <a:t>req</a:t>
            </a:r>
            <a:r>
              <a:rPr lang="en-GB" sz="500" dirty="0"/>
              <a:t>), fair (no bias). </a:t>
            </a:r>
            <a:r>
              <a:rPr lang="en-GB" sz="500" b="1" dirty="0"/>
              <a:t>D</a:t>
            </a:r>
            <a:r>
              <a:rPr lang="en-GB" sz="500" dirty="0"/>
              <a:t> = low performance for heavy load. </a:t>
            </a:r>
            <a:r>
              <a:rPr lang="en-GB" sz="500" b="1" dirty="0"/>
              <a:t>SSTF </a:t>
            </a:r>
            <a:r>
              <a:rPr lang="en-GB" sz="500" dirty="0"/>
              <a:t>(Shortest Seek Time First): order </a:t>
            </a:r>
            <a:r>
              <a:rPr lang="en-GB" sz="500" dirty="0" err="1"/>
              <a:t>reqs</a:t>
            </a:r>
            <a:r>
              <a:rPr lang="en-GB" sz="500" dirty="0"/>
              <a:t> on shortest seek </a:t>
            </a:r>
            <a:r>
              <a:rPr lang="en-GB" sz="500" dirty="0" err="1"/>
              <a:t>dist</a:t>
            </a:r>
            <a:r>
              <a:rPr lang="en-GB" sz="500" dirty="0"/>
              <a:t> from </a:t>
            </a:r>
            <a:r>
              <a:rPr lang="en-GB" sz="500" dirty="0" err="1"/>
              <a:t>curr</a:t>
            </a:r>
            <a:r>
              <a:rPr lang="en-GB" sz="500" dirty="0"/>
              <a:t> head pos. </a:t>
            </a:r>
            <a:r>
              <a:rPr lang="en-GB" sz="500" b="1" dirty="0"/>
              <a:t>D </a:t>
            </a:r>
            <a:r>
              <a:rPr lang="en-GB" sz="500" dirty="0"/>
              <a:t>= biased against inner/outermost tracks (middle on </a:t>
            </a:r>
            <a:r>
              <a:rPr lang="en-GB" sz="500" dirty="0" err="1"/>
              <a:t>avg</a:t>
            </a:r>
            <a:r>
              <a:rPr lang="en-GB" sz="500" dirty="0"/>
              <a:t> closer), unpredictable performance, pcs can use dummy </a:t>
            </a:r>
            <a:r>
              <a:rPr lang="en-GB" sz="500" dirty="0" err="1"/>
              <a:t>reqs</a:t>
            </a:r>
            <a:r>
              <a:rPr lang="en-GB" sz="500" dirty="0"/>
              <a:t> to keep control of head), can delay </a:t>
            </a:r>
            <a:r>
              <a:rPr lang="en-GB" sz="500" dirty="0" err="1"/>
              <a:t>reqs</a:t>
            </a:r>
            <a:r>
              <a:rPr lang="en-GB" sz="500" dirty="0"/>
              <a:t> indefinitely. </a:t>
            </a:r>
            <a:r>
              <a:rPr lang="en-GB" sz="500" b="1" dirty="0"/>
              <a:t>SCAN</a:t>
            </a:r>
            <a:r>
              <a:rPr lang="en-GB" sz="500" dirty="0"/>
              <a:t>: elevator – select </a:t>
            </a:r>
            <a:r>
              <a:rPr lang="en-GB" sz="500" dirty="0" err="1"/>
              <a:t>reqs</a:t>
            </a:r>
            <a:r>
              <a:rPr lang="en-GB" sz="500" dirty="0"/>
              <a:t> w/ shortest seek time in preferred direction. Only change </a:t>
            </a:r>
            <a:r>
              <a:rPr lang="en-GB" sz="500" dirty="0" err="1"/>
              <a:t>dir</a:t>
            </a:r>
            <a:r>
              <a:rPr lang="en-GB" sz="500" dirty="0"/>
              <a:t> when at inner/outermost cylinder (no more </a:t>
            </a:r>
            <a:r>
              <a:rPr lang="en-GB" sz="500" dirty="0" err="1"/>
              <a:t>reqs</a:t>
            </a:r>
            <a:r>
              <a:rPr lang="en-GB" sz="500" dirty="0"/>
              <a:t> in </a:t>
            </a:r>
            <a:r>
              <a:rPr lang="en-GB" sz="500" dirty="0" err="1"/>
              <a:t>dir</a:t>
            </a:r>
            <a:r>
              <a:rPr lang="en-GB" sz="500" dirty="0"/>
              <a:t>). Base for most common algos used. </a:t>
            </a:r>
            <a:r>
              <a:rPr lang="en-GB" sz="500" b="1" dirty="0"/>
              <a:t>D</a:t>
            </a:r>
            <a:r>
              <a:rPr lang="en-GB" sz="500" dirty="0"/>
              <a:t> = same delay issue as SSTF (but reduced – only in 1 </a:t>
            </a:r>
            <a:r>
              <a:rPr lang="en-GB" sz="500" dirty="0" err="1"/>
              <a:t>dir</a:t>
            </a:r>
            <a:r>
              <a:rPr lang="en-GB" sz="500" dirty="0"/>
              <a:t>), long delays for </a:t>
            </a:r>
            <a:r>
              <a:rPr lang="en-GB" sz="500" dirty="0" err="1"/>
              <a:t>reqs</a:t>
            </a:r>
            <a:r>
              <a:rPr lang="en-GB" sz="500" dirty="0"/>
              <a:t> not in </a:t>
            </a:r>
            <a:r>
              <a:rPr lang="en-GB" sz="500" dirty="0" err="1"/>
              <a:t>dir</a:t>
            </a:r>
            <a:r>
              <a:rPr lang="en-GB" sz="500" dirty="0"/>
              <a:t> of algo/on extremes. </a:t>
            </a:r>
            <a:r>
              <a:rPr lang="en-GB" sz="500" b="1" dirty="0"/>
              <a:t>C-SCAN</a:t>
            </a:r>
            <a:r>
              <a:rPr lang="en-GB" sz="500" dirty="0"/>
              <a:t>: SCAN in 1 </a:t>
            </a:r>
            <a:r>
              <a:rPr lang="en-GB" sz="500" dirty="0" err="1"/>
              <a:t>dir</a:t>
            </a:r>
            <a:r>
              <a:rPr lang="en-GB" sz="500" dirty="0"/>
              <a:t>, jumping to start (innermost) when at the end (outermost). </a:t>
            </a:r>
            <a:r>
              <a:rPr lang="en-GB" sz="500" b="1" dirty="0"/>
              <a:t>A</a:t>
            </a:r>
            <a:r>
              <a:rPr lang="en-GB" sz="500" dirty="0"/>
              <a:t> = lower variance of </a:t>
            </a:r>
            <a:r>
              <a:rPr lang="en-GB" sz="500" dirty="0" err="1"/>
              <a:t>reqs</a:t>
            </a:r>
            <a:r>
              <a:rPr lang="en-GB" sz="500" dirty="0"/>
              <a:t> on extreme tracks, largely red </a:t>
            </a:r>
            <a:r>
              <a:rPr lang="en-GB" sz="500" dirty="0" err="1"/>
              <a:t>indef</a:t>
            </a:r>
            <a:r>
              <a:rPr lang="en-GB" sz="500" dirty="0"/>
              <a:t> wait issue from SSTF. </a:t>
            </a:r>
            <a:r>
              <a:rPr lang="en-GB" sz="500" b="1" dirty="0"/>
              <a:t>N-Step SCAN</a:t>
            </a:r>
            <a:r>
              <a:rPr lang="en-GB" sz="500" dirty="0"/>
              <a:t>: only services </a:t>
            </a:r>
            <a:r>
              <a:rPr lang="en-GB" sz="500" dirty="0" err="1"/>
              <a:t>reqs</a:t>
            </a:r>
            <a:r>
              <a:rPr lang="en-GB" sz="500" dirty="0"/>
              <a:t> waiting when sweep began (for each sweep). 1 sweep = inner </a:t>
            </a:r>
            <a:r>
              <a:rPr lang="en-GB" sz="500" dirty="0">
                <a:sym typeface="Wingdings" panose="05000000000000000000" pitchFamily="2" charset="2"/>
              </a:rPr>
              <a:t> outer  inner.</a:t>
            </a:r>
            <a:r>
              <a:rPr lang="en-GB" sz="500" dirty="0"/>
              <a:t> </a:t>
            </a:r>
            <a:r>
              <a:rPr lang="en-GB" sz="500" b="1" dirty="0"/>
              <a:t>A</a:t>
            </a:r>
            <a:r>
              <a:rPr lang="en-GB" sz="500" dirty="0"/>
              <a:t> = </a:t>
            </a:r>
            <a:r>
              <a:rPr lang="en-GB" sz="500" dirty="0" err="1"/>
              <a:t>reqs</a:t>
            </a:r>
            <a:r>
              <a:rPr lang="en-GB" sz="500" dirty="0"/>
              <a:t> arriving during sweep serviced before end of sweep (no long waits), no </a:t>
            </a:r>
            <a:r>
              <a:rPr lang="en-GB" sz="500" dirty="0" err="1"/>
              <a:t>indef</a:t>
            </a:r>
            <a:r>
              <a:rPr lang="en-GB" sz="500" dirty="0"/>
              <a:t> waits poss.</a:t>
            </a:r>
          </a:p>
        </p:txBody>
      </p:sp>
      <p:sp>
        <p:nvSpPr>
          <p:cNvPr id="44" name="Rectangle 43">
            <a:extLst>
              <a:ext uri="{FF2B5EF4-FFF2-40B4-BE49-F238E27FC236}">
                <a16:creationId xmlns:a16="http://schemas.microsoft.com/office/drawing/2014/main" id="{91C156DA-EAB7-22A9-4BED-ACD06B75A643}"/>
              </a:ext>
            </a:extLst>
          </p:cNvPr>
          <p:cNvSpPr/>
          <p:nvPr/>
        </p:nvSpPr>
        <p:spPr>
          <a:xfrm>
            <a:off x="-1756" y="4711937"/>
            <a:ext cx="3804946" cy="63345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7C390630-4DCF-C875-4FB0-39A680B1773A}"/>
              </a:ext>
            </a:extLst>
          </p:cNvPr>
          <p:cNvSpPr txBox="1"/>
          <p:nvPr/>
        </p:nvSpPr>
        <p:spPr>
          <a:xfrm>
            <a:off x="5804320" y="4926540"/>
            <a:ext cx="1616853" cy="1323439"/>
          </a:xfrm>
          <a:prstGeom prst="rect">
            <a:avLst/>
          </a:prstGeom>
          <a:noFill/>
        </p:spPr>
        <p:txBody>
          <a:bodyPr wrap="square" rtlCol="0">
            <a:spAutoFit/>
          </a:bodyPr>
          <a:lstStyle/>
          <a:p>
            <a:r>
              <a:rPr lang="en-GB" sz="500" b="1" dirty="0">
                <a:solidFill>
                  <a:srgbClr val="00B050"/>
                </a:solidFill>
              </a:rPr>
              <a:t>Disk Sched</a:t>
            </a:r>
            <a:r>
              <a:rPr lang="en-GB" sz="500" dirty="0">
                <a:solidFill>
                  <a:srgbClr val="00B050"/>
                </a:solidFill>
              </a:rPr>
              <a:t>: I/O </a:t>
            </a:r>
            <a:r>
              <a:rPr lang="en-GB" sz="500" dirty="0" err="1">
                <a:solidFill>
                  <a:srgbClr val="00B050"/>
                </a:solidFill>
              </a:rPr>
              <a:t>reqs</a:t>
            </a:r>
            <a:r>
              <a:rPr lang="en-GB" sz="500" dirty="0">
                <a:solidFill>
                  <a:srgbClr val="00B050"/>
                </a:solidFill>
              </a:rPr>
              <a:t> in </a:t>
            </a:r>
            <a:r>
              <a:rPr lang="en-GB" sz="500" dirty="0" err="1">
                <a:solidFill>
                  <a:srgbClr val="00B050"/>
                </a:solidFill>
              </a:rPr>
              <a:t>req</a:t>
            </a:r>
            <a:r>
              <a:rPr lang="en-GB" sz="500" dirty="0">
                <a:solidFill>
                  <a:srgbClr val="00B050"/>
                </a:solidFill>
              </a:rPr>
              <a:t> list, one for each dev in sys, </a:t>
            </a:r>
            <a:r>
              <a:rPr lang="en-GB" sz="500" b="1" dirty="0">
                <a:solidFill>
                  <a:srgbClr val="00B050"/>
                </a:solidFill>
              </a:rPr>
              <a:t>bio</a:t>
            </a:r>
            <a:r>
              <a:rPr lang="en-GB" sz="500" dirty="0">
                <a:solidFill>
                  <a:srgbClr val="00B050"/>
                </a:solidFill>
              </a:rPr>
              <a:t> structure </a:t>
            </a:r>
            <a:r>
              <a:rPr lang="en-GB" sz="500" dirty="0" err="1">
                <a:solidFill>
                  <a:srgbClr val="00B050"/>
                </a:solidFill>
              </a:rPr>
              <a:t>assoc</a:t>
            </a:r>
            <a:r>
              <a:rPr lang="en-GB" sz="500" dirty="0">
                <a:solidFill>
                  <a:srgbClr val="00B050"/>
                </a:solidFill>
              </a:rPr>
              <a:t> mem </a:t>
            </a:r>
            <a:r>
              <a:rPr lang="en-GB" sz="500" dirty="0" err="1">
                <a:solidFill>
                  <a:srgbClr val="00B050"/>
                </a:solidFill>
              </a:rPr>
              <a:t>pgs</a:t>
            </a:r>
            <a:r>
              <a:rPr lang="en-GB" sz="500" dirty="0">
                <a:solidFill>
                  <a:srgbClr val="00B050"/>
                </a:solidFill>
              </a:rPr>
              <a:t> w/ </a:t>
            </a:r>
            <a:r>
              <a:rPr lang="en-GB" sz="500" dirty="0" err="1">
                <a:solidFill>
                  <a:srgbClr val="00B050"/>
                </a:solidFill>
              </a:rPr>
              <a:t>reqs</a:t>
            </a:r>
            <a:r>
              <a:rPr lang="en-GB" sz="500" dirty="0">
                <a:solidFill>
                  <a:srgbClr val="00B050"/>
                </a:solidFill>
              </a:rPr>
              <a:t>. Block dev drivers def </a:t>
            </a:r>
            <a:r>
              <a:rPr lang="en-GB" sz="500" dirty="0" err="1">
                <a:solidFill>
                  <a:srgbClr val="00B050"/>
                </a:solidFill>
              </a:rPr>
              <a:t>req</a:t>
            </a:r>
            <a:r>
              <a:rPr lang="en-GB" sz="500" dirty="0">
                <a:solidFill>
                  <a:srgbClr val="00B050"/>
                </a:solidFill>
              </a:rPr>
              <a:t> op called by kernel, kernel passes ordered </a:t>
            </a:r>
            <a:r>
              <a:rPr lang="en-GB" sz="500" dirty="0" err="1">
                <a:solidFill>
                  <a:srgbClr val="00B050"/>
                </a:solidFill>
              </a:rPr>
              <a:t>req</a:t>
            </a:r>
            <a:r>
              <a:rPr lang="en-GB" sz="500" dirty="0">
                <a:solidFill>
                  <a:srgbClr val="00B050"/>
                </a:solidFill>
              </a:rPr>
              <a:t> list, driver performs ops in list, dev drivers do not define file R/W ops. Some drivers bypass kernel ordering and do it themselves (RAID), done for complex setups where ass made by kernel ordering algo don’t apply. </a:t>
            </a:r>
            <a:r>
              <a:rPr lang="en-GB" sz="500" b="1" dirty="0">
                <a:solidFill>
                  <a:srgbClr val="00B050"/>
                </a:solidFill>
              </a:rPr>
              <a:t>Default</a:t>
            </a:r>
            <a:r>
              <a:rPr lang="en-GB" sz="500" dirty="0">
                <a:solidFill>
                  <a:srgbClr val="00B050"/>
                </a:solidFill>
              </a:rPr>
              <a:t>: var of SCAN – kernel attempts to merge </a:t>
            </a:r>
            <a:r>
              <a:rPr lang="en-GB" sz="500" dirty="0" err="1">
                <a:solidFill>
                  <a:srgbClr val="00B050"/>
                </a:solidFill>
              </a:rPr>
              <a:t>reqs</a:t>
            </a:r>
            <a:r>
              <a:rPr lang="en-GB" sz="500" dirty="0">
                <a:solidFill>
                  <a:srgbClr val="00B050"/>
                </a:solidFill>
              </a:rPr>
              <a:t> to </a:t>
            </a:r>
            <a:r>
              <a:rPr lang="en-GB" sz="500" dirty="0" err="1">
                <a:solidFill>
                  <a:srgbClr val="00B050"/>
                </a:solidFill>
              </a:rPr>
              <a:t>adj</a:t>
            </a:r>
            <a:r>
              <a:rPr lang="en-GB" sz="500" dirty="0">
                <a:solidFill>
                  <a:srgbClr val="00B050"/>
                </a:solidFill>
              </a:rPr>
              <a:t> blocks, but synch R </a:t>
            </a:r>
            <a:r>
              <a:rPr lang="en-GB" sz="500" dirty="0" err="1">
                <a:solidFill>
                  <a:srgbClr val="00B050"/>
                </a:solidFill>
              </a:rPr>
              <a:t>reqs</a:t>
            </a:r>
            <a:r>
              <a:rPr lang="en-GB" sz="500" dirty="0">
                <a:solidFill>
                  <a:srgbClr val="00B050"/>
                </a:solidFill>
              </a:rPr>
              <a:t> may starve during large </a:t>
            </a:r>
            <a:r>
              <a:rPr lang="en-GB" sz="500" dirty="0" err="1">
                <a:solidFill>
                  <a:srgbClr val="00B050"/>
                </a:solidFill>
              </a:rPr>
              <a:t>Ws</a:t>
            </a:r>
            <a:r>
              <a:rPr lang="en-GB" sz="500" dirty="0">
                <a:solidFill>
                  <a:srgbClr val="00B050"/>
                </a:solidFill>
              </a:rPr>
              <a:t>. </a:t>
            </a:r>
            <a:r>
              <a:rPr lang="en-GB" sz="500" b="1" dirty="0">
                <a:solidFill>
                  <a:srgbClr val="00B050"/>
                </a:solidFill>
              </a:rPr>
              <a:t>Deadline Scheduler</a:t>
            </a:r>
            <a:r>
              <a:rPr lang="en-GB" sz="500" dirty="0">
                <a:solidFill>
                  <a:srgbClr val="00B050"/>
                </a:solidFill>
              </a:rPr>
              <a:t>: ensures Rs performed by deadline, eliminating starvation. </a:t>
            </a:r>
            <a:r>
              <a:rPr lang="en-GB" sz="500" b="1" dirty="0">
                <a:solidFill>
                  <a:srgbClr val="00B050"/>
                </a:solidFill>
              </a:rPr>
              <a:t>Anticipatory Scheduler</a:t>
            </a:r>
            <a:r>
              <a:rPr lang="en-GB" sz="500" dirty="0">
                <a:solidFill>
                  <a:srgbClr val="00B050"/>
                </a:solidFill>
              </a:rPr>
              <a:t>: delay after R </a:t>
            </a:r>
            <a:r>
              <a:rPr lang="en-GB" sz="500" dirty="0" err="1">
                <a:solidFill>
                  <a:srgbClr val="00B050"/>
                </a:solidFill>
              </a:rPr>
              <a:t>req</a:t>
            </a:r>
            <a:r>
              <a:rPr lang="en-GB" sz="500" dirty="0">
                <a:solidFill>
                  <a:srgbClr val="00B050"/>
                </a:solidFill>
              </a:rPr>
              <a:t> completes – pcs will issue another synch R op before it’s quantum expires. Reduced seeking behaviour </a:t>
            </a:r>
            <a:r>
              <a:rPr lang="en-GB" sz="500" dirty="0">
                <a:solidFill>
                  <a:srgbClr val="00B050"/>
                </a:solidFill>
                <a:sym typeface="Wingdings" panose="05000000000000000000" pitchFamily="2" charset="2"/>
              </a:rPr>
              <a:t></a:t>
            </a:r>
            <a:r>
              <a:rPr lang="en-GB" sz="500" dirty="0">
                <a:solidFill>
                  <a:srgbClr val="00B050"/>
                </a:solidFill>
              </a:rPr>
              <a:t> reduced throughput if pcs does not issue R </a:t>
            </a:r>
            <a:r>
              <a:rPr lang="en-GB" sz="500" dirty="0" err="1">
                <a:solidFill>
                  <a:srgbClr val="00B050"/>
                </a:solidFill>
              </a:rPr>
              <a:t>req</a:t>
            </a:r>
            <a:r>
              <a:rPr lang="en-GB" sz="500" dirty="0">
                <a:solidFill>
                  <a:srgbClr val="00B050"/>
                </a:solidFill>
              </a:rPr>
              <a:t> to nearby location </a:t>
            </a:r>
            <a:r>
              <a:rPr lang="en-GB" sz="500" dirty="0">
                <a:solidFill>
                  <a:srgbClr val="00B050"/>
                </a:solidFill>
                <a:sym typeface="Wingdings" panose="05000000000000000000" pitchFamily="2" charset="2"/>
              </a:rPr>
              <a:t> a</a:t>
            </a:r>
            <a:r>
              <a:rPr lang="en-GB" sz="500" dirty="0">
                <a:solidFill>
                  <a:srgbClr val="00B050"/>
                </a:solidFill>
              </a:rPr>
              <a:t>nticipate pcs behaviour from past behaviour.</a:t>
            </a:r>
          </a:p>
        </p:txBody>
      </p:sp>
      <p:sp>
        <p:nvSpPr>
          <p:cNvPr id="46" name="Rectangle 45">
            <a:extLst>
              <a:ext uri="{FF2B5EF4-FFF2-40B4-BE49-F238E27FC236}">
                <a16:creationId xmlns:a16="http://schemas.microsoft.com/office/drawing/2014/main" id="{C69FEFA5-6DFA-D79A-DCF4-6B820BF5E0D2}"/>
              </a:ext>
            </a:extLst>
          </p:cNvPr>
          <p:cNvSpPr/>
          <p:nvPr/>
        </p:nvSpPr>
        <p:spPr>
          <a:xfrm>
            <a:off x="5862149" y="4958555"/>
            <a:ext cx="1552502" cy="124846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6C94B855-2A7B-6107-75AC-7EAC2598CF7F}"/>
              </a:ext>
            </a:extLst>
          </p:cNvPr>
          <p:cNvSpPr txBox="1"/>
          <p:nvPr/>
        </p:nvSpPr>
        <p:spPr>
          <a:xfrm>
            <a:off x="4874217" y="5372253"/>
            <a:ext cx="1066311" cy="861774"/>
          </a:xfrm>
          <a:prstGeom prst="rect">
            <a:avLst/>
          </a:prstGeom>
          <a:noFill/>
        </p:spPr>
        <p:txBody>
          <a:bodyPr wrap="square" rtlCol="0">
            <a:spAutoFit/>
          </a:bodyPr>
          <a:lstStyle/>
          <a:p>
            <a:r>
              <a:rPr lang="en-GB" sz="500" b="1" dirty="0"/>
              <a:t>SSD</a:t>
            </a:r>
            <a:r>
              <a:rPr lang="en-GB" sz="500" dirty="0"/>
              <a:t>: </a:t>
            </a:r>
            <a:r>
              <a:rPr lang="en-GB" sz="500" b="1" dirty="0"/>
              <a:t>Sched</a:t>
            </a:r>
            <a:r>
              <a:rPr lang="en-GB" sz="500" dirty="0"/>
              <a:t>: no sched algo as many mem modules can be R/W in parallel, and R/W speed approx. constant. Drivers need to overcome issues with limited </a:t>
            </a:r>
            <a:r>
              <a:rPr lang="en-GB" sz="500" dirty="0" err="1"/>
              <a:t>Ws</a:t>
            </a:r>
            <a:r>
              <a:rPr lang="en-GB" sz="500" dirty="0"/>
              <a:t>, tracking </a:t>
            </a:r>
            <a:r>
              <a:rPr lang="en-GB" sz="500" dirty="0" err="1"/>
              <a:t>virt</a:t>
            </a:r>
            <a:r>
              <a:rPr lang="en-GB" sz="500" dirty="0"/>
              <a:t> to </a:t>
            </a:r>
            <a:r>
              <a:rPr lang="en-GB" sz="500" dirty="0" err="1"/>
              <a:t>phys</a:t>
            </a:r>
            <a:r>
              <a:rPr lang="en-GB" sz="500" dirty="0"/>
              <a:t> </a:t>
            </a:r>
            <a:r>
              <a:rPr lang="en-GB" sz="500" dirty="0" err="1"/>
              <a:t>blocks+assignment</a:t>
            </a:r>
            <a:r>
              <a:rPr lang="en-GB" sz="500" dirty="0"/>
              <a:t> of free blocks. </a:t>
            </a:r>
            <a:r>
              <a:rPr lang="en-GB" sz="500" b="1" dirty="0"/>
              <a:t>Comp to HDDs</a:t>
            </a:r>
            <a:r>
              <a:rPr lang="en-GB" sz="500" dirty="0"/>
              <a:t>: high bandwidth (1GB/SSD vs 100MB/HDD), lower latency, high parallelism.</a:t>
            </a:r>
            <a:endParaRPr lang="en-GB" sz="500" b="1" dirty="0"/>
          </a:p>
        </p:txBody>
      </p:sp>
      <p:sp>
        <p:nvSpPr>
          <p:cNvPr id="51" name="Rectangle 50">
            <a:extLst>
              <a:ext uri="{FF2B5EF4-FFF2-40B4-BE49-F238E27FC236}">
                <a16:creationId xmlns:a16="http://schemas.microsoft.com/office/drawing/2014/main" id="{E02E026C-9219-489F-3B72-DD3861157A33}"/>
              </a:ext>
            </a:extLst>
          </p:cNvPr>
          <p:cNvSpPr/>
          <p:nvPr/>
        </p:nvSpPr>
        <p:spPr>
          <a:xfrm>
            <a:off x="4930438" y="5389820"/>
            <a:ext cx="930602" cy="817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C0ACCB7A-7E84-2963-9AAB-280921B5CC85}"/>
              </a:ext>
            </a:extLst>
          </p:cNvPr>
          <p:cNvSpPr txBox="1"/>
          <p:nvPr/>
        </p:nvSpPr>
        <p:spPr>
          <a:xfrm>
            <a:off x="-1275" y="5310586"/>
            <a:ext cx="2672916" cy="861774"/>
          </a:xfrm>
          <a:prstGeom prst="rect">
            <a:avLst/>
          </a:prstGeom>
          <a:noFill/>
        </p:spPr>
        <p:txBody>
          <a:bodyPr wrap="square" rtlCol="0">
            <a:spAutoFit/>
          </a:bodyPr>
          <a:lstStyle/>
          <a:p>
            <a:r>
              <a:rPr lang="en-GB" sz="500" b="1" dirty="0"/>
              <a:t>RAID</a:t>
            </a:r>
            <a:r>
              <a:rPr lang="en-GB" sz="500" dirty="0"/>
              <a:t> (Redundant Array of Inexpensive Disks): Disk performance not kept pace with CPU performance </a:t>
            </a:r>
            <a:r>
              <a:rPr lang="en-GB" sz="500" dirty="0">
                <a:sym typeface="Wingdings" panose="05000000000000000000" pitchFamily="2" charset="2"/>
              </a:rPr>
              <a:t> RAID </a:t>
            </a:r>
            <a:r>
              <a:rPr lang="en-GB" sz="500" dirty="0" err="1">
                <a:sym typeface="Wingdings" panose="05000000000000000000" pitchFamily="2" charset="2"/>
              </a:rPr>
              <a:t>inc</a:t>
            </a:r>
            <a:r>
              <a:rPr lang="en-GB" sz="500" dirty="0">
                <a:sym typeface="Wingdings" panose="05000000000000000000" pitchFamily="2" charset="2"/>
              </a:rPr>
              <a:t> disk based sys performance by using many disks in parallel. </a:t>
            </a:r>
            <a:r>
              <a:rPr lang="en-GB" sz="500" dirty="0" err="1">
                <a:sym typeface="Wingdings" panose="05000000000000000000" pitchFamily="2" charset="2"/>
              </a:rPr>
              <a:t>Arr</a:t>
            </a:r>
            <a:r>
              <a:rPr lang="en-GB" sz="500" dirty="0">
                <a:sym typeface="Wingdings" panose="05000000000000000000" pitchFamily="2" charset="2"/>
              </a:rPr>
              <a:t> of </a:t>
            </a:r>
            <a:r>
              <a:rPr lang="en-GB" sz="500" dirty="0" err="1">
                <a:sym typeface="Wingdings" panose="05000000000000000000" pitchFamily="2" charset="2"/>
              </a:rPr>
              <a:t>phys</a:t>
            </a:r>
            <a:r>
              <a:rPr lang="en-GB" sz="500" dirty="0">
                <a:sym typeface="Wingdings" panose="05000000000000000000" pitchFamily="2" charset="2"/>
              </a:rPr>
              <a:t> drives appears as single </a:t>
            </a:r>
            <a:r>
              <a:rPr lang="en-GB" sz="500" dirty="0" err="1">
                <a:sym typeface="Wingdings" panose="05000000000000000000" pitchFamily="2" charset="2"/>
              </a:rPr>
              <a:t>virt</a:t>
            </a:r>
            <a:r>
              <a:rPr lang="en-GB" sz="500" dirty="0">
                <a:sym typeface="Wingdings" panose="05000000000000000000" pitchFamily="2" charset="2"/>
              </a:rPr>
              <a:t> drive, distribute stores data over disks to allow parallel operation (imp performance). Use redundant disk capacity to respond to disk failure (more disks  lower mean time to failure). </a:t>
            </a:r>
            <a:r>
              <a:rPr lang="en-GB" sz="500" b="1" dirty="0">
                <a:sym typeface="Wingdings" panose="05000000000000000000" pitchFamily="2" charset="2"/>
              </a:rPr>
              <a:t>Levels</a:t>
            </a:r>
            <a:r>
              <a:rPr lang="en-GB" sz="500" dirty="0">
                <a:sym typeface="Wingdings" panose="05000000000000000000" pitchFamily="2" charset="2"/>
              </a:rPr>
              <a:t>: 0: (</a:t>
            </a:r>
            <a:r>
              <a:rPr lang="en-GB" sz="500" dirty="0" err="1">
                <a:sym typeface="Wingdings" panose="05000000000000000000" pitchFamily="2" charset="2"/>
              </a:rPr>
              <a:t>diag</a:t>
            </a:r>
            <a:r>
              <a:rPr lang="en-GB" sz="500" dirty="0">
                <a:sym typeface="Wingdings" panose="05000000000000000000" pitchFamily="2" charset="2"/>
              </a:rPr>
              <a:t> 1) spread blocks in RR on disks, concurrent seek/transfer of data (for blocks on diff </a:t>
            </a:r>
            <a:r>
              <a:rPr lang="en-GB" sz="500" dirty="0" err="1">
                <a:sym typeface="Wingdings" panose="05000000000000000000" pitchFamily="2" charset="2"/>
              </a:rPr>
              <a:t>phys</a:t>
            </a:r>
            <a:r>
              <a:rPr lang="en-GB" sz="500" dirty="0">
                <a:sym typeface="Wingdings" panose="05000000000000000000" pitchFamily="2" charset="2"/>
              </a:rPr>
              <a:t> disks), sometimes balance load across disks, no redundancy. 1: level 0 but all disks duplicated. Rs serviced by either disk, </a:t>
            </a:r>
            <a:r>
              <a:rPr lang="en-GB" sz="500" dirty="0" err="1">
                <a:sym typeface="Wingdings" panose="05000000000000000000" pitchFamily="2" charset="2"/>
              </a:rPr>
              <a:t>Ws</a:t>
            </a:r>
            <a:r>
              <a:rPr lang="en-GB" sz="500" dirty="0">
                <a:sym typeface="Wingdings" panose="05000000000000000000" pitchFamily="2" charset="2"/>
              </a:rPr>
              <a:t> must update both disks in parallel, failure recovery easy, low space efficiency, high cost. 5: (</a:t>
            </a:r>
            <a:r>
              <a:rPr lang="en-GB" sz="500" dirty="0" err="1">
                <a:sym typeface="Wingdings" panose="05000000000000000000" pitchFamily="2" charset="2"/>
              </a:rPr>
              <a:t>diag</a:t>
            </a:r>
            <a:r>
              <a:rPr lang="en-GB" sz="500" dirty="0">
                <a:sym typeface="Wingdings" panose="05000000000000000000" pitchFamily="2" charset="2"/>
              </a:rPr>
              <a:t> 2) most commonly used, distributes parity so potential for concurrency. Some potential for W concurrency as parities on diff disks, good storage/efficiency </a:t>
            </a:r>
            <a:r>
              <a:rPr lang="en-GB" sz="500" dirty="0" err="1">
                <a:sym typeface="Wingdings" panose="05000000000000000000" pitchFamily="2" charset="2"/>
              </a:rPr>
              <a:t>tradeoff</a:t>
            </a:r>
            <a:r>
              <a:rPr lang="en-GB" sz="500" dirty="0">
                <a:sym typeface="Wingdings" panose="05000000000000000000" pitchFamily="2" charset="2"/>
              </a:rPr>
              <a:t>, reconstruction of disk </a:t>
            </a:r>
            <a:r>
              <a:rPr lang="en-GB" sz="500" dirty="0" err="1">
                <a:sym typeface="Wingdings" panose="05000000000000000000" pitchFamily="2" charset="2"/>
              </a:rPr>
              <a:t>non-trivial+slow</a:t>
            </a:r>
            <a:r>
              <a:rPr lang="en-GB" sz="500" dirty="0">
                <a:sym typeface="Wingdings" panose="05000000000000000000" pitchFamily="2" charset="2"/>
              </a:rPr>
              <a:t>.</a:t>
            </a:r>
            <a:endParaRPr lang="en-GB" sz="500" dirty="0"/>
          </a:p>
        </p:txBody>
      </p:sp>
      <p:pic>
        <p:nvPicPr>
          <p:cNvPr id="54" name="Picture 53">
            <a:extLst>
              <a:ext uri="{FF2B5EF4-FFF2-40B4-BE49-F238E27FC236}">
                <a16:creationId xmlns:a16="http://schemas.microsoft.com/office/drawing/2014/main" id="{2D7F030B-6AB0-EBEC-CEF4-702EEAC8AECE}"/>
              </a:ext>
            </a:extLst>
          </p:cNvPr>
          <p:cNvPicPr>
            <a:picLocks noChangeAspect="1"/>
          </p:cNvPicPr>
          <p:nvPr/>
        </p:nvPicPr>
        <p:blipFill rotWithShape="1">
          <a:blip r:embed="rId7"/>
          <a:srcRect l="504" t="18050" r="1786" b="10165"/>
          <a:stretch/>
        </p:blipFill>
        <p:spPr>
          <a:xfrm>
            <a:off x="2645926" y="5367079"/>
            <a:ext cx="860779" cy="259087"/>
          </a:xfrm>
          <a:prstGeom prst="rect">
            <a:avLst/>
          </a:prstGeom>
        </p:spPr>
      </p:pic>
      <p:pic>
        <p:nvPicPr>
          <p:cNvPr id="56" name="Picture 55">
            <a:extLst>
              <a:ext uri="{FF2B5EF4-FFF2-40B4-BE49-F238E27FC236}">
                <a16:creationId xmlns:a16="http://schemas.microsoft.com/office/drawing/2014/main" id="{B299FA79-ABDD-6C7B-3EBC-2712D13C7660}"/>
              </a:ext>
            </a:extLst>
          </p:cNvPr>
          <p:cNvPicPr>
            <a:picLocks noChangeAspect="1"/>
          </p:cNvPicPr>
          <p:nvPr/>
        </p:nvPicPr>
        <p:blipFill rotWithShape="1">
          <a:blip r:embed="rId8"/>
          <a:srcRect l="953" t="8076" r="7811" b="4350"/>
          <a:stretch/>
        </p:blipFill>
        <p:spPr>
          <a:xfrm>
            <a:off x="2601890" y="5643630"/>
            <a:ext cx="999853" cy="482340"/>
          </a:xfrm>
          <a:prstGeom prst="rect">
            <a:avLst/>
          </a:prstGeom>
        </p:spPr>
      </p:pic>
      <p:pic>
        <p:nvPicPr>
          <p:cNvPr id="72" name="Picture 71">
            <a:extLst>
              <a:ext uri="{FF2B5EF4-FFF2-40B4-BE49-F238E27FC236}">
                <a16:creationId xmlns:a16="http://schemas.microsoft.com/office/drawing/2014/main" id="{7C165E14-1B12-45A3-056C-3C1E269220FF}"/>
              </a:ext>
            </a:extLst>
          </p:cNvPr>
          <p:cNvPicPr>
            <a:picLocks noChangeAspect="1"/>
          </p:cNvPicPr>
          <p:nvPr/>
        </p:nvPicPr>
        <p:blipFill rotWithShape="1">
          <a:blip r:embed="rId9"/>
          <a:srcRect l="940" t="1802" r="737" b="-1"/>
          <a:stretch/>
        </p:blipFill>
        <p:spPr>
          <a:xfrm>
            <a:off x="3618332" y="5396689"/>
            <a:ext cx="1301752" cy="725296"/>
          </a:xfrm>
          <a:prstGeom prst="rect">
            <a:avLst/>
          </a:prstGeom>
        </p:spPr>
      </p:pic>
      <p:cxnSp>
        <p:nvCxnSpPr>
          <p:cNvPr id="77" name="Straight Connector 76">
            <a:extLst>
              <a:ext uri="{FF2B5EF4-FFF2-40B4-BE49-F238E27FC236}">
                <a16:creationId xmlns:a16="http://schemas.microsoft.com/office/drawing/2014/main" id="{7B6165DD-F8A5-8F48-B4DD-AAA2D36114D9}"/>
              </a:ext>
            </a:extLst>
          </p:cNvPr>
          <p:cNvCxnSpPr/>
          <p:nvPr/>
        </p:nvCxnSpPr>
        <p:spPr>
          <a:xfrm flipH="1">
            <a:off x="-36393" y="6131445"/>
            <a:ext cx="4966831" cy="0"/>
          </a:xfrm>
          <a:prstGeom prst="line">
            <a:avLst/>
          </a:prstGeom>
          <a:ln w="9525"/>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903DA2B-086D-B3FC-C083-276A5CE98A73}"/>
              </a:ext>
            </a:extLst>
          </p:cNvPr>
          <p:cNvSpPr txBox="1"/>
          <p:nvPr/>
        </p:nvSpPr>
        <p:spPr>
          <a:xfrm>
            <a:off x="0" y="6094988"/>
            <a:ext cx="5302536" cy="477054"/>
          </a:xfrm>
          <a:prstGeom prst="rect">
            <a:avLst/>
          </a:prstGeom>
          <a:noFill/>
        </p:spPr>
        <p:txBody>
          <a:bodyPr wrap="square" rtlCol="0">
            <a:spAutoFit/>
          </a:bodyPr>
          <a:lstStyle/>
          <a:p>
            <a:r>
              <a:rPr lang="en-GB" sz="500" b="1" dirty="0"/>
              <a:t>Disk Caching</a:t>
            </a:r>
            <a:r>
              <a:rPr lang="en-GB" sz="500" dirty="0"/>
              <a:t>: Can cache sectors of disk in main mem to reduce access times. Buffer in main mem contains copies of disk sectors, OS manages disk in terms of blocks (likely much larger </a:t>
            </a:r>
          </a:p>
          <a:p>
            <a:r>
              <a:rPr lang="en-GB" sz="500" dirty="0"/>
              <a:t>than sectors so loads multiple). Must ensure contents saved in case of failure (lazy writing complex). </a:t>
            </a:r>
            <a:r>
              <a:rPr lang="en-GB" sz="500" b="1" dirty="0"/>
              <a:t>Cache</a:t>
            </a:r>
            <a:r>
              <a:rPr lang="en-GB" sz="500" dirty="0"/>
              <a:t> has finite space </a:t>
            </a:r>
            <a:r>
              <a:rPr lang="en-GB" sz="500" dirty="0">
                <a:sym typeface="Wingdings" panose="05000000000000000000" pitchFamily="2" charset="2"/>
              </a:rPr>
              <a:t> need replacement policy. </a:t>
            </a:r>
            <a:r>
              <a:rPr lang="en-GB" sz="500" b="1" dirty="0">
                <a:sym typeface="Wingdings" panose="05000000000000000000" pitchFamily="2" charset="2"/>
              </a:rPr>
              <a:t>LRU</a:t>
            </a:r>
            <a:r>
              <a:rPr lang="en-GB" sz="500" dirty="0">
                <a:sym typeface="Wingdings" panose="05000000000000000000" pitchFamily="2" charset="2"/>
              </a:rPr>
              <a:t> (Least Recently Used): replace block in cache longest with no refs. Cache = stack of pointers to blocks in mem, when ref’d pushed to top of stack, algo evicts bottom of stack. </a:t>
            </a:r>
            <a:r>
              <a:rPr lang="en-GB" sz="500" b="1" dirty="0">
                <a:sym typeface="Wingdings" panose="05000000000000000000" pitchFamily="2" charset="2"/>
              </a:rPr>
              <a:t>D</a:t>
            </a:r>
            <a:r>
              <a:rPr lang="en-GB" sz="500" dirty="0">
                <a:sym typeface="Wingdings" panose="05000000000000000000" pitchFamily="2" charset="2"/>
              </a:rPr>
              <a:t> = doesn’t track </a:t>
            </a:r>
            <a:r>
              <a:rPr lang="en-GB" sz="500" dirty="0" err="1">
                <a:sym typeface="Wingdings" panose="05000000000000000000" pitchFamily="2" charset="2"/>
              </a:rPr>
              <a:t>num</a:t>
            </a:r>
            <a:r>
              <a:rPr lang="en-GB" sz="500" dirty="0">
                <a:sym typeface="Wingdings" panose="05000000000000000000" pitchFamily="2" charset="2"/>
              </a:rPr>
              <a:t> of accesses, only </a:t>
            </a:r>
            <a:r>
              <a:rPr lang="en-GB" sz="500" dirty="0" err="1">
                <a:sym typeface="Wingdings" panose="05000000000000000000" pitchFamily="2" charset="2"/>
              </a:rPr>
              <a:t>rel</a:t>
            </a:r>
            <a:r>
              <a:rPr lang="en-GB" sz="500" dirty="0">
                <a:sym typeface="Wingdings" panose="05000000000000000000" pitchFamily="2" charset="2"/>
              </a:rPr>
              <a:t> time. </a:t>
            </a:r>
            <a:r>
              <a:rPr lang="en-GB" sz="500" b="1" dirty="0">
                <a:sym typeface="Wingdings" panose="05000000000000000000" pitchFamily="2" charset="2"/>
              </a:rPr>
              <a:t>LFU</a:t>
            </a:r>
            <a:r>
              <a:rPr lang="en-GB" sz="500" dirty="0">
                <a:sym typeface="Wingdings" panose="05000000000000000000" pitchFamily="2" charset="2"/>
              </a:rPr>
              <a:t> (Least Frequently Used): replace block w/ fewest refs – each block has counter. Some blocks ref’d many times in short period  misleading ref count – use </a:t>
            </a:r>
            <a:r>
              <a:rPr lang="en-GB" sz="500" dirty="0" err="1">
                <a:sym typeface="Wingdings" panose="05000000000000000000" pitchFamily="2" charset="2"/>
              </a:rPr>
              <a:t>freq</a:t>
            </a:r>
            <a:r>
              <a:rPr lang="en-GB" sz="500" dirty="0">
                <a:sym typeface="Wingdings" panose="05000000000000000000" pitchFamily="2" charset="2"/>
              </a:rPr>
              <a:t>-based repl. </a:t>
            </a:r>
            <a:r>
              <a:rPr lang="en-GB" sz="500" b="1" dirty="0">
                <a:sym typeface="Wingdings" panose="05000000000000000000" pitchFamily="2" charset="2"/>
              </a:rPr>
              <a:t>Frequency-Based Replacement</a:t>
            </a:r>
            <a:r>
              <a:rPr lang="en-GB" sz="500" dirty="0">
                <a:sym typeface="Wingdings" panose="05000000000000000000" pitchFamily="2" charset="2"/>
              </a:rPr>
              <a:t>: Divide LRU stack </a:t>
            </a:r>
            <a:r>
              <a:rPr lang="en-GB" sz="500" dirty="0" err="1">
                <a:sym typeface="Wingdings" panose="05000000000000000000" pitchFamily="2" charset="2"/>
              </a:rPr>
              <a:t>insto</a:t>
            </a:r>
            <a:r>
              <a:rPr lang="en-GB" sz="500" dirty="0">
                <a:sym typeface="Wingdings" panose="05000000000000000000" pitchFamily="2" charset="2"/>
              </a:rPr>
              <a:t> 2 secs – </a:t>
            </a:r>
            <a:r>
              <a:rPr lang="en-GB" sz="500" dirty="0" err="1">
                <a:sym typeface="Wingdings" panose="05000000000000000000" pitchFamily="2" charset="2"/>
              </a:rPr>
              <a:t>new+old</a:t>
            </a:r>
            <a:r>
              <a:rPr lang="en-GB" sz="500" dirty="0">
                <a:sym typeface="Wingdings" panose="05000000000000000000" pitchFamily="2" charset="2"/>
              </a:rPr>
              <a:t>. Block ref  move to top of stack, only </a:t>
            </a:r>
            <a:r>
              <a:rPr lang="en-GB" sz="500" dirty="0" err="1">
                <a:sym typeface="Wingdings" panose="05000000000000000000" pitchFamily="2" charset="2"/>
              </a:rPr>
              <a:t>inc</a:t>
            </a:r>
            <a:r>
              <a:rPr lang="en-GB" sz="500" dirty="0">
                <a:sym typeface="Wingdings" panose="05000000000000000000" pitchFamily="2" charset="2"/>
              </a:rPr>
              <a:t> ref count if not already in new. </a:t>
            </a:r>
            <a:r>
              <a:rPr lang="en-GB" sz="500" b="1" dirty="0">
                <a:sym typeface="Wingdings" panose="05000000000000000000" pitchFamily="2" charset="2"/>
              </a:rPr>
              <a:t>D</a:t>
            </a:r>
            <a:r>
              <a:rPr lang="en-GB" sz="500" dirty="0">
                <a:sym typeface="Wingdings" panose="05000000000000000000" pitchFamily="2" charset="2"/>
              </a:rPr>
              <a:t> = blocks age out too quickly  use 3 secs, only replace blocks from old.</a:t>
            </a:r>
            <a:endParaRPr lang="en-GB" sz="500" dirty="0"/>
          </a:p>
        </p:txBody>
      </p:sp>
      <p:cxnSp>
        <p:nvCxnSpPr>
          <p:cNvPr id="81" name="Straight Connector 80">
            <a:extLst>
              <a:ext uri="{FF2B5EF4-FFF2-40B4-BE49-F238E27FC236}">
                <a16:creationId xmlns:a16="http://schemas.microsoft.com/office/drawing/2014/main" id="{DBA2150F-3054-E6D7-9741-F6A6DB7A27AC}"/>
              </a:ext>
            </a:extLst>
          </p:cNvPr>
          <p:cNvCxnSpPr>
            <a:cxnSpLocks/>
          </p:cNvCxnSpPr>
          <p:nvPr/>
        </p:nvCxnSpPr>
        <p:spPr>
          <a:xfrm>
            <a:off x="5201158" y="6207020"/>
            <a:ext cx="0" cy="340463"/>
          </a:xfrm>
          <a:prstGeom prst="line">
            <a:avLst/>
          </a:prstGeom>
          <a:ln w="9525"/>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E6D758B2-3335-06BA-B0F7-7C4DCA405AED}"/>
              </a:ext>
            </a:extLst>
          </p:cNvPr>
          <p:cNvCxnSpPr>
            <a:cxnSpLocks/>
          </p:cNvCxnSpPr>
          <p:nvPr/>
        </p:nvCxnSpPr>
        <p:spPr>
          <a:xfrm>
            <a:off x="-60478" y="6540088"/>
            <a:ext cx="5261636" cy="0"/>
          </a:xfrm>
          <a:prstGeom prst="line">
            <a:avLst/>
          </a:prstGeom>
          <a:ln w="9525"/>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4B239B76-7434-56C8-B684-6269C7C53824}"/>
              </a:ext>
            </a:extLst>
          </p:cNvPr>
          <p:cNvSpPr txBox="1"/>
          <p:nvPr/>
        </p:nvSpPr>
        <p:spPr>
          <a:xfrm>
            <a:off x="5135696" y="6172648"/>
            <a:ext cx="2278955" cy="1015663"/>
          </a:xfrm>
          <a:prstGeom prst="rect">
            <a:avLst/>
          </a:prstGeom>
          <a:noFill/>
        </p:spPr>
        <p:txBody>
          <a:bodyPr wrap="square" rtlCol="0">
            <a:spAutoFit/>
          </a:bodyPr>
          <a:lstStyle/>
          <a:p>
            <a:r>
              <a:rPr lang="en-GB" sz="500" b="1" dirty="0"/>
              <a:t>File Systems</a:t>
            </a:r>
            <a:r>
              <a:rPr lang="en-GB" sz="500" dirty="0"/>
              <a:t>: Organise info. Main </a:t>
            </a:r>
            <a:r>
              <a:rPr lang="en-GB" sz="500" dirty="0" err="1"/>
              <a:t>obj</a:t>
            </a:r>
            <a:r>
              <a:rPr lang="en-GB" sz="500" dirty="0"/>
              <a:t>: </a:t>
            </a:r>
            <a:r>
              <a:rPr lang="en-GB" sz="500" dirty="0" err="1"/>
              <a:t>non-volatile+long-term</a:t>
            </a:r>
            <a:r>
              <a:rPr lang="en-GB" sz="500" dirty="0"/>
              <a:t> storage, sharing info, concurrent access, convenient organisation, easy management of data, security. </a:t>
            </a:r>
            <a:r>
              <a:rPr lang="en-GB" sz="500" b="1" dirty="0"/>
              <a:t>File Types</a:t>
            </a:r>
            <a:r>
              <a:rPr lang="en-GB" sz="500" dirty="0"/>
              <a:t>: hard links (file aliases data of another file), soft links (aliases path to a file by another – </a:t>
            </a:r>
            <a:r>
              <a:rPr lang="en-GB" sz="500" dirty="0">
                <a:solidFill>
                  <a:srgbClr val="00B050"/>
                </a:solidFill>
              </a:rPr>
              <a:t>ln</a:t>
            </a:r>
            <a:r>
              <a:rPr lang="en-GB" sz="500" dirty="0"/>
              <a:t> command), regular (.bat, .</a:t>
            </a:r>
            <a:r>
              <a:rPr lang="en-GB" sz="500" dirty="0" err="1"/>
              <a:t>sh</a:t>
            </a:r>
            <a:r>
              <a:rPr lang="en-GB" sz="500" dirty="0"/>
              <a:t>, .lib, .zip, .docx…), directory, char special (access to char I/O dev), block special (same but for block </a:t>
            </a:r>
            <a:r>
              <a:rPr lang="en-GB" sz="500" dirty="0" err="1"/>
              <a:t>devs</a:t>
            </a:r>
            <a:r>
              <a:rPr lang="en-GB" sz="500" dirty="0"/>
              <a:t>). </a:t>
            </a:r>
            <a:r>
              <a:rPr lang="en-GB" sz="500" b="1" dirty="0"/>
              <a:t>Filesystem Support Functions</a:t>
            </a:r>
            <a:r>
              <a:rPr lang="en-GB" sz="500" dirty="0"/>
              <a:t>: name translation (conv paths to </a:t>
            </a:r>
            <a:r>
              <a:rPr lang="en-GB" sz="500" dirty="0" err="1"/>
              <a:t>disks+blocks</a:t>
            </a:r>
            <a:r>
              <a:rPr lang="en-GB" sz="500" dirty="0"/>
              <a:t> for log use by driver), management of disk space (</a:t>
            </a:r>
            <a:r>
              <a:rPr lang="en-GB" sz="500" dirty="0" err="1"/>
              <a:t>alloc</a:t>
            </a:r>
            <a:r>
              <a:rPr lang="en-GB" sz="500" dirty="0"/>
              <a:t>/</a:t>
            </a:r>
            <a:r>
              <a:rPr lang="en-GB" sz="500" dirty="0" err="1"/>
              <a:t>dealloc</a:t>
            </a:r>
            <a:r>
              <a:rPr lang="en-GB" sz="500" dirty="0"/>
              <a:t> storage for files), file locking for exclusive access (important when concurrency – </a:t>
            </a:r>
            <a:r>
              <a:rPr lang="en-GB" sz="500" dirty="0" err="1">
                <a:solidFill>
                  <a:srgbClr val="00B050"/>
                </a:solidFill>
              </a:rPr>
              <a:t>fcntl</a:t>
            </a:r>
            <a:r>
              <a:rPr lang="en-GB" sz="500" dirty="0"/>
              <a:t> </a:t>
            </a:r>
            <a:r>
              <a:rPr lang="en-GB" sz="500" dirty="0" err="1"/>
              <a:t>syscall</a:t>
            </a:r>
            <a:r>
              <a:rPr lang="en-GB" sz="500" dirty="0"/>
              <a:t>), performance optimisation (caching/buffering), protection against sys failure, security. </a:t>
            </a:r>
            <a:r>
              <a:rPr lang="en-GB" sz="500" b="1" dirty="0"/>
              <a:t>File User </a:t>
            </a:r>
            <a:r>
              <a:rPr lang="en-GB" sz="500" b="1" dirty="0" err="1"/>
              <a:t>Funcs</a:t>
            </a:r>
            <a:r>
              <a:rPr lang="en-GB" sz="500" dirty="0"/>
              <a:t>: truncate (erase contents but keep all other </a:t>
            </a:r>
            <a:r>
              <a:rPr lang="en-GB" sz="500" dirty="0" err="1"/>
              <a:t>attrs</a:t>
            </a:r>
            <a:r>
              <a:rPr lang="en-GB" sz="500" dirty="0"/>
              <a:t>), reposition/seek (set </a:t>
            </a:r>
            <a:r>
              <a:rPr lang="en-GB" sz="500" dirty="0" err="1"/>
              <a:t>curr</a:t>
            </a:r>
            <a:r>
              <a:rPr lang="en-GB" sz="500" dirty="0"/>
              <a:t> </a:t>
            </a:r>
            <a:r>
              <a:rPr lang="en-GB" sz="500" dirty="0" err="1"/>
              <a:t>pos</a:t>
            </a:r>
            <a:r>
              <a:rPr lang="en-GB" sz="500" dirty="0"/>
              <a:t> to given </a:t>
            </a:r>
            <a:r>
              <a:rPr lang="en-GB" sz="500" dirty="0" err="1"/>
              <a:t>val</a:t>
            </a:r>
            <a:r>
              <a:rPr lang="en-GB" sz="500" dirty="0"/>
              <a:t>), R </a:t>
            </a:r>
            <a:r>
              <a:rPr lang="en-GB" sz="500" dirty="0" err="1"/>
              <a:t>attrs</a:t>
            </a:r>
            <a:r>
              <a:rPr lang="en-GB" sz="500" dirty="0"/>
              <a:t> (creation date, size, archive flag), W </a:t>
            </a:r>
            <a:r>
              <a:rPr lang="en-GB" sz="500" dirty="0" err="1"/>
              <a:t>attrs</a:t>
            </a:r>
            <a:r>
              <a:rPr lang="en-GB" sz="500" dirty="0"/>
              <a:t> (protection, immutable flag).</a:t>
            </a:r>
          </a:p>
        </p:txBody>
      </p:sp>
      <p:sp>
        <p:nvSpPr>
          <p:cNvPr id="104" name="Rectangle 103">
            <a:extLst>
              <a:ext uri="{FF2B5EF4-FFF2-40B4-BE49-F238E27FC236}">
                <a16:creationId xmlns:a16="http://schemas.microsoft.com/office/drawing/2014/main" id="{0D071000-C5B1-668E-E4CD-277D4FD2A6A1}"/>
              </a:ext>
            </a:extLst>
          </p:cNvPr>
          <p:cNvSpPr/>
          <p:nvPr/>
        </p:nvSpPr>
        <p:spPr>
          <a:xfrm>
            <a:off x="5201158" y="6207020"/>
            <a:ext cx="2213491" cy="9456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TextBox 104">
            <a:extLst>
              <a:ext uri="{FF2B5EF4-FFF2-40B4-BE49-F238E27FC236}">
                <a16:creationId xmlns:a16="http://schemas.microsoft.com/office/drawing/2014/main" id="{E45CD1E5-E8BA-532D-CBEA-BA62026526F7}"/>
              </a:ext>
            </a:extLst>
          </p:cNvPr>
          <p:cNvSpPr txBox="1"/>
          <p:nvPr/>
        </p:nvSpPr>
        <p:spPr>
          <a:xfrm>
            <a:off x="-1238" y="6508603"/>
            <a:ext cx="1592375" cy="477054"/>
          </a:xfrm>
          <a:prstGeom prst="rect">
            <a:avLst/>
          </a:prstGeom>
          <a:noFill/>
        </p:spPr>
        <p:txBody>
          <a:bodyPr wrap="square" rtlCol="0">
            <a:spAutoFit/>
          </a:bodyPr>
          <a:lstStyle/>
          <a:p>
            <a:r>
              <a:rPr lang="en-GB" sz="500" b="1" dirty="0"/>
              <a:t>File </a:t>
            </a:r>
            <a:r>
              <a:rPr lang="en-GB" sz="500" b="1" dirty="0" err="1"/>
              <a:t>Attrs</a:t>
            </a:r>
            <a:r>
              <a:rPr lang="en-GB" sz="500" dirty="0"/>
              <a:t>: </a:t>
            </a:r>
            <a:r>
              <a:rPr lang="en-GB" sz="500" i="1" dirty="0"/>
              <a:t>Basic</a:t>
            </a:r>
            <a:r>
              <a:rPr lang="en-GB" sz="500" dirty="0"/>
              <a:t>: name, type, organisation, creator. </a:t>
            </a:r>
            <a:r>
              <a:rPr lang="en-GB" sz="500" i="1" dirty="0" err="1"/>
              <a:t>Addr</a:t>
            </a:r>
            <a:r>
              <a:rPr lang="en-GB" sz="500" i="1" dirty="0"/>
              <a:t> Info</a:t>
            </a:r>
            <a:r>
              <a:rPr lang="en-GB" sz="500" dirty="0"/>
              <a:t>: volume, start </a:t>
            </a:r>
            <a:r>
              <a:rPr lang="en-GB" sz="500" dirty="0" err="1"/>
              <a:t>addr</a:t>
            </a:r>
            <a:r>
              <a:rPr lang="en-GB" sz="500" dirty="0"/>
              <a:t>, size used, size </a:t>
            </a:r>
            <a:r>
              <a:rPr lang="en-GB" sz="500" dirty="0" err="1"/>
              <a:t>alloc’d</a:t>
            </a:r>
            <a:r>
              <a:rPr lang="en-GB" sz="500" dirty="0"/>
              <a:t>. </a:t>
            </a:r>
            <a:r>
              <a:rPr lang="en-GB" sz="500" i="1" dirty="0"/>
              <a:t>Access Control Info</a:t>
            </a:r>
            <a:r>
              <a:rPr lang="en-GB" sz="500" dirty="0"/>
              <a:t>: owner, authentication, permitted actions. </a:t>
            </a:r>
            <a:r>
              <a:rPr lang="en-GB" sz="500" i="1" dirty="0"/>
              <a:t>Usage Info</a:t>
            </a:r>
            <a:r>
              <a:rPr lang="en-GB" sz="500" dirty="0"/>
              <a:t>: creation timestamp, last modified/read/archived, expiry date, access activity.</a:t>
            </a:r>
          </a:p>
        </p:txBody>
      </p:sp>
      <p:sp>
        <p:nvSpPr>
          <p:cNvPr id="106" name="Rectangle 105">
            <a:extLst>
              <a:ext uri="{FF2B5EF4-FFF2-40B4-BE49-F238E27FC236}">
                <a16:creationId xmlns:a16="http://schemas.microsoft.com/office/drawing/2014/main" id="{715E4870-FDFD-5092-FFAC-94FCB6BCD209}"/>
              </a:ext>
            </a:extLst>
          </p:cNvPr>
          <p:cNvSpPr/>
          <p:nvPr/>
        </p:nvSpPr>
        <p:spPr>
          <a:xfrm>
            <a:off x="-5644" y="6540088"/>
            <a:ext cx="1504244" cy="4083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2D119066-9D0B-070F-62E2-2BB3AA3183A0}"/>
              </a:ext>
            </a:extLst>
          </p:cNvPr>
          <p:cNvSpPr txBox="1"/>
          <p:nvPr/>
        </p:nvSpPr>
        <p:spPr>
          <a:xfrm>
            <a:off x="1437650" y="6504075"/>
            <a:ext cx="1504244" cy="477054"/>
          </a:xfrm>
          <a:prstGeom prst="rect">
            <a:avLst/>
          </a:prstGeom>
          <a:noFill/>
        </p:spPr>
        <p:txBody>
          <a:bodyPr wrap="square" rtlCol="0">
            <a:spAutoFit/>
          </a:bodyPr>
          <a:lstStyle/>
          <a:p>
            <a:r>
              <a:rPr lang="en-GB" sz="500" b="1" dirty="0">
                <a:solidFill>
                  <a:srgbClr val="00B050"/>
                </a:solidFill>
              </a:rPr>
              <a:t>File </a:t>
            </a:r>
            <a:r>
              <a:rPr lang="en-GB" sz="500" b="1" dirty="0" err="1">
                <a:solidFill>
                  <a:srgbClr val="00B050"/>
                </a:solidFill>
              </a:rPr>
              <a:t>Syscalls</a:t>
            </a:r>
            <a:r>
              <a:rPr lang="en-GB" sz="500" dirty="0">
                <a:solidFill>
                  <a:srgbClr val="00B050"/>
                </a:solidFill>
              </a:rPr>
              <a:t>: </a:t>
            </a:r>
            <a:r>
              <a:rPr lang="en-GB" sz="500" i="1" u="sng" dirty="0" err="1">
                <a:solidFill>
                  <a:srgbClr val="00B050"/>
                </a:solidFill>
              </a:rPr>
              <a:t>fd</a:t>
            </a:r>
            <a:r>
              <a:rPr lang="en-GB" sz="500" i="1" u="sng" dirty="0">
                <a:solidFill>
                  <a:srgbClr val="00B050"/>
                </a:solidFill>
              </a:rPr>
              <a:t> = open(file, how, …)</a:t>
            </a:r>
            <a:r>
              <a:rPr lang="en-GB" sz="500" dirty="0">
                <a:solidFill>
                  <a:srgbClr val="00B050"/>
                </a:solidFill>
              </a:rPr>
              <a:t>, </a:t>
            </a:r>
            <a:r>
              <a:rPr lang="en-GB" sz="500" i="1" u="sng" dirty="0">
                <a:solidFill>
                  <a:srgbClr val="00B050"/>
                </a:solidFill>
              </a:rPr>
              <a:t>s = close(</a:t>
            </a:r>
            <a:r>
              <a:rPr lang="en-GB" sz="500" i="1" u="sng" dirty="0" err="1">
                <a:solidFill>
                  <a:srgbClr val="00B050"/>
                </a:solidFill>
              </a:rPr>
              <a:t>fd</a:t>
            </a:r>
            <a:r>
              <a:rPr lang="en-GB" sz="500" i="1" u="sng" dirty="0">
                <a:solidFill>
                  <a:srgbClr val="00B050"/>
                </a:solidFill>
              </a:rPr>
              <a:t>)</a:t>
            </a:r>
            <a:r>
              <a:rPr lang="en-GB" sz="500" dirty="0">
                <a:solidFill>
                  <a:srgbClr val="00B050"/>
                </a:solidFill>
              </a:rPr>
              <a:t>, </a:t>
            </a:r>
            <a:r>
              <a:rPr lang="en-GB" sz="500" i="1" u="sng" dirty="0">
                <a:solidFill>
                  <a:srgbClr val="00B050"/>
                </a:solidFill>
              </a:rPr>
              <a:t>n = read(</a:t>
            </a:r>
            <a:r>
              <a:rPr lang="en-GB" sz="500" i="1" u="sng" dirty="0" err="1">
                <a:solidFill>
                  <a:srgbClr val="00B050"/>
                </a:solidFill>
              </a:rPr>
              <a:t>fd</a:t>
            </a:r>
            <a:r>
              <a:rPr lang="en-GB" sz="500" i="1" u="sng" dirty="0">
                <a:solidFill>
                  <a:srgbClr val="00B050"/>
                </a:solidFill>
              </a:rPr>
              <a:t>, buffer, </a:t>
            </a:r>
            <a:r>
              <a:rPr lang="en-GB" sz="500" i="1" u="sng" dirty="0" err="1">
                <a:solidFill>
                  <a:srgbClr val="00B050"/>
                </a:solidFill>
              </a:rPr>
              <a:t>nbytes</a:t>
            </a:r>
            <a:r>
              <a:rPr lang="en-GB" sz="500" i="1" u="sng" dirty="0">
                <a:solidFill>
                  <a:srgbClr val="00B050"/>
                </a:solidFill>
              </a:rPr>
              <a:t>)</a:t>
            </a:r>
            <a:r>
              <a:rPr lang="en-GB" sz="500" dirty="0">
                <a:solidFill>
                  <a:srgbClr val="00B050"/>
                </a:solidFill>
              </a:rPr>
              <a:t>, </a:t>
            </a:r>
            <a:r>
              <a:rPr lang="en-GB" sz="500" i="1" u="sng" dirty="0">
                <a:solidFill>
                  <a:srgbClr val="00B050"/>
                </a:solidFill>
              </a:rPr>
              <a:t>n = write(</a:t>
            </a:r>
            <a:r>
              <a:rPr lang="en-GB" sz="500" i="1" u="sng" dirty="0" err="1">
                <a:solidFill>
                  <a:srgbClr val="00B050"/>
                </a:solidFill>
              </a:rPr>
              <a:t>fd</a:t>
            </a:r>
            <a:r>
              <a:rPr lang="en-GB" sz="500" i="1" u="sng" dirty="0">
                <a:solidFill>
                  <a:srgbClr val="00B050"/>
                </a:solidFill>
              </a:rPr>
              <a:t>, buffer, </a:t>
            </a:r>
            <a:r>
              <a:rPr lang="en-GB" sz="500" i="1" u="sng" dirty="0" err="1">
                <a:solidFill>
                  <a:srgbClr val="00B050"/>
                </a:solidFill>
              </a:rPr>
              <a:t>nbytes</a:t>
            </a:r>
            <a:r>
              <a:rPr lang="en-GB" sz="500" i="1" u="sng" dirty="0">
                <a:solidFill>
                  <a:srgbClr val="00B050"/>
                </a:solidFill>
              </a:rPr>
              <a:t>)</a:t>
            </a:r>
            <a:r>
              <a:rPr lang="en-GB" sz="500" dirty="0">
                <a:solidFill>
                  <a:srgbClr val="00B050"/>
                </a:solidFill>
              </a:rPr>
              <a:t>, </a:t>
            </a:r>
            <a:r>
              <a:rPr lang="en-GB" sz="500" i="1" u="sng" dirty="0" err="1">
                <a:solidFill>
                  <a:srgbClr val="00B050"/>
                </a:solidFill>
              </a:rPr>
              <a:t>pos</a:t>
            </a:r>
            <a:r>
              <a:rPr lang="en-GB" sz="500" i="1" u="sng" dirty="0">
                <a:solidFill>
                  <a:srgbClr val="00B050"/>
                </a:solidFill>
              </a:rPr>
              <a:t> = </a:t>
            </a:r>
            <a:r>
              <a:rPr lang="en-GB" sz="500" i="1" u="sng" dirty="0" err="1">
                <a:solidFill>
                  <a:srgbClr val="00B050"/>
                </a:solidFill>
              </a:rPr>
              <a:t>lseek</a:t>
            </a:r>
            <a:r>
              <a:rPr lang="en-GB" sz="500" i="1" u="sng" dirty="0">
                <a:solidFill>
                  <a:srgbClr val="00B050"/>
                </a:solidFill>
              </a:rPr>
              <a:t>(</a:t>
            </a:r>
            <a:r>
              <a:rPr lang="en-GB" sz="500" i="1" u="sng" dirty="0" err="1">
                <a:solidFill>
                  <a:srgbClr val="00B050"/>
                </a:solidFill>
              </a:rPr>
              <a:t>fd</a:t>
            </a:r>
            <a:r>
              <a:rPr lang="en-GB" sz="500" i="1" u="sng" dirty="0">
                <a:solidFill>
                  <a:srgbClr val="00B050"/>
                </a:solidFill>
              </a:rPr>
              <a:t>, offset, </a:t>
            </a:r>
            <a:r>
              <a:rPr lang="en-GB" sz="500" dirty="0">
                <a:solidFill>
                  <a:srgbClr val="00B050"/>
                </a:solidFill>
              </a:rPr>
              <a:t>…) – move </a:t>
            </a:r>
            <a:r>
              <a:rPr lang="en-GB" sz="500" dirty="0" err="1">
                <a:solidFill>
                  <a:srgbClr val="00B050"/>
                </a:solidFill>
              </a:rPr>
              <a:t>fp</a:t>
            </a:r>
            <a:r>
              <a:rPr lang="en-GB" sz="500" dirty="0">
                <a:solidFill>
                  <a:srgbClr val="00B050"/>
                </a:solidFill>
              </a:rPr>
              <a:t>, </a:t>
            </a:r>
            <a:r>
              <a:rPr lang="en-GB" sz="500" i="1" u="sng" dirty="0">
                <a:solidFill>
                  <a:srgbClr val="00B050"/>
                </a:solidFill>
              </a:rPr>
              <a:t>s = stat(name, &amp;</a:t>
            </a:r>
            <a:r>
              <a:rPr lang="en-GB" sz="500" i="1" u="sng" dirty="0" err="1">
                <a:solidFill>
                  <a:srgbClr val="00B050"/>
                </a:solidFill>
              </a:rPr>
              <a:t>buf</a:t>
            </a:r>
            <a:r>
              <a:rPr lang="en-GB" sz="500" i="1" u="sng" dirty="0">
                <a:solidFill>
                  <a:srgbClr val="00B050"/>
                </a:solidFill>
              </a:rPr>
              <a:t>)</a:t>
            </a:r>
            <a:r>
              <a:rPr lang="en-GB" sz="500" dirty="0">
                <a:solidFill>
                  <a:srgbClr val="00B050"/>
                </a:solidFill>
              </a:rPr>
              <a:t> – get file metadata, </a:t>
            </a:r>
            <a:r>
              <a:rPr lang="en-GB" sz="500" i="1" u="sng" dirty="0">
                <a:solidFill>
                  <a:srgbClr val="00B050"/>
                </a:solidFill>
              </a:rPr>
              <a:t>s = </a:t>
            </a:r>
            <a:r>
              <a:rPr lang="en-GB" sz="500" i="1" u="sng" dirty="0" err="1">
                <a:solidFill>
                  <a:srgbClr val="00B050"/>
                </a:solidFill>
              </a:rPr>
              <a:t>fcntl</a:t>
            </a:r>
            <a:r>
              <a:rPr lang="en-GB" sz="500" i="1" u="sng" dirty="0">
                <a:solidFill>
                  <a:srgbClr val="00B050"/>
                </a:solidFill>
              </a:rPr>
              <a:t>(</a:t>
            </a:r>
            <a:r>
              <a:rPr lang="en-GB" sz="500" i="1" u="sng" dirty="0" err="1">
                <a:solidFill>
                  <a:srgbClr val="00B050"/>
                </a:solidFill>
              </a:rPr>
              <a:t>fd</a:t>
            </a:r>
            <a:r>
              <a:rPr lang="en-GB" sz="500" i="1" u="sng" dirty="0">
                <a:solidFill>
                  <a:srgbClr val="00B050"/>
                </a:solidFill>
              </a:rPr>
              <a:t>, </a:t>
            </a:r>
            <a:r>
              <a:rPr lang="en-GB" sz="500" i="1" u="sng" dirty="0" err="1">
                <a:solidFill>
                  <a:srgbClr val="00B050"/>
                </a:solidFill>
              </a:rPr>
              <a:t>cmd</a:t>
            </a:r>
            <a:r>
              <a:rPr lang="en-GB" sz="500" i="1" u="sng" dirty="0">
                <a:solidFill>
                  <a:srgbClr val="00B050"/>
                </a:solidFill>
              </a:rPr>
              <a:t>, …)</a:t>
            </a:r>
            <a:r>
              <a:rPr lang="en-GB" sz="500" dirty="0">
                <a:solidFill>
                  <a:srgbClr val="00B050"/>
                </a:solidFill>
              </a:rPr>
              <a:t> – file locking/other ops.</a:t>
            </a:r>
          </a:p>
        </p:txBody>
      </p:sp>
      <p:sp>
        <p:nvSpPr>
          <p:cNvPr id="108" name="Rectangle 107">
            <a:extLst>
              <a:ext uri="{FF2B5EF4-FFF2-40B4-BE49-F238E27FC236}">
                <a16:creationId xmlns:a16="http://schemas.microsoft.com/office/drawing/2014/main" id="{05E58452-3139-3871-F120-CF02B49ED4EF}"/>
              </a:ext>
            </a:extLst>
          </p:cNvPr>
          <p:cNvSpPr/>
          <p:nvPr/>
        </p:nvSpPr>
        <p:spPr>
          <a:xfrm>
            <a:off x="1500274" y="6538769"/>
            <a:ext cx="1379012" cy="4083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TextBox 108">
            <a:extLst>
              <a:ext uri="{FF2B5EF4-FFF2-40B4-BE49-F238E27FC236}">
                <a16:creationId xmlns:a16="http://schemas.microsoft.com/office/drawing/2014/main" id="{C535DA84-72C9-9583-B500-9E6D1C4BEF10}"/>
              </a:ext>
            </a:extLst>
          </p:cNvPr>
          <p:cNvSpPr txBox="1"/>
          <p:nvPr/>
        </p:nvSpPr>
        <p:spPr>
          <a:xfrm>
            <a:off x="1934" y="6915528"/>
            <a:ext cx="2877352" cy="1477328"/>
          </a:xfrm>
          <a:prstGeom prst="rect">
            <a:avLst/>
          </a:prstGeom>
          <a:noFill/>
        </p:spPr>
        <p:txBody>
          <a:bodyPr wrap="square" rtlCol="0">
            <a:spAutoFit/>
          </a:bodyPr>
          <a:lstStyle/>
          <a:p>
            <a:r>
              <a:rPr lang="en-GB" sz="500" b="1" dirty="0" err="1"/>
              <a:t>Filesys</a:t>
            </a:r>
            <a:r>
              <a:rPr lang="en-GB" sz="500" b="1" dirty="0"/>
              <a:t> Organisation</a:t>
            </a:r>
            <a:r>
              <a:rPr lang="en-GB" sz="500" dirty="0"/>
              <a:t>: </a:t>
            </a:r>
            <a:r>
              <a:rPr lang="en-GB" sz="500" b="1" dirty="0"/>
              <a:t>Space </a:t>
            </a:r>
            <a:r>
              <a:rPr lang="en-GB" sz="500" b="1" dirty="0" err="1"/>
              <a:t>Alloc</a:t>
            </a:r>
            <a:r>
              <a:rPr lang="en-GB" sz="500" dirty="0"/>
              <a:t>: File size variable (can </a:t>
            </a:r>
            <a:r>
              <a:rPr lang="en-GB" sz="500" dirty="0" err="1"/>
              <a:t>inc</a:t>
            </a:r>
            <a:r>
              <a:rPr lang="en-GB" sz="500" dirty="0"/>
              <a:t>/dec) and is allocated on disk in blocks (512-8192 bytes). Block size determined by </a:t>
            </a:r>
            <a:r>
              <a:rPr lang="en-GB" sz="500" dirty="0" err="1"/>
              <a:t>filesys</a:t>
            </a:r>
            <a:r>
              <a:rPr lang="en-GB" sz="500" dirty="0"/>
              <a:t>. </a:t>
            </a:r>
            <a:r>
              <a:rPr lang="en-GB" sz="500" i="1" dirty="0"/>
              <a:t>BS Too Small</a:t>
            </a:r>
            <a:r>
              <a:rPr lang="en-GB" sz="500" dirty="0"/>
              <a:t>: high overhead for managing large files (many blocks to keep track of), high file transfer time (more blocks = more seeking </a:t>
            </a:r>
            <a:r>
              <a:rPr lang="en-GB" sz="500" dirty="0" err="1"/>
              <a:t>back+forth</a:t>
            </a:r>
            <a:r>
              <a:rPr lang="en-GB" sz="500" dirty="0"/>
              <a:t>). </a:t>
            </a:r>
            <a:r>
              <a:rPr lang="en-GB" sz="500" i="1" dirty="0"/>
              <a:t>BS Too Large</a:t>
            </a:r>
            <a:r>
              <a:rPr lang="en-GB" sz="500" dirty="0"/>
              <a:t>: internal frag (small files wasteful), caching based on blocks </a:t>
            </a:r>
            <a:r>
              <a:rPr lang="en-GB" sz="500" dirty="0">
                <a:sym typeface="Wingdings" panose="05000000000000000000" pitchFamily="2" charset="2"/>
              </a:rPr>
              <a:t> large cache space/unable to cache many blocks. </a:t>
            </a:r>
            <a:r>
              <a:rPr lang="en-GB" sz="500" b="1" dirty="0">
                <a:sym typeface="Wingdings" panose="05000000000000000000" pitchFamily="2" charset="2"/>
              </a:rPr>
              <a:t>Contiguous File </a:t>
            </a:r>
            <a:r>
              <a:rPr lang="en-GB" sz="500" b="1" dirty="0" err="1">
                <a:sym typeface="Wingdings" panose="05000000000000000000" pitchFamily="2" charset="2"/>
              </a:rPr>
              <a:t>Alloc</a:t>
            </a:r>
            <a:r>
              <a:rPr lang="en-GB" sz="500" dirty="0">
                <a:sym typeface="Wingdings" panose="05000000000000000000" pitchFamily="2" charset="2"/>
              </a:rPr>
              <a:t>: Files at contiguous </a:t>
            </a:r>
            <a:r>
              <a:rPr lang="en-GB" sz="500" dirty="0" err="1">
                <a:sym typeface="Wingdings" panose="05000000000000000000" pitchFamily="2" charset="2"/>
              </a:rPr>
              <a:t>addrs</a:t>
            </a:r>
            <a:r>
              <a:rPr lang="en-GB" sz="500" dirty="0">
                <a:sym typeface="Wingdings" panose="05000000000000000000" pitchFamily="2" charset="2"/>
              </a:rPr>
              <a:t> on storage device. </a:t>
            </a:r>
            <a:r>
              <a:rPr lang="en-GB" sz="500" b="1" dirty="0">
                <a:sym typeface="Wingdings" panose="05000000000000000000" pitchFamily="2" charset="2"/>
              </a:rPr>
              <a:t>A</a:t>
            </a:r>
            <a:r>
              <a:rPr lang="en-GB" sz="500" dirty="0">
                <a:sym typeface="Wingdings" panose="05000000000000000000" pitchFamily="2" charset="2"/>
              </a:rPr>
              <a:t> = successive logical records typically </a:t>
            </a:r>
            <a:r>
              <a:rPr lang="en-GB" sz="500" dirty="0" err="1">
                <a:sym typeface="Wingdings" panose="05000000000000000000" pitchFamily="2" charset="2"/>
              </a:rPr>
              <a:t>phys</a:t>
            </a:r>
            <a:r>
              <a:rPr lang="en-GB" sz="500" dirty="0">
                <a:sym typeface="Wingdings" panose="05000000000000000000" pitchFamily="2" charset="2"/>
              </a:rPr>
              <a:t> adj. </a:t>
            </a:r>
            <a:r>
              <a:rPr lang="en-GB" sz="500" b="1" dirty="0">
                <a:sym typeface="Wingdings" panose="05000000000000000000" pitchFamily="2" charset="2"/>
              </a:rPr>
              <a:t>D</a:t>
            </a:r>
            <a:r>
              <a:rPr lang="en-GB" sz="500" dirty="0">
                <a:sym typeface="Wingdings" panose="05000000000000000000" pitchFamily="2" charset="2"/>
              </a:rPr>
              <a:t> = external frag, poor performance if files grow/shrink, file grows beyond </a:t>
            </a:r>
            <a:r>
              <a:rPr lang="en-GB" sz="500" dirty="0" err="1">
                <a:sym typeface="Wingdings" panose="05000000000000000000" pitchFamily="2" charset="2"/>
              </a:rPr>
              <a:t>init</a:t>
            </a:r>
            <a:r>
              <a:rPr lang="en-GB" sz="500" dirty="0">
                <a:sym typeface="Wingdings" panose="05000000000000000000" pitchFamily="2" charset="2"/>
              </a:rPr>
              <a:t> size specified and no contig free block avail  transferred to new area of adequate size  many additional I/O ops. </a:t>
            </a:r>
            <a:r>
              <a:rPr lang="en-GB" sz="500" b="1" dirty="0">
                <a:sym typeface="Wingdings" panose="05000000000000000000" pitchFamily="2" charset="2"/>
              </a:rPr>
              <a:t>Block Linkage/Chaining</a:t>
            </a:r>
            <a:r>
              <a:rPr lang="en-GB" sz="500" dirty="0">
                <a:sym typeface="Wingdings" panose="05000000000000000000" pitchFamily="2" charset="2"/>
              </a:rPr>
              <a:t>: Each file contains linked list of blocks. When locating block, chain searched from beginning (O(n)), if blocks dispersed through disk searching is slow.  Waste pointer space in each block. Insertion/Deletion by modifying pointer in </a:t>
            </a:r>
            <a:r>
              <a:rPr lang="en-GB" sz="500" dirty="0" err="1">
                <a:sym typeface="Wingdings" panose="05000000000000000000" pitchFamily="2" charset="2"/>
              </a:rPr>
              <a:t>prev</a:t>
            </a:r>
            <a:r>
              <a:rPr lang="en-GB" sz="500" dirty="0">
                <a:sym typeface="Wingdings" panose="05000000000000000000" pitchFamily="2" charset="2"/>
              </a:rPr>
              <a:t> block. </a:t>
            </a:r>
            <a:r>
              <a:rPr lang="en-GB" sz="500" b="1" dirty="0">
                <a:sym typeface="Wingdings" panose="05000000000000000000" pitchFamily="2" charset="2"/>
              </a:rPr>
              <a:t>Block Allocation Table</a:t>
            </a:r>
            <a:r>
              <a:rPr lang="en-GB" sz="500" dirty="0">
                <a:sym typeface="Wingdings" panose="05000000000000000000" pitchFamily="2" charset="2"/>
              </a:rPr>
              <a:t>: Uses </a:t>
            </a:r>
            <a:r>
              <a:rPr lang="en-GB" sz="500" dirty="0" err="1">
                <a:sym typeface="Wingdings" panose="05000000000000000000" pitchFamily="2" charset="2"/>
              </a:rPr>
              <a:t>dir</a:t>
            </a:r>
            <a:r>
              <a:rPr lang="en-GB" sz="500" dirty="0">
                <a:sym typeface="Wingdings" panose="05000000000000000000" pitchFamily="2" charset="2"/>
              </a:rPr>
              <a:t> mapping files to first block. Table maps blocks to next block in file, indicating free spots (block with no next is EOF). </a:t>
            </a:r>
            <a:r>
              <a:rPr lang="en-GB" sz="500" b="1" dirty="0">
                <a:sym typeface="Wingdings" panose="05000000000000000000" pitchFamily="2" charset="2"/>
              </a:rPr>
              <a:t>A</a:t>
            </a:r>
            <a:r>
              <a:rPr lang="en-GB" sz="500" dirty="0">
                <a:sym typeface="Wingdings" panose="05000000000000000000" pitchFamily="2" charset="2"/>
              </a:rPr>
              <a:t> = file allocation table (</a:t>
            </a:r>
            <a:r>
              <a:rPr lang="en-GB" sz="500" b="1" dirty="0">
                <a:sym typeface="Wingdings" panose="05000000000000000000" pitchFamily="2" charset="2"/>
              </a:rPr>
              <a:t>FAT</a:t>
            </a:r>
            <a:r>
              <a:rPr lang="en-GB" sz="500" dirty="0">
                <a:sym typeface="Wingdings" panose="05000000000000000000" pitchFamily="2" charset="2"/>
              </a:rPr>
              <a:t>) can be cached in mem for quick lookup, no lengthy seeks to traverse block </a:t>
            </a:r>
            <a:r>
              <a:rPr lang="en-GB" sz="500" dirty="0" err="1">
                <a:sym typeface="Wingdings" panose="05000000000000000000" pitchFamily="2" charset="2"/>
              </a:rPr>
              <a:t>nums</a:t>
            </a:r>
            <a:r>
              <a:rPr lang="en-GB" sz="500" dirty="0">
                <a:sym typeface="Wingdings" panose="05000000000000000000" pitchFamily="2" charset="2"/>
              </a:rPr>
              <a:t> for file. </a:t>
            </a:r>
            <a:r>
              <a:rPr lang="en-GB" sz="500" b="1" dirty="0">
                <a:sym typeface="Wingdings" panose="05000000000000000000" pitchFamily="2" charset="2"/>
              </a:rPr>
              <a:t>D</a:t>
            </a:r>
            <a:r>
              <a:rPr lang="en-GB" sz="500" dirty="0">
                <a:sym typeface="Wingdings" panose="05000000000000000000" pitchFamily="2" charset="2"/>
              </a:rPr>
              <a:t> = files can become fragmented reducing R/W speed  needs periodic de-fragmenting (expensive), FAT can become impractically large using lots of mem (&gt;1 block of storage). </a:t>
            </a:r>
            <a:r>
              <a:rPr lang="en-GB" sz="500" b="1" dirty="0">
                <a:sym typeface="Wingdings" panose="05000000000000000000" pitchFamily="2" charset="2"/>
              </a:rPr>
              <a:t>Index Blocks</a:t>
            </a:r>
            <a:r>
              <a:rPr lang="en-GB" sz="500" dirty="0">
                <a:sym typeface="Wingdings" panose="05000000000000000000" pitchFamily="2" charset="2"/>
              </a:rPr>
              <a:t>: Each file has &gt;=1 index blocks containing list of pointers to file data blocks (effectively page table for </a:t>
            </a:r>
            <a:r>
              <a:rPr lang="en-GB" sz="500" dirty="0" err="1">
                <a:sym typeface="Wingdings" panose="05000000000000000000" pitchFamily="2" charset="2"/>
              </a:rPr>
              <a:t>filesys</a:t>
            </a:r>
            <a:r>
              <a:rPr lang="en-GB" sz="500" dirty="0">
                <a:sym typeface="Wingdings" panose="05000000000000000000" pitchFamily="2" charset="2"/>
              </a:rPr>
              <a:t>). File’s </a:t>
            </a:r>
            <a:r>
              <a:rPr lang="en-GB" sz="500" dirty="0" err="1">
                <a:sym typeface="Wingdings" panose="05000000000000000000" pitchFamily="2" charset="2"/>
              </a:rPr>
              <a:t>dir</a:t>
            </a:r>
            <a:r>
              <a:rPr lang="en-GB" sz="500" dirty="0">
                <a:sym typeface="Wingdings" panose="05000000000000000000" pitchFamily="2" charset="2"/>
              </a:rPr>
              <a:t> entry points to index block. </a:t>
            </a:r>
            <a:r>
              <a:rPr lang="en-GB" sz="500" i="1" dirty="0">
                <a:sym typeface="Wingdings" panose="05000000000000000000" pitchFamily="2" charset="2"/>
              </a:rPr>
              <a:t>Chaining</a:t>
            </a:r>
            <a:r>
              <a:rPr lang="en-GB" sz="500" dirty="0">
                <a:sym typeface="Wingdings" panose="05000000000000000000" pitchFamily="2" charset="2"/>
              </a:rPr>
              <a:t>: reserve last free entries in index block to store </a:t>
            </a:r>
            <a:r>
              <a:rPr lang="en-GB" sz="500" dirty="0" err="1">
                <a:sym typeface="Wingdings" panose="05000000000000000000" pitchFamily="2" charset="2"/>
              </a:rPr>
              <a:t>ptrs</a:t>
            </a:r>
            <a:r>
              <a:rPr lang="en-GB" sz="500" dirty="0">
                <a:sym typeface="Wingdings" panose="05000000000000000000" pitchFamily="2" charset="2"/>
              </a:rPr>
              <a:t> to more index blocks. </a:t>
            </a:r>
            <a:r>
              <a:rPr lang="en-GB" sz="500" b="1" dirty="0">
                <a:sym typeface="Wingdings" panose="05000000000000000000" pitchFamily="2" charset="2"/>
              </a:rPr>
              <a:t>A</a:t>
            </a:r>
            <a:r>
              <a:rPr lang="en-GB" sz="500" dirty="0">
                <a:sym typeface="Wingdings" panose="05000000000000000000" pitchFamily="2" charset="2"/>
              </a:rPr>
              <a:t> (over simple linked-list </a:t>
            </a:r>
            <a:r>
              <a:rPr lang="en-GB" sz="500" dirty="0" err="1">
                <a:sym typeface="Wingdings" panose="05000000000000000000" pitchFamily="2" charset="2"/>
              </a:rPr>
              <a:t>impl</a:t>
            </a:r>
            <a:r>
              <a:rPr lang="en-GB" sz="500" dirty="0">
                <a:sym typeface="Wingdings" panose="05000000000000000000" pitchFamily="2" charset="2"/>
              </a:rPr>
              <a:t>) = searching in index blocks themselves, index blocks placed near corresponding data blocks  quick data access, cache index blocks in mem.</a:t>
            </a:r>
            <a:endParaRPr lang="en-GB" sz="500" dirty="0"/>
          </a:p>
        </p:txBody>
      </p:sp>
      <p:sp>
        <p:nvSpPr>
          <p:cNvPr id="110" name="Rectangle 109">
            <a:extLst>
              <a:ext uri="{FF2B5EF4-FFF2-40B4-BE49-F238E27FC236}">
                <a16:creationId xmlns:a16="http://schemas.microsoft.com/office/drawing/2014/main" id="{35A4A9D5-5795-9F5C-06B8-6F14A8679FDB}"/>
              </a:ext>
            </a:extLst>
          </p:cNvPr>
          <p:cNvSpPr/>
          <p:nvPr/>
        </p:nvSpPr>
        <p:spPr>
          <a:xfrm>
            <a:off x="-5644" y="6947165"/>
            <a:ext cx="2884930" cy="141173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TextBox 110">
            <a:extLst>
              <a:ext uri="{FF2B5EF4-FFF2-40B4-BE49-F238E27FC236}">
                <a16:creationId xmlns:a16="http://schemas.microsoft.com/office/drawing/2014/main" id="{2A8FD70C-1513-D7FC-9810-806F28034021}"/>
              </a:ext>
            </a:extLst>
          </p:cNvPr>
          <p:cNvSpPr txBox="1"/>
          <p:nvPr/>
        </p:nvSpPr>
        <p:spPr>
          <a:xfrm>
            <a:off x="2819998" y="6508817"/>
            <a:ext cx="2482537" cy="400110"/>
          </a:xfrm>
          <a:prstGeom prst="rect">
            <a:avLst/>
          </a:prstGeom>
          <a:noFill/>
        </p:spPr>
        <p:txBody>
          <a:bodyPr wrap="square" rtlCol="0">
            <a:spAutoFit/>
          </a:bodyPr>
          <a:lstStyle/>
          <a:p>
            <a:r>
              <a:rPr lang="en-GB" sz="500" b="1" dirty="0" err="1">
                <a:solidFill>
                  <a:srgbClr val="00B050"/>
                </a:solidFill>
              </a:rPr>
              <a:t>Inodes</a:t>
            </a:r>
            <a:r>
              <a:rPr lang="en-GB" sz="500" dirty="0">
                <a:solidFill>
                  <a:srgbClr val="00B050"/>
                </a:solidFill>
              </a:rPr>
              <a:t> (index blocks): on file open, OS opens </a:t>
            </a:r>
            <a:r>
              <a:rPr lang="en-GB" sz="500" dirty="0" err="1">
                <a:solidFill>
                  <a:srgbClr val="00B050"/>
                </a:solidFill>
              </a:rPr>
              <a:t>inode</a:t>
            </a:r>
            <a:r>
              <a:rPr lang="en-GB" sz="500" dirty="0">
                <a:solidFill>
                  <a:srgbClr val="00B050"/>
                </a:solidFill>
              </a:rPr>
              <a:t> table/make = </a:t>
            </a:r>
            <a:r>
              <a:rPr lang="en-GB" sz="500" dirty="0" err="1">
                <a:solidFill>
                  <a:srgbClr val="00B050"/>
                </a:solidFill>
              </a:rPr>
              <a:t>inode</a:t>
            </a:r>
            <a:r>
              <a:rPr lang="en-GB" sz="500" dirty="0">
                <a:solidFill>
                  <a:srgbClr val="00B050"/>
                </a:solidFill>
              </a:rPr>
              <a:t> </a:t>
            </a:r>
            <a:r>
              <a:rPr lang="en-GB" sz="500" dirty="0" err="1">
                <a:solidFill>
                  <a:srgbClr val="00B050"/>
                </a:solidFill>
              </a:rPr>
              <a:t>entryin</a:t>
            </a:r>
            <a:r>
              <a:rPr lang="en-GB" sz="500" dirty="0">
                <a:solidFill>
                  <a:srgbClr val="00B050"/>
                </a:solidFill>
              </a:rPr>
              <a:t> mem. </a:t>
            </a:r>
            <a:r>
              <a:rPr lang="en-GB" sz="500" dirty="0" err="1">
                <a:solidFill>
                  <a:srgbClr val="00B050"/>
                </a:solidFill>
              </a:rPr>
              <a:t>Inode</a:t>
            </a:r>
            <a:r>
              <a:rPr lang="en-GB" sz="500" dirty="0">
                <a:solidFill>
                  <a:srgbClr val="00B050"/>
                </a:solidFill>
              </a:rPr>
              <a:t> contains </a:t>
            </a:r>
            <a:r>
              <a:rPr lang="en-GB" sz="500" dirty="0" err="1">
                <a:solidFill>
                  <a:srgbClr val="00B050"/>
                </a:solidFill>
              </a:rPr>
              <a:t>type+access</a:t>
            </a:r>
            <a:r>
              <a:rPr lang="en-GB" sz="500" dirty="0">
                <a:solidFill>
                  <a:srgbClr val="00B050"/>
                </a:solidFill>
              </a:rPr>
              <a:t> control, </a:t>
            </a:r>
            <a:r>
              <a:rPr lang="en-GB" sz="500" dirty="0" err="1">
                <a:solidFill>
                  <a:srgbClr val="00B050"/>
                </a:solidFill>
              </a:rPr>
              <a:t>num</a:t>
            </a:r>
            <a:r>
              <a:rPr lang="en-GB" sz="500" dirty="0">
                <a:solidFill>
                  <a:srgbClr val="00B050"/>
                </a:solidFill>
              </a:rPr>
              <a:t> links to </a:t>
            </a:r>
            <a:r>
              <a:rPr lang="en-GB" sz="500" dirty="0" err="1">
                <a:solidFill>
                  <a:srgbClr val="00B050"/>
                </a:solidFill>
              </a:rPr>
              <a:t>inode</a:t>
            </a:r>
            <a:r>
              <a:rPr lang="en-GB" sz="500" dirty="0">
                <a:solidFill>
                  <a:srgbClr val="00B050"/>
                </a:solidFill>
              </a:rPr>
              <a:t>, </a:t>
            </a:r>
            <a:r>
              <a:rPr lang="en-GB" sz="500" dirty="0" err="1">
                <a:solidFill>
                  <a:srgbClr val="00B050"/>
                </a:solidFill>
              </a:rPr>
              <a:t>user+group</a:t>
            </a:r>
            <a:r>
              <a:rPr lang="en-GB" sz="500" dirty="0">
                <a:solidFill>
                  <a:srgbClr val="00B050"/>
                </a:solidFill>
              </a:rPr>
              <a:t> ID, access +modification time, </a:t>
            </a:r>
            <a:r>
              <a:rPr lang="en-GB" sz="500" dirty="0" err="1">
                <a:solidFill>
                  <a:srgbClr val="00B050"/>
                </a:solidFill>
              </a:rPr>
              <a:t>inode</a:t>
            </a:r>
            <a:r>
              <a:rPr lang="en-GB" sz="500" dirty="0">
                <a:solidFill>
                  <a:srgbClr val="00B050"/>
                </a:solidFill>
              </a:rPr>
              <a:t> change time, direct, indirect, doubly indirect, triple indirect </a:t>
            </a:r>
            <a:r>
              <a:rPr lang="en-GB" sz="500" dirty="0" err="1">
                <a:solidFill>
                  <a:srgbClr val="00B050"/>
                </a:solidFill>
              </a:rPr>
              <a:t>ptrs</a:t>
            </a:r>
            <a:r>
              <a:rPr lang="en-GB" sz="500" dirty="0">
                <a:solidFill>
                  <a:srgbClr val="00B050"/>
                </a:solidFill>
              </a:rPr>
              <a:t> to data blocks, disk </a:t>
            </a:r>
            <a:r>
              <a:rPr lang="en-GB" sz="500" dirty="0" err="1">
                <a:solidFill>
                  <a:srgbClr val="00B050"/>
                </a:solidFill>
              </a:rPr>
              <a:t>dev+inode</a:t>
            </a:r>
            <a:r>
              <a:rPr lang="en-GB" sz="500" dirty="0">
                <a:solidFill>
                  <a:srgbClr val="00B050"/>
                </a:solidFill>
              </a:rPr>
              <a:t> </a:t>
            </a:r>
            <a:r>
              <a:rPr lang="en-GB" sz="500" dirty="0" err="1">
                <a:solidFill>
                  <a:srgbClr val="00B050"/>
                </a:solidFill>
              </a:rPr>
              <a:t>num</a:t>
            </a:r>
            <a:r>
              <a:rPr lang="en-GB" sz="500" dirty="0">
                <a:solidFill>
                  <a:srgbClr val="00B050"/>
                </a:solidFill>
              </a:rPr>
              <a:t>, </a:t>
            </a:r>
            <a:r>
              <a:rPr lang="en-GB" sz="500" dirty="0" err="1">
                <a:solidFill>
                  <a:srgbClr val="00B050"/>
                </a:solidFill>
              </a:rPr>
              <a:t>num</a:t>
            </a:r>
            <a:r>
              <a:rPr lang="en-GB" sz="500" dirty="0">
                <a:solidFill>
                  <a:srgbClr val="00B050"/>
                </a:solidFill>
              </a:rPr>
              <a:t> pcs with open file, </a:t>
            </a:r>
            <a:r>
              <a:rPr lang="en-GB" sz="500" dirty="0" err="1">
                <a:solidFill>
                  <a:srgbClr val="00B050"/>
                </a:solidFill>
              </a:rPr>
              <a:t>maj</a:t>
            </a:r>
            <a:r>
              <a:rPr lang="en-GB" sz="500" dirty="0">
                <a:solidFill>
                  <a:srgbClr val="00B050"/>
                </a:solidFill>
              </a:rPr>
              <a:t>/min device num.</a:t>
            </a:r>
          </a:p>
        </p:txBody>
      </p:sp>
      <p:sp>
        <p:nvSpPr>
          <p:cNvPr id="112" name="Rectangle 111">
            <a:extLst>
              <a:ext uri="{FF2B5EF4-FFF2-40B4-BE49-F238E27FC236}">
                <a16:creationId xmlns:a16="http://schemas.microsoft.com/office/drawing/2014/main" id="{C2C124F1-9028-3205-3188-B59A2C25FF82}"/>
              </a:ext>
            </a:extLst>
          </p:cNvPr>
          <p:cNvSpPr/>
          <p:nvPr/>
        </p:nvSpPr>
        <p:spPr>
          <a:xfrm>
            <a:off x="2880025" y="6540473"/>
            <a:ext cx="2321129" cy="34046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TextBox 112">
            <a:extLst>
              <a:ext uri="{FF2B5EF4-FFF2-40B4-BE49-F238E27FC236}">
                <a16:creationId xmlns:a16="http://schemas.microsoft.com/office/drawing/2014/main" id="{8F7E0002-7A67-3B91-C7E1-C722E00E592B}"/>
              </a:ext>
            </a:extLst>
          </p:cNvPr>
          <p:cNvSpPr txBox="1"/>
          <p:nvPr/>
        </p:nvSpPr>
        <p:spPr>
          <a:xfrm>
            <a:off x="-1590" y="8324058"/>
            <a:ext cx="2346313" cy="707886"/>
          </a:xfrm>
          <a:prstGeom prst="rect">
            <a:avLst/>
          </a:prstGeom>
          <a:noFill/>
        </p:spPr>
        <p:txBody>
          <a:bodyPr wrap="square" rtlCol="0">
            <a:spAutoFit/>
          </a:bodyPr>
          <a:lstStyle/>
          <a:p>
            <a:r>
              <a:rPr lang="en-GB" sz="500" b="1" dirty="0"/>
              <a:t>Free Space Management</a:t>
            </a:r>
            <a:r>
              <a:rPr lang="en-GB" sz="500" dirty="0"/>
              <a:t>: When </a:t>
            </a:r>
            <a:r>
              <a:rPr lang="en-GB" sz="500" dirty="0" err="1"/>
              <a:t>alloc</a:t>
            </a:r>
            <a:r>
              <a:rPr lang="en-GB" sz="500" dirty="0"/>
              <a:t> new block for file, need to quickly determine which is available. </a:t>
            </a:r>
            <a:r>
              <a:rPr lang="en-GB" sz="500" b="1" dirty="0"/>
              <a:t>Free List</a:t>
            </a:r>
            <a:r>
              <a:rPr lang="en-GB" sz="500" dirty="0"/>
              <a:t>: linked list of blocks containing locations of free blocks. Bs allocated from start of free list, newly freed blocks appended to end of list. </a:t>
            </a:r>
            <a:r>
              <a:rPr lang="en-GB" sz="500" b="1" dirty="0"/>
              <a:t>A</a:t>
            </a:r>
            <a:r>
              <a:rPr lang="en-GB" sz="500" dirty="0"/>
              <a:t> = </a:t>
            </a:r>
            <a:r>
              <a:rPr lang="en-GB" sz="500" dirty="0" err="1"/>
              <a:t>freeing+alloc</a:t>
            </a:r>
            <a:r>
              <a:rPr lang="en-GB" sz="500" dirty="0"/>
              <a:t> fast (O(1)). </a:t>
            </a:r>
            <a:r>
              <a:rPr lang="en-GB" sz="500" b="1" dirty="0"/>
              <a:t>D</a:t>
            </a:r>
            <a:r>
              <a:rPr lang="en-GB" sz="500" dirty="0"/>
              <a:t> = files unlikely to be contiguously </a:t>
            </a:r>
            <a:r>
              <a:rPr lang="en-GB" sz="500" dirty="0" err="1"/>
              <a:t>alloc</a:t>
            </a:r>
            <a:r>
              <a:rPr lang="en-GB" sz="500" dirty="0"/>
              <a:t> </a:t>
            </a:r>
            <a:r>
              <a:rPr lang="en-GB" sz="500" dirty="0">
                <a:sym typeface="Wingdings" panose="05000000000000000000" pitchFamily="2" charset="2"/>
              </a:rPr>
              <a:t> when reading files have to seek across many random locations on disk which is slow. </a:t>
            </a:r>
            <a:r>
              <a:rPr lang="en-GB" sz="500" b="1" dirty="0">
                <a:sym typeface="Wingdings" panose="05000000000000000000" pitchFamily="2" charset="2"/>
              </a:rPr>
              <a:t>Bitmap</a:t>
            </a:r>
            <a:r>
              <a:rPr lang="en-GB" sz="500" dirty="0">
                <a:sym typeface="Wingdings" panose="05000000000000000000" pitchFamily="2" charset="2"/>
              </a:rPr>
              <a:t>: 1 bit in mem for each B, </a:t>
            </a:r>
            <a:r>
              <a:rPr lang="en-GB" sz="500" dirty="0" err="1">
                <a:sym typeface="Wingdings" panose="05000000000000000000" pitchFamily="2" charset="2"/>
              </a:rPr>
              <a:t>ith</a:t>
            </a:r>
            <a:r>
              <a:rPr lang="en-GB" sz="500" dirty="0">
                <a:sym typeface="Wingdings" panose="05000000000000000000" pitchFamily="2" charset="2"/>
              </a:rPr>
              <a:t> bit = </a:t>
            </a:r>
            <a:r>
              <a:rPr lang="en-GB" sz="500" dirty="0" err="1">
                <a:sym typeface="Wingdings" panose="05000000000000000000" pitchFamily="2" charset="2"/>
              </a:rPr>
              <a:t>ith</a:t>
            </a:r>
            <a:r>
              <a:rPr lang="en-GB" sz="500" dirty="0">
                <a:sym typeface="Wingdings" panose="05000000000000000000" pitchFamily="2" charset="2"/>
              </a:rPr>
              <a:t> B.</a:t>
            </a:r>
            <a:r>
              <a:rPr lang="en-GB" sz="500" b="1" dirty="0">
                <a:sym typeface="Wingdings" panose="05000000000000000000" pitchFamily="2" charset="2"/>
              </a:rPr>
              <a:t> A</a:t>
            </a:r>
            <a:r>
              <a:rPr lang="en-GB" sz="500" dirty="0">
                <a:sym typeface="Wingdings" panose="05000000000000000000" pitchFamily="2" charset="2"/>
              </a:rPr>
              <a:t> = uses little mem (single bit/entry), quickly determine contiguous blocks at locations, highly optimised bit ops as standard on most CPUs. </a:t>
            </a:r>
            <a:r>
              <a:rPr lang="en-GB" sz="500" b="1" dirty="0">
                <a:sym typeface="Wingdings" panose="05000000000000000000" pitchFamily="2" charset="2"/>
              </a:rPr>
              <a:t>D</a:t>
            </a:r>
            <a:r>
              <a:rPr lang="en-GB" sz="500" dirty="0">
                <a:sym typeface="Wingdings" panose="05000000000000000000" pitchFamily="2" charset="2"/>
              </a:rPr>
              <a:t> = may need to search entire bitmap to find free spot (O(n)).</a:t>
            </a:r>
            <a:endParaRPr lang="en-GB" sz="500" dirty="0"/>
          </a:p>
        </p:txBody>
      </p:sp>
      <p:sp>
        <p:nvSpPr>
          <p:cNvPr id="114" name="Rectangle 113">
            <a:extLst>
              <a:ext uri="{FF2B5EF4-FFF2-40B4-BE49-F238E27FC236}">
                <a16:creationId xmlns:a16="http://schemas.microsoft.com/office/drawing/2014/main" id="{1A3AA122-8E1E-2391-DF3D-11BEA51B7DEC}"/>
              </a:ext>
            </a:extLst>
          </p:cNvPr>
          <p:cNvSpPr/>
          <p:nvPr/>
        </p:nvSpPr>
        <p:spPr>
          <a:xfrm>
            <a:off x="-5644" y="8359878"/>
            <a:ext cx="2280214" cy="6355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TextBox 114">
            <a:extLst>
              <a:ext uri="{FF2B5EF4-FFF2-40B4-BE49-F238E27FC236}">
                <a16:creationId xmlns:a16="http://schemas.microsoft.com/office/drawing/2014/main" id="{0F7A29FD-98CA-632A-A41A-29366AC17A84}"/>
              </a:ext>
            </a:extLst>
          </p:cNvPr>
          <p:cNvSpPr txBox="1"/>
          <p:nvPr/>
        </p:nvSpPr>
        <p:spPr>
          <a:xfrm>
            <a:off x="2212604" y="8322501"/>
            <a:ext cx="1068793" cy="707886"/>
          </a:xfrm>
          <a:prstGeom prst="rect">
            <a:avLst/>
          </a:prstGeom>
          <a:noFill/>
        </p:spPr>
        <p:txBody>
          <a:bodyPr wrap="square" rtlCol="0">
            <a:spAutoFit/>
          </a:bodyPr>
          <a:lstStyle/>
          <a:p>
            <a:r>
              <a:rPr lang="en-GB" sz="500" b="1" dirty="0" err="1"/>
              <a:t>Filesys</a:t>
            </a:r>
            <a:r>
              <a:rPr lang="en-GB" sz="500" b="1" dirty="0"/>
              <a:t> Layout</a:t>
            </a:r>
            <a:r>
              <a:rPr lang="en-GB" sz="500" dirty="0"/>
              <a:t>: boot block, super block, free </a:t>
            </a:r>
            <a:r>
              <a:rPr lang="en-GB" sz="500" dirty="0" err="1"/>
              <a:t>inode</a:t>
            </a:r>
            <a:r>
              <a:rPr lang="en-GB" sz="500" dirty="0"/>
              <a:t> bitmap, free block (zone) bitmap, </a:t>
            </a:r>
            <a:r>
              <a:rPr lang="en-GB" sz="500" dirty="0" err="1"/>
              <a:t>inodes+data</a:t>
            </a:r>
            <a:r>
              <a:rPr lang="en-GB" sz="500" dirty="0"/>
              <a:t>. </a:t>
            </a:r>
            <a:r>
              <a:rPr lang="en-GB" sz="500" i="1" dirty="0"/>
              <a:t>Super Block</a:t>
            </a:r>
            <a:r>
              <a:rPr lang="en-GB" sz="500" dirty="0"/>
              <a:t>: contains crucial info about </a:t>
            </a:r>
            <a:r>
              <a:rPr lang="en-GB" sz="500" dirty="0" err="1"/>
              <a:t>filesys</a:t>
            </a:r>
            <a:r>
              <a:rPr lang="en-GB" sz="500" dirty="0"/>
              <a:t>: </a:t>
            </a:r>
            <a:r>
              <a:rPr lang="en-GB" sz="500" dirty="0" err="1"/>
              <a:t>num</a:t>
            </a:r>
            <a:r>
              <a:rPr lang="en-GB" sz="500" dirty="0"/>
              <a:t> </a:t>
            </a:r>
            <a:r>
              <a:rPr lang="en-GB" sz="500" dirty="0" err="1"/>
              <a:t>inodes</a:t>
            </a:r>
            <a:r>
              <a:rPr lang="en-GB" sz="500" dirty="0"/>
              <a:t>, </a:t>
            </a:r>
            <a:r>
              <a:rPr lang="en-GB" sz="500" dirty="0" err="1"/>
              <a:t>num</a:t>
            </a:r>
            <a:r>
              <a:rPr lang="en-GB" sz="500" dirty="0"/>
              <a:t> data blocks, start of </a:t>
            </a:r>
            <a:r>
              <a:rPr lang="en-GB" sz="500" dirty="0" err="1"/>
              <a:t>inode+free</a:t>
            </a:r>
            <a:r>
              <a:rPr lang="en-GB" sz="500" dirty="0"/>
              <a:t> space bitmaps, location of 1</a:t>
            </a:r>
            <a:r>
              <a:rPr lang="en-GB" sz="500" baseline="30000" dirty="0"/>
              <a:t>st</a:t>
            </a:r>
            <a:r>
              <a:rPr lang="en-GB" sz="500" dirty="0"/>
              <a:t> data block, block size, max file size.</a:t>
            </a:r>
          </a:p>
        </p:txBody>
      </p:sp>
      <p:sp>
        <p:nvSpPr>
          <p:cNvPr id="116" name="Rectangle 115">
            <a:extLst>
              <a:ext uri="{FF2B5EF4-FFF2-40B4-BE49-F238E27FC236}">
                <a16:creationId xmlns:a16="http://schemas.microsoft.com/office/drawing/2014/main" id="{876C08DA-6C80-47A7-8944-DF407B62D3F6}"/>
              </a:ext>
            </a:extLst>
          </p:cNvPr>
          <p:cNvSpPr/>
          <p:nvPr/>
        </p:nvSpPr>
        <p:spPr>
          <a:xfrm>
            <a:off x="2274570" y="8358903"/>
            <a:ext cx="932180" cy="63716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TextBox 116">
            <a:extLst>
              <a:ext uri="{FF2B5EF4-FFF2-40B4-BE49-F238E27FC236}">
                <a16:creationId xmlns:a16="http://schemas.microsoft.com/office/drawing/2014/main" id="{ABB215FB-15F8-2C4B-9019-09425B3CA0B9}"/>
              </a:ext>
            </a:extLst>
          </p:cNvPr>
          <p:cNvSpPr txBox="1"/>
          <p:nvPr/>
        </p:nvSpPr>
        <p:spPr>
          <a:xfrm>
            <a:off x="5135696" y="7114445"/>
            <a:ext cx="2279517" cy="1477328"/>
          </a:xfrm>
          <a:prstGeom prst="rect">
            <a:avLst/>
          </a:prstGeom>
          <a:noFill/>
        </p:spPr>
        <p:txBody>
          <a:bodyPr wrap="square" rtlCol="0">
            <a:spAutoFit/>
          </a:bodyPr>
          <a:lstStyle/>
          <a:p>
            <a:r>
              <a:rPr lang="en-GB" sz="500" b="1" dirty="0" err="1"/>
              <a:t>Filesys</a:t>
            </a:r>
            <a:r>
              <a:rPr lang="en-GB" sz="500" b="1" dirty="0"/>
              <a:t> Directory Organisation</a:t>
            </a:r>
            <a:r>
              <a:rPr lang="en-GB" sz="500" dirty="0"/>
              <a:t>: map symbolic names (text.txt) to logical disk locations (Disk 0, block 234). Helps with file </a:t>
            </a:r>
            <a:r>
              <a:rPr lang="en-GB" sz="500" dirty="0" err="1"/>
              <a:t>organisation+prevents</a:t>
            </a:r>
            <a:r>
              <a:rPr lang="en-GB" sz="500" dirty="0"/>
              <a:t> naming collisions (all names in given </a:t>
            </a:r>
            <a:r>
              <a:rPr lang="en-GB" sz="500" dirty="0" err="1"/>
              <a:t>dir</a:t>
            </a:r>
            <a:r>
              <a:rPr lang="en-GB" sz="500" dirty="0"/>
              <a:t> unique). Hierarchical FS </a:t>
            </a:r>
            <a:r>
              <a:rPr lang="en-GB" sz="500" dirty="0">
                <a:sym typeface="Wingdings" panose="05000000000000000000" pitchFamily="2" charset="2"/>
              </a:rPr>
              <a:t> root = where root </a:t>
            </a:r>
            <a:r>
              <a:rPr lang="en-GB" sz="500" dirty="0" err="1">
                <a:sym typeface="Wingdings" panose="05000000000000000000" pitchFamily="2" charset="2"/>
              </a:rPr>
              <a:t>dir</a:t>
            </a:r>
            <a:r>
              <a:rPr lang="en-GB" sz="500" dirty="0">
                <a:sym typeface="Wingdings" panose="05000000000000000000" pitchFamily="2" charset="2"/>
              </a:rPr>
              <a:t> begins, root </a:t>
            </a:r>
            <a:r>
              <a:rPr lang="en-GB" sz="500" dirty="0" err="1">
                <a:sym typeface="Wingdings" panose="05000000000000000000" pitchFamily="2" charset="2"/>
              </a:rPr>
              <a:t>dir</a:t>
            </a:r>
            <a:r>
              <a:rPr lang="en-GB" sz="500" dirty="0">
                <a:sym typeface="Wingdings" panose="05000000000000000000" pitchFamily="2" charset="2"/>
              </a:rPr>
              <a:t> points to various </a:t>
            </a:r>
            <a:r>
              <a:rPr lang="en-GB" sz="500" dirty="0" err="1">
                <a:sym typeface="Wingdings" panose="05000000000000000000" pitchFamily="2" charset="2"/>
              </a:rPr>
              <a:t>dirs</a:t>
            </a:r>
            <a:r>
              <a:rPr lang="en-GB" sz="500" dirty="0">
                <a:sym typeface="Wingdings" panose="05000000000000000000" pitchFamily="2" charset="2"/>
              </a:rPr>
              <a:t> each having own entries for it’s files. </a:t>
            </a:r>
            <a:r>
              <a:rPr lang="en-GB" sz="500" b="1" dirty="0">
                <a:sym typeface="Wingdings" panose="05000000000000000000" pitchFamily="2" charset="2"/>
              </a:rPr>
              <a:t>Link</a:t>
            </a:r>
            <a:r>
              <a:rPr lang="en-GB" sz="500" dirty="0">
                <a:sym typeface="Wingdings" panose="05000000000000000000" pitchFamily="2" charset="2"/>
              </a:rPr>
              <a:t>: ref to </a:t>
            </a:r>
            <a:r>
              <a:rPr lang="en-GB" sz="500" dirty="0" err="1">
                <a:sym typeface="Wingdings" panose="05000000000000000000" pitchFamily="2" charset="2"/>
              </a:rPr>
              <a:t>dir</a:t>
            </a:r>
            <a:r>
              <a:rPr lang="en-GB" sz="500" dirty="0">
                <a:sym typeface="Wingdings" panose="05000000000000000000" pitchFamily="2" charset="2"/>
              </a:rPr>
              <a:t>/file in other part of FS (allows alt names/diff locations in tree). </a:t>
            </a:r>
            <a:r>
              <a:rPr lang="en-GB" sz="500" i="1" dirty="0">
                <a:sym typeface="Wingdings" panose="05000000000000000000" pitchFamily="2" charset="2"/>
              </a:rPr>
              <a:t>Hard Link</a:t>
            </a:r>
            <a:r>
              <a:rPr lang="en-GB" sz="500" dirty="0">
                <a:sym typeface="Wingdings" panose="05000000000000000000" pitchFamily="2" charset="2"/>
              </a:rPr>
              <a:t>: ref to </a:t>
            </a:r>
            <a:r>
              <a:rPr lang="en-GB" sz="500" dirty="0" err="1">
                <a:sym typeface="Wingdings" panose="05000000000000000000" pitchFamily="2" charset="2"/>
              </a:rPr>
              <a:t>addr</a:t>
            </a:r>
            <a:r>
              <a:rPr lang="en-GB" sz="500" dirty="0">
                <a:sym typeface="Wingdings" panose="05000000000000000000" pitchFamily="2" charset="2"/>
              </a:rPr>
              <a:t> of file (</a:t>
            </a:r>
            <a:r>
              <a:rPr lang="en-GB" sz="500" dirty="0">
                <a:solidFill>
                  <a:srgbClr val="00B050"/>
                </a:solidFill>
                <a:sym typeface="Wingdings" panose="05000000000000000000" pitchFamily="2" charset="2"/>
              </a:rPr>
              <a:t>not </a:t>
            </a:r>
            <a:r>
              <a:rPr lang="en-GB" sz="500" dirty="0" err="1">
                <a:solidFill>
                  <a:srgbClr val="00B050"/>
                </a:solidFill>
                <a:sym typeface="Wingdings" panose="05000000000000000000" pitchFamily="2" charset="2"/>
              </a:rPr>
              <a:t>dirs</a:t>
            </a:r>
            <a:r>
              <a:rPr lang="en-GB" sz="500" dirty="0">
                <a:sym typeface="Wingdings" panose="05000000000000000000" pitchFamily="2" charset="2"/>
              </a:rPr>
              <a:t>). </a:t>
            </a:r>
            <a:r>
              <a:rPr lang="en-GB" sz="500" i="1" dirty="0">
                <a:sym typeface="Wingdings" panose="05000000000000000000" pitchFamily="2" charset="2"/>
              </a:rPr>
              <a:t>Soft Link</a:t>
            </a:r>
            <a:r>
              <a:rPr lang="en-GB" sz="500" dirty="0">
                <a:sym typeface="Wingdings" panose="05000000000000000000" pitchFamily="2" charset="2"/>
              </a:rPr>
              <a:t>: ref full pathname of file/</a:t>
            </a:r>
            <a:r>
              <a:rPr lang="en-GB" sz="500" dirty="0" err="1">
                <a:sym typeface="Wingdings" panose="05000000000000000000" pitchFamily="2" charset="2"/>
              </a:rPr>
              <a:t>dir</a:t>
            </a:r>
            <a:r>
              <a:rPr lang="en-GB" sz="500" dirty="0">
                <a:sym typeface="Wingdings" panose="05000000000000000000" pitchFamily="2" charset="2"/>
              </a:rPr>
              <a:t>, created as </a:t>
            </a:r>
            <a:r>
              <a:rPr lang="en-GB" sz="500" dirty="0" err="1">
                <a:sym typeface="Wingdings" panose="05000000000000000000" pitchFamily="2" charset="2"/>
              </a:rPr>
              <a:t>dir</a:t>
            </a:r>
            <a:r>
              <a:rPr lang="en-GB" sz="500" dirty="0">
                <a:sym typeface="Wingdings" panose="05000000000000000000" pitchFamily="2" charset="2"/>
              </a:rPr>
              <a:t> entry. </a:t>
            </a:r>
            <a:r>
              <a:rPr lang="en-GB" sz="500" i="1" dirty="0">
                <a:sym typeface="Wingdings" panose="05000000000000000000" pitchFamily="2" charset="2"/>
              </a:rPr>
              <a:t>Problems</a:t>
            </a:r>
            <a:r>
              <a:rPr lang="en-GB" sz="500" dirty="0">
                <a:sym typeface="Wingdings" panose="05000000000000000000" pitchFamily="2" charset="2"/>
              </a:rPr>
              <a:t>: file deletion (search for </a:t>
            </a:r>
            <a:r>
              <a:rPr lang="en-GB" sz="500" dirty="0" err="1">
                <a:sym typeface="Wingdings" panose="05000000000000000000" pitchFamily="2" charset="2"/>
              </a:rPr>
              <a:t>links+remove</a:t>
            </a:r>
            <a:r>
              <a:rPr lang="en-GB" sz="500" dirty="0">
                <a:sym typeface="Wingdings" panose="05000000000000000000" pitchFamily="2" charset="2"/>
              </a:rPr>
              <a:t>, leave links and cause exception when used (symbolic links), keep link count in </a:t>
            </a:r>
            <a:r>
              <a:rPr lang="en-GB" sz="500" dirty="0" err="1">
                <a:sym typeface="Wingdings" panose="05000000000000000000" pitchFamily="2" charset="2"/>
              </a:rPr>
              <a:t>file+delete</a:t>
            </a:r>
            <a:r>
              <a:rPr lang="en-GB" sz="500" dirty="0">
                <a:sym typeface="Wingdings" panose="05000000000000000000" pitchFamily="2" charset="2"/>
              </a:rPr>
              <a:t> when </a:t>
            </a:r>
            <a:r>
              <a:rPr lang="en-GB" sz="500" dirty="0" err="1">
                <a:sym typeface="Wingdings" panose="05000000000000000000" pitchFamily="2" charset="2"/>
              </a:rPr>
              <a:t>cnt</a:t>
            </a:r>
            <a:r>
              <a:rPr lang="en-GB" sz="500" dirty="0">
                <a:sym typeface="Wingdings" panose="05000000000000000000" pitchFamily="2" charset="2"/>
              </a:rPr>
              <a:t>=0, looping  if files point at self/loop of others, they never get deleted). </a:t>
            </a:r>
            <a:r>
              <a:rPr lang="en-GB" sz="500" b="1" dirty="0">
                <a:sym typeface="Wingdings" panose="05000000000000000000" pitchFamily="2" charset="2"/>
              </a:rPr>
              <a:t>Directory Operations</a:t>
            </a:r>
            <a:r>
              <a:rPr lang="en-GB" sz="500" dirty="0">
                <a:sym typeface="Wingdings" panose="05000000000000000000" pitchFamily="2" charset="2"/>
              </a:rPr>
              <a:t>: open/close, search (pattern match on strings), create/delete files, link/unlink files, change </a:t>
            </a:r>
            <a:r>
              <a:rPr lang="en-GB" sz="500" dirty="0" err="1">
                <a:sym typeface="Wingdings" panose="05000000000000000000" pitchFamily="2" charset="2"/>
              </a:rPr>
              <a:t>dir</a:t>
            </a:r>
            <a:r>
              <a:rPr lang="en-GB" sz="500" dirty="0">
                <a:sym typeface="Wingdings" panose="05000000000000000000" pitchFamily="2" charset="2"/>
              </a:rPr>
              <a:t>, list files, read/write </a:t>
            </a:r>
            <a:r>
              <a:rPr lang="en-GB" sz="500" dirty="0" err="1">
                <a:sym typeface="Wingdings" panose="05000000000000000000" pitchFamily="2" charset="2"/>
              </a:rPr>
              <a:t>attrs</a:t>
            </a:r>
            <a:r>
              <a:rPr lang="en-GB" sz="500" dirty="0">
                <a:sym typeface="Wingdings" panose="05000000000000000000" pitchFamily="2" charset="2"/>
              </a:rPr>
              <a:t>, mount. </a:t>
            </a:r>
            <a:r>
              <a:rPr lang="en-GB" sz="500" b="1" dirty="0">
                <a:sym typeface="Wingdings" panose="05000000000000000000" pitchFamily="2" charset="2"/>
              </a:rPr>
              <a:t>Mounting</a:t>
            </a:r>
            <a:r>
              <a:rPr lang="en-GB" sz="500" dirty="0">
                <a:sym typeface="Wingdings" panose="05000000000000000000" pitchFamily="2" charset="2"/>
              </a:rPr>
              <a:t>: combine (make links to) multiple FSs into one namespace. Allows ref from single root </a:t>
            </a:r>
            <a:r>
              <a:rPr lang="en-GB" sz="500" dirty="0" err="1">
                <a:sym typeface="Wingdings" panose="05000000000000000000" pitchFamily="2" charset="2"/>
              </a:rPr>
              <a:t>dir</a:t>
            </a:r>
            <a:r>
              <a:rPr lang="en-GB" sz="500" dirty="0">
                <a:sym typeface="Wingdings" panose="05000000000000000000" pitchFamily="2" charset="2"/>
              </a:rPr>
              <a:t>, support soft links to files in mounted FS (not hard as they are dependent on FS </a:t>
            </a:r>
            <a:r>
              <a:rPr lang="en-GB" sz="500" dirty="0" err="1">
                <a:sym typeface="Wingdings" panose="05000000000000000000" pitchFamily="2" charset="2"/>
              </a:rPr>
              <a:t>impl</a:t>
            </a:r>
            <a:r>
              <a:rPr lang="en-GB" sz="500" dirty="0">
                <a:sym typeface="Wingdings" panose="05000000000000000000" pitchFamily="2" charset="2"/>
              </a:rPr>
              <a:t>). </a:t>
            </a:r>
            <a:r>
              <a:rPr lang="en-GB" sz="500" i="1" dirty="0">
                <a:sym typeface="Wingdings" panose="05000000000000000000" pitchFamily="2" charset="2"/>
              </a:rPr>
              <a:t>Mount point </a:t>
            </a:r>
            <a:r>
              <a:rPr lang="en-GB" sz="500" dirty="0">
                <a:sym typeface="Wingdings" panose="05000000000000000000" pitchFamily="2" charset="2"/>
              </a:rPr>
              <a:t>= </a:t>
            </a:r>
            <a:r>
              <a:rPr lang="en-GB" sz="500" dirty="0" err="1">
                <a:sym typeface="Wingdings" panose="05000000000000000000" pitchFamily="2" charset="2"/>
              </a:rPr>
              <a:t>dir</a:t>
            </a:r>
            <a:r>
              <a:rPr lang="en-GB" sz="500" dirty="0">
                <a:sym typeface="Wingdings" panose="05000000000000000000" pitchFamily="2" charset="2"/>
              </a:rPr>
              <a:t> in native FS assigned to root of mounted FS. FSs manage mounted dirs. With mount tables (info </a:t>
            </a:r>
            <a:r>
              <a:rPr lang="en-GB" sz="500" dirty="0" err="1">
                <a:sym typeface="Wingdings" panose="05000000000000000000" pitchFamily="2" charset="2"/>
              </a:rPr>
              <a:t>abt</a:t>
            </a:r>
            <a:r>
              <a:rPr lang="en-GB" sz="500" dirty="0">
                <a:sym typeface="Wingdings" panose="05000000000000000000" pitchFamily="2" charset="2"/>
              </a:rPr>
              <a:t> location of mount points/devices – when native FS encounters mount point, use MT to determine dev and type of mounted FS). </a:t>
            </a:r>
            <a:r>
              <a:rPr lang="en-GB" sz="500" b="1" dirty="0">
                <a:sym typeface="Wingdings" panose="05000000000000000000" pitchFamily="2" charset="2"/>
              </a:rPr>
              <a:t>Directory Representation</a:t>
            </a:r>
            <a:r>
              <a:rPr lang="en-GB" sz="500" dirty="0">
                <a:sym typeface="Wingdings" panose="05000000000000000000" pitchFamily="2" charset="2"/>
              </a:rPr>
              <a:t>: </a:t>
            </a:r>
            <a:r>
              <a:rPr lang="en-GB" sz="500" dirty="0" err="1">
                <a:sym typeface="Wingdings" panose="05000000000000000000" pitchFamily="2" charset="2"/>
              </a:rPr>
              <a:t>dirs</a:t>
            </a:r>
            <a:r>
              <a:rPr lang="en-GB" sz="500" dirty="0">
                <a:sym typeface="Wingdings" panose="05000000000000000000" pitchFamily="2" charset="2"/>
              </a:rPr>
              <a:t> map </a:t>
            </a:r>
            <a:r>
              <a:rPr lang="en-GB" sz="500" dirty="0" err="1">
                <a:sym typeface="Wingdings" panose="05000000000000000000" pitchFamily="2" charset="2"/>
              </a:rPr>
              <a:t>symbo</a:t>
            </a:r>
            <a:r>
              <a:rPr lang="en-GB" sz="500" dirty="0">
                <a:sym typeface="Wingdings" panose="05000000000000000000" pitchFamily="2" charset="2"/>
              </a:rPr>
              <a:t> names to </a:t>
            </a:r>
            <a:r>
              <a:rPr lang="en-GB" sz="500" dirty="0" err="1">
                <a:sym typeface="Wingdings" panose="05000000000000000000" pitchFamily="2" charset="2"/>
              </a:rPr>
              <a:t>inodes</a:t>
            </a:r>
            <a:r>
              <a:rPr lang="en-GB" sz="500" dirty="0">
                <a:sym typeface="Wingdings" panose="05000000000000000000" pitchFamily="2" charset="2"/>
              </a:rPr>
              <a:t> (can be other dirs. – typically only single block) or files.</a:t>
            </a:r>
            <a:endParaRPr lang="en-GB" sz="500" dirty="0"/>
          </a:p>
        </p:txBody>
      </p:sp>
      <p:sp>
        <p:nvSpPr>
          <p:cNvPr id="118" name="Rectangle 117">
            <a:extLst>
              <a:ext uri="{FF2B5EF4-FFF2-40B4-BE49-F238E27FC236}">
                <a16:creationId xmlns:a16="http://schemas.microsoft.com/office/drawing/2014/main" id="{F9EEE915-05E7-4DF9-B560-69062BFA43CD}"/>
              </a:ext>
            </a:extLst>
          </p:cNvPr>
          <p:cNvSpPr/>
          <p:nvPr/>
        </p:nvSpPr>
        <p:spPr>
          <a:xfrm>
            <a:off x="5201153" y="7150822"/>
            <a:ext cx="2209113" cy="14016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TextBox 118">
            <a:extLst>
              <a:ext uri="{FF2B5EF4-FFF2-40B4-BE49-F238E27FC236}">
                <a16:creationId xmlns:a16="http://schemas.microsoft.com/office/drawing/2014/main" id="{6BFF1E26-9681-EA68-57CC-D5AB2CECF5B6}"/>
              </a:ext>
            </a:extLst>
          </p:cNvPr>
          <p:cNvSpPr txBox="1"/>
          <p:nvPr/>
        </p:nvSpPr>
        <p:spPr>
          <a:xfrm>
            <a:off x="2819997" y="6848739"/>
            <a:ext cx="2425887" cy="323165"/>
          </a:xfrm>
          <a:prstGeom prst="rect">
            <a:avLst/>
          </a:prstGeom>
          <a:noFill/>
        </p:spPr>
        <p:txBody>
          <a:bodyPr wrap="square" rtlCol="0">
            <a:spAutoFit/>
          </a:bodyPr>
          <a:lstStyle/>
          <a:p>
            <a:r>
              <a:rPr lang="en-GB" sz="500" b="1" dirty="0">
                <a:solidFill>
                  <a:srgbClr val="00B050"/>
                </a:solidFill>
              </a:rPr>
              <a:t>Directory </a:t>
            </a:r>
            <a:r>
              <a:rPr lang="en-GB" sz="500" b="1" dirty="0" err="1">
                <a:solidFill>
                  <a:srgbClr val="00B050"/>
                </a:solidFill>
              </a:rPr>
              <a:t>Syscalls</a:t>
            </a:r>
            <a:r>
              <a:rPr lang="en-GB" sz="500" dirty="0">
                <a:solidFill>
                  <a:srgbClr val="00B050"/>
                </a:solidFill>
              </a:rPr>
              <a:t>: </a:t>
            </a:r>
            <a:r>
              <a:rPr lang="en-GB" sz="500" i="1" u="sng" dirty="0">
                <a:solidFill>
                  <a:srgbClr val="00B050"/>
                </a:solidFill>
              </a:rPr>
              <a:t>s = </a:t>
            </a:r>
            <a:r>
              <a:rPr lang="en-GB" sz="500" i="1" u="sng" dirty="0" err="1">
                <a:solidFill>
                  <a:srgbClr val="00B050"/>
                </a:solidFill>
              </a:rPr>
              <a:t>mkdir</a:t>
            </a:r>
            <a:r>
              <a:rPr lang="en-GB" sz="500" i="1" u="sng" dirty="0">
                <a:solidFill>
                  <a:srgbClr val="00B050"/>
                </a:solidFill>
              </a:rPr>
              <a:t> (path, mode)</a:t>
            </a:r>
            <a:r>
              <a:rPr lang="en-GB" sz="500" dirty="0">
                <a:solidFill>
                  <a:srgbClr val="00B050"/>
                </a:solidFill>
              </a:rPr>
              <a:t>, </a:t>
            </a:r>
            <a:r>
              <a:rPr lang="en-GB" sz="500" i="1" u="sng" dirty="0">
                <a:solidFill>
                  <a:srgbClr val="00B050"/>
                </a:solidFill>
              </a:rPr>
              <a:t>s = </a:t>
            </a:r>
            <a:r>
              <a:rPr lang="en-GB" sz="500" i="1" u="sng" dirty="0" err="1">
                <a:solidFill>
                  <a:srgbClr val="00B050"/>
                </a:solidFill>
              </a:rPr>
              <a:t>rmdir</a:t>
            </a:r>
            <a:r>
              <a:rPr lang="en-GB" sz="500" i="1" u="sng" dirty="0">
                <a:solidFill>
                  <a:srgbClr val="00B050"/>
                </a:solidFill>
              </a:rPr>
              <a:t> (path)</a:t>
            </a:r>
            <a:r>
              <a:rPr lang="en-GB" sz="500" dirty="0">
                <a:solidFill>
                  <a:srgbClr val="00B050"/>
                </a:solidFill>
              </a:rPr>
              <a:t>, </a:t>
            </a:r>
            <a:r>
              <a:rPr lang="en-GB" sz="500" i="1" u="sng" dirty="0">
                <a:solidFill>
                  <a:srgbClr val="00B050"/>
                </a:solidFill>
              </a:rPr>
              <a:t>s = link (</a:t>
            </a:r>
            <a:r>
              <a:rPr lang="en-GB" sz="500" i="1" u="sng" dirty="0" err="1">
                <a:solidFill>
                  <a:srgbClr val="00B050"/>
                </a:solidFill>
              </a:rPr>
              <a:t>oldpath</a:t>
            </a:r>
            <a:r>
              <a:rPr lang="en-GB" sz="500" i="1" u="sng" dirty="0">
                <a:solidFill>
                  <a:srgbClr val="00B050"/>
                </a:solidFill>
              </a:rPr>
              <a:t>, </a:t>
            </a:r>
            <a:r>
              <a:rPr lang="en-GB" sz="500" i="1" u="sng" dirty="0" err="1">
                <a:solidFill>
                  <a:srgbClr val="00B050"/>
                </a:solidFill>
              </a:rPr>
              <a:t>newpath</a:t>
            </a:r>
            <a:r>
              <a:rPr lang="en-GB" sz="500" i="1" u="sng" dirty="0">
                <a:solidFill>
                  <a:srgbClr val="00B050"/>
                </a:solidFill>
              </a:rPr>
              <a:t>) </a:t>
            </a:r>
            <a:r>
              <a:rPr lang="en-GB" sz="500" dirty="0">
                <a:solidFill>
                  <a:srgbClr val="00B050"/>
                </a:solidFill>
              </a:rPr>
              <a:t>new hard link, </a:t>
            </a:r>
            <a:r>
              <a:rPr lang="en-GB" sz="500" i="1" u="sng" dirty="0">
                <a:solidFill>
                  <a:srgbClr val="00B050"/>
                </a:solidFill>
              </a:rPr>
              <a:t>s = unlink (path)</a:t>
            </a:r>
            <a:r>
              <a:rPr lang="en-GB" sz="500" dirty="0">
                <a:solidFill>
                  <a:srgbClr val="00B050"/>
                </a:solidFill>
              </a:rPr>
              <a:t>, </a:t>
            </a:r>
            <a:r>
              <a:rPr lang="en-GB" sz="500" i="1" u="sng" dirty="0">
                <a:solidFill>
                  <a:srgbClr val="00B050"/>
                </a:solidFill>
              </a:rPr>
              <a:t>s = </a:t>
            </a:r>
            <a:r>
              <a:rPr lang="en-GB" sz="500" i="1" u="sng" dirty="0" err="1">
                <a:solidFill>
                  <a:srgbClr val="00B050"/>
                </a:solidFill>
              </a:rPr>
              <a:t>chdir</a:t>
            </a:r>
            <a:r>
              <a:rPr lang="en-GB" sz="500" i="1" u="sng" dirty="0">
                <a:solidFill>
                  <a:srgbClr val="00B050"/>
                </a:solidFill>
              </a:rPr>
              <a:t> (path)</a:t>
            </a:r>
            <a:r>
              <a:rPr lang="en-GB" sz="500" dirty="0">
                <a:solidFill>
                  <a:srgbClr val="00B050"/>
                </a:solidFill>
              </a:rPr>
              <a:t>, </a:t>
            </a:r>
            <a:r>
              <a:rPr lang="en-GB" sz="500" i="1" u="sng" dirty="0" err="1">
                <a:solidFill>
                  <a:srgbClr val="00B050"/>
                </a:solidFill>
              </a:rPr>
              <a:t>dir</a:t>
            </a:r>
            <a:r>
              <a:rPr lang="en-GB" sz="500" i="1" u="sng" dirty="0">
                <a:solidFill>
                  <a:srgbClr val="00B050"/>
                </a:solidFill>
              </a:rPr>
              <a:t> = </a:t>
            </a:r>
            <a:r>
              <a:rPr lang="en-GB" sz="500" i="1" u="sng" dirty="0" err="1">
                <a:solidFill>
                  <a:srgbClr val="00B050"/>
                </a:solidFill>
              </a:rPr>
              <a:t>opendir</a:t>
            </a:r>
            <a:r>
              <a:rPr lang="en-GB" sz="500" i="1" u="sng" dirty="0">
                <a:solidFill>
                  <a:srgbClr val="00B050"/>
                </a:solidFill>
              </a:rPr>
              <a:t> (path)</a:t>
            </a:r>
            <a:r>
              <a:rPr lang="en-GB" sz="500" dirty="0">
                <a:solidFill>
                  <a:srgbClr val="00B050"/>
                </a:solidFill>
              </a:rPr>
              <a:t>, </a:t>
            </a:r>
            <a:r>
              <a:rPr lang="en-GB" sz="500" i="1" u="sng" dirty="0">
                <a:solidFill>
                  <a:srgbClr val="00B050"/>
                </a:solidFill>
              </a:rPr>
              <a:t>s = </a:t>
            </a:r>
            <a:r>
              <a:rPr lang="en-GB" sz="500" i="1" u="sng" dirty="0" err="1">
                <a:solidFill>
                  <a:srgbClr val="00B050"/>
                </a:solidFill>
              </a:rPr>
              <a:t>closedir</a:t>
            </a:r>
            <a:r>
              <a:rPr lang="en-GB" sz="500" i="1" u="sng" dirty="0">
                <a:solidFill>
                  <a:srgbClr val="00B050"/>
                </a:solidFill>
              </a:rPr>
              <a:t> (</a:t>
            </a:r>
            <a:r>
              <a:rPr lang="en-GB" sz="500" i="1" u="sng" dirty="0" err="1">
                <a:solidFill>
                  <a:srgbClr val="00B050"/>
                </a:solidFill>
              </a:rPr>
              <a:t>dir</a:t>
            </a:r>
            <a:r>
              <a:rPr lang="en-GB" sz="500" i="1" u="sng" dirty="0">
                <a:solidFill>
                  <a:srgbClr val="00B050"/>
                </a:solidFill>
              </a:rPr>
              <a:t>)</a:t>
            </a:r>
            <a:r>
              <a:rPr lang="en-GB" sz="500" dirty="0">
                <a:solidFill>
                  <a:srgbClr val="00B050"/>
                </a:solidFill>
              </a:rPr>
              <a:t>, </a:t>
            </a:r>
            <a:r>
              <a:rPr lang="en-GB" sz="500" i="1" u="sng" dirty="0" err="1">
                <a:solidFill>
                  <a:srgbClr val="00B050"/>
                </a:solidFill>
              </a:rPr>
              <a:t>dirent</a:t>
            </a:r>
            <a:r>
              <a:rPr lang="en-GB" sz="500" i="1" u="sng" dirty="0">
                <a:solidFill>
                  <a:srgbClr val="00B050"/>
                </a:solidFill>
              </a:rPr>
              <a:t> = </a:t>
            </a:r>
            <a:r>
              <a:rPr lang="en-GB" sz="500" i="1" u="sng" dirty="0" err="1">
                <a:solidFill>
                  <a:srgbClr val="00B050"/>
                </a:solidFill>
              </a:rPr>
              <a:t>readdir</a:t>
            </a:r>
            <a:r>
              <a:rPr lang="en-GB" sz="500" i="1" u="sng" dirty="0">
                <a:solidFill>
                  <a:srgbClr val="00B050"/>
                </a:solidFill>
              </a:rPr>
              <a:t> (</a:t>
            </a:r>
            <a:r>
              <a:rPr lang="en-GB" sz="500" i="1" u="sng" dirty="0" err="1">
                <a:solidFill>
                  <a:srgbClr val="00B050"/>
                </a:solidFill>
              </a:rPr>
              <a:t>dir</a:t>
            </a:r>
            <a:r>
              <a:rPr lang="en-GB" sz="500" i="1" u="sng" dirty="0">
                <a:solidFill>
                  <a:srgbClr val="00B050"/>
                </a:solidFill>
              </a:rPr>
              <a:t>) </a:t>
            </a:r>
            <a:r>
              <a:rPr lang="en-GB" sz="500" dirty="0">
                <a:solidFill>
                  <a:srgbClr val="00B050"/>
                </a:solidFill>
              </a:rPr>
              <a:t>R 1 entry from </a:t>
            </a:r>
            <a:r>
              <a:rPr lang="en-GB" sz="500" dirty="0" err="1">
                <a:solidFill>
                  <a:srgbClr val="00B050"/>
                </a:solidFill>
              </a:rPr>
              <a:t>dir</a:t>
            </a:r>
            <a:r>
              <a:rPr lang="en-GB" sz="500" dirty="0">
                <a:solidFill>
                  <a:srgbClr val="00B050"/>
                </a:solidFill>
              </a:rPr>
              <a:t>, </a:t>
            </a:r>
            <a:r>
              <a:rPr lang="en-GB" sz="500" i="1" u="sng" dirty="0" err="1">
                <a:solidFill>
                  <a:srgbClr val="00B050"/>
                </a:solidFill>
              </a:rPr>
              <a:t>rewinddir</a:t>
            </a:r>
            <a:r>
              <a:rPr lang="en-GB" sz="500" i="1" u="sng" dirty="0">
                <a:solidFill>
                  <a:srgbClr val="00B050"/>
                </a:solidFill>
              </a:rPr>
              <a:t> (</a:t>
            </a:r>
            <a:r>
              <a:rPr lang="en-GB" sz="500" i="1" u="sng" dirty="0" err="1">
                <a:solidFill>
                  <a:srgbClr val="00B050"/>
                </a:solidFill>
              </a:rPr>
              <a:t>dir</a:t>
            </a:r>
            <a:r>
              <a:rPr lang="en-GB" sz="500" i="1" u="sng" dirty="0">
                <a:solidFill>
                  <a:srgbClr val="00B050"/>
                </a:solidFill>
              </a:rPr>
              <a:t>) </a:t>
            </a:r>
            <a:r>
              <a:rPr lang="en-GB" sz="500" dirty="0">
                <a:solidFill>
                  <a:srgbClr val="00B050"/>
                </a:solidFill>
              </a:rPr>
              <a:t>rewind </a:t>
            </a:r>
            <a:r>
              <a:rPr lang="en-GB" sz="500" dirty="0" err="1">
                <a:solidFill>
                  <a:srgbClr val="00B050"/>
                </a:solidFill>
              </a:rPr>
              <a:t>dir</a:t>
            </a:r>
            <a:r>
              <a:rPr lang="en-GB" sz="500" dirty="0">
                <a:solidFill>
                  <a:srgbClr val="00B050"/>
                </a:solidFill>
              </a:rPr>
              <a:t> to re-read.</a:t>
            </a:r>
          </a:p>
        </p:txBody>
      </p:sp>
      <p:sp>
        <p:nvSpPr>
          <p:cNvPr id="120" name="Rectangle 119">
            <a:extLst>
              <a:ext uri="{FF2B5EF4-FFF2-40B4-BE49-F238E27FC236}">
                <a16:creationId xmlns:a16="http://schemas.microsoft.com/office/drawing/2014/main" id="{7120A290-8F71-5211-12E0-911EA90B292B}"/>
              </a:ext>
            </a:extLst>
          </p:cNvPr>
          <p:cNvSpPr/>
          <p:nvPr/>
        </p:nvSpPr>
        <p:spPr>
          <a:xfrm>
            <a:off x="2880214" y="6880378"/>
            <a:ext cx="2321129" cy="26377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TextBox 120">
            <a:extLst>
              <a:ext uri="{FF2B5EF4-FFF2-40B4-BE49-F238E27FC236}">
                <a16:creationId xmlns:a16="http://schemas.microsoft.com/office/drawing/2014/main" id="{DE8D7C27-1DD8-7EB0-F6A6-B816ECA78555}"/>
              </a:ext>
            </a:extLst>
          </p:cNvPr>
          <p:cNvSpPr txBox="1"/>
          <p:nvPr/>
        </p:nvSpPr>
        <p:spPr>
          <a:xfrm>
            <a:off x="2824448" y="7107938"/>
            <a:ext cx="2421436" cy="707886"/>
          </a:xfrm>
          <a:prstGeom prst="rect">
            <a:avLst/>
          </a:prstGeom>
          <a:noFill/>
        </p:spPr>
        <p:txBody>
          <a:bodyPr wrap="square" rtlCol="0">
            <a:spAutoFit/>
          </a:bodyPr>
          <a:lstStyle/>
          <a:p>
            <a:r>
              <a:rPr lang="en-GB" sz="500" b="1" dirty="0">
                <a:solidFill>
                  <a:srgbClr val="00B050"/>
                </a:solidFill>
              </a:rPr>
              <a:t>ext2fs</a:t>
            </a:r>
            <a:r>
              <a:rPr lang="en-GB" sz="500" dirty="0">
                <a:solidFill>
                  <a:srgbClr val="00B050"/>
                </a:solidFill>
              </a:rPr>
              <a:t>: the second </a:t>
            </a:r>
            <a:r>
              <a:rPr lang="en-GB" sz="500" dirty="0" err="1">
                <a:solidFill>
                  <a:srgbClr val="00B050"/>
                </a:solidFill>
              </a:rPr>
              <a:t>EXTended</a:t>
            </a:r>
            <a:r>
              <a:rPr lang="en-GB" sz="500" dirty="0">
                <a:solidFill>
                  <a:srgbClr val="00B050"/>
                </a:solidFill>
              </a:rPr>
              <a:t> File System is high-performance and robust (formerly standard, remains robust </a:t>
            </a:r>
            <a:r>
              <a:rPr lang="en-GB" sz="500" dirty="0" err="1">
                <a:solidFill>
                  <a:srgbClr val="00B050"/>
                </a:solidFill>
              </a:rPr>
              <a:t>tho</a:t>
            </a:r>
            <a:r>
              <a:rPr lang="en-GB" sz="500" dirty="0">
                <a:solidFill>
                  <a:srgbClr val="00B050"/>
                </a:solidFill>
              </a:rPr>
              <a:t>). Uses block sizes typically 2^ 10, 11, 12, or 13. 5% block reserved for root (safety mech to ensure root pcs can always run even after malicious ones use all disk space). ext2 </a:t>
            </a:r>
            <a:r>
              <a:rPr lang="en-GB" sz="500" dirty="0" err="1">
                <a:solidFill>
                  <a:srgbClr val="00B050"/>
                </a:solidFill>
              </a:rPr>
              <a:t>inode</a:t>
            </a:r>
            <a:r>
              <a:rPr lang="en-GB" sz="500" dirty="0">
                <a:solidFill>
                  <a:srgbClr val="00B050"/>
                </a:solidFill>
              </a:rPr>
              <a:t> used to rep </a:t>
            </a:r>
            <a:r>
              <a:rPr lang="en-GB" sz="500" dirty="0" err="1">
                <a:solidFill>
                  <a:srgbClr val="00B050"/>
                </a:solidFill>
              </a:rPr>
              <a:t>files+dirs</a:t>
            </a:r>
            <a:r>
              <a:rPr lang="en-GB" sz="500" dirty="0">
                <a:solidFill>
                  <a:srgbClr val="00B050"/>
                </a:solidFill>
              </a:rPr>
              <a:t>, uses 12 direct pointers, 13</a:t>
            </a:r>
            <a:r>
              <a:rPr lang="en-GB" sz="500" baseline="30000" dirty="0">
                <a:solidFill>
                  <a:srgbClr val="00B050"/>
                </a:solidFill>
              </a:rPr>
              <a:t>th</a:t>
            </a:r>
            <a:r>
              <a:rPr lang="en-GB" sz="500" dirty="0">
                <a:solidFill>
                  <a:srgbClr val="00B050"/>
                </a:solidFill>
              </a:rPr>
              <a:t> indirect, 14</a:t>
            </a:r>
            <a:r>
              <a:rPr lang="en-GB" sz="500" baseline="30000" dirty="0">
                <a:solidFill>
                  <a:srgbClr val="00B050"/>
                </a:solidFill>
              </a:rPr>
              <a:t>th</a:t>
            </a:r>
            <a:r>
              <a:rPr lang="en-GB" sz="500" dirty="0">
                <a:solidFill>
                  <a:srgbClr val="00B050"/>
                </a:solidFill>
              </a:rPr>
              <a:t> doubly, 15</a:t>
            </a:r>
            <a:r>
              <a:rPr lang="en-GB" sz="500" baseline="30000" dirty="0">
                <a:solidFill>
                  <a:srgbClr val="00B050"/>
                </a:solidFill>
              </a:rPr>
              <a:t>th</a:t>
            </a:r>
            <a:r>
              <a:rPr lang="en-GB" sz="500" dirty="0">
                <a:solidFill>
                  <a:srgbClr val="00B050"/>
                </a:solidFill>
              </a:rPr>
              <a:t> triple (fast access to small files, also allowing for large files). </a:t>
            </a:r>
            <a:r>
              <a:rPr lang="en-GB" sz="500" b="1" dirty="0">
                <a:solidFill>
                  <a:srgbClr val="00B050"/>
                </a:solidFill>
              </a:rPr>
              <a:t>Block Groups</a:t>
            </a:r>
            <a:r>
              <a:rPr lang="en-GB" sz="500" dirty="0">
                <a:solidFill>
                  <a:srgbClr val="00B050"/>
                </a:solidFill>
              </a:rPr>
              <a:t>: clusters of contiguous blocks. FS attempts to store related data in same BG. Reduces seek time for accessing groups of related data. BG structure: [superblock | group </a:t>
            </a:r>
            <a:r>
              <a:rPr lang="en-GB" sz="500" dirty="0" err="1">
                <a:solidFill>
                  <a:srgbClr val="00B050"/>
                </a:solidFill>
              </a:rPr>
              <a:t>descs</a:t>
            </a:r>
            <a:r>
              <a:rPr lang="en-GB" sz="500" dirty="0">
                <a:solidFill>
                  <a:srgbClr val="00B050"/>
                </a:solidFill>
              </a:rPr>
              <a:t> | block </a:t>
            </a:r>
            <a:r>
              <a:rPr lang="en-GB" sz="500" dirty="0" err="1">
                <a:solidFill>
                  <a:srgbClr val="00B050"/>
                </a:solidFill>
              </a:rPr>
              <a:t>alloc</a:t>
            </a:r>
            <a:r>
              <a:rPr lang="en-GB" sz="500" dirty="0">
                <a:solidFill>
                  <a:srgbClr val="00B050"/>
                </a:solidFill>
              </a:rPr>
              <a:t> bitmap | </a:t>
            </a:r>
            <a:r>
              <a:rPr lang="en-GB" sz="500" dirty="0" err="1">
                <a:solidFill>
                  <a:srgbClr val="00B050"/>
                </a:solidFill>
              </a:rPr>
              <a:t>inode</a:t>
            </a:r>
            <a:r>
              <a:rPr lang="en-GB" sz="500" dirty="0">
                <a:solidFill>
                  <a:srgbClr val="00B050"/>
                </a:solidFill>
              </a:rPr>
              <a:t> </a:t>
            </a:r>
            <a:r>
              <a:rPr lang="en-GB" sz="500" dirty="0" err="1">
                <a:solidFill>
                  <a:srgbClr val="00B050"/>
                </a:solidFill>
              </a:rPr>
              <a:t>alloc</a:t>
            </a:r>
            <a:r>
              <a:rPr lang="en-GB" sz="500" dirty="0">
                <a:solidFill>
                  <a:srgbClr val="00B050"/>
                </a:solidFill>
              </a:rPr>
              <a:t> bitmap | </a:t>
            </a:r>
            <a:r>
              <a:rPr lang="en-GB" sz="500" dirty="0" err="1">
                <a:solidFill>
                  <a:srgbClr val="00B050"/>
                </a:solidFill>
              </a:rPr>
              <a:t>inode</a:t>
            </a:r>
            <a:r>
              <a:rPr lang="en-GB" sz="500" dirty="0">
                <a:solidFill>
                  <a:srgbClr val="00B050"/>
                </a:solidFill>
              </a:rPr>
              <a:t> table | data blocks].</a:t>
            </a:r>
          </a:p>
        </p:txBody>
      </p:sp>
      <p:sp>
        <p:nvSpPr>
          <p:cNvPr id="122" name="Rectangle 121">
            <a:extLst>
              <a:ext uri="{FF2B5EF4-FFF2-40B4-BE49-F238E27FC236}">
                <a16:creationId xmlns:a16="http://schemas.microsoft.com/office/drawing/2014/main" id="{9B5AF790-98D4-3E0B-960B-B78CAC0EE65A}"/>
              </a:ext>
            </a:extLst>
          </p:cNvPr>
          <p:cNvSpPr/>
          <p:nvPr/>
        </p:nvSpPr>
        <p:spPr>
          <a:xfrm>
            <a:off x="2878499" y="7145011"/>
            <a:ext cx="2321129" cy="6379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80C17979-C944-ECE7-1F0E-5066EBA3AA0E}"/>
              </a:ext>
            </a:extLst>
          </p:cNvPr>
          <p:cNvSpPr txBox="1"/>
          <p:nvPr/>
        </p:nvSpPr>
        <p:spPr>
          <a:xfrm>
            <a:off x="2810664" y="7755165"/>
            <a:ext cx="1504244" cy="630942"/>
          </a:xfrm>
          <a:prstGeom prst="rect">
            <a:avLst/>
          </a:prstGeom>
          <a:noFill/>
        </p:spPr>
        <p:txBody>
          <a:bodyPr wrap="square" rtlCol="0">
            <a:spAutoFit/>
          </a:bodyPr>
          <a:lstStyle/>
          <a:p>
            <a:r>
              <a:rPr lang="en-GB" sz="500" b="1" dirty="0">
                <a:solidFill>
                  <a:srgbClr val="D60093"/>
                </a:solidFill>
              </a:rPr>
              <a:t>Buses</a:t>
            </a:r>
            <a:r>
              <a:rPr lang="en-GB" sz="500" dirty="0">
                <a:solidFill>
                  <a:srgbClr val="D60093"/>
                </a:solidFill>
              </a:rPr>
              <a:t>: </a:t>
            </a:r>
            <a:r>
              <a:rPr lang="en-GB" sz="500" i="1" dirty="0">
                <a:solidFill>
                  <a:srgbClr val="D60093"/>
                </a:solidFill>
              </a:rPr>
              <a:t>Bus 1</a:t>
            </a:r>
            <a:r>
              <a:rPr lang="en-GB" sz="500" dirty="0">
                <a:solidFill>
                  <a:srgbClr val="D60093"/>
                </a:solidFill>
              </a:rPr>
              <a:t>: High bandwidth, low latency devices. Devs that can function at same speed as RAM. </a:t>
            </a:r>
            <a:r>
              <a:rPr lang="en-GB" sz="500" i="1" dirty="0">
                <a:solidFill>
                  <a:srgbClr val="D60093"/>
                </a:solidFill>
              </a:rPr>
              <a:t>Bus 2</a:t>
            </a:r>
            <a:r>
              <a:rPr lang="en-GB" sz="500" dirty="0">
                <a:solidFill>
                  <a:srgbClr val="D60093"/>
                </a:solidFill>
              </a:rPr>
              <a:t>: High bandwidth, medium latency </a:t>
            </a:r>
            <a:r>
              <a:rPr lang="en-GB" sz="500" dirty="0" err="1">
                <a:solidFill>
                  <a:srgbClr val="D60093"/>
                </a:solidFill>
              </a:rPr>
              <a:t>devs</a:t>
            </a:r>
            <a:r>
              <a:rPr lang="en-GB" sz="500" dirty="0">
                <a:solidFill>
                  <a:srgbClr val="D60093"/>
                </a:solidFill>
              </a:rPr>
              <a:t>. Devs have high </a:t>
            </a:r>
            <a:r>
              <a:rPr lang="en-GB" sz="500" dirty="0" err="1">
                <a:solidFill>
                  <a:srgbClr val="D60093"/>
                </a:solidFill>
              </a:rPr>
              <a:t>throughput+req</a:t>
            </a:r>
            <a:r>
              <a:rPr lang="en-GB" sz="500" dirty="0">
                <a:solidFill>
                  <a:srgbClr val="D60093"/>
                </a:solidFill>
              </a:rPr>
              <a:t> low latency but slower than mem (e.g. graphics cards, network). </a:t>
            </a:r>
            <a:r>
              <a:rPr lang="en-GB" sz="500" i="1" dirty="0">
                <a:solidFill>
                  <a:srgbClr val="D60093"/>
                </a:solidFill>
              </a:rPr>
              <a:t>Bus 3</a:t>
            </a:r>
            <a:r>
              <a:rPr lang="en-GB" sz="500" dirty="0">
                <a:solidFill>
                  <a:srgbClr val="D60093"/>
                </a:solidFill>
              </a:rPr>
              <a:t>: Other. Slower </a:t>
            </a:r>
            <a:r>
              <a:rPr lang="en-GB" sz="500" dirty="0" err="1">
                <a:solidFill>
                  <a:srgbClr val="D60093"/>
                </a:solidFill>
              </a:rPr>
              <a:t>devs</a:t>
            </a:r>
            <a:r>
              <a:rPr lang="en-GB" sz="500" dirty="0">
                <a:solidFill>
                  <a:srgbClr val="D60093"/>
                </a:solidFill>
              </a:rPr>
              <a:t>/dev with lower bandwidth (e.g. block devices – disk).</a:t>
            </a:r>
            <a:endParaRPr lang="en-GB" sz="500" b="1" dirty="0">
              <a:solidFill>
                <a:srgbClr val="D60093"/>
              </a:solidFill>
            </a:endParaRPr>
          </a:p>
        </p:txBody>
      </p:sp>
      <p:pic>
        <p:nvPicPr>
          <p:cNvPr id="1026" name="Picture 2">
            <a:extLst>
              <a:ext uri="{FF2B5EF4-FFF2-40B4-BE49-F238E27FC236}">
                <a16:creationId xmlns:a16="http://schemas.microsoft.com/office/drawing/2014/main" id="{D819EEB7-C812-3D86-CC9F-D93C2C9E4D37}"/>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4367" t="16626" r="32638" b="15570"/>
          <a:stretch/>
        </p:blipFill>
        <p:spPr bwMode="auto">
          <a:xfrm>
            <a:off x="4230590" y="7791425"/>
            <a:ext cx="965555" cy="942748"/>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Connector: Elbow 69">
            <a:extLst>
              <a:ext uri="{FF2B5EF4-FFF2-40B4-BE49-F238E27FC236}">
                <a16:creationId xmlns:a16="http://schemas.microsoft.com/office/drawing/2014/main" id="{0F2BFE65-2629-90B3-38CD-2AF2A8CD4F5C}"/>
              </a:ext>
            </a:extLst>
          </p:cNvPr>
          <p:cNvCxnSpPr/>
          <p:nvPr/>
        </p:nvCxnSpPr>
        <p:spPr>
          <a:xfrm>
            <a:off x="2941894" y="8358903"/>
            <a:ext cx="2254251" cy="399479"/>
          </a:xfrm>
          <a:prstGeom prst="bentConnector3">
            <a:avLst>
              <a:gd name="adj1" fmla="val 55916"/>
            </a:avLst>
          </a:prstGeom>
          <a:ln w="9525"/>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816C6E8-0C00-C247-D0DC-6489E29F271C}"/>
              </a:ext>
            </a:extLst>
          </p:cNvPr>
          <p:cNvCxnSpPr/>
          <p:nvPr/>
        </p:nvCxnSpPr>
        <p:spPr>
          <a:xfrm>
            <a:off x="5200042" y="8363667"/>
            <a:ext cx="0" cy="399479"/>
          </a:xfrm>
          <a:prstGeom prst="line">
            <a:avLst/>
          </a:prstGeom>
          <a:ln w="9525"/>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19FB7CA9-77F7-9DD2-F92B-77666EB659EC}"/>
              </a:ext>
            </a:extLst>
          </p:cNvPr>
          <p:cNvSpPr txBox="1"/>
          <p:nvPr/>
        </p:nvSpPr>
        <p:spPr>
          <a:xfrm>
            <a:off x="3139302" y="8318126"/>
            <a:ext cx="1143721" cy="553998"/>
          </a:xfrm>
          <a:prstGeom prst="rect">
            <a:avLst/>
          </a:prstGeom>
          <a:noFill/>
        </p:spPr>
        <p:txBody>
          <a:bodyPr wrap="square">
            <a:spAutoFit/>
          </a:bodyPr>
          <a:lstStyle/>
          <a:p>
            <a:r>
              <a:rPr lang="en-GB" sz="500" b="1" dirty="0">
                <a:solidFill>
                  <a:srgbClr val="FF0000"/>
                </a:solidFill>
                <a:sym typeface="Wingdings" panose="05000000000000000000" pitchFamily="2" charset="2"/>
              </a:rPr>
              <a:t> </a:t>
            </a:r>
            <a:r>
              <a:rPr lang="en-GB" sz="500" b="1" dirty="0">
                <a:solidFill>
                  <a:srgbClr val="FF0000"/>
                </a:solidFill>
              </a:rPr>
              <a:t>P1 </a:t>
            </a:r>
            <a:r>
              <a:rPr lang="en-GB" sz="500" b="1" dirty="0"/>
              <a:t>Multi-Level/Hierarchical Page Table</a:t>
            </a:r>
            <a:r>
              <a:rPr lang="en-GB" sz="500" dirty="0"/>
              <a:t>: Allocating non-</a:t>
            </a:r>
            <a:r>
              <a:rPr lang="en-GB" sz="500" dirty="0" err="1"/>
              <a:t>pg</a:t>
            </a:r>
            <a:r>
              <a:rPr lang="en-GB" sz="500" dirty="0"/>
              <a:t> sized mem can be hard so nice if </a:t>
            </a:r>
            <a:r>
              <a:rPr lang="en-GB" sz="500" dirty="0" err="1"/>
              <a:t>indiv</a:t>
            </a:r>
            <a:r>
              <a:rPr lang="en-GB" sz="500" dirty="0"/>
              <a:t> parts of </a:t>
            </a:r>
            <a:r>
              <a:rPr lang="en-GB" sz="500" dirty="0" err="1"/>
              <a:t>pg</a:t>
            </a:r>
            <a:r>
              <a:rPr lang="en-GB" sz="500" dirty="0"/>
              <a:t> table fit in 1 frame each (partially what multi-level PTs achieve). Single level wastes lots of mem.</a:t>
            </a:r>
          </a:p>
        </p:txBody>
      </p:sp>
      <p:sp>
        <p:nvSpPr>
          <p:cNvPr id="100" name="Rectangle 99">
            <a:extLst>
              <a:ext uri="{FF2B5EF4-FFF2-40B4-BE49-F238E27FC236}">
                <a16:creationId xmlns:a16="http://schemas.microsoft.com/office/drawing/2014/main" id="{EAF88C10-B62D-E0ED-DB40-D9D20E7ED2A5}"/>
              </a:ext>
            </a:extLst>
          </p:cNvPr>
          <p:cNvSpPr/>
          <p:nvPr/>
        </p:nvSpPr>
        <p:spPr>
          <a:xfrm>
            <a:off x="3206750" y="8358903"/>
            <a:ext cx="994842" cy="4723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66387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1526</TotalTime>
  <Words>13530</Words>
  <Application>Microsoft Office PowerPoint</Application>
  <PresentationFormat>Custom</PresentationFormat>
  <Paragraphs>156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Naashiya</dc:creator>
  <cp:lastModifiedBy>Ali, Naashiya</cp:lastModifiedBy>
  <cp:revision>503</cp:revision>
  <dcterms:created xsi:type="dcterms:W3CDTF">2023-04-11T00:06:33Z</dcterms:created>
  <dcterms:modified xsi:type="dcterms:W3CDTF">2023-04-21T22:10:16Z</dcterms:modified>
</cp:coreProperties>
</file>