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7415213" cy="10525125"/>
  <p:notesSz cx="6858000" cy="9144000"/>
  <p:defaultTextStyle>
    <a:defPPr>
      <a:defRPr lang="en-US"/>
    </a:defPPr>
    <a:lvl1pPr marL="0" algn="l" defTabSz="456569" rtl="0" eaLnBrk="1" latinLnBrk="0" hangingPunct="1">
      <a:defRPr sz="1800" kern="1200">
        <a:solidFill>
          <a:schemeClr val="tx1"/>
        </a:solidFill>
        <a:latin typeface="+mn-lt"/>
        <a:ea typeface="+mn-ea"/>
        <a:cs typeface="+mn-cs"/>
      </a:defRPr>
    </a:lvl1pPr>
    <a:lvl2pPr marL="456569" algn="l" defTabSz="456569" rtl="0" eaLnBrk="1" latinLnBrk="0" hangingPunct="1">
      <a:defRPr sz="1800" kern="1200">
        <a:solidFill>
          <a:schemeClr val="tx1"/>
        </a:solidFill>
        <a:latin typeface="+mn-lt"/>
        <a:ea typeface="+mn-ea"/>
        <a:cs typeface="+mn-cs"/>
      </a:defRPr>
    </a:lvl2pPr>
    <a:lvl3pPr marL="913139" algn="l" defTabSz="456569" rtl="0" eaLnBrk="1" latinLnBrk="0" hangingPunct="1">
      <a:defRPr sz="1800" kern="1200">
        <a:solidFill>
          <a:schemeClr val="tx1"/>
        </a:solidFill>
        <a:latin typeface="+mn-lt"/>
        <a:ea typeface="+mn-ea"/>
        <a:cs typeface="+mn-cs"/>
      </a:defRPr>
    </a:lvl3pPr>
    <a:lvl4pPr marL="1369707" algn="l" defTabSz="456569" rtl="0" eaLnBrk="1" latinLnBrk="0" hangingPunct="1">
      <a:defRPr sz="1800" kern="1200">
        <a:solidFill>
          <a:schemeClr val="tx1"/>
        </a:solidFill>
        <a:latin typeface="+mn-lt"/>
        <a:ea typeface="+mn-ea"/>
        <a:cs typeface="+mn-cs"/>
      </a:defRPr>
    </a:lvl4pPr>
    <a:lvl5pPr marL="1826277" algn="l" defTabSz="456569" rtl="0" eaLnBrk="1" latinLnBrk="0" hangingPunct="1">
      <a:defRPr sz="1800" kern="1200">
        <a:solidFill>
          <a:schemeClr val="tx1"/>
        </a:solidFill>
        <a:latin typeface="+mn-lt"/>
        <a:ea typeface="+mn-ea"/>
        <a:cs typeface="+mn-cs"/>
      </a:defRPr>
    </a:lvl5pPr>
    <a:lvl6pPr marL="2282846" algn="l" defTabSz="456569" rtl="0" eaLnBrk="1" latinLnBrk="0" hangingPunct="1">
      <a:defRPr sz="1800" kern="1200">
        <a:solidFill>
          <a:schemeClr val="tx1"/>
        </a:solidFill>
        <a:latin typeface="+mn-lt"/>
        <a:ea typeface="+mn-ea"/>
        <a:cs typeface="+mn-cs"/>
      </a:defRPr>
    </a:lvl6pPr>
    <a:lvl7pPr marL="2739416" algn="l" defTabSz="456569" rtl="0" eaLnBrk="1" latinLnBrk="0" hangingPunct="1">
      <a:defRPr sz="1800" kern="1200">
        <a:solidFill>
          <a:schemeClr val="tx1"/>
        </a:solidFill>
        <a:latin typeface="+mn-lt"/>
        <a:ea typeface="+mn-ea"/>
        <a:cs typeface="+mn-cs"/>
      </a:defRPr>
    </a:lvl7pPr>
    <a:lvl8pPr marL="3195984" algn="l" defTabSz="456569" rtl="0" eaLnBrk="1" latinLnBrk="0" hangingPunct="1">
      <a:defRPr sz="1800" kern="1200">
        <a:solidFill>
          <a:schemeClr val="tx1"/>
        </a:solidFill>
        <a:latin typeface="+mn-lt"/>
        <a:ea typeface="+mn-ea"/>
        <a:cs typeface="+mn-cs"/>
      </a:defRPr>
    </a:lvl8pPr>
    <a:lvl9pPr marL="3652554" algn="l" defTabSz="456569"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5">
          <p15:clr>
            <a:srgbClr val="A4A3A4"/>
          </p15:clr>
        </p15:guide>
        <p15:guide id="2" pos="23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502" autoAdjust="0"/>
    <p:restoredTop sz="94660"/>
  </p:normalViewPr>
  <p:slideViewPr>
    <p:cSldViewPr snapToGrid="0">
      <p:cViewPr>
        <p:scale>
          <a:sx n="100" d="100"/>
          <a:sy n="100" d="100"/>
        </p:scale>
        <p:origin x="52" y="-1780"/>
      </p:cViewPr>
      <p:guideLst>
        <p:guide orient="horz" pos="3315"/>
        <p:guide pos="23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56142" y="1722515"/>
            <a:ext cx="6302931" cy="3664303"/>
          </a:xfrm>
        </p:spPr>
        <p:txBody>
          <a:bodyPr anchor="b"/>
          <a:lstStyle>
            <a:lvl1pPr algn="ctr">
              <a:defRPr sz="4900"/>
            </a:lvl1pPr>
          </a:lstStyle>
          <a:p>
            <a:r>
              <a:rPr lang="en-US"/>
              <a:t>Click to edit Master title style</a:t>
            </a:r>
            <a:endParaRPr lang="en-US" dirty="0"/>
          </a:p>
        </p:txBody>
      </p:sp>
      <p:sp>
        <p:nvSpPr>
          <p:cNvPr id="3" name="Subtitle 2"/>
          <p:cNvSpPr>
            <a:spLocks noGrp="1"/>
          </p:cNvSpPr>
          <p:nvPr>
            <p:ph type="subTitle" idx="1"/>
          </p:nvPr>
        </p:nvSpPr>
        <p:spPr>
          <a:xfrm>
            <a:off x="926902" y="5528128"/>
            <a:ext cx="5561410" cy="2541135"/>
          </a:xfrm>
        </p:spPr>
        <p:txBody>
          <a:bodyPr/>
          <a:lstStyle>
            <a:lvl1pPr marL="0" indent="0" algn="ctr">
              <a:buNone/>
              <a:defRPr sz="2000"/>
            </a:lvl1pPr>
            <a:lvl2pPr marL="370231" indent="0" algn="ctr">
              <a:buNone/>
              <a:defRPr sz="1600"/>
            </a:lvl2pPr>
            <a:lvl3pPr marL="740464" indent="0" algn="ctr">
              <a:buNone/>
              <a:defRPr sz="1500"/>
            </a:lvl3pPr>
            <a:lvl4pPr marL="1110696" indent="0" algn="ctr">
              <a:buNone/>
              <a:defRPr sz="1300"/>
            </a:lvl4pPr>
            <a:lvl5pPr marL="1480928" indent="0" algn="ctr">
              <a:buNone/>
              <a:defRPr sz="1300"/>
            </a:lvl5pPr>
            <a:lvl6pPr marL="1851160" indent="0" algn="ctr">
              <a:buNone/>
              <a:defRPr sz="1300"/>
            </a:lvl6pPr>
            <a:lvl7pPr marL="2221392" indent="0" algn="ctr">
              <a:buNone/>
              <a:defRPr sz="1300"/>
            </a:lvl7pPr>
            <a:lvl8pPr marL="2591623" indent="0" algn="ctr">
              <a:buNone/>
              <a:defRPr sz="1300"/>
            </a:lvl8pPr>
            <a:lvl9pPr marL="2961856" indent="0" algn="ctr">
              <a:buNone/>
              <a:defRPr sz="13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E65A0A-9249-40F6-94E7-41379ADA14B5}" type="datetimeFigureOut">
              <a:rPr lang="en-GB" smtClean="0"/>
              <a:t>22/04/2023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568D06-64FD-49C0-8183-E1E00C373DF1}" type="slidenum">
              <a:rPr lang="en-GB" smtClean="0"/>
              <a:t>‹#›</a:t>
            </a:fld>
            <a:endParaRPr lang="en-GB"/>
          </a:p>
        </p:txBody>
      </p:sp>
    </p:spTree>
    <p:extLst>
      <p:ext uri="{BB962C8B-B14F-4D97-AF65-F5344CB8AC3E}">
        <p14:creationId xmlns:p14="http://schemas.microsoft.com/office/powerpoint/2010/main" val="1214944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E65A0A-9249-40F6-94E7-41379ADA14B5}" type="datetimeFigureOut">
              <a:rPr lang="en-GB" smtClean="0"/>
              <a:t>22/04/2023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568D06-64FD-49C0-8183-E1E00C373DF1}" type="slidenum">
              <a:rPr lang="en-GB" smtClean="0"/>
              <a:t>‹#›</a:t>
            </a:fld>
            <a:endParaRPr lang="en-GB"/>
          </a:p>
        </p:txBody>
      </p:sp>
    </p:spTree>
    <p:extLst>
      <p:ext uri="{BB962C8B-B14F-4D97-AF65-F5344CB8AC3E}">
        <p14:creationId xmlns:p14="http://schemas.microsoft.com/office/powerpoint/2010/main" val="1370426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6513" y="560365"/>
            <a:ext cx="1598905" cy="891955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09797" y="560365"/>
            <a:ext cx="4704026" cy="891955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E65A0A-9249-40F6-94E7-41379ADA14B5}" type="datetimeFigureOut">
              <a:rPr lang="en-GB" smtClean="0"/>
              <a:t>22/04/2023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568D06-64FD-49C0-8183-E1E00C373DF1}" type="slidenum">
              <a:rPr lang="en-GB" smtClean="0"/>
              <a:t>‹#›</a:t>
            </a:fld>
            <a:endParaRPr lang="en-GB"/>
          </a:p>
        </p:txBody>
      </p:sp>
    </p:spTree>
    <p:extLst>
      <p:ext uri="{BB962C8B-B14F-4D97-AF65-F5344CB8AC3E}">
        <p14:creationId xmlns:p14="http://schemas.microsoft.com/office/powerpoint/2010/main" val="975873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E65A0A-9249-40F6-94E7-41379ADA14B5}" type="datetimeFigureOut">
              <a:rPr lang="en-GB" smtClean="0"/>
              <a:t>22/04/2023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568D06-64FD-49C0-8183-E1E00C373DF1}" type="slidenum">
              <a:rPr lang="en-GB" smtClean="0"/>
              <a:t>‹#›</a:t>
            </a:fld>
            <a:endParaRPr lang="en-GB"/>
          </a:p>
        </p:txBody>
      </p:sp>
    </p:spTree>
    <p:extLst>
      <p:ext uri="{BB962C8B-B14F-4D97-AF65-F5344CB8AC3E}">
        <p14:creationId xmlns:p14="http://schemas.microsoft.com/office/powerpoint/2010/main" val="3747805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5935" y="2623975"/>
            <a:ext cx="6395621" cy="4378159"/>
          </a:xfrm>
        </p:spPr>
        <p:txBody>
          <a:bodyPr anchor="b"/>
          <a:lstStyle>
            <a:lvl1pPr>
              <a:defRPr sz="4900"/>
            </a:lvl1pPr>
          </a:lstStyle>
          <a:p>
            <a:r>
              <a:rPr lang="en-US"/>
              <a:t>Click to edit Master title style</a:t>
            </a:r>
            <a:endParaRPr lang="en-US" dirty="0"/>
          </a:p>
        </p:txBody>
      </p:sp>
      <p:sp>
        <p:nvSpPr>
          <p:cNvPr id="3" name="Text Placeholder 2"/>
          <p:cNvSpPr>
            <a:spLocks noGrp="1"/>
          </p:cNvSpPr>
          <p:nvPr>
            <p:ph type="body" idx="1"/>
          </p:nvPr>
        </p:nvSpPr>
        <p:spPr>
          <a:xfrm>
            <a:off x="505935" y="7043553"/>
            <a:ext cx="6395621" cy="2302370"/>
          </a:xfrm>
        </p:spPr>
        <p:txBody>
          <a:bodyPr/>
          <a:lstStyle>
            <a:lvl1pPr marL="0" indent="0">
              <a:buNone/>
              <a:defRPr sz="2000">
                <a:solidFill>
                  <a:schemeClr val="tx1"/>
                </a:solidFill>
              </a:defRPr>
            </a:lvl1pPr>
            <a:lvl2pPr marL="370231" indent="0">
              <a:buNone/>
              <a:defRPr sz="1600">
                <a:solidFill>
                  <a:schemeClr val="tx1">
                    <a:tint val="75000"/>
                  </a:schemeClr>
                </a:solidFill>
              </a:defRPr>
            </a:lvl2pPr>
            <a:lvl3pPr marL="740464" indent="0">
              <a:buNone/>
              <a:defRPr sz="1500">
                <a:solidFill>
                  <a:schemeClr val="tx1">
                    <a:tint val="75000"/>
                  </a:schemeClr>
                </a:solidFill>
              </a:defRPr>
            </a:lvl3pPr>
            <a:lvl4pPr marL="1110696" indent="0">
              <a:buNone/>
              <a:defRPr sz="1300">
                <a:solidFill>
                  <a:schemeClr val="tx1">
                    <a:tint val="75000"/>
                  </a:schemeClr>
                </a:solidFill>
              </a:defRPr>
            </a:lvl4pPr>
            <a:lvl5pPr marL="1480928" indent="0">
              <a:buNone/>
              <a:defRPr sz="1300">
                <a:solidFill>
                  <a:schemeClr val="tx1">
                    <a:tint val="75000"/>
                  </a:schemeClr>
                </a:solidFill>
              </a:defRPr>
            </a:lvl5pPr>
            <a:lvl6pPr marL="1851160" indent="0">
              <a:buNone/>
              <a:defRPr sz="1300">
                <a:solidFill>
                  <a:schemeClr val="tx1">
                    <a:tint val="75000"/>
                  </a:schemeClr>
                </a:solidFill>
              </a:defRPr>
            </a:lvl6pPr>
            <a:lvl7pPr marL="2221392" indent="0">
              <a:buNone/>
              <a:defRPr sz="1300">
                <a:solidFill>
                  <a:schemeClr val="tx1">
                    <a:tint val="75000"/>
                  </a:schemeClr>
                </a:solidFill>
              </a:defRPr>
            </a:lvl7pPr>
            <a:lvl8pPr marL="2591623" indent="0">
              <a:buNone/>
              <a:defRPr sz="1300">
                <a:solidFill>
                  <a:schemeClr val="tx1">
                    <a:tint val="75000"/>
                  </a:schemeClr>
                </a:solidFill>
              </a:defRPr>
            </a:lvl8pPr>
            <a:lvl9pPr marL="2961856" indent="0">
              <a:buNone/>
              <a:defRPr sz="13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E65A0A-9249-40F6-94E7-41379ADA14B5}" type="datetimeFigureOut">
              <a:rPr lang="en-GB" smtClean="0"/>
              <a:t>22/04/2023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568D06-64FD-49C0-8183-E1E00C373DF1}" type="slidenum">
              <a:rPr lang="en-GB" smtClean="0"/>
              <a:t>‹#›</a:t>
            </a:fld>
            <a:endParaRPr lang="en-GB"/>
          </a:p>
        </p:txBody>
      </p:sp>
    </p:spTree>
    <p:extLst>
      <p:ext uri="{BB962C8B-B14F-4D97-AF65-F5344CB8AC3E}">
        <p14:creationId xmlns:p14="http://schemas.microsoft.com/office/powerpoint/2010/main" val="441682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9796" y="2801827"/>
            <a:ext cx="3151466" cy="66780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753951" y="2801827"/>
            <a:ext cx="3151466" cy="66780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E65A0A-9249-40F6-94E7-41379ADA14B5}" type="datetimeFigureOut">
              <a:rPr lang="en-GB" smtClean="0"/>
              <a:t>22/04/2023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E568D06-64FD-49C0-8183-E1E00C373DF1}" type="slidenum">
              <a:rPr lang="en-GB" smtClean="0"/>
              <a:t>‹#›</a:t>
            </a:fld>
            <a:endParaRPr lang="en-GB"/>
          </a:p>
        </p:txBody>
      </p:sp>
    </p:spTree>
    <p:extLst>
      <p:ext uri="{BB962C8B-B14F-4D97-AF65-F5344CB8AC3E}">
        <p14:creationId xmlns:p14="http://schemas.microsoft.com/office/powerpoint/2010/main" val="2755176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0763" y="560368"/>
            <a:ext cx="6395621" cy="2034371"/>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0764" y="2580118"/>
            <a:ext cx="3136982" cy="1264476"/>
          </a:xfrm>
        </p:spPr>
        <p:txBody>
          <a:bodyPr anchor="b"/>
          <a:lstStyle>
            <a:lvl1pPr marL="0" indent="0">
              <a:buNone/>
              <a:defRPr sz="2000" b="1"/>
            </a:lvl1pPr>
            <a:lvl2pPr marL="370231" indent="0">
              <a:buNone/>
              <a:defRPr sz="1600" b="1"/>
            </a:lvl2pPr>
            <a:lvl3pPr marL="740464" indent="0">
              <a:buNone/>
              <a:defRPr sz="1500" b="1"/>
            </a:lvl3pPr>
            <a:lvl4pPr marL="1110696" indent="0">
              <a:buNone/>
              <a:defRPr sz="1300" b="1"/>
            </a:lvl4pPr>
            <a:lvl5pPr marL="1480928" indent="0">
              <a:buNone/>
              <a:defRPr sz="1300" b="1"/>
            </a:lvl5pPr>
            <a:lvl6pPr marL="1851160" indent="0">
              <a:buNone/>
              <a:defRPr sz="1300" b="1"/>
            </a:lvl6pPr>
            <a:lvl7pPr marL="2221392" indent="0">
              <a:buNone/>
              <a:defRPr sz="1300" b="1"/>
            </a:lvl7pPr>
            <a:lvl8pPr marL="2591623" indent="0">
              <a:buNone/>
              <a:defRPr sz="1300" b="1"/>
            </a:lvl8pPr>
            <a:lvl9pPr marL="2961856" indent="0">
              <a:buNone/>
              <a:defRPr sz="1300" b="1"/>
            </a:lvl9pPr>
          </a:lstStyle>
          <a:p>
            <a:pPr lvl="0"/>
            <a:r>
              <a:rPr lang="en-US"/>
              <a:t>Click to edit Master text styles</a:t>
            </a:r>
          </a:p>
        </p:txBody>
      </p:sp>
      <p:sp>
        <p:nvSpPr>
          <p:cNvPr id="4" name="Content Placeholder 3"/>
          <p:cNvSpPr>
            <a:spLocks noGrp="1"/>
          </p:cNvSpPr>
          <p:nvPr>
            <p:ph sz="half" idx="2"/>
          </p:nvPr>
        </p:nvSpPr>
        <p:spPr>
          <a:xfrm>
            <a:off x="510764" y="3844595"/>
            <a:ext cx="3136982" cy="56548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53952" y="2580118"/>
            <a:ext cx="3152431" cy="1264476"/>
          </a:xfrm>
        </p:spPr>
        <p:txBody>
          <a:bodyPr anchor="b"/>
          <a:lstStyle>
            <a:lvl1pPr marL="0" indent="0">
              <a:buNone/>
              <a:defRPr sz="2000" b="1"/>
            </a:lvl1pPr>
            <a:lvl2pPr marL="370231" indent="0">
              <a:buNone/>
              <a:defRPr sz="1600" b="1"/>
            </a:lvl2pPr>
            <a:lvl3pPr marL="740464" indent="0">
              <a:buNone/>
              <a:defRPr sz="1500" b="1"/>
            </a:lvl3pPr>
            <a:lvl4pPr marL="1110696" indent="0">
              <a:buNone/>
              <a:defRPr sz="1300" b="1"/>
            </a:lvl4pPr>
            <a:lvl5pPr marL="1480928" indent="0">
              <a:buNone/>
              <a:defRPr sz="1300" b="1"/>
            </a:lvl5pPr>
            <a:lvl6pPr marL="1851160" indent="0">
              <a:buNone/>
              <a:defRPr sz="1300" b="1"/>
            </a:lvl6pPr>
            <a:lvl7pPr marL="2221392" indent="0">
              <a:buNone/>
              <a:defRPr sz="1300" b="1"/>
            </a:lvl7pPr>
            <a:lvl8pPr marL="2591623" indent="0">
              <a:buNone/>
              <a:defRPr sz="1300" b="1"/>
            </a:lvl8pPr>
            <a:lvl9pPr marL="2961856" indent="0">
              <a:buNone/>
              <a:defRPr sz="1300" b="1"/>
            </a:lvl9pPr>
          </a:lstStyle>
          <a:p>
            <a:pPr lvl="0"/>
            <a:r>
              <a:rPr lang="en-US"/>
              <a:t>Click to edit Master text styles</a:t>
            </a:r>
          </a:p>
        </p:txBody>
      </p:sp>
      <p:sp>
        <p:nvSpPr>
          <p:cNvPr id="6" name="Content Placeholder 5"/>
          <p:cNvSpPr>
            <a:spLocks noGrp="1"/>
          </p:cNvSpPr>
          <p:nvPr>
            <p:ph sz="quarter" idx="4"/>
          </p:nvPr>
        </p:nvSpPr>
        <p:spPr>
          <a:xfrm>
            <a:off x="3753952" y="3844595"/>
            <a:ext cx="3152431" cy="56548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E65A0A-9249-40F6-94E7-41379ADA14B5}" type="datetimeFigureOut">
              <a:rPr lang="en-GB" smtClean="0"/>
              <a:t>22/04/2023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E568D06-64FD-49C0-8183-E1E00C373DF1}" type="slidenum">
              <a:rPr lang="en-GB" smtClean="0"/>
              <a:t>‹#›</a:t>
            </a:fld>
            <a:endParaRPr lang="en-GB"/>
          </a:p>
        </p:txBody>
      </p:sp>
    </p:spTree>
    <p:extLst>
      <p:ext uri="{BB962C8B-B14F-4D97-AF65-F5344CB8AC3E}">
        <p14:creationId xmlns:p14="http://schemas.microsoft.com/office/powerpoint/2010/main" val="3230131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E65A0A-9249-40F6-94E7-41379ADA14B5}" type="datetimeFigureOut">
              <a:rPr lang="en-GB" smtClean="0"/>
              <a:t>22/04/2023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E568D06-64FD-49C0-8183-E1E00C373DF1}" type="slidenum">
              <a:rPr lang="en-GB" smtClean="0"/>
              <a:t>‹#›</a:t>
            </a:fld>
            <a:endParaRPr lang="en-GB"/>
          </a:p>
        </p:txBody>
      </p:sp>
    </p:spTree>
    <p:extLst>
      <p:ext uri="{BB962C8B-B14F-4D97-AF65-F5344CB8AC3E}">
        <p14:creationId xmlns:p14="http://schemas.microsoft.com/office/powerpoint/2010/main" val="2255271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E65A0A-9249-40F6-94E7-41379ADA14B5}" type="datetimeFigureOut">
              <a:rPr lang="en-GB" smtClean="0"/>
              <a:t>22/04/2023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E568D06-64FD-49C0-8183-E1E00C373DF1}" type="slidenum">
              <a:rPr lang="en-GB" smtClean="0"/>
              <a:t>‹#›</a:t>
            </a:fld>
            <a:endParaRPr lang="en-GB"/>
          </a:p>
        </p:txBody>
      </p:sp>
    </p:spTree>
    <p:extLst>
      <p:ext uri="{BB962C8B-B14F-4D97-AF65-F5344CB8AC3E}">
        <p14:creationId xmlns:p14="http://schemas.microsoft.com/office/powerpoint/2010/main" val="1797528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0763" y="701676"/>
            <a:ext cx="2391599" cy="2455863"/>
          </a:xfrm>
        </p:spPr>
        <p:txBody>
          <a:bodyPr anchor="b"/>
          <a:lstStyle>
            <a:lvl1pPr>
              <a:defRPr sz="2600"/>
            </a:lvl1pPr>
          </a:lstStyle>
          <a:p>
            <a:r>
              <a:rPr lang="en-US"/>
              <a:t>Click to edit Master title style</a:t>
            </a:r>
            <a:endParaRPr lang="en-US" dirty="0"/>
          </a:p>
        </p:txBody>
      </p:sp>
      <p:sp>
        <p:nvSpPr>
          <p:cNvPr id="3" name="Content Placeholder 2"/>
          <p:cNvSpPr>
            <a:spLocks noGrp="1"/>
          </p:cNvSpPr>
          <p:nvPr>
            <p:ph idx="1"/>
          </p:nvPr>
        </p:nvSpPr>
        <p:spPr>
          <a:xfrm>
            <a:off x="3152431" y="1515425"/>
            <a:ext cx="3753952" cy="7479661"/>
          </a:xfrm>
        </p:spPr>
        <p:txBody>
          <a:bodyPr/>
          <a:lstStyle>
            <a:lvl1pPr>
              <a:defRPr sz="2600"/>
            </a:lvl1pPr>
            <a:lvl2pPr>
              <a:defRPr sz="2300"/>
            </a:lvl2pPr>
            <a:lvl3pPr>
              <a:defRPr sz="20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0763" y="3157539"/>
            <a:ext cx="2391599" cy="5849729"/>
          </a:xfrm>
        </p:spPr>
        <p:txBody>
          <a:bodyPr/>
          <a:lstStyle>
            <a:lvl1pPr marL="0" indent="0">
              <a:buNone/>
              <a:defRPr sz="1300"/>
            </a:lvl1pPr>
            <a:lvl2pPr marL="370231" indent="0">
              <a:buNone/>
              <a:defRPr sz="1100"/>
            </a:lvl2pPr>
            <a:lvl3pPr marL="740464" indent="0">
              <a:buNone/>
              <a:defRPr sz="1000"/>
            </a:lvl3pPr>
            <a:lvl4pPr marL="1110696" indent="0">
              <a:buNone/>
              <a:defRPr sz="800"/>
            </a:lvl4pPr>
            <a:lvl5pPr marL="1480928" indent="0">
              <a:buNone/>
              <a:defRPr sz="800"/>
            </a:lvl5pPr>
            <a:lvl6pPr marL="1851160" indent="0">
              <a:buNone/>
              <a:defRPr sz="800"/>
            </a:lvl6pPr>
            <a:lvl7pPr marL="2221392" indent="0">
              <a:buNone/>
              <a:defRPr sz="800"/>
            </a:lvl7pPr>
            <a:lvl8pPr marL="2591623" indent="0">
              <a:buNone/>
              <a:defRPr sz="800"/>
            </a:lvl8pPr>
            <a:lvl9pPr marL="2961856"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F6E65A0A-9249-40F6-94E7-41379ADA14B5}" type="datetimeFigureOut">
              <a:rPr lang="en-GB" smtClean="0"/>
              <a:t>22/04/2023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E568D06-64FD-49C0-8183-E1E00C373DF1}" type="slidenum">
              <a:rPr lang="en-GB" smtClean="0"/>
              <a:t>‹#›</a:t>
            </a:fld>
            <a:endParaRPr lang="en-GB"/>
          </a:p>
        </p:txBody>
      </p:sp>
    </p:spTree>
    <p:extLst>
      <p:ext uri="{BB962C8B-B14F-4D97-AF65-F5344CB8AC3E}">
        <p14:creationId xmlns:p14="http://schemas.microsoft.com/office/powerpoint/2010/main" val="3969816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0763" y="701676"/>
            <a:ext cx="2391599" cy="2455863"/>
          </a:xfrm>
        </p:spPr>
        <p:txBody>
          <a:bodyPr anchor="b"/>
          <a:lstStyle>
            <a:lvl1pPr>
              <a:defRPr sz="2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152431" y="1515425"/>
            <a:ext cx="3753952" cy="7479661"/>
          </a:xfrm>
        </p:spPr>
        <p:txBody>
          <a:bodyPr anchor="t"/>
          <a:lstStyle>
            <a:lvl1pPr marL="0" indent="0">
              <a:buNone/>
              <a:defRPr sz="2600"/>
            </a:lvl1pPr>
            <a:lvl2pPr marL="370231" indent="0">
              <a:buNone/>
              <a:defRPr sz="2300"/>
            </a:lvl2pPr>
            <a:lvl3pPr marL="740464" indent="0">
              <a:buNone/>
              <a:defRPr sz="2000"/>
            </a:lvl3pPr>
            <a:lvl4pPr marL="1110696" indent="0">
              <a:buNone/>
              <a:defRPr sz="1600"/>
            </a:lvl4pPr>
            <a:lvl5pPr marL="1480928" indent="0">
              <a:buNone/>
              <a:defRPr sz="1600"/>
            </a:lvl5pPr>
            <a:lvl6pPr marL="1851160" indent="0">
              <a:buNone/>
              <a:defRPr sz="1600"/>
            </a:lvl6pPr>
            <a:lvl7pPr marL="2221392" indent="0">
              <a:buNone/>
              <a:defRPr sz="1600"/>
            </a:lvl7pPr>
            <a:lvl8pPr marL="2591623" indent="0">
              <a:buNone/>
              <a:defRPr sz="1600"/>
            </a:lvl8pPr>
            <a:lvl9pPr marL="2961856"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10763" y="3157539"/>
            <a:ext cx="2391599" cy="5849729"/>
          </a:xfrm>
        </p:spPr>
        <p:txBody>
          <a:bodyPr/>
          <a:lstStyle>
            <a:lvl1pPr marL="0" indent="0">
              <a:buNone/>
              <a:defRPr sz="1300"/>
            </a:lvl1pPr>
            <a:lvl2pPr marL="370231" indent="0">
              <a:buNone/>
              <a:defRPr sz="1100"/>
            </a:lvl2pPr>
            <a:lvl3pPr marL="740464" indent="0">
              <a:buNone/>
              <a:defRPr sz="1000"/>
            </a:lvl3pPr>
            <a:lvl4pPr marL="1110696" indent="0">
              <a:buNone/>
              <a:defRPr sz="800"/>
            </a:lvl4pPr>
            <a:lvl5pPr marL="1480928" indent="0">
              <a:buNone/>
              <a:defRPr sz="800"/>
            </a:lvl5pPr>
            <a:lvl6pPr marL="1851160" indent="0">
              <a:buNone/>
              <a:defRPr sz="800"/>
            </a:lvl6pPr>
            <a:lvl7pPr marL="2221392" indent="0">
              <a:buNone/>
              <a:defRPr sz="800"/>
            </a:lvl7pPr>
            <a:lvl8pPr marL="2591623" indent="0">
              <a:buNone/>
              <a:defRPr sz="800"/>
            </a:lvl8pPr>
            <a:lvl9pPr marL="2961856"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F6E65A0A-9249-40F6-94E7-41379ADA14B5}" type="datetimeFigureOut">
              <a:rPr lang="en-GB" smtClean="0"/>
              <a:t>22/04/2023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E568D06-64FD-49C0-8183-E1E00C373DF1}" type="slidenum">
              <a:rPr lang="en-GB" smtClean="0"/>
              <a:t>‹#›</a:t>
            </a:fld>
            <a:endParaRPr lang="en-GB"/>
          </a:p>
        </p:txBody>
      </p:sp>
    </p:spTree>
    <p:extLst>
      <p:ext uri="{BB962C8B-B14F-4D97-AF65-F5344CB8AC3E}">
        <p14:creationId xmlns:p14="http://schemas.microsoft.com/office/powerpoint/2010/main" val="560407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9797" y="560368"/>
            <a:ext cx="6395621" cy="2034371"/>
          </a:xfrm>
          <a:prstGeom prst="rect">
            <a:avLst/>
          </a:prstGeom>
        </p:spPr>
        <p:txBody>
          <a:bodyPr vert="horz" lIns="91314" tIns="45656" rIns="91314" bIns="45656"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9797" y="2801827"/>
            <a:ext cx="6395621" cy="6678096"/>
          </a:xfrm>
          <a:prstGeom prst="rect">
            <a:avLst/>
          </a:prstGeom>
        </p:spPr>
        <p:txBody>
          <a:bodyPr vert="horz" lIns="91314" tIns="45656" rIns="91314" bIns="456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09797" y="9755235"/>
            <a:ext cx="1668423" cy="560365"/>
          </a:xfrm>
          <a:prstGeom prst="rect">
            <a:avLst/>
          </a:prstGeom>
        </p:spPr>
        <p:txBody>
          <a:bodyPr vert="horz" lIns="91314" tIns="45656" rIns="91314" bIns="45656" rtlCol="0" anchor="ctr"/>
          <a:lstStyle>
            <a:lvl1pPr algn="l">
              <a:defRPr sz="1000">
                <a:solidFill>
                  <a:schemeClr val="tx1">
                    <a:tint val="75000"/>
                  </a:schemeClr>
                </a:solidFill>
              </a:defRPr>
            </a:lvl1pPr>
          </a:lstStyle>
          <a:p>
            <a:fld id="{F6E65A0A-9249-40F6-94E7-41379ADA14B5}" type="datetimeFigureOut">
              <a:rPr lang="en-GB" smtClean="0"/>
              <a:t>22/04/2023</a:t>
            </a:fld>
            <a:endParaRPr lang="en-GB"/>
          </a:p>
        </p:txBody>
      </p:sp>
      <p:sp>
        <p:nvSpPr>
          <p:cNvPr id="5" name="Footer Placeholder 4"/>
          <p:cNvSpPr>
            <a:spLocks noGrp="1"/>
          </p:cNvSpPr>
          <p:nvPr>
            <p:ph type="ftr" sz="quarter" idx="3"/>
          </p:nvPr>
        </p:nvSpPr>
        <p:spPr>
          <a:xfrm>
            <a:off x="2456290" y="9755235"/>
            <a:ext cx="2502634" cy="560365"/>
          </a:xfrm>
          <a:prstGeom prst="rect">
            <a:avLst/>
          </a:prstGeom>
        </p:spPr>
        <p:txBody>
          <a:bodyPr vert="horz" lIns="91314" tIns="45656" rIns="91314" bIns="45656" rtlCol="0" anchor="ctr"/>
          <a:lstStyle>
            <a:lvl1pPr algn="ctr">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236994" y="9755235"/>
            <a:ext cx="1668423" cy="560365"/>
          </a:xfrm>
          <a:prstGeom prst="rect">
            <a:avLst/>
          </a:prstGeom>
        </p:spPr>
        <p:txBody>
          <a:bodyPr vert="horz" lIns="91314" tIns="45656" rIns="91314" bIns="45656" rtlCol="0" anchor="ctr"/>
          <a:lstStyle>
            <a:lvl1pPr algn="r">
              <a:defRPr sz="1000">
                <a:solidFill>
                  <a:schemeClr val="tx1">
                    <a:tint val="75000"/>
                  </a:schemeClr>
                </a:solidFill>
              </a:defRPr>
            </a:lvl1pPr>
          </a:lstStyle>
          <a:p>
            <a:fld id="{9E568D06-64FD-49C0-8183-E1E00C373DF1}" type="slidenum">
              <a:rPr lang="en-GB" smtClean="0"/>
              <a:t>‹#›</a:t>
            </a:fld>
            <a:endParaRPr lang="en-GB"/>
          </a:p>
        </p:txBody>
      </p:sp>
    </p:spTree>
    <p:extLst>
      <p:ext uri="{BB962C8B-B14F-4D97-AF65-F5344CB8AC3E}">
        <p14:creationId xmlns:p14="http://schemas.microsoft.com/office/powerpoint/2010/main" val="3171740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40464"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185117" indent="-185117" algn="l" defTabSz="740464" rtl="0" eaLnBrk="1" latinLnBrk="0" hangingPunct="1">
        <a:lnSpc>
          <a:spcPct val="90000"/>
        </a:lnSpc>
        <a:spcBef>
          <a:spcPts val="810"/>
        </a:spcBef>
        <a:buFont typeface="Arial" panose="020B0604020202020204" pitchFamily="34" charset="0"/>
        <a:buChar char="•"/>
        <a:defRPr sz="2300" kern="1200">
          <a:solidFill>
            <a:schemeClr val="tx1"/>
          </a:solidFill>
          <a:latin typeface="+mn-lt"/>
          <a:ea typeface="+mn-ea"/>
          <a:cs typeface="+mn-cs"/>
        </a:defRPr>
      </a:lvl1pPr>
      <a:lvl2pPr marL="555348" indent="-185117" algn="l" defTabSz="740464" rtl="0" eaLnBrk="1" latinLnBrk="0" hangingPunct="1">
        <a:lnSpc>
          <a:spcPct val="90000"/>
        </a:lnSpc>
        <a:spcBef>
          <a:spcPts val="404"/>
        </a:spcBef>
        <a:buFont typeface="Arial" panose="020B0604020202020204" pitchFamily="34" charset="0"/>
        <a:buChar char="•"/>
        <a:defRPr sz="2000" kern="1200">
          <a:solidFill>
            <a:schemeClr val="tx1"/>
          </a:solidFill>
          <a:latin typeface="+mn-lt"/>
          <a:ea typeface="+mn-ea"/>
          <a:cs typeface="+mn-cs"/>
        </a:defRPr>
      </a:lvl2pPr>
      <a:lvl3pPr marL="925580" indent="-185117" algn="l" defTabSz="740464" rtl="0" eaLnBrk="1" latinLnBrk="0" hangingPunct="1">
        <a:lnSpc>
          <a:spcPct val="90000"/>
        </a:lnSpc>
        <a:spcBef>
          <a:spcPts val="404"/>
        </a:spcBef>
        <a:buFont typeface="Arial" panose="020B0604020202020204" pitchFamily="34" charset="0"/>
        <a:buChar char="•"/>
        <a:defRPr sz="1600" kern="1200">
          <a:solidFill>
            <a:schemeClr val="tx1"/>
          </a:solidFill>
          <a:latin typeface="+mn-lt"/>
          <a:ea typeface="+mn-ea"/>
          <a:cs typeface="+mn-cs"/>
        </a:defRPr>
      </a:lvl3pPr>
      <a:lvl4pPr marL="1295812" indent="-185117" algn="l" defTabSz="740464" rtl="0" eaLnBrk="1" latinLnBrk="0" hangingPunct="1">
        <a:lnSpc>
          <a:spcPct val="90000"/>
        </a:lnSpc>
        <a:spcBef>
          <a:spcPts val="404"/>
        </a:spcBef>
        <a:buFont typeface="Arial" panose="020B0604020202020204" pitchFamily="34" charset="0"/>
        <a:buChar char="•"/>
        <a:defRPr sz="1500" kern="1200">
          <a:solidFill>
            <a:schemeClr val="tx1"/>
          </a:solidFill>
          <a:latin typeface="+mn-lt"/>
          <a:ea typeface="+mn-ea"/>
          <a:cs typeface="+mn-cs"/>
        </a:defRPr>
      </a:lvl4pPr>
      <a:lvl5pPr marL="1666044" indent="-185117" algn="l" defTabSz="740464" rtl="0" eaLnBrk="1" latinLnBrk="0" hangingPunct="1">
        <a:lnSpc>
          <a:spcPct val="90000"/>
        </a:lnSpc>
        <a:spcBef>
          <a:spcPts val="404"/>
        </a:spcBef>
        <a:buFont typeface="Arial" panose="020B0604020202020204" pitchFamily="34" charset="0"/>
        <a:buChar char="•"/>
        <a:defRPr sz="1500" kern="1200">
          <a:solidFill>
            <a:schemeClr val="tx1"/>
          </a:solidFill>
          <a:latin typeface="+mn-lt"/>
          <a:ea typeface="+mn-ea"/>
          <a:cs typeface="+mn-cs"/>
        </a:defRPr>
      </a:lvl5pPr>
      <a:lvl6pPr marL="2036275" indent="-185117" algn="l" defTabSz="740464" rtl="0" eaLnBrk="1" latinLnBrk="0" hangingPunct="1">
        <a:lnSpc>
          <a:spcPct val="90000"/>
        </a:lnSpc>
        <a:spcBef>
          <a:spcPts val="404"/>
        </a:spcBef>
        <a:buFont typeface="Arial" panose="020B0604020202020204" pitchFamily="34" charset="0"/>
        <a:buChar char="•"/>
        <a:defRPr sz="1500" kern="1200">
          <a:solidFill>
            <a:schemeClr val="tx1"/>
          </a:solidFill>
          <a:latin typeface="+mn-lt"/>
          <a:ea typeface="+mn-ea"/>
          <a:cs typeface="+mn-cs"/>
        </a:defRPr>
      </a:lvl6pPr>
      <a:lvl7pPr marL="2406509" indent="-185117" algn="l" defTabSz="740464" rtl="0" eaLnBrk="1" latinLnBrk="0" hangingPunct="1">
        <a:lnSpc>
          <a:spcPct val="90000"/>
        </a:lnSpc>
        <a:spcBef>
          <a:spcPts val="404"/>
        </a:spcBef>
        <a:buFont typeface="Arial" panose="020B0604020202020204" pitchFamily="34" charset="0"/>
        <a:buChar char="•"/>
        <a:defRPr sz="1500" kern="1200">
          <a:solidFill>
            <a:schemeClr val="tx1"/>
          </a:solidFill>
          <a:latin typeface="+mn-lt"/>
          <a:ea typeface="+mn-ea"/>
          <a:cs typeface="+mn-cs"/>
        </a:defRPr>
      </a:lvl7pPr>
      <a:lvl8pPr marL="2776740" indent="-185117" algn="l" defTabSz="740464" rtl="0" eaLnBrk="1" latinLnBrk="0" hangingPunct="1">
        <a:lnSpc>
          <a:spcPct val="90000"/>
        </a:lnSpc>
        <a:spcBef>
          <a:spcPts val="404"/>
        </a:spcBef>
        <a:buFont typeface="Arial" panose="020B0604020202020204" pitchFamily="34" charset="0"/>
        <a:buChar char="•"/>
        <a:defRPr sz="1500" kern="1200">
          <a:solidFill>
            <a:schemeClr val="tx1"/>
          </a:solidFill>
          <a:latin typeface="+mn-lt"/>
          <a:ea typeface="+mn-ea"/>
          <a:cs typeface="+mn-cs"/>
        </a:defRPr>
      </a:lvl8pPr>
      <a:lvl9pPr marL="3146972" indent="-185117" algn="l" defTabSz="740464" rtl="0" eaLnBrk="1" latinLnBrk="0" hangingPunct="1">
        <a:lnSpc>
          <a:spcPct val="90000"/>
        </a:lnSpc>
        <a:spcBef>
          <a:spcPts val="404"/>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40464" rtl="0" eaLnBrk="1" latinLnBrk="0" hangingPunct="1">
        <a:defRPr sz="1500" kern="1200">
          <a:solidFill>
            <a:schemeClr val="tx1"/>
          </a:solidFill>
          <a:latin typeface="+mn-lt"/>
          <a:ea typeface="+mn-ea"/>
          <a:cs typeface="+mn-cs"/>
        </a:defRPr>
      </a:lvl1pPr>
      <a:lvl2pPr marL="370231" algn="l" defTabSz="740464" rtl="0" eaLnBrk="1" latinLnBrk="0" hangingPunct="1">
        <a:defRPr sz="1500" kern="1200">
          <a:solidFill>
            <a:schemeClr val="tx1"/>
          </a:solidFill>
          <a:latin typeface="+mn-lt"/>
          <a:ea typeface="+mn-ea"/>
          <a:cs typeface="+mn-cs"/>
        </a:defRPr>
      </a:lvl2pPr>
      <a:lvl3pPr marL="740464" algn="l" defTabSz="740464" rtl="0" eaLnBrk="1" latinLnBrk="0" hangingPunct="1">
        <a:defRPr sz="1500" kern="1200">
          <a:solidFill>
            <a:schemeClr val="tx1"/>
          </a:solidFill>
          <a:latin typeface="+mn-lt"/>
          <a:ea typeface="+mn-ea"/>
          <a:cs typeface="+mn-cs"/>
        </a:defRPr>
      </a:lvl3pPr>
      <a:lvl4pPr marL="1110696" algn="l" defTabSz="740464" rtl="0" eaLnBrk="1" latinLnBrk="0" hangingPunct="1">
        <a:defRPr sz="1500" kern="1200">
          <a:solidFill>
            <a:schemeClr val="tx1"/>
          </a:solidFill>
          <a:latin typeface="+mn-lt"/>
          <a:ea typeface="+mn-ea"/>
          <a:cs typeface="+mn-cs"/>
        </a:defRPr>
      </a:lvl4pPr>
      <a:lvl5pPr marL="1480928" algn="l" defTabSz="740464" rtl="0" eaLnBrk="1" latinLnBrk="0" hangingPunct="1">
        <a:defRPr sz="1500" kern="1200">
          <a:solidFill>
            <a:schemeClr val="tx1"/>
          </a:solidFill>
          <a:latin typeface="+mn-lt"/>
          <a:ea typeface="+mn-ea"/>
          <a:cs typeface="+mn-cs"/>
        </a:defRPr>
      </a:lvl5pPr>
      <a:lvl6pPr marL="1851160" algn="l" defTabSz="740464" rtl="0" eaLnBrk="1" latinLnBrk="0" hangingPunct="1">
        <a:defRPr sz="1500" kern="1200">
          <a:solidFill>
            <a:schemeClr val="tx1"/>
          </a:solidFill>
          <a:latin typeface="+mn-lt"/>
          <a:ea typeface="+mn-ea"/>
          <a:cs typeface="+mn-cs"/>
        </a:defRPr>
      </a:lvl6pPr>
      <a:lvl7pPr marL="2221392" algn="l" defTabSz="740464" rtl="0" eaLnBrk="1" latinLnBrk="0" hangingPunct="1">
        <a:defRPr sz="1500" kern="1200">
          <a:solidFill>
            <a:schemeClr val="tx1"/>
          </a:solidFill>
          <a:latin typeface="+mn-lt"/>
          <a:ea typeface="+mn-ea"/>
          <a:cs typeface="+mn-cs"/>
        </a:defRPr>
      </a:lvl7pPr>
      <a:lvl8pPr marL="2591623" algn="l" defTabSz="740464" rtl="0" eaLnBrk="1" latinLnBrk="0" hangingPunct="1">
        <a:defRPr sz="1500" kern="1200">
          <a:solidFill>
            <a:schemeClr val="tx1"/>
          </a:solidFill>
          <a:latin typeface="+mn-lt"/>
          <a:ea typeface="+mn-ea"/>
          <a:cs typeface="+mn-cs"/>
        </a:defRPr>
      </a:lvl8pPr>
      <a:lvl9pPr marL="2961856" algn="l" defTabSz="740464"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microsoft.com/office/2007/relationships/hdphoto" Target="../media/hdphoto1.wdp"/><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32.png"/><Relationship Id="rId3" Type="http://schemas.openxmlformats.org/officeDocument/2006/relationships/image" Target="../media/image17.png"/><Relationship Id="rId21" Type="http://schemas.openxmlformats.org/officeDocument/2006/relationships/image" Target="../media/image35.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 Type="http://schemas.openxmlformats.org/officeDocument/2006/relationships/image" Target="../media/image16.png"/><Relationship Id="rId16" Type="http://schemas.openxmlformats.org/officeDocument/2006/relationships/image" Target="../media/image30.png"/><Relationship Id="rId20"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23" Type="http://schemas.openxmlformats.org/officeDocument/2006/relationships/image" Target="../media/image37.png"/><Relationship Id="rId10" Type="http://schemas.openxmlformats.org/officeDocument/2006/relationships/image" Target="../media/image24.png"/><Relationship Id="rId19" Type="http://schemas.openxmlformats.org/officeDocument/2006/relationships/image" Target="../media/image33.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4433029D-048F-8A7E-710B-D0BE838000AB}"/>
              </a:ext>
            </a:extLst>
          </p:cNvPr>
          <p:cNvPicPr>
            <a:picLocks noChangeAspect="1"/>
          </p:cNvPicPr>
          <p:nvPr/>
        </p:nvPicPr>
        <p:blipFill>
          <a:blip r:embed="rId2"/>
          <a:stretch>
            <a:fillRect/>
          </a:stretch>
        </p:blipFill>
        <p:spPr>
          <a:xfrm>
            <a:off x="4701954" y="8801633"/>
            <a:ext cx="1509899" cy="1382069"/>
          </a:xfrm>
          <a:prstGeom prst="rect">
            <a:avLst/>
          </a:prstGeom>
        </p:spPr>
      </p:pic>
      <p:sp>
        <p:nvSpPr>
          <p:cNvPr id="135" name="Rectangle 134">
            <a:extLst>
              <a:ext uri="{FF2B5EF4-FFF2-40B4-BE49-F238E27FC236}">
                <a16:creationId xmlns:a16="http://schemas.microsoft.com/office/drawing/2014/main" id="{673D3C7A-4CE6-BFD4-815A-5B9F7A84F766}"/>
              </a:ext>
            </a:extLst>
          </p:cNvPr>
          <p:cNvSpPr/>
          <p:nvPr/>
        </p:nvSpPr>
        <p:spPr>
          <a:xfrm>
            <a:off x="0" y="1150976"/>
            <a:ext cx="1368310" cy="1136669"/>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14" tIns="45656" rIns="91314" bIns="45656" rtlCol="0" anchor="ctr"/>
          <a:lstStyle/>
          <a:p>
            <a:pPr algn="ctr"/>
            <a:endParaRPr lang="en-GB" sz="700" dirty="0">
              <a:solidFill>
                <a:schemeClr val="tx1"/>
              </a:solidFill>
            </a:endParaRPr>
          </a:p>
        </p:txBody>
      </p:sp>
      <p:sp>
        <p:nvSpPr>
          <p:cNvPr id="10" name="TextBox 9">
            <a:extLst>
              <a:ext uri="{FF2B5EF4-FFF2-40B4-BE49-F238E27FC236}">
                <a16:creationId xmlns:a16="http://schemas.microsoft.com/office/drawing/2014/main" id="{7214291E-88CA-54A5-19CB-150E3A9D9CC9}"/>
              </a:ext>
            </a:extLst>
          </p:cNvPr>
          <p:cNvSpPr txBox="1"/>
          <p:nvPr/>
        </p:nvSpPr>
        <p:spPr>
          <a:xfrm>
            <a:off x="0" y="304455"/>
            <a:ext cx="1368310" cy="844602"/>
          </a:xfrm>
          <a:prstGeom prst="rect">
            <a:avLst/>
          </a:prstGeom>
          <a:noFill/>
          <a:ln>
            <a:solidFill>
              <a:schemeClr val="tx1"/>
            </a:solidFill>
          </a:ln>
        </p:spPr>
        <p:txBody>
          <a:bodyPr wrap="square" lIns="91314" tIns="45656" rIns="91314" bIns="45656" rtlCol="0">
            <a:spAutoFit/>
          </a:bodyPr>
          <a:lstStyle/>
          <a:p>
            <a:r>
              <a:rPr lang="en-GB" sz="700" dirty="0"/>
              <a:t>Waterfall development: Requirement gathering → Analysis → Design → Coding → Testing → Deployment</a:t>
            </a:r>
          </a:p>
          <a:p>
            <a:r>
              <a:rPr lang="en-GB" sz="700" dirty="0">
                <a:sym typeface="Wingdings" panose="05000000000000000000" pitchFamily="2" charset="2"/>
              </a:rPr>
              <a:t>Not used these days, little scope for going back and reworking things</a:t>
            </a:r>
          </a:p>
        </p:txBody>
      </p:sp>
      <p:sp>
        <p:nvSpPr>
          <p:cNvPr id="125" name="TextBox 124">
            <a:extLst>
              <a:ext uri="{FF2B5EF4-FFF2-40B4-BE49-F238E27FC236}">
                <a16:creationId xmlns:a16="http://schemas.microsoft.com/office/drawing/2014/main" id="{A8D765D2-A787-3C54-8E7F-CA5E36D42D2A}"/>
              </a:ext>
            </a:extLst>
          </p:cNvPr>
          <p:cNvSpPr txBox="1"/>
          <p:nvPr/>
        </p:nvSpPr>
        <p:spPr>
          <a:xfrm>
            <a:off x="465193" y="0"/>
            <a:ext cx="6950021" cy="307129"/>
          </a:xfrm>
          <a:prstGeom prst="rect">
            <a:avLst/>
          </a:prstGeom>
          <a:noFill/>
          <a:ln>
            <a:solidFill>
              <a:schemeClr val="tx1"/>
            </a:solidFill>
          </a:ln>
        </p:spPr>
        <p:txBody>
          <a:bodyPr wrap="square" lIns="91314" tIns="45656" rIns="91314" bIns="45656" rtlCol="0">
            <a:spAutoFit/>
          </a:bodyPr>
          <a:lstStyle/>
          <a:p>
            <a:r>
              <a:rPr lang="en-GB" sz="700" dirty="0"/>
              <a:t>Cost of change: with bad design the cost of making changes is large and you end up with a “Ball of Mud”. Keep design simple and improving design over time allows for effective evolution and maintenance of the software. </a:t>
            </a:r>
            <a:endParaRPr lang="en-GB" sz="700" b="1" dirty="0">
              <a:sym typeface="Wingdings" panose="05000000000000000000" pitchFamily="2" charset="2"/>
            </a:endParaRPr>
          </a:p>
        </p:txBody>
      </p:sp>
      <p:sp>
        <p:nvSpPr>
          <p:cNvPr id="129" name="Rectangle 128">
            <a:extLst>
              <a:ext uri="{FF2B5EF4-FFF2-40B4-BE49-F238E27FC236}">
                <a16:creationId xmlns:a16="http://schemas.microsoft.com/office/drawing/2014/main" id="{AF5594CB-67E0-2658-E718-41E5BFC34834}"/>
              </a:ext>
            </a:extLst>
          </p:cNvPr>
          <p:cNvSpPr/>
          <p:nvPr/>
        </p:nvSpPr>
        <p:spPr>
          <a:xfrm>
            <a:off x="1" y="1"/>
            <a:ext cx="465191" cy="30712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14" tIns="45656" rIns="91314" bIns="45656" rtlCol="0" anchor="ctr"/>
          <a:lstStyle/>
          <a:p>
            <a:pPr algn="ctr"/>
            <a:r>
              <a:rPr lang="en-GB" sz="1400" dirty="0">
                <a:solidFill>
                  <a:schemeClr val="tx1"/>
                </a:solidFill>
              </a:rPr>
              <a:t>SED</a:t>
            </a:r>
          </a:p>
        </p:txBody>
      </p:sp>
      <p:sp>
        <p:nvSpPr>
          <p:cNvPr id="134" name="TextBox 133">
            <a:extLst>
              <a:ext uri="{FF2B5EF4-FFF2-40B4-BE49-F238E27FC236}">
                <a16:creationId xmlns:a16="http://schemas.microsoft.com/office/drawing/2014/main" id="{A89FF04E-BA98-33F3-54D5-5C2873AC322A}"/>
              </a:ext>
            </a:extLst>
          </p:cNvPr>
          <p:cNvSpPr txBox="1"/>
          <p:nvPr/>
        </p:nvSpPr>
        <p:spPr>
          <a:xfrm>
            <a:off x="-66307" y="1131688"/>
            <a:ext cx="1508114" cy="199633"/>
          </a:xfrm>
          <a:prstGeom prst="rect">
            <a:avLst/>
          </a:prstGeom>
          <a:noFill/>
          <a:ln>
            <a:noFill/>
          </a:ln>
        </p:spPr>
        <p:txBody>
          <a:bodyPr wrap="square" lIns="91314" tIns="45656" rIns="91314" bIns="45656" rtlCol="0">
            <a:spAutoFit/>
          </a:bodyPr>
          <a:lstStyle/>
          <a:p>
            <a:pPr algn="ctr"/>
            <a:r>
              <a:rPr lang="en-GB" sz="700" dirty="0"/>
              <a:t>Four Elements of Simple Design</a:t>
            </a:r>
          </a:p>
        </p:txBody>
      </p:sp>
      <p:sp>
        <p:nvSpPr>
          <p:cNvPr id="136" name="TextBox 135">
            <a:extLst>
              <a:ext uri="{FF2B5EF4-FFF2-40B4-BE49-F238E27FC236}">
                <a16:creationId xmlns:a16="http://schemas.microsoft.com/office/drawing/2014/main" id="{4395EB05-7214-F84E-D479-4DA26FEAFC18}"/>
              </a:ext>
            </a:extLst>
          </p:cNvPr>
          <p:cNvSpPr txBox="1"/>
          <p:nvPr/>
        </p:nvSpPr>
        <p:spPr>
          <a:xfrm>
            <a:off x="1368310" y="304456"/>
            <a:ext cx="6046903" cy="629612"/>
          </a:xfrm>
          <a:prstGeom prst="rect">
            <a:avLst/>
          </a:prstGeom>
          <a:noFill/>
          <a:ln>
            <a:solidFill>
              <a:schemeClr val="tx1"/>
            </a:solidFill>
          </a:ln>
        </p:spPr>
        <p:txBody>
          <a:bodyPr wrap="square" lIns="91314" tIns="45656" rIns="91314" bIns="45656" rtlCol="0">
            <a:spAutoFit/>
          </a:bodyPr>
          <a:lstStyle/>
          <a:p>
            <a:r>
              <a:rPr lang="en-GB" sz="700" dirty="0"/>
              <a:t>TDD (Test Driven Development):</a:t>
            </a:r>
          </a:p>
          <a:p>
            <a:r>
              <a:rPr lang="en-GB" sz="700" dirty="0"/>
              <a:t>Write a </a:t>
            </a:r>
            <a:r>
              <a:rPr lang="en-GB" sz="700" b="1" dirty="0"/>
              <a:t>failing test </a:t>
            </a:r>
            <a:r>
              <a:rPr lang="en-GB" sz="700" dirty="0"/>
              <a:t>→ Write </a:t>
            </a:r>
            <a:r>
              <a:rPr lang="en-GB" sz="700" b="1" dirty="0"/>
              <a:t>enough code to pass</a:t>
            </a:r>
            <a:r>
              <a:rPr lang="en-GB" sz="700" dirty="0"/>
              <a:t> the test → </a:t>
            </a:r>
            <a:r>
              <a:rPr lang="en-GB" sz="700" b="1" dirty="0"/>
              <a:t>Refactor</a:t>
            </a:r>
            <a:r>
              <a:rPr lang="en-GB" sz="700" dirty="0"/>
              <a:t> → </a:t>
            </a:r>
            <a:r>
              <a:rPr lang="en-GB" sz="700" b="1" dirty="0"/>
              <a:t>Repeat</a:t>
            </a:r>
          </a:p>
          <a:p>
            <a:r>
              <a:rPr lang="en-GB" sz="700" dirty="0">
                <a:sym typeface="Wingdings" panose="05000000000000000000" pitchFamily="2" charset="2"/>
              </a:rPr>
              <a:t>In other words:</a:t>
            </a:r>
          </a:p>
          <a:p>
            <a:r>
              <a:rPr lang="en-GB" sz="700" b="1" dirty="0"/>
              <a:t>API Design </a:t>
            </a:r>
            <a:r>
              <a:rPr lang="en-GB" sz="700" dirty="0"/>
              <a:t>(specifying how things should work) → </a:t>
            </a:r>
            <a:r>
              <a:rPr lang="en-GB" sz="700" b="1" dirty="0"/>
              <a:t>Internals Design</a:t>
            </a:r>
            <a:r>
              <a:rPr lang="en-GB" sz="700" dirty="0"/>
              <a:t> (initial implementation to achieve working code) → </a:t>
            </a:r>
            <a:r>
              <a:rPr lang="en-GB" sz="700" b="1" dirty="0"/>
              <a:t>Structural Design </a:t>
            </a:r>
            <a:r>
              <a:rPr lang="en-GB" sz="700" dirty="0"/>
              <a:t>(refactoring the design to avoid Ball of Mud, with safety net of tests to avoid breaking functionality)</a:t>
            </a:r>
            <a:endParaRPr lang="en-GB" sz="700" dirty="0">
              <a:sym typeface="Wingdings" panose="05000000000000000000" pitchFamily="2" charset="2"/>
            </a:endParaRPr>
          </a:p>
        </p:txBody>
      </p:sp>
      <p:sp>
        <p:nvSpPr>
          <p:cNvPr id="137" name="TextBox 136">
            <a:extLst>
              <a:ext uri="{FF2B5EF4-FFF2-40B4-BE49-F238E27FC236}">
                <a16:creationId xmlns:a16="http://schemas.microsoft.com/office/drawing/2014/main" id="{9C958FCE-AD22-6FEF-8A32-400271AC1887}"/>
              </a:ext>
            </a:extLst>
          </p:cNvPr>
          <p:cNvSpPr txBox="1"/>
          <p:nvPr/>
        </p:nvSpPr>
        <p:spPr>
          <a:xfrm>
            <a:off x="1368311" y="932955"/>
            <a:ext cx="6046903" cy="414622"/>
          </a:xfrm>
          <a:prstGeom prst="rect">
            <a:avLst/>
          </a:prstGeom>
          <a:noFill/>
          <a:ln>
            <a:solidFill>
              <a:schemeClr val="tx1"/>
            </a:solidFill>
          </a:ln>
        </p:spPr>
        <p:txBody>
          <a:bodyPr wrap="square" lIns="91314" tIns="45656" rIns="91314" bIns="45656" rtlCol="0">
            <a:spAutoFit/>
          </a:bodyPr>
          <a:lstStyle/>
          <a:p>
            <a:r>
              <a:rPr lang="en-GB" sz="700" dirty="0"/>
              <a:t>BDD (Behaviour Driven Development):</a:t>
            </a:r>
          </a:p>
          <a:p>
            <a:r>
              <a:rPr lang="en-GB" sz="700" b="1" dirty="0"/>
              <a:t>Write</a:t>
            </a:r>
            <a:r>
              <a:rPr lang="en-GB" sz="700" dirty="0"/>
              <a:t> </a:t>
            </a:r>
            <a:r>
              <a:rPr lang="en-GB" sz="700" b="1" dirty="0"/>
              <a:t>a few behavioural properties </a:t>
            </a:r>
            <a:r>
              <a:rPr lang="en-GB" sz="700" dirty="0"/>
              <a:t>of the object we want to create (an </a:t>
            </a:r>
            <a:r>
              <a:rPr lang="en-GB" sz="700" b="1" dirty="0"/>
              <a:t>informal specification</a:t>
            </a:r>
            <a:r>
              <a:rPr lang="en-GB" sz="700" dirty="0"/>
              <a:t>) → Translate </a:t>
            </a:r>
            <a:r>
              <a:rPr lang="en-GB" sz="700" b="1" dirty="0"/>
              <a:t>a</a:t>
            </a:r>
            <a:r>
              <a:rPr lang="en-GB" sz="700" dirty="0"/>
              <a:t> </a:t>
            </a:r>
            <a:r>
              <a:rPr lang="en-GB" sz="700" b="1" dirty="0"/>
              <a:t>requirement into unit tests </a:t>
            </a:r>
            <a:r>
              <a:rPr lang="en-GB" sz="700" dirty="0"/>
              <a:t>→ Write </a:t>
            </a:r>
            <a:r>
              <a:rPr lang="en-GB" sz="700" b="1" dirty="0"/>
              <a:t>code to pass </a:t>
            </a:r>
            <a:r>
              <a:rPr lang="en-GB" sz="700" dirty="0"/>
              <a:t>→ </a:t>
            </a:r>
            <a:r>
              <a:rPr lang="en-GB" sz="700" b="1" dirty="0"/>
              <a:t>Refactor</a:t>
            </a:r>
            <a:r>
              <a:rPr lang="en-GB" sz="700" dirty="0"/>
              <a:t> → Repeat for </a:t>
            </a:r>
            <a:r>
              <a:rPr lang="en-GB" sz="700" b="1" dirty="0"/>
              <a:t>next requirement </a:t>
            </a:r>
            <a:r>
              <a:rPr lang="en-GB" sz="700" dirty="0"/>
              <a:t>in informal specification</a:t>
            </a:r>
            <a:endParaRPr lang="en-GB" sz="700" dirty="0">
              <a:sym typeface="Wingdings" panose="05000000000000000000" pitchFamily="2" charset="2"/>
            </a:endParaRPr>
          </a:p>
        </p:txBody>
      </p:sp>
      <p:sp>
        <p:nvSpPr>
          <p:cNvPr id="146" name="TextBox 145">
            <a:extLst>
              <a:ext uri="{FF2B5EF4-FFF2-40B4-BE49-F238E27FC236}">
                <a16:creationId xmlns:a16="http://schemas.microsoft.com/office/drawing/2014/main" id="{B5C926A6-A67C-01BF-8C61-6178E2705DAD}"/>
              </a:ext>
            </a:extLst>
          </p:cNvPr>
          <p:cNvSpPr txBox="1"/>
          <p:nvPr/>
        </p:nvSpPr>
        <p:spPr>
          <a:xfrm>
            <a:off x="5807677" y="304672"/>
            <a:ext cx="1607536" cy="307129"/>
          </a:xfrm>
          <a:prstGeom prst="rect">
            <a:avLst/>
          </a:prstGeom>
          <a:noFill/>
          <a:ln>
            <a:solidFill>
              <a:schemeClr val="tx1"/>
            </a:solidFill>
          </a:ln>
        </p:spPr>
        <p:txBody>
          <a:bodyPr wrap="square" lIns="91314" tIns="45656" rIns="91314" bIns="45656" rtlCol="0">
            <a:spAutoFit/>
          </a:bodyPr>
          <a:lstStyle/>
          <a:p>
            <a:r>
              <a:rPr lang="en-GB" sz="700" dirty="0">
                <a:sym typeface="Wingdings" panose="05000000000000000000" pitchFamily="2" charset="2"/>
              </a:rPr>
              <a:t>Technical debt: leaving refactoring of badly written code/features until later</a:t>
            </a:r>
          </a:p>
        </p:txBody>
      </p:sp>
      <p:sp>
        <p:nvSpPr>
          <p:cNvPr id="147" name="TextBox 146">
            <a:extLst>
              <a:ext uri="{FF2B5EF4-FFF2-40B4-BE49-F238E27FC236}">
                <a16:creationId xmlns:a16="http://schemas.microsoft.com/office/drawing/2014/main" id="{AF465628-BB53-9832-880F-23CAACC46A59}"/>
              </a:ext>
            </a:extLst>
          </p:cNvPr>
          <p:cNvSpPr txBox="1"/>
          <p:nvPr/>
        </p:nvSpPr>
        <p:spPr>
          <a:xfrm>
            <a:off x="1368308" y="1349141"/>
            <a:ext cx="6046905" cy="1059591"/>
          </a:xfrm>
          <a:prstGeom prst="rect">
            <a:avLst/>
          </a:prstGeom>
          <a:noFill/>
          <a:ln>
            <a:solidFill>
              <a:schemeClr val="tx1"/>
            </a:solidFill>
          </a:ln>
        </p:spPr>
        <p:txBody>
          <a:bodyPr wrap="square" lIns="91314" tIns="45656" rIns="91314" bIns="45656" rtlCol="0">
            <a:spAutoFit/>
          </a:bodyPr>
          <a:lstStyle/>
          <a:p>
            <a:r>
              <a:rPr lang="en-GB" sz="700" dirty="0"/>
              <a:t>Refactoring methods:</a:t>
            </a:r>
          </a:p>
          <a:p>
            <a:r>
              <a:rPr lang="en-GB" sz="700" b="1" dirty="0"/>
              <a:t>Compose Method</a:t>
            </a:r>
            <a:r>
              <a:rPr lang="en-GB" sz="700" dirty="0"/>
              <a:t>: breaking down a long method to make it shorter (extract parts out into their own functions with appropriate names). Improves abstraction. </a:t>
            </a:r>
          </a:p>
          <a:p>
            <a:r>
              <a:rPr lang="en-GB" sz="700" b="1" dirty="0"/>
              <a:t>Separating Responsibilities</a:t>
            </a:r>
            <a:r>
              <a:rPr lang="en-GB" sz="700" dirty="0"/>
              <a:t>: for example, changing a for loop with 2 functions in the body to 2 for loops which are responsible for one piece of functionality each (allows for functionality to be more easily abstracted out). </a:t>
            </a:r>
          </a:p>
          <a:p>
            <a:r>
              <a:rPr lang="en-GB" sz="700" b="1" dirty="0"/>
              <a:t>In-lining Variables</a:t>
            </a:r>
            <a:r>
              <a:rPr lang="en-GB" sz="700" dirty="0"/>
              <a:t>: removing the use of a new variable to store a value when it is not required.</a:t>
            </a:r>
          </a:p>
          <a:p>
            <a:r>
              <a:rPr lang="en-GB" sz="700" b="1" dirty="0"/>
              <a:t>Removing Duplication Between Classes</a:t>
            </a:r>
            <a:r>
              <a:rPr lang="en-GB" sz="700" dirty="0"/>
              <a:t>: first refactor similar things to be the same, then refactor away these commonalities (perhaps into another object/class). </a:t>
            </a:r>
          </a:p>
          <a:p>
            <a:r>
              <a:rPr lang="en-GB" sz="700" b="1" dirty="0"/>
              <a:t>Renaming Methods</a:t>
            </a:r>
            <a:r>
              <a:rPr lang="en-GB" sz="700" dirty="0"/>
              <a:t>: sometimes method names can be unclear so renaming them aids readability. </a:t>
            </a:r>
          </a:p>
          <a:p>
            <a:r>
              <a:rPr lang="en-GB" sz="700" b="1" dirty="0"/>
              <a:t>Replace Conditional with Polymorphism</a:t>
            </a:r>
            <a:r>
              <a:rPr lang="en-GB" sz="700" dirty="0"/>
              <a:t>: we try to avoid conditional statements based on information queried from a collaborator – instead we want the collaborator to make the decision without us knowing. (Extract an interface, implement versions with behaviours depending on the type).</a:t>
            </a:r>
            <a:endParaRPr lang="en-GB" sz="700" dirty="0">
              <a:sym typeface="Wingdings" panose="05000000000000000000" pitchFamily="2" charset="2"/>
            </a:endParaRPr>
          </a:p>
        </p:txBody>
      </p:sp>
      <p:sp>
        <p:nvSpPr>
          <p:cNvPr id="138" name="TextBox 137">
            <a:extLst>
              <a:ext uri="{FF2B5EF4-FFF2-40B4-BE49-F238E27FC236}">
                <a16:creationId xmlns:a16="http://schemas.microsoft.com/office/drawing/2014/main" id="{051FE478-E6DC-5ED5-90B1-7710993125C6}"/>
              </a:ext>
            </a:extLst>
          </p:cNvPr>
          <p:cNvSpPr txBox="1"/>
          <p:nvPr/>
        </p:nvSpPr>
        <p:spPr>
          <a:xfrm>
            <a:off x="-31351" y="2268880"/>
            <a:ext cx="1508114" cy="199633"/>
          </a:xfrm>
          <a:prstGeom prst="rect">
            <a:avLst/>
          </a:prstGeom>
          <a:noFill/>
          <a:ln>
            <a:noFill/>
          </a:ln>
        </p:spPr>
        <p:txBody>
          <a:bodyPr wrap="square" lIns="91314" tIns="45656" rIns="91314" bIns="45656" rtlCol="0">
            <a:spAutoFit/>
          </a:bodyPr>
          <a:lstStyle/>
          <a:p>
            <a:r>
              <a:rPr lang="en-GB" sz="700" dirty="0">
                <a:sym typeface="Wingdings" panose="05000000000000000000" pitchFamily="2" charset="2"/>
              </a:rPr>
              <a:t>JUnit Testing/Mocking:</a:t>
            </a:r>
          </a:p>
        </p:txBody>
      </p:sp>
      <p:pic>
        <p:nvPicPr>
          <p:cNvPr id="140" name="Picture 139">
            <a:extLst>
              <a:ext uri="{FF2B5EF4-FFF2-40B4-BE49-F238E27FC236}">
                <a16:creationId xmlns:a16="http://schemas.microsoft.com/office/drawing/2014/main" id="{242D6907-E938-BF58-F1EC-8C61695A20BE}"/>
              </a:ext>
            </a:extLst>
          </p:cNvPr>
          <p:cNvPicPr>
            <a:picLocks noChangeAspect="1"/>
          </p:cNvPicPr>
          <p:nvPr/>
        </p:nvPicPr>
        <p:blipFill rotWithShape="1">
          <a:blip r:embed="rId3"/>
          <a:srcRect r="19619" b="46421"/>
          <a:stretch/>
        </p:blipFill>
        <p:spPr>
          <a:xfrm>
            <a:off x="19185" y="2439266"/>
            <a:ext cx="1344145" cy="423356"/>
          </a:xfrm>
          <a:prstGeom prst="rect">
            <a:avLst/>
          </a:prstGeom>
        </p:spPr>
      </p:pic>
      <p:sp>
        <p:nvSpPr>
          <p:cNvPr id="143" name="TextBox 142">
            <a:extLst>
              <a:ext uri="{FF2B5EF4-FFF2-40B4-BE49-F238E27FC236}">
                <a16:creationId xmlns:a16="http://schemas.microsoft.com/office/drawing/2014/main" id="{EF5F4633-02D9-2A3F-0D11-C8A94708045F}"/>
              </a:ext>
            </a:extLst>
          </p:cNvPr>
          <p:cNvSpPr txBox="1"/>
          <p:nvPr/>
        </p:nvSpPr>
        <p:spPr>
          <a:xfrm>
            <a:off x="4183" y="2786497"/>
            <a:ext cx="1343638" cy="522118"/>
          </a:xfrm>
          <a:prstGeom prst="rect">
            <a:avLst/>
          </a:prstGeom>
          <a:noFill/>
        </p:spPr>
        <p:txBody>
          <a:bodyPr wrap="none" lIns="91314" tIns="45656" rIns="91314" bIns="45656" rtlCol="0">
            <a:spAutoFit/>
          </a:bodyPr>
          <a:lstStyle/>
          <a:p>
            <a:r>
              <a:rPr lang="en-GB" sz="700" dirty="0"/>
              <a:t>@BeforeEach</a:t>
            </a:r>
          </a:p>
          <a:p>
            <a:r>
              <a:rPr lang="en-GB" sz="700" dirty="0"/>
              <a:t>void setup() {</a:t>
            </a:r>
          </a:p>
          <a:p>
            <a:r>
              <a:rPr lang="en-GB" sz="700" dirty="0"/>
              <a:t>    calculator = new Calculator();</a:t>
            </a:r>
          </a:p>
          <a:p>
            <a:r>
              <a:rPr lang="en-GB" sz="700" dirty="0"/>
              <a:t>}</a:t>
            </a:r>
          </a:p>
        </p:txBody>
      </p:sp>
      <p:pic>
        <p:nvPicPr>
          <p:cNvPr id="145" name="Picture 144">
            <a:extLst>
              <a:ext uri="{FF2B5EF4-FFF2-40B4-BE49-F238E27FC236}">
                <a16:creationId xmlns:a16="http://schemas.microsoft.com/office/drawing/2014/main" id="{ED8FD8F6-7D50-20C6-1652-F5ECBB4CB0FF}"/>
              </a:ext>
            </a:extLst>
          </p:cNvPr>
          <p:cNvPicPr>
            <a:picLocks noChangeAspect="1"/>
          </p:cNvPicPr>
          <p:nvPr/>
        </p:nvPicPr>
        <p:blipFill>
          <a:blip r:embed="rId4"/>
          <a:stretch>
            <a:fillRect/>
          </a:stretch>
        </p:blipFill>
        <p:spPr>
          <a:xfrm>
            <a:off x="144408" y="3180606"/>
            <a:ext cx="770283" cy="389923"/>
          </a:xfrm>
          <a:prstGeom prst="rect">
            <a:avLst/>
          </a:prstGeom>
        </p:spPr>
      </p:pic>
      <p:pic>
        <p:nvPicPr>
          <p:cNvPr id="3" name="Picture 2">
            <a:extLst>
              <a:ext uri="{FF2B5EF4-FFF2-40B4-BE49-F238E27FC236}">
                <a16:creationId xmlns:a16="http://schemas.microsoft.com/office/drawing/2014/main" id="{0203E7DE-8E62-5A43-C6A5-CF7F86FF9C65}"/>
              </a:ext>
            </a:extLst>
          </p:cNvPr>
          <p:cNvPicPr>
            <a:picLocks noChangeAspect="1"/>
          </p:cNvPicPr>
          <p:nvPr/>
        </p:nvPicPr>
        <p:blipFill>
          <a:blip r:embed="rId5"/>
          <a:stretch>
            <a:fillRect/>
          </a:stretch>
        </p:blipFill>
        <p:spPr>
          <a:xfrm>
            <a:off x="139952" y="1302799"/>
            <a:ext cx="1096388" cy="952098"/>
          </a:xfrm>
          <a:prstGeom prst="rect">
            <a:avLst/>
          </a:prstGeom>
        </p:spPr>
      </p:pic>
      <p:sp>
        <p:nvSpPr>
          <p:cNvPr id="4" name="TextBox 3">
            <a:extLst>
              <a:ext uri="{FF2B5EF4-FFF2-40B4-BE49-F238E27FC236}">
                <a16:creationId xmlns:a16="http://schemas.microsoft.com/office/drawing/2014/main" id="{45E4DE14-D63C-2935-EEBE-5C89934821C2}"/>
              </a:ext>
            </a:extLst>
          </p:cNvPr>
          <p:cNvSpPr txBox="1"/>
          <p:nvPr/>
        </p:nvSpPr>
        <p:spPr>
          <a:xfrm>
            <a:off x="1371073" y="2409180"/>
            <a:ext cx="6044489" cy="1061700"/>
          </a:xfrm>
          <a:prstGeom prst="rect">
            <a:avLst/>
          </a:prstGeom>
          <a:noFill/>
          <a:ln>
            <a:solidFill>
              <a:schemeClr val="tx1"/>
            </a:solidFill>
          </a:ln>
        </p:spPr>
        <p:txBody>
          <a:bodyPr wrap="square" lIns="91314" tIns="45656" rIns="91314" bIns="45656" rtlCol="0">
            <a:spAutoFit/>
          </a:bodyPr>
          <a:lstStyle/>
          <a:p>
            <a:r>
              <a:rPr lang="en-GB" sz="700" dirty="0"/>
              <a:t>Mock objects:</a:t>
            </a:r>
          </a:p>
          <a:p>
            <a:r>
              <a:rPr lang="en-GB" sz="700" b="1" dirty="0"/>
              <a:t>Command</a:t>
            </a:r>
            <a:r>
              <a:rPr lang="en-GB" sz="700" dirty="0"/>
              <a:t>: tell another object to do something for us (delegate responsibility), do not get return value, often change the state of the invoked object or other part of program. Tell don’t ask! </a:t>
            </a:r>
          </a:p>
          <a:p>
            <a:r>
              <a:rPr lang="en-GB" sz="700" b="1" dirty="0"/>
              <a:t>Query</a:t>
            </a:r>
            <a:r>
              <a:rPr lang="en-GB" sz="700" dirty="0"/>
              <a:t>: ask another object to tell us about a value for our use. Queries return a value but should not have side-effects on the state of the invoked object. Tell don’t ask! </a:t>
            </a:r>
          </a:p>
          <a:p>
            <a:r>
              <a:rPr lang="en-GB" sz="700" b="1" dirty="0"/>
              <a:t>Value Objects</a:t>
            </a:r>
            <a:r>
              <a:rPr lang="en-GB" sz="700" dirty="0"/>
              <a:t>: these objects represent values and are often the leaves of the object chart. Testing these objects is often done using a state-based approach, checking for values of the object at certain points in the testing execution.  </a:t>
            </a:r>
          </a:p>
          <a:p>
            <a:r>
              <a:rPr lang="en-GB" sz="700" b="1" dirty="0"/>
              <a:t>Focus on a Single Object</a:t>
            </a:r>
            <a:r>
              <a:rPr lang="en-GB" sz="700" dirty="0"/>
              <a:t>: when writing unit tests we focus on a single object at a time, testing its interactions with other objects as opposed to its internal state.  </a:t>
            </a:r>
            <a:r>
              <a:rPr lang="en-GB" sz="700" b="1" dirty="0"/>
              <a:t>Collaborate Through Roles</a:t>
            </a:r>
            <a:r>
              <a:rPr lang="en-GB" sz="700" dirty="0"/>
              <a:t>: Java uses Interfaces to represent roles.</a:t>
            </a:r>
            <a:endParaRPr lang="en-GB" sz="700" dirty="0">
              <a:sym typeface="Wingdings" panose="05000000000000000000" pitchFamily="2" charset="2"/>
            </a:endParaRPr>
          </a:p>
        </p:txBody>
      </p:sp>
      <p:pic>
        <p:nvPicPr>
          <p:cNvPr id="6" name="Picture 5">
            <a:extLst>
              <a:ext uri="{FF2B5EF4-FFF2-40B4-BE49-F238E27FC236}">
                <a16:creationId xmlns:a16="http://schemas.microsoft.com/office/drawing/2014/main" id="{77E1A8F3-A7F7-6DB6-0668-6F0430CFD81D}"/>
              </a:ext>
            </a:extLst>
          </p:cNvPr>
          <p:cNvPicPr>
            <a:picLocks noChangeAspect="1"/>
          </p:cNvPicPr>
          <p:nvPr/>
        </p:nvPicPr>
        <p:blipFill>
          <a:blip r:embed="rId6"/>
          <a:stretch>
            <a:fillRect/>
          </a:stretch>
        </p:blipFill>
        <p:spPr>
          <a:xfrm>
            <a:off x="42537" y="3613326"/>
            <a:ext cx="1320793" cy="877727"/>
          </a:xfrm>
          <a:prstGeom prst="rect">
            <a:avLst/>
          </a:prstGeom>
          <a:ln w="9525">
            <a:noFill/>
          </a:ln>
        </p:spPr>
      </p:pic>
      <p:pic>
        <p:nvPicPr>
          <p:cNvPr id="7" name="Picture 6" descr="Graphical user interface, text, application&#10;&#10;Description automatically generated">
            <a:extLst>
              <a:ext uri="{FF2B5EF4-FFF2-40B4-BE49-F238E27FC236}">
                <a16:creationId xmlns:a16="http://schemas.microsoft.com/office/drawing/2014/main" id="{9B7E6C40-78FC-D12C-9B44-CE395DBBB2E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76049" y="3471416"/>
            <a:ext cx="2220905" cy="1856959"/>
          </a:xfrm>
          <a:prstGeom prst="rect">
            <a:avLst/>
          </a:prstGeom>
          <a:ln>
            <a:solidFill>
              <a:schemeClr val="tx1"/>
            </a:solidFill>
          </a:ln>
        </p:spPr>
      </p:pic>
      <p:sp>
        <p:nvSpPr>
          <p:cNvPr id="8" name="TextBox 7">
            <a:extLst>
              <a:ext uri="{FF2B5EF4-FFF2-40B4-BE49-F238E27FC236}">
                <a16:creationId xmlns:a16="http://schemas.microsoft.com/office/drawing/2014/main" id="{E94E3AC2-1C97-B41A-2555-7E71762418F0}"/>
              </a:ext>
            </a:extLst>
          </p:cNvPr>
          <p:cNvSpPr txBox="1"/>
          <p:nvPr/>
        </p:nvSpPr>
        <p:spPr>
          <a:xfrm>
            <a:off x="3601930" y="3468325"/>
            <a:ext cx="3813283" cy="952097"/>
          </a:xfrm>
          <a:prstGeom prst="rect">
            <a:avLst/>
          </a:prstGeom>
          <a:noFill/>
          <a:ln>
            <a:solidFill>
              <a:schemeClr val="tx1"/>
            </a:solidFill>
          </a:ln>
        </p:spPr>
        <p:txBody>
          <a:bodyPr wrap="square" lIns="91314" tIns="45656" rIns="91314" bIns="45656" rtlCol="0">
            <a:spAutoFit/>
          </a:bodyPr>
          <a:lstStyle/>
          <a:p>
            <a:r>
              <a:rPr lang="en-GB" sz="700" dirty="0">
                <a:sym typeface="Wingdings" panose="05000000000000000000" pitchFamily="2" charset="2"/>
              </a:rPr>
              <a:t>Designing for Flexibility:</a:t>
            </a:r>
            <a:endParaRPr lang="en-GB" sz="700" b="1" dirty="0">
              <a:sym typeface="Wingdings" panose="05000000000000000000" pitchFamily="2" charset="2"/>
            </a:endParaRPr>
          </a:p>
          <a:p>
            <a:r>
              <a:rPr lang="en-GB" sz="700" b="1" dirty="0"/>
              <a:t>Rigidity</a:t>
            </a:r>
            <a:r>
              <a:rPr lang="en-GB" sz="700" dirty="0"/>
              <a:t> = code is hard to understand or easily change, </a:t>
            </a:r>
            <a:r>
              <a:rPr lang="en-GB" sz="700" b="1" dirty="0"/>
              <a:t>Fragility</a:t>
            </a:r>
            <a:r>
              <a:rPr lang="en-GB" sz="700" dirty="0"/>
              <a:t> = when changing one part, another changes unexpectedly, and </a:t>
            </a:r>
            <a:r>
              <a:rPr lang="en-GB" sz="700" b="1" dirty="0"/>
              <a:t>Immobility</a:t>
            </a:r>
            <a:r>
              <a:rPr lang="en-GB" sz="700" dirty="0"/>
              <a:t> = hard to reuse elements of the code in other applications</a:t>
            </a:r>
          </a:p>
          <a:p>
            <a:r>
              <a:rPr lang="en-GB" sz="700" dirty="0">
                <a:sym typeface="Wingdings" panose="05000000000000000000" pitchFamily="2" charset="2"/>
              </a:rPr>
              <a:t>Encapsulation avoids fragility (limits blast radius), information hiding helps abstraction</a:t>
            </a:r>
          </a:p>
          <a:p>
            <a:r>
              <a:rPr lang="en-GB" sz="700" dirty="0">
                <a:sym typeface="Wingdings" panose="05000000000000000000" pitchFamily="2" charset="2"/>
              </a:rPr>
              <a:t>public/protected things are part of the </a:t>
            </a:r>
            <a:r>
              <a:rPr lang="en-GB" sz="700" dirty="0" err="1">
                <a:sym typeface="Wingdings" panose="05000000000000000000" pitchFamily="2" charset="2"/>
              </a:rPr>
              <a:t>class’</a:t>
            </a:r>
            <a:r>
              <a:rPr lang="en-GB" sz="700" dirty="0">
                <a:sym typeface="Wingdings" panose="05000000000000000000" pitchFamily="2" charset="2"/>
              </a:rPr>
              <a:t> API – cannot be changed after deployment</a:t>
            </a:r>
          </a:p>
          <a:p>
            <a:r>
              <a:rPr lang="en-GB" sz="700" b="1" dirty="0"/>
              <a:t>Train wreck</a:t>
            </a:r>
            <a:r>
              <a:rPr lang="en-GB" sz="700" dirty="0"/>
              <a:t>: </a:t>
            </a:r>
            <a:r>
              <a:rPr lang="en-GB" sz="700" dirty="0" err="1"/>
              <a:t>getX</a:t>
            </a:r>
            <a:r>
              <a:rPr lang="en-GB" sz="700" dirty="0"/>
              <a:t>().</a:t>
            </a:r>
            <a:r>
              <a:rPr lang="en-GB" sz="700" dirty="0" err="1"/>
              <a:t>getY</a:t>
            </a:r>
            <a:r>
              <a:rPr lang="en-GB" sz="700" dirty="0"/>
              <a:t>().</a:t>
            </a:r>
            <a:r>
              <a:rPr lang="en-GB" sz="700" dirty="0" err="1"/>
              <a:t>getZ</a:t>
            </a:r>
            <a:r>
              <a:rPr lang="en-GB" sz="700" dirty="0"/>
              <a:t>().</a:t>
            </a:r>
            <a:r>
              <a:rPr lang="en-GB" sz="700" dirty="0" err="1"/>
              <a:t>doSomething</a:t>
            </a:r>
            <a:r>
              <a:rPr lang="en-GB" sz="700" dirty="0"/>
              <a:t>()</a:t>
            </a:r>
          </a:p>
          <a:p>
            <a:r>
              <a:rPr lang="en-GB" sz="700" b="1" dirty="0"/>
              <a:t>Law of Demeter</a:t>
            </a:r>
            <a:r>
              <a:rPr lang="en-GB" sz="700" dirty="0"/>
              <a:t>: 1. Each unit should only have limited knowledge about other units, 2. Each unit should only talk to its friends and not strangers, and 3. Only talk to your immediate friends. </a:t>
            </a:r>
            <a:endParaRPr lang="en-GB" sz="700" dirty="0">
              <a:sym typeface="Wingdings" panose="05000000000000000000" pitchFamily="2" charset="2"/>
            </a:endParaRPr>
          </a:p>
        </p:txBody>
      </p:sp>
      <p:pic>
        <p:nvPicPr>
          <p:cNvPr id="11" name="Picture 10">
            <a:extLst>
              <a:ext uri="{FF2B5EF4-FFF2-40B4-BE49-F238E27FC236}">
                <a16:creationId xmlns:a16="http://schemas.microsoft.com/office/drawing/2014/main" id="{00DF8964-ABE5-FF8D-284B-99B237BCA785}"/>
              </a:ext>
            </a:extLst>
          </p:cNvPr>
          <p:cNvPicPr>
            <a:picLocks noChangeAspect="1"/>
          </p:cNvPicPr>
          <p:nvPr/>
        </p:nvPicPr>
        <p:blipFill>
          <a:blip r:embed="rId8"/>
          <a:stretch>
            <a:fillRect/>
          </a:stretch>
        </p:blipFill>
        <p:spPr>
          <a:xfrm>
            <a:off x="3620403" y="4431917"/>
            <a:ext cx="1032172" cy="826037"/>
          </a:xfrm>
          <a:prstGeom prst="rect">
            <a:avLst/>
          </a:prstGeom>
        </p:spPr>
      </p:pic>
      <p:pic>
        <p:nvPicPr>
          <p:cNvPr id="13" name="Picture 12">
            <a:extLst>
              <a:ext uri="{FF2B5EF4-FFF2-40B4-BE49-F238E27FC236}">
                <a16:creationId xmlns:a16="http://schemas.microsoft.com/office/drawing/2014/main" id="{89E7C2FD-2772-EE06-6306-DF0C27DC44BC}"/>
              </a:ext>
            </a:extLst>
          </p:cNvPr>
          <p:cNvPicPr>
            <a:picLocks noChangeAspect="1"/>
          </p:cNvPicPr>
          <p:nvPr/>
        </p:nvPicPr>
        <p:blipFill>
          <a:blip r:embed="rId9"/>
          <a:stretch>
            <a:fillRect/>
          </a:stretch>
        </p:blipFill>
        <p:spPr>
          <a:xfrm>
            <a:off x="5424598" y="4436526"/>
            <a:ext cx="1135803" cy="828570"/>
          </a:xfrm>
          <a:prstGeom prst="rect">
            <a:avLst/>
          </a:prstGeom>
        </p:spPr>
      </p:pic>
      <p:sp>
        <p:nvSpPr>
          <p:cNvPr id="5" name="TextBox 4">
            <a:extLst>
              <a:ext uri="{FF2B5EF4-FFF2-40B4-BE49-F238E27FC236}">
                <a16:creationId xmlns:a16="http://schemas.microsoft.com/office/drawing/2014/main" id="{81E7E65C-309C-D55F-455B-6ED9B73A70A8}"/>
              </a:ext>
            </a:extLst>
          </p:cNvPr>
          <p:cNvSpPr txBox="1"/>
          <p:nvPr/>
        </p:nvSpPr>
        <p:spPr>
          <a:xfrm>
            <a:off x="4583471" y="4425029"/>
            <a:ext cx="908575" cy="844602"/>
          </a:xfrm>
          <a:prstGeom prst="rect">
            <a:avLst/>
          </a:prstGeom>
          <a:noFill/>
        </p:spPr>
        <p:txBody>
          <a:bodyPr wrap="square" lIns="91314" tIns="45656" rIns="91314" bIns="45656">
            <a:spAutoFit/>
          </a:bodyPr>
          <a:lstStyle/>
          <a:p>
            <a:r>
              <a:rPr lang="en-GB" sz="700" dirty="0"/>
              <a:t>Extract commonality to a superclass (abstract class) then inherits from that class and implement abstract method(s)). </a:t>
            </a:r>
          </a:p>
        </p:txBody>
      </p:sp>
      <p:sp>
        <p:nvSpPr>
          <p:cNvPr id="12" name="TextBox 11">
            <a:extLst>
              <a:ext uri="{FF2B5EF4-FFF2-40B4-BE49-F238E27FC236}">
                <a16:creationId xmlns:a16="http://schemas.microsoft.com/office/drawing/2014/main" id="{4492AD30-8BE8-1740-215F-25A39366133B}"/>
              </a:ext>
            </a:extLst>
          </p:cNvPr>
          <p:cNvSpPr txBox="1"/>
          <p:nvPr/>
        </p:nvSpPr>
        <p:spPr>
          <a:xfrm>
            <a:off x="6507919" y="4397501"/>
            <a:ext cx="907294" cy="953978"/>
          </a:xfrm>
          <a:prstGeom prst="rect">
            <a:avLst/>
          </a:prstGeom>
          <a:noFill/>
        </p:spPr>
        <p:txBody>
          <a:bodyPr wrap="square" lIns="91314" tIns="45656" rIns="91314" bIns="45656">
            <a:spAutoFit/>
          </a:bodyPr>
          <a:lstStyle/>
          <a:p>
            <a:r>
              <a:rPr lang="en-GB" sz="700" dirty="0"/>
              <a:t>Avoids inheritance and favours composition by delegating common code to a peer object which collaborates with other objects.</a:t>
            </a:r>
          </a:p>
        </p:txBody>
      </p:sp>
      <p:sp>
        <p:nvSpPr>
          <p:cNvPr id="14" name="Rectangle 13">
            <a:extLst>
              <a:ext uri="{FF2B5EF4-FFF2-40B4-BE49-F238E27FC236}">
                <a16:creationId xmlns:a16="http://schemas.microsoft.com/office/drawing/2014/main" id="{B065CC34-E040-E579-51D1-C19F2B86DF27}"/>
              </a:ext>
            </a:extLst>
          </p:cNvPr>
          <p:cNvSpPr/>
          <p:nvPr/>
        </p:nvSpPr>
        <p:spPr>
          <a:xfrm>
            <a:off x="3599883" y="4420423"/>
            <a:ext cx="3815329" cy="9053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14" tIns="45656" rIns="91314" bIns="45656" rtlCol="0" anchor="ctr"/>
          <a:lstStyle/>
          <a:p>
            <a:pPr algn="ctr"/>
            <a:endParaRPr lang="en-GB" dirty="0"/>
          </a:p>
        </p:txBody>
      </p:sp>
      <p:sp>
        <p:nvSpPr>
          <p:cNvPr id="16" name="TextBox 15">
            <a:extLst>
              <a:ext uri="{FF2B5EF4-FFF2-40B4-BE49-F238E27FC236}">
                <a16:creationId xmlns:a16="http://schemas.microsoft.com/office/drawing/2014/main" id="{25CDEA92-0F4B-4BB4-AD00-C351CEF0B091}"/>
              </a:ext>
            </a:extLst>
          </p:cNvPr>
          <p:cNvSpPr txBox="1"/>
          <p:nvPr/>
        </p:nvSpPr>
        <p:spPr>
          <a:xfrm>
            <a:off x="-21937" y="4467835"/>
            <a:ext cx="1449985" cy="953978"/>
          </a:xfrm>
          <a:prstGeom prst="rect">
            <a:avLst/>
          </a:prstGeom>
          <a:noFill/>
        </p:spPr>
        <p:txBody>
          <a:bodyPr wrap="square" lIns="91314" tIns="45656" rIns="91314" bIns="45656">
            <a:spAutoFit/>
          </a:bodyPr>
          <a:lstStyle/>
          <a:p>
            <a:r>
              <a:rPr lang="en-GB" sz="700" b="1" dirty="0"/>
              <a:t>Open-Closed Principle</a:t>
            </a:r>
            <a:r>
              <a:rPr lang="en-GB" sz="700" dirty="0"/>
              <a:t>: a class’s behaviour should be extensible without modification. </a:t>
            </a:r>
          </a:p>
          <a:p>
            <a:r>
              <a:rPr lang="en-GB" sz="700" b="1" dirty="0"/>
              <a:t>Coupling</a:t>
            </a:r>
            <a:r>
              <a:rPr lang="en-GB" sz="700" dirty="0"/>
              <a:t>: close coupling (e.g., inheritance like in template method) causes immobility (if want to use subclass, have to bring superclass too)</a:t>
            </a:r>
          </a:p>
        </p:txBody>
      </p:sp>
      <p:sp>
        <p:nvSpPr>
          <p:cNvPr id="18" name="TextBox 17">
            <a:extLst>
              <a:ext uri="{FF2B5EF4-FFF2-40B4-BE49-F238E27FC236}">
                <a16:creationId xmlns:a16="http://schemas.microsoft.com/office/drawing/2014/main" id="{9FBF8F81-53AF-8BDE-2432-22A065FD1567}"/>
              </a:ext>
            </a:extLst>
          </p:cNvPr>
          <p:cNvSpPr txBox="1"/>
          <p:nvPr/>
        </p:nvSpPr>
        <p:spPr>
          <a:xfrm>
            <a:off x="-19196" y="5329960"/>
            <a:ext cx="3640968" cy="414622"/>
          </a:xfrm>
          <a:prstGeom prst="rect">
            <a:avLst/>
          </a:prstGeom>
          <a:noFill/>
        </p:spPr>
        <p:txBody>
          <a:bodyPr wrap="square" lIns="91314" tIns="45656" rIns="91314" bIns="45656">
            <a:spAutoFit/>
          </a:bodyPr>
          <a:lstStyle/>
          <a:p>
            <a:r>
              <a:rPr lang="en-GB" sz="700" b="1" dirty="0"/>
              <a:t>Coupling Metrics</a:t>
            </a:r>
            <a:r>
              <a:rPr lang="en-GB" sz="700" dirty="0"/>
              <a:t>: </a:t>
            </a:r>
            <a:r>
              <a:rPr lang="en-GB" sz="700" b="1" dirty="0"/>
              <a:t>Afferent</a:t>
            </a:r>
            <a:r>
              <a:rPr lang="en-GB" sz="700" dirty="0"/>
              <a:t> coupling (Ca) = measures the number of other classes </a:t>
            </a:r>
            <a:r>
              <a:rPr lang="en-GB" sz="700" b="1" dirty="0"/>
              <a:t>using</a:t>
            </a:r>
            <a:r>
              <a:rPr lang="en-GB" sz="700" dirty="0"/>
              <a:t> this class/module – measures the class’s responsibility. </a:t>
            </a:r>
            <a:r>
              <a:rPr lang="en-GB" sz="700" b="1" dirty="0"/>
              <a:t>Efferent</a:t>
            </a:r>
            <a:r>
              <a:rPr lang="en-GB" sz="700" dirty="0"/>
              <a:t> coupling (Ce) = measures the number of classes this class </a:t>
            </a:r>
            <a:r>
              <a:rPr lang="en-GB" sz="700" b="1" dirty="0"/>
              <a:t>makes use</a:t>
            </a:r>
            <a:r>
              <a:rPr lang="en-GB" sz="700" dirty="0"/>
              <a:t> of – measures the class’s independence.</a:t>
            </a:r>
          </a:p>
        </p:txBody>
      </p:sp>
      <p:cxnSp>
        <p:nvCxnSpPr>
          <p:cNvPr id="20" name="Straight Connector 19">
            <a:extLst>
              <a:ext uri="{FF2B5EF4-FFF2-40B4-BE49-F238E27FC236}">
                <a16:creationId xmlns:a16="http://schemas.microsoft.com/office/drawing/2014/main" id="{3DD9CBAF-36D6-7688-2ED4-93142BB9543B}"/>
              </a:ext>
            </a:extLst>
          </p:cNvPr>
          <p:cNvCxnSpPr/>
          <p:nvPr/>
        </p:nvCxnSpPr>
        <p:spPr>
          <a:xfrm>
            <a:off x="3601434" y="5312441"/>
            <a:ext cx="0" cy="41726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510F57A-EF25-F77B-E3C9-5352BD42C015}"/>
              </a:ext>
            </a:extLst>
          </p:cNvPr>
          <p:cNvCxnSpPr>
            <a:cxnSpLocks/>
          </p:cNvCxnSpPr>
          <p:nvPr/>
        </p:nvCxnSpPr>
        <p:spPr>
          <a:xfrm>
            <a:off x="2325" y="4489469"/>
            <a:ext cx="0" cy="125353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9709B21-89C1-2690-1A84-D3251E52DB19}"/>
              </a:ext>
            </a:extLst>
          </p:cNvPr>
          <p:cNvSpPr txBox="1"/>
          <p:nvPr/>
        </p:nvSpPr>
        <p:spPr>
          <a:xfrm>
            <a:off x="3601435" y="5323380"/>
            <a:ext cx="3814008" cy="1704561"/>
          </a:xfrm>
          <a:prstGeom prst="rect">
            <a:avLst/>
          </a:prstGeom>
          <a:noFill/>
          <a:ln>
            <a:solidFill>
              <a:schemeClr val="tx1"/>
            </a:solidFill>
          </a:ln>
        </p:spPr>
        <p:txBody>
          <a:bodyPr wrap="square" lIns="91314" tIns="45656" rIns="91314" bIns="45656" rtlCol="0">
            <a:spAutoFit/>
          </a:bodyPr>
          <a:lstStyle/>
          <a:p>
            <a:r>
              <a:rPr lang="en-GB" sz="700" dirty="0">
                <a:sym typeface="Wingdings" panose="05000000000000000000" pitchFamily="2" charset="2"/>
              </a:rPr>
              <a:t>Code Metrics:</a:t>
            </a:r>
          </a:p>
          <a:p>
            <a:r>
              <a:rPr lang="en-GB" sz="700" b="1" dirty="0"/>
              <a:t>Stability</a:t>
            </a:r>
            <a:r>
              <a:rPr lang="en-GB" sz="700" dirty="0"/>
              <a:t>: balance of an object’s independence and responsibility. Objects at the core of the system (highly depended on) should be stable, vice versa for unstable (frequently changing).</a:t>
            </a:r>
          </a:p>
          <a:p>
            <a:r>
              <a:rPr lang="en-GB" sz="700" b="1" dirty="0"/>
              <a:t>Dependency Structure Matrix</a:t>
            </a:r>
            <a:r>
              <a:rPr lang="en-GB" sz="700" dirty="0"/>
              <a:t>: helps compare the Ca and Ce for different modules and to detect cycles in the dependency graph (cycles = tight coupling and immobility). Software such as </a:t>
            </a:r>
            <a:r>
              <a:rPr lang="en-GB" sz="700" dirty="0" err="1"/>
              <a:t>NDepend</a:t>
            </a:r>
            <a:r>
              <a:rPr lang="en-GB" sz="700" dirty="0"/>
              <a:t>. </a:t>
            </a:r>
          </a:p>
          <a:p>
            <a:r>
              <a:rPr lang="en-GB" sz="700" b="1" dirty="0"/>
              <a:t>McCabe Complexity</a:t>
            </a:r>
            <a:r>
              <a:rPr lang="en-GB" sz="700" dirty="0"/>
              <a:t>: gives lower bound for number of tests required for a unit, by counting the numbers of nodes and edges in the CFG for program + counting possible different executions.</a:t>
            </a:r>
          </a:p>
          <a:p>
            <a:r>
              <a:rPr lang="en-GB" sz="700" b="1" dirty="0"/>
              <a:t>WILT</a:t>
            </a:r>
            <a:r>
              <a:rPr lang="en-GB" sz="700" dirty="0"/>
              <a:t>: Whitespace Integrated over Lines of Text for a given piece of code, integrating over indented area gives measure of complexity. Strong correlation between WILT and McCabe complexity. (WILT much cheaper, McCabe very expensive).</a:t>
            </a:r>
          </a:p>
          <a:p>
            <a:r>
              <a:rPr lang="en-GB" sz="700" b="1" dirty="0"/>
              <a:t>ABC Metrics</a:t>
            </a:r>
            <a:r>
              <a:rPr lang="en-GB" sz="700" dirty="0"/>
              <a:t>: count the number of Assignments, Branches, and Conditions.</a:t>
            </a:r>
          </a:p>
          <a:p>
            <a:r>
              <a:rPr lang="en-GB" sz="700" b="1" dirty="0"/>
              <a:t>Lifelines</a:t>
            </a:r>
            <a:r>
              <a:rPr lang="en-GB" sz="700" dirty="0"/>
              <a:t>: plot the complexity of code over time. </a:t>
            </a:r>
          </a:p>
          <a:p>
            <a:r>
              <a:rPr lang="en-GB" sz="700" b="1" dirty="0"/>
              <a:t>Turbulence</a:t>
            </a:r>
            <a:r>
              <a:rPr lang="en-GB" sz="700" dirty="0"/>
              <a:t>: plotting the number of commits made to each file against their complexity </a:t>
            </a:r>
            <a:r>
              <a:rPr lang="en-GB" sz="700" dirty="0">
                <a:sym typeface="Wingdings" panose="05000000000000000000" pitchFamily="2" charset="2"/>
              </a:rPr>
              <a:t> 4 quadrants, Simple/Complex and Seldom change/Often change.</a:t>
            </a:r>
            <a:endParaRPr lang="en-GB" sz="700" dirty="0"/>
          </a:p>
          <a:p>
            <a:r>
              <a:rPr lang="en-GB" sz="700" b="1" dirty="0"/>
              <a:t>Temporal Coupling</a:t>
            </a:r>
            <a:r>
              <a:rPr lang="en-GB" sz="700" dirty="0"/>
              <a:t>: When things change at the same time. Track files changed in same commit.</a:t>
            </a:r>
            <a:endParaRPr lang="en-GB" sz="700" dirty="0">
              <a:sym typeface="Wingdings" panose="05000000000000000000" pitchFamily="2" charset="2"/>
            </a:endParaRPr>
          </a:p>
        </p:txBody>
      </p:sp>
      <p:pic>
        <p:nvPicPr>
          <p:cNvPr id="34" name="Picture 33">
            <a:extLst>
              <a:ext uri="{FF2B5EF4-FFF2-40B4-BE49-F238E27FC236}">
                <a16:creationId xmlns:a16="http://schemas.microsoft.com/office/drawing/2014/main" id="{8D304422-4587-9A19-43C3-A24F091FE795}"/>
              </a:ext>
            </a:extLst>
          </p:cNvPr>
          <p:cNvPicPr>
            <a:picLocks noChangeAspect="1"/>
          </p:cNvPicPr>
          <p:nvPr/>
        </p:nvPicPr>
        <p:blipFill>
          <a:blip r:embed="rId10"/>
          <a:stretch>
            <a:fillRect/>
          </a:stretch>
        </p:blipFill>
        <p:spPr>
          <a:xfrm>
            <a:off x="37882" y="5741213"/>
            <a:ext cx="1841201" cy="1279790"/>
          </a:xfrm>
          <a:prstGeom prst="rect">
            <a:avLst/>
          </a:prstGeom>
        </p:spPr>
      </p:pic>
      <p:pic>
        <p:nvPicPr>
          <p:cNvPr id="38" name="Picture 37">
            <a:extLst>
              <a:ext uri="{FF2B5EF4-FFF2-40B4-BE49-F238E27FC236}">
                <a16:creationId xmlns:a16="http://schemas.microsoft.com/office/drawing/2014/main" id="{BD96D2B2-AA4F-32B5-5143-506361B34FC2}"/>
              </a:ext>
            </a:extLst>
          </p:cNvPr>
          <p:cNvPicPr>
            <a:picLocks noChangeAspect="1"/>
          </p:cNvPicPr>
          <p:nvPr/>
        </p:nvPicPr>
        <p:blipFill rotWithShape="1">
          <a:blip r:embed="rId11"/>
          <a:srcRect t="13526" b="29222"/>
          <a:stretch/>
        </p:blipFill>
        <p:spPr>
          <a:xfrm>
            <a:off x="2932204" y="7072755"/>
            <a:ext cx="2439845" cy="595439"/>
          </a:xfrm>
          <a:prstGeom prst="rect">
            <a:avLst/>
          </a:prstGeom>
        </p:spPr>
      </p:pic>
      <p:pic>
        <p:nvPicPr>
          <p:cNvPr id="44" name="Picture 43">
            <a:extLst>
              <a:ext uri="{FF2B5EF4-FFF2-40B4-BE49-F238E27FC236}">
                <a16:creationId xmlns:a16="http://schemas.microsoft.com/office/drawing/2014/main" id="{C3FA8F86-90FD-2D07-F0C6-20CBAF6192E6}"/>
              </a:ext>
            </a:extLst>
          </p:cNvPr>
          <p:cNvPicPr>
            <a:picLocks noChangeAspect="1"/>
          </p:cNvPicPr>
          <p:nvPr/>
        </p:nvPicPr>
        <p:blipFill>
          <a:blip r:embed="rId12"/>
          <a:stretch>
            <a:fillRect/>
          </a:stretch>
        </p:blipFill>
        <p:spPr>
          <a:xfrm>
            <a:off x="1927805" y="5736060"/>
            <a:ext cx="1660916" cy="1288180"/>
          </a:xfrm>
          <a:prstGeom prst="rect">
            <a:avLst/>
          </a:prstGeom>
        </p:spPr>
      </p:pic>
      <p:sp>
        <p:nvSpPr>
          <p:cNvPr id="45" name="Rectangle 44">
            <a:extLst>
              <a:ext uri="{FF2B5EF4-FFF2-40B4-BE49-F238E27FC236}">
                <a16:creationId xmlns:a16="http://schemas.microsoft.com/office/drawing/2014/main" id="{F82329BD-F2E8-DD5B-77D7-4B9D8BC41AD0}"/>
              </a:ext>
            </a:extLst>
          </p:cNvPr>
          <p:cNvSpPr/>
          <p:nvPr/>
        </p:nvSpPr>
        <p:spPr>
          <a:xfrm>
            <a:off x="0" y="5727831"/>
            <a:ext cx="3603004" cy="13014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14" tIns="45656" rIns="91314" bIns="45656" rtlCol="0" anchor="ctr"/>
          <a:lstStyle/>
          <a:p>
            <a:pPr algn="ctr"/>
            <a:endParaRPr lang="en-GB" dirty="0"/>
          </a:p>
        </p:txBody>
      </p:sp>
      <p:sp>
        <p:nvSpPr>
          <p:cNvPr id="47" name="TextBox 46">
            <a:extLst>
              <a:ext uri="{FF2B5EF4-FFF2-40B4-BE49-F238E27FC236}">
                <a16:creationId xmlns:a16="http://schemas.microsoft.com/office/drawing/2014/main" id="{9FBF4679-E9C1-679D-3C20-D28863C43873}"/>
              </a:ext>
            </a:extLst>
          </p:cNvPr>
          <p:cNvSpPr txBox="1"/>
          <p:nvPr/>
        </p:nvSpPr>
        <p:spPr>
          <a:xfrm>
            <a:off x="-38079" y="7012732"/>
            <a:ext cx="3041861" cy="737108"/>
          </a:xfrm>
          <a:prstGeom prst="rect">
            <a:avLst/>
          </a:prstGeom>
          <a:noFill/>
          <a:ln>
            <a:noFill/>
          </a:ln>
        </p:spPr>
        <p:txBody>
          <a:bodyPr wrap="square" lIns="91314" tIns="45656" rIns="91314" bIns="45656" rtlCol="0">
            <a:spAutoFit/>
          </a:bodyPr>
          <a:lstStyle/>
          <a:p>
            <a:r>
              <a:rPr lang="en-GB" sz="700" b="1" dirty="0">
                <a:sym typeface="Wingdings" panose="05000000000000000000" pitchFamily="2" charset="2"/>
              </a:rPr>
              <a:t>Builder Pattern</a:t>
            </a:r>
            <a:r>
              <a:rPr lang="en-GB" sz="700" dirty="0">
                <a:sym typeface="Wingdings" panose="05000000000000000000" pitchFamily="2" charset="2"/>
              </a:rPr>
              <a:t>: REMEMBER THE PIZZA!</a:t>
            </a:r>
          </a:p>
          <a:p>
            <a:r>
              <a:rPr lang="en-GB" sz="700" dirty="0" err="1">
                <a:sym typeface="Wingdings" panose="05000000000000000000" pitchFamily="2" charset="2"/>
              </a:rPr>
              <a:t>BananaBuilder</a:t>
            </a:r>
            <a:r>
              <a:rPr lang="en-GB" sz="700" dirty="0">
                <a:sym typeface="Wingdings" panose="05000000000000000000" pitchFamily="2" charset="2"/>
              </a:rPr>
              <a:t> has static method </a:t>
            </a:r>
            <a:r>
              <a:rPr lang="en-GB" sz="700" dirty="0" err="1">
                <a:sym typeface="Wingdings" panose="05000000000000000000" pitchFamily="2" charset="2"/>
              </a:rPr>
              <a:t>aBanana</a:t>
            </a:r>
            <a:r>
              <a:rPr lang="en-GB" sz="700" dirty="0">
                <a:sym typeface="Wingdings" panose="05000000000000000000" pitchFamily="2" charset="2"/>
              </a:rPr>
              <a:t>() which makes a new </a:t>
            </a:r>
            <a:r>
              <a:rPr lang="en-GB" sz="700" dirty="0" err="1">
                <a:sym typeface="Wingdings" panose="05000000000000000000" pitchFamily="2" charset="2"/>
              </a:rPr>
              <a:t>BananaBuilder</a:t>
            </a:r>
            <a:endParaRPr lang="en-GB" sz="700" dirty="0">
              <a:sym typeface="Wingdings" panose="05000000000000000000" pitchFamily="2" charset="2"/>
            </a:endParaRPr>
          </a:p>
          <a:p>
            <a:r>
              <a:rPr lang="en-GB" sz="700" dirty="0">
                <a:sym typeface="Wingdings" panose="05000000000000000000" pitchFamily="2" charset="2"/>
              </a:rPr>
              <a:t>.</a:t>
            </a:r>
            <a:r>
              <a:rPr lang="en-GB" sz="700" dirty="0" err="1">
                <a:sym typeface="Wingdings" panose="05000000000000000000" pitchFamily="2" charset="2"/>
              </a:rPr>
              <a:t>withRipeness</a:t>
            </a:r>
            <a:r>
              <a:rPr lang="en-GB" sz="700" dirty="0">
                <a:sym typeface="Wingdings" panose="05000000000000000000" pitchFamily="2" charset="2"/>
              </a:rPr>
              <a:t>() etc take the attribute’s value, set the </a:t>
            </a:r>
            <a:r>
              <a:rPr lang="en-GB" sz="700" dirty="0" err="1">
                <a:sym typeface="Wingdings" panose="05000000000000000000" pitchFamily="2" charset="2"/>
              </a:rPr>
              <a:t>BananaBuilder’s</a:t>
            </a:r>
            <a:r>
              <a:rPr lang="en-GB" sz="700" dirty="0">
                <a:sym typeface="Wingdings" panose="05000000000000000000" pitchFamily="2" charset="2"/>
              </a:rPr>
              <a:t> field to that value then return a </a:t>
            </a:r>
            <a:r>
              <a:rPr lang="en-GB" sz="700" dirty="0" err="1">
                <a:sym typeface="Wingdings" panose="05000000000000000000" pitchFamily="2" charset="2"/>
              </a:rPr>
              <a:t>BananaBuilder</a:t>
            </a:r>
            <a:endParaRPr lang="en-GB" sz="700" dirty="0">
              <a:sym typeface="Wingdings" panose="05000000000000000000" pitchFamily="2" charset="2"/>
            </a:endParaRPr>
          </a:p>
          <a:p>
            <a:r>
              <a:rPr lang="en-GB" sz="700" dirty="0">
                <a:sym typeface="Wingdings" panose="05000000000000000000" pitchFamily="2" charset="2"/>
              </a:rPr>
              <a:t>.build() then makes the Banana with all the fields of the </a:t>
            </a:r>
            <a:r>
              <a:rPr lang="en-GB" sz="700" dirty="0" err="1">
                <a:sym typeface="Wingdings" panose="05000000000000000000" pitchFamily="2" charset="2"/>
              </a:rPr>
              <a:t>BananaBuilder</a:t>
            </a:r>
            <a:r>
              <a:rPr lang="en-GB" sz="700" dirty="0">
                <a:sym typeface="Wingdings" panose="05000000000000000000" pitchFamily="2" charset="2"/>
              </a:rPr>
              <a:t> (with nulls/defaults where needed already set as default in the Builder)</a:t>
            </a:r>
          </a:p>
        </p:txBody>
      </p:sp>
      <p:sp>
        <p:nvSpPr>
          <p:cNvPr id="48" name="Rectangle 47">
            <a:extLst>
              <a:ext uri="{FF2B5EF4-FFF2-40B4-BE49-F238E27FC236}">
                <a16:creationId xmlns:a16="http://schemas.microsoft.com/office/drawing/2014/main" id="{4ACF7912-F682-94A9-355C-A01CC40C1200}"/>
              </a:ext>
            </a:extLst>
          </p:cNvPr>
          <p:cNvSpPr/>
          <p:nvPr/>
        </p:nvSpPr>
        <p:spPr>
          <a:xfrm>
            <a:off x="-345" y="7028161"/>
            <a:ext cx="5372393" cy="711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14" tIns="45656" rIns="91314" bIns="45656" rtlCol="0" anchor="ctr"/>
          <a:lstStyle/>
          <a:p>
            <a:pPr algn="ctr"/>
            <a:endParaRPr lang="en-GB" dirty="0"/>
          </a:p>
        </p:txBody>
      </p:sp>
      <p:sp>
        <p:nvSpPr>
          <p:cNvPr id="51" name="TextBox 50">
            <a:extLst>
              <a:ext uri="{FF2B5EF4-FFF2-40B4-BE49-F238E27FC236}">
                <a16:creationId xmlns:a16="http://schemas.microsoft.com/office/drawing/2014/main" id="{E35E1C55-B03E-4E42-DB52-C6E8E9A54B83}"/>
              </a:ext>
            </a:extLst>
          </p:cNvPr>
          <p:cNvSpPr txBox="1"/>
          <p:nvPr/>
        </p:nvSpPr>
        <p:spPr>
          <a:xfrm>
            <a:off x="1834" y="7739074"/>
            <a:ext cx="5370214" cy="414622"/>
          </a:xfrm>
          <a:prstGeom prst="rect">
            <a:avLst/>
          </a:prstGeom>
          <a:noFill/>
          <a:ln>
            <a:solidFill>
              <a:schemeClr val="tx1"/>
            </a:solidFill>
          </a:ln>
        </p:spPr>
        <p:txBody>
          <a:bodyPr wrap="square" lIns="91314" tIns="45656" rIns="91314" bIns="45656" rtlCol="0">
            <a:spAutoFit/>
          </a:bodyPr>
          <a:lstStyle/>
          <a:p>
            <a:r>
              <a:rPr lang="en-GB" sz="700" b="1" dirty="0">
                <a:sym typeface="Wingdings" panose="05000000000000000000" pitchFamily="2" charset="2"/>
              </a:rPr>
              <a:t>Singleton</a:t>
            </a:r>
            <a:r>
              <a:rPr lang="en-GB" sz="700" dirty="0">
                <a:sym typeface="Wingdings" panose="05000000000000000000" pitchFamily="2" charset="2"/>
              </a:rPr>
              <a:t>: USE SPARINGLY! Only need to use when you absolutely need to, sometimes you happen to only have one thing and that is FINE. Can use singleton when the object takes a long time to instantiate and won’t change. Singleton introduces global variables (more coupling). Passing in the singleton and using an interface to define the singleton’s behaviour reduces the direct dependency on the singleton (reduced coupling).</a:t>
            </a:r>
          </a:p>
        </p:txBody>
      </p:sp>
      <p:pic>
        <p:nvPicPr>
          <p:cNvPr id="56" name="Picture 55">
            <a:extLst>
              <a:ext uri="{FF2B5EF4-FFF2-40B4-BE49-F238E27FC236}">
                <a16:creationId xmlns:a16="http://schemas.microsoft.com/office/drawing/2014/main" id="{263A88AD-A8CC-1E71-DD44-A63892851AD6}"/>
              </a:ext>
            </a:extLst>
          </p:cNvPr>
          <p:cNvPicPr>
            <a:picLocks noChangeAspect="1"/>
          </p:cNvPicPr>
          <p:nvPr/>
        </p:nvPicPr>
        <p:blipFill>
          <a:blip r:embed="rId13"/>
          <a:stretch>
            <a:fillRect/>
          </a:stretch>
        </p:blipFill>
        <p:spPr>
          <a:xfrm>
            <a:off x="5398554" y="7038408"/>
            <a:ext cx="1989534" cy="1102047"/>
          </a:xfrm>
          <a:prstGeom prst="rect">
            <a:avLst/>
          </a:prstGeom>
        </p:spPr>
      </p:pic>
      <p:cxnSp>
        <p:nvCxnSpPr>
          <p:cNvPr id="58" name="Straight Connector 57">
            <a:extLst>
              <a:ext uri="{FF2B5EF4-FFF2-40B4-BE49-F238E27FC236}">
                <a16:creationId xmlns:a16="http://schemas.microsoft.com/office/drawing/2014/main" id="{55986404-A317-F0CC-DB87-733D933EB25F}"/>
              </a:ext>
            </a:extLst>
          </p:cNvPr>
          <p:cNvCxnSpPr/>
          <p:nvPr/>
        </p:nvCxnSpPr>
        <p:spPr>
          <a:xfrm>
            <a:off x="5372049" y="8153696"/>
            <a:ext cx="204316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F149C84-A817-CED3-608F-0ADA25B8F943}"/>
              </a:ext>
            </a:extLst>
          </p:cNvPr>
          <p:cNvCxnSpPr>
            <a:cxnSpLocks/>
          </p:cNvCxnSpPr>
          <p:nvPr/>
        </p:nvCxnSpPr>
        <p:spPr>
          <a:xfrm flipV="1">
            <a:off x="7416952" y="7031248"/>
            <a:ext cx="0" cy="112575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B4A48C6C-8B4B-9E35-17B9-93454E69F2C1}"/>
              </a:ext>
            </a:extLst>
          </p:cNvPr>
          <p:cNvSpPr txBox="1"/>
          <p:nvPr/>
        </p:nvSpPr>
        <p:spPr>
          <a:xfrm>
            <a:off x="-344" y="8154302"/>
            <a:ext cx="7415557" cy="629612"/>
          </a:xfrm>
          <a:prstGeom prst="rect">
            <a:avLst/>
          </a:prstGeom>
          <a:noFill/>
          <a:ln w="9525">
            <a:solidFill>
              <a:schemeClr val="tx1"/>
            </a:solidFill>
          </a:ln>
        </p:spPr>
        <p:txBody>
          <a:bodyPr wrap="square" lIns="91314" tIns="45656" rIns="91314" bIns="45656">
            <a:spAutoFit/>
          </a:bodyPr>
          <a:lstStyle/>
          <a:p>
            <a:r>
              <a:rPr lang="en-GB" sz="700" dirty="0"/>
              <a:t>Legacy Software:</a:t>
            </a:r>
          </a:p>
          <a:p>
            <a:r>
              <a:rPr lang="en-GB" sz="700" b="1" dirty="0"/>
              <a:t>Seams</a:t>
            </a:r>
            <a:r>
              <a:rPr lang="en-GB" sz="700" dirty="0"/>
              <a:t>: to test units of a system, we need to be able to break dependencies to test an isolated unit of the system. We can break dependencies on writing to databases or sending emails by using seams. Seams are places where you can alter the behaviour of your program without editing it in that place. We can use </a:t>
            </a:r>
            <a:r>
              <a:rPr lang="en-GB" sz="700" b="1" dirty="0"/>
              <a:t>object seams </a:t>
            </a:r>
            <a:r>
              <a:rPr lang="en-GB" sz="700" dirty="0"/>
              <a:t>to test effects of the code on databases/emails sent.</a:t>
            </a:r>
          </a:p>
          <a:p>
            <a:r>
              <a:rPr lang="en-GB" sz="700" b="1" dirty="0"/>
              <a:t>Enabling Point</a:t>
            </a:r>
            <a:r>
              <a:rPr lang="en-GB" sz="700" dirty="0"/>
              <a:t>: the point where you decide to use one behaviour or the other (i.e., when we pass in our test implementation as opposed to the real implementation of the dependency). May not be possible if the code being tested uses the new operation to create its dependency or refers to a singleton instance.</a:t>
            </a:r>
          </a:p>
        </p:txBody>
      </p:sp>
      <p:sp>
        <p:nvSpPr>
          <p:cNvPr id="2" name="TextBox 1">
            <a:extLst>
              <a:ext uri="{FF2B5EF4-FFF2-40B4-BE49-F238E27FC236}">
                <a16:creationId xmlns:a16="http://schemas.microsoft.com/office/drawing/2014/main" id="{3E2E17F6-22E8-9F93-3805-1CCCCCB7BEB9}"/>
              </a:ext>
            </a:extLst>
          </p:cNvPr>
          <p:cNvSpPr txBox="1"/>
          <p:nvPr/>
        </p:nvSpPr>
        <p:spPr>
          <a:xfrm>
            <a:off x="-38081" y="8754687"/>
            <a:ext cx="1332439" cy="1708031"/>
          </a:xfrm>
          <a:prstGeom prst="rect">
            <a:avLst/>
          </a:prstGeom>
          <a:noFill/>
        </p:spPr>
        <p:txBody>
          <a:bodyPr wrap="square" lIns="91314" tIns="45656" rIns="91314" bIns="45656" rtlCol="0">
            <a:spAutoFit/>
          </a:bodyPr>
          <a:lstStyle/>
          <a:p>
            <a:r>
              <a:rPr lang="en-GB" sz="700" dirty="0"/>
              <a:t>Concurrency:</a:t>
            </a:r>
          </a:p>
          <a:p>
            <a:r>
              <a:rPr lang="en-GB" sz="700" dirty="0"/>
              <a:t>Most common way: class </a:t>
            </a:r>
            <a:r>
              <a:rPr lang="en-GB" sz="700" b="1" dirty="0"/>
              <a:t>extending</a:t>
            </a:r>
            <a:r>
              <a:rPr lang="en-GB" sz="700" dirty="0"/>
              <a:t> Thread class, override run() then call start() on it after constructing. Introduces close coupling due to inheritance.</a:t>
            </a:r>
          </a:p>
          <a:p>
            <a:r>
              <a:rPr lang="en-GB" sz="700" b="1" dirty="0" err="1"/>
              <a:t>Runnables</a:t>
            </a:r>
            <a:r>
              <a:rPr lang="en-GB" sz="700" dirty="0"/>
              <a:t>: compose objects using Strategy pattern, create a runnable (</a:t>
            </a:r>
            <a:r>
              <a:rPr lang="en-GB" sz="700" b="1" dirty="0"/>
              <a:t>implements</a:t>
            </a:r>
            <a:r>
              <a:rPr lang="en-GB" sz="700" dirty="0"/>
              <a:t> Runnable) then implement the run() method, then can either call run() (async) or make a new Thread, passing in the runnable, and call start() (sync).  </a:t>
            </a:r>
          </a:p>
        </p:txBody>
      </p:sp>
      <p:pic>
        <p:nvPicPr>
          <p:cNvPr id="15" name="Picture 14">
            <a:extLst>
              <a:ext uri="{FF2B5EF4-FFF2-40B4-BE49-F238E27FC236}">
                <a16:creationId xmlns:a16="http://schemas.microsoft.com/office/drawing/2014/main" id="{4F1FBCBD-70B6-BFCA-EF99-1800D47E7268}"/>
              </a:ext>
            </a:extLst>
          </p:cNvPr>
          <p:cNvPicPr>
            <a:picLocks noChangeAspect="1"/>
          </p:cNvPicPr>
          <p:nvPr/>
        </p:nvPicPr>
        <p:blipFill>
          <a:blip r:embed="rId14"/>
          <a:stretch>
            <a:fillRect/>
          </a:stretch>
        </p:blipFill>
        <p:spPr>
          <a:xfrm>
            <a:off x="1187803" y="8788824"/>
            <a:ext cx="1564284" cy="1616346"/>
          </a:xfrm>
          <a:prstGeom prst="rect">
            <a:avLst/>
          </a:prstGeom>
        </p:spPr>
      </p:pic>
      <p:sp>
        <p:nvSpPr>
          <p:cNvPr id="17" name="Rectangle 16">
            <a:extLst>
              <a:ext uri="{FF2B5EF4-FFF2-40B4-BE49-F238E27FC236}">
                <a16:creationId xmlns:a16="http://schemas.microsoft.com/office/drawing/2014/main" id="{4CFFD96B-7320-42FE-42B5-7942B91B619C}"/>
              </a:ext>
            </a:extLst>
          </p:cNvPr>
          <p:cNvSpPr/>
          <p:nvPr/>
        </p:nvSpPr>
        <p:spPr>
          <a:xfrm>
            <a:off x="-2085" y="8783915"/>
            <a:ext cx="7417299" cy="1741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14" tIns="45656" rIns="91314" bIns="45656" rtlCol="0" anchor="ctr"/>
          <a:lstStyle/>
          <a:p>
            <a:pPr algn="ctr"/>
            <a:endParaRPr lang="en-GB" dirty="0"/>
          </a:p>
        </p:txBody>
      </p:sp>
      <p:pic>
        <p:nvPicPr>
          <p:cNvPr id="22" name="Picture 21">
            <a:extLst>
              <a:ext uri="{FF2B5EF4-FFF2-40B4-BE49-F238E27FC236}">
                <a16:creationId xmlns:a16="http://schemas.microsoft.com/office/drawing/2014/main" id="{259E2DD8-A1DB-7404-4499-18CF6D8FE885}"/>
              </a:ext>
            </a:extLst>
          </p:cNvPr>
          <p:cNvPicPr>
            <a:picLocks noChangeAspect="1"/>
          </p:cNvPicPr>
          <p:nvPr/>
        </p:nvPicPr>
        <p:blipFill>
          <a:blip r:embed="rId15"/>
          <a:stretch>
            <a:fillRect/>
          </a:stretch>
        </p:blipFill>
        <p:spPr>
          <a:xfrm>
            <a:off x="2752086" y="8813140"/>
            <a:ext cx="1950792" cy="1289394"/>
          </a:xfrm>
          <a:prstGeom prst="rect">
            <a:avLst/>
          </a:prstGeom>
        </p:spPr>
      </p:pic>
      <p:pic>
        <p:nvPicPr>
          <p:cNvPr id="26" name="Picture 25">
            <a:extLst>
              <a:ext uri="{FF2B5EF4-FFF2-40B4-BE49-F238E27FC236}">
                <a16:creationId xmlns:a16="http://schemas.microsoft.com/office/drawing/2014/main" id="{0A4B39F6-02A9-05E6-11BC-D3F62518C21B}"/>
              </a:ext>
            </a:extLst>
          </p:cNvPr>
          <p:cNvPicPr>
            <a:picLocks noChangeAspect="1"/>
          </p:cNvPicPr>
          <p:nvPr/>
        </p:nvPicPr>
        <p:blipFill>
          <a:blip r:embed="rId16">
            <a:extLst>
              <a:ext uri="{BEBA8EAE-BF5A-486C-A8C5-ECC9F3942E4B}">
                <a14:imgProps xmlns:a14="http://schemas.microsoft.com/office/drawing/2010/main">
                  <a14:imgLayer r:embed="rId17">
                    <a14:imgEffect>
                      <a14:backgroundRemoval t="4396" b="95238" l="868" r="99132">
                        <a14:foregroundMark x1="24354" y1="23226" x2="63772" y2="58608"/>
                        <a14:foregroundMark x1="5211" y1="6044" x2="9332" y2="9743"/>
                        <a14:foregroundMark x1="63772" y1="58608" x2="64144" y2="59524"/>
                        <a14:foregroundMark x1="6806" y1="26541" x2="6700" y2="73810"/>
                        <a14:foregroundMark x1="6700" y1="73810" x2="6824" y2="73993"/>
                        <a14:foregroundMark x1="5211" y1="4396" x2="95161" y2="17033"/>
                        <a14:foregroundMark x1="41811" y1="10440" x2="73449" y2="61538"/>
                        <a14:foregroundMark x1="91191" y1="12637" x2="88462" y2="66300"/>
                        <a14:foregroundMark x1="88462" y1="66300" x2="88462" y2="66300"/>
                        <a14:foregroundMark x1="95906" y1="95604" x2="5459" y2="86447"/>
                        <a14:foregroundMark x1="99132" y1="10989" x2="99132" y2="10989"/>
                        <a14:foregroundMark x1="868" y1="27289" x2="868" y2="27289"/>
                        <a14:backgroundMark x1="868" y1="13370" x2="13524" y2="13919"/>
                        <a14:backgroundMark x1="12531" y1="12271" x2="16749" y2="12454"/>
                        <a14:backgroundMark x1="6700" y1="15934" x2="23449" y2="15568"/>
                        <a14:backgroundMark x1="1241" y1="19414" x2="22581" y2="20879"/>
                        <a14:backgroundMark x1="868" y1="23260" x2="22581" y2="21245"/>
                        <a14:backgroundMark x1="22208" y1="22894" x2="22208" y2="22894"/>
                        <a14:backgroundMark x1="22705" y1="21429" x2="24069" y2="21429"/>
                        <a14:backgroundMark x1="21216" y1="24176" x2="25062" y2="21062"/>
                      </a14:backgroundRemoval>
                    </a14:imgEffect>
                  </a14:imgLayer>
                </a14:imgProps>
              </a:ext>
            </a:extLst>
          </a:blip>
          <a:stretch>
            <a:fillRect/>
          </a:stretch>
        </p:blipFill>
        <p:spPr>
          <a:xfrm>
            <a:off x="5769892" y="9350129"/>
            <a:ext cx="1611381" cy="1089281"/>
          </a:xfrm>
          <a:prstGeom prst="rect">
            <a:avLst/>
          </a:prstGeom>
        </p:spPr>
      </p:pic>
      <p:cxnSp>
        <p:nvCxnSpPr>
          <p:cNvPr id="30" name="Straight Connector 29">
            <a:extLst>
              <a:ext uri="{FF2B5EF4-FFF2-40B4-BE49-F238E27FC236}">
                <a16:creationId xmlns:a16="http://schemas.microsoft.com/office/drawing/2014/main" id="{6F7A725D-4B0E-4732-015F-374889988414}"/>
              </a:ext>
            </a:extLst>
          </p:cNvPr>
          <p:cNvCxnSpPr/>
          <p:nvPr/>
        </p:nvCxnSpPr>
        <p:spPr>
          <a:xfrm flipV="1">
            <a:off x="2423886" y="10105092"/>
            <a:ext cx="756" cy="420035"/>
          </a:xfrm>
          <a:prstGeom prst="line">
            <a:avLst/>
          </a:prstGeom>
          <a:ln w="6350"/>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E37CB2C6-2D49-0A75-53CE-F2436012A38B}"/>
              </a:ext>
            </a:extLst>
          </p:cNvPr>
          <p:cNvCxnSpPr>
            <a:cxnSpLocks/>
          </p:cNvCxnSpPr>
          <p:nvPr/>
        </p:nvCxnSpPr>
        <p:spPr>
          <a:xfrm flipH="1">
            <a:off x="2423886" y="10110260"/>
            <a:ext cx="2275164" cy="0"/>
          </a:xfrm>
          <a:prstGeom prst="line">
            <a:avLst/>
          </a:prstGeom>
          <a:ln w="6350"/>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E4B7368-6929-05FF-C071-5142C08CB42B}"/>
              </a:ext>
            </a:extLst>
          </p:cNvPr>
          <p:cNvCxnSpPr>
            <a:cxnSpLocks/>
          </p:cNvCxnSpPr>
          <p:nvPr/>
        </p:nvCxnSpPr>
        <p:spPr>
          <a:xfrm>
            <a:off x="4699050" y="8787569"/>
            <a:ext cx="4391" cy="1323600"/>
          </a:xfrm>
          <a:prstGeom prst="line">
            <a:avLst/>
          </a:prstGeom>
          <a:ln w="6350"/>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35A23E6C-D9BC-2416-E255-04D408310F77}"/>
              </a:ext>
            </a:extLst>
          </p:cNvPr>
          <p:cNvSpPr txBox="1"/>
          <p:nvPr/>
        </p:nvSpPr>
        <p:spPr>
          <a:xfrm>
            <a:off x="5801699" y="8769661"/>
            <a:ext cx="1664649" cy="629612"/>
          </a:xfrm>
          <a:prstGeom prst="rect">
            <a:avLst/>
          </a:prstGeom>
          <a:noFill/>
        </p:spPr>
        <p:txBody>
          <a:bodyPr wrap="square" lIns="91314" tIns="45656" rIns="91314" bIns="45656">
            <a:spAutoFit/>
          </a:bodyPr>
          <a:lstStyle/>
          <a:p>
            <a:r>
              <a:rPr lang="en-GB" sz="700" dirty="0"/>
              <a:t>The Command pattern can be used with both </a:t>
            </a:r>
            <a:r>
              <a:rPr lang="en-GB" sz="700" dirty="0" err="1"/>
              <a:t>Runnables</a:t>
            </a:r>
            <a:r>
              <a:rPr lang="en-GB" sz="700" dirty="0"/>
              <a:t> and </a:t>
            </a:r>
            <a:r>
              <a:rPr lang="en-GB" sz="700" dirty="0" err="1"/>
              <a:t>Callables</a:t>
            </a:r>
            <a:r>
              <a:rPr lang="en-GB" sz="700" dirty="0"/>
              <a:t> as they are both examples of a device where a piece of behaviour can be wrapped up, passed around + executed in different contexts. </a:t>
            </a:r>
          </a:p>
        </p:txBody>
      </p:sp>
      <p:cxnSp>
        <p:nvCxnSpPr>
          <p:cNvPr id="19" name="Straight Connector 18"/>
          <p:cNvCxnSpPr/>
          <p:nvPr/>
        </p:nvCxnSpPr>
        <p:spPr>
          <a:xfrm flipH="1">
            <a:off x="-54691" y="4496553"/>
            <a:ext cx="1421971" cy="0"/>
          </a:xfrm>
          <a:prstGeom prst="line">
            <a:avLst/>
          </a:prstGeom>
          <a:ln w="952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DA7C07B6-7C86-FD28-D53C-9EF201F9EC5C}"/>
              </a:ext>
            </a:extLst>
          </p:cNvPr>
          <p:cNvSpPr txBox="1"/>
          <p:nvPr/>
        </p:nvSpPr>
        <p:spPr>
          <a:xfrm>
            <a:off x="2352390" y="10071645"/>
            <a:ext cx="3559753" cy="414622"/>
          </a:xfrm>
          <a:prstGeom prst="rect">
            <a:avLst/>
          </a:prstGeom>
          <a:noFill/>
        </p:spPr>
        <p:txBody>
          <a:bodyPr wrap="square" lIns="91314" tIns="45656" rIns="91314" bIns="45656">
            <a:spAutoFit/>
          </a:bodyPr>
          <a:lstStyle/>
          <a:p>
            <a:r>
              <a:rPr lang="en-GB" sz="700" b="1" dirty="0"/>
              <a:t>Queue</a:t>
            </a:r>
            <a:r>
              <a:rPr lang="en-GB" sz="700" dirty="0"/>
              <a:t>: either use a Queue and create a concrete Command class, add commands to this Queue then iterate over it, calling run() on each item in the queue, or (using a Tell, Don’t Ask style) we can implement a class which can handle the queue, without leaking abstraction.</a:t>
            </a:r>
          </a:p>
        </p:txBody>
      </p:sp>
      <p:cxnSp>
        <p:nvCxnSpPr>
          <p:cNvPr id="23" name="Straight Connector 22">
            <a:extLst>
              <a:ext uri="{FF2B5EF4-FFF2-40B4-BE49-F238E27FC236}">
                <a16:creationId xmlns:a16="http://schemas.microsoft.com/office/drawing/2014/main" id="{69B1DA61-3F5A-A50B-909B-D71D2DA258C6}"/>
              </a:ext>
            </a:extLst>
          </p:cNvPr>
          <p:cNvCxnSpPr/>
          <p:nvPr/>
        </p:nvCxnSpPr>
        <p:spPr>
          <a:xfrm flipH="1">
            <a:off x="-66307" y="3600633"/>
            <a:ext cx="1442356" cy="0"/>
          </a:xfrm>
          <a:prstGeom prst="line">
            <a:avLst/>
          </a:prstGeom>
          <a:ln w="9525"/>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1D1D7312-8BCB-0223-F61A-1324DF99F321}"/>
              </a:ext>
            </a:extLst>
          </p:cNvPr>
          <p:cNvSpPr txBox="1"/>
          <p:nvPr/>
        </p:nvSpPr>
        <p:spPr>
          <a:xfrm>
            <a:off x="2352390" y="3722652"/>
            <a:ext cx="1192955" cy="276999"/>
          </a:xfrm>
          <a:prstGeom prst="rect">
            <a:avLst/>
          </a:prstGeom>
          <a:noFill/>
        </p:spPr>
        <p:txBody>
          <a:bodyPr wrap="none" rtlCol="0">
            <a:spAutoFit/>
          </a:bodyPr>
          <a:lstStyle/>
          <a:p>
            <a:r>
              <a:rPr lang="en-GB" sz="600" dirty="0"/>
              <a:t>@Rule</a:t>
            </a:r>
          </a:p>
          <a:p>
            <a:r>
              <a:rPr lang="en-GB" sz="600" dirty="0"/>
              <a:t>Make the things used in the test</a:t>
            </a:r>
          </a:p>
        </p:txBody>
      </p:sp>
      <p:sp>
        <p:nvSpPr>
          <p:cNvPr id="27" name="TextBox 26">
            <a:extLst>
              <a:ext uri="{FF2B5EF4-FFF2-40B4-BE49-F238E27FC236}">
                <a16:creationId xmlns:a16="http://schemas.microsoft.com/office/drawing/2014/main" id="{2F70F1C6-3017-DE92-4056-F3A0B91DB79C}"/>
              </a:ext>
            </a:extLst>
          </p:cNvPr>
          <p:cNvSpPr txBox="1"/>
          <p:nvPr/>
        </p:nvSpPr>
        <p:spPr>
          <a:xfrm>
            <a:off x="1754811" y="4899952"/>
            <a:ext cx="1548822" cy="184666"/>
          </a:xfrm>
          <a:prstGeom prst="rect">
            <a:avLst/>
          </a:prstGeom>
          <a:noFill/>
        </p:spPr>
        <p:txBody>
          <a:bodyPr wrap="none" rtlCol="0">
            <a:spAutoFit/>
          </a:bodyPr>
          <a:lstStyle/>
          <a:p>
            <a:r>
              <a:rPr lang="en-GB" sz="600" dirty="0"/>
              <a:t>will(</a:t>
            </a:r>
            <a:r>
              <a:rPr lang="en-GB" sz="600" dirty="0" err="1"/>
              <a:t>returnValue</a:t>
            </a:r>
            <a:r>
              <a:rPr lang="en-GB" sz="600" dirty="0"/>
              <a:t>(VAL_TYPE)); (after exactly)</a:t>
            </a:r>
          </a:p>
        </p:txBody>
      </p:sp>
      <p:sp>
        <p:nvSpPr>
          <p:cNvPr id="29" name="TextBox 28">
            <a:extLst>
              <a:ext uri="{FF2B5EF4-FFF2-40B4-BE49-F238E27FC236}">
                <a16:creationId xmlns:a16="http://schemas.microsoft.com/office/drawing/2014/main" id="{4C8F4CF2-813B-6FE4-EDFB-6F65AE615E43}"/>
              </a:ext>
            </a:extLst>
          </p:cNvPr>
          <p:cNvSpPr txBox="1"/>
          <p:nvPr/>
        </p:nvSpPr>
        <p:spPr>
          <a:xfrm>
            <a:off x="621156" y="3128335"/>
            <a:ext cx="841897" cy="200055"/>
          </a:xfrm>
          <a:prstGeom prst="rect">
            <a:avLst/>
          </a:prstGeom>
          <a:noFill/>
        </p:spPr>
        <p:txBody>
          <a:bodyPr wrap="none" rtlCol="0">
            <a:spAutoFit/>
          </a:bodyPr>
          <a:lstStyle/>
          <a:p>
            <a:r>
              <a:rPr lang="en-GB" sz="700" dirty="0" err="1"/>
              <a:t>assertEquals</a:t>
            </a:r>
            <a:r>
              <a:rPr lang="en-GB" sz="700" dirty="0"/>
              <a:t>(x, y);</a:t>
            </a:r>
          </a:p>
        </p:txBody>
      </p:sp>
      <p:sp>
        <p:nvSpPr>
          <p:cNvPr id="33" name="TextBox 32">
            <a:extLst>
              <a:ext uri="{FF2B5EF4-FFF2-40B4-BE49-F238E27FC236}">
                <a16:creationId xmlns:a16="http://schemas.microsoft.com/office/drawing/2014/main" id="{EF8FF5C7-00E5-9BD9-67A2-1BD616020379}"/>
              </a:ext>
            </a:extLst>
          </p:cNvPr>
          <p:cNvSpPr txBox="1"/>
          <p:nvPr/>
        </p:nvSpPr>
        <p:spPr>
          <a:xfrm>
            <a:off x="621156" y="2734226"/>
            <a:ext cx="705642" cy="200055"/>
          </a:xfrm>
          <a:prstGeom prst="rect">
            <a:avLst/>
          </a:prstGeom>
          <a:noFill/>
        </p:spPr>
        <p:txBody>
          <a:bodyPr wrap="none" rtlCol="0">
            <a:spAutoFit/>
          </a:bodyPr>
          <a:lstStyle/>
          <a:p>
            <a:r>
              <a:rPr lang="en-GB" sz="700" dirty="0" err="1"/>
              <a:t>CoreMatchers</a:t>
            </a:r>
            <a:endParaRPr lang="en-GB" sz="700" dirty="0"/>
          </a:p>
        </p:txBody>
      </p:sp>
    </p:spTree>
    <p:extLst>
      <p:ext uri="{BB962C8B-B14F-4D97-AF65-F5344CB8AC3E}">
        <p14:creationId xmlns:p14="http://schemas.microsoft.com/office/powerpoint/2010/main" val="3367555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2254B6-5A25-9AE6-D21C-191E58604D7C}"/>
              </a:ext>
            </a:extLst>
          </p:cNvPr>
          <p:cNvSpPr/>
          <p:nvPr/>
        </p:nvSpPr>
        <p:spPr>
          <a:xfrm>
            <a:off x="-1" y="0"/>
            <a:ext cx="7415213" cy="180180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14" tIns="45656" rIns="91314" bIns="45656" rtlCol="0" anchor="ctr"/>
          <a:lstStyle/>
          <a:p>
            <a:pPr algn="ctr"/>
            <a:endParaRPr lang="en-GB" dirty="0"/>
          </a:p>
        </p:txBody>
      </p:sp>
      <p:sp>
        <p:nvSpPr>
          <p:cNvPr id="3" name="TextBox 2">
            <a:extLst>
              <a:ext uri="{FF2B5EF4-FFF2-40B4-BE49-F238E27FC236}">
                <a16:creationId xmlns:a16="http://schemas.microsoft.com/office/drawing/2014/main" id="{6A3AF79C-46B9-9C83-384B-B10E8F7E761B}"/>
              </a:ext>
            </a:extLst>
          </p:cNvPr>
          <p:cNvSpPr txBox="1"/>
          <p:nvPr/>
        </p:nvSpPr>
        <p:spPr>
          <a:xfrm>
            <a:off x="-27778" y="-28877"/>
            <a:ext cx="1331089" cy="952097"/>
          </a:xfrm>
          <a:prstGeom prst="rect">
            <a:avLst/>
          </a:prstGeom>
          <a:noFill/>
        </p:spPr>
        <p:txBody>
          <a:bodyPr wrap="square" lIns="91314" tIns="45656" rIns="91314" bIns="45656" rtlCol="0">
            <a:spAutoFit/>
          </a:bodyPr>
          <a:lstStyle/>
          <a:p>
            <a:r>
              <a:rPr lang="en-GB" sz="700" dirty="0"/>
              <a:t>Concurrency Continued:</a:t>
            </a:r>
          </a:p>
          <a:p>
            <a:r>
              <a:rPr lang="en-GB" sz="700" b="1" dirty="0"/>
              <a:t>Executors</a:t>
            </a:r>
            <a:r>
              <a:rPr lang="en-GB" sz="700" dirty="0"/>
              <a:t>: manage a pool of threads to execute enqueued tasks concurrently. Producers call execute() on tasks which enqueue the task waiting to be send to Consumers (threads in the pool) to be executed.</a:t>
            </a:r>
            <a:endParaRPr lang="en-GB" sz="700" b="1" dirty="0"/>
          </a:p>
        </p:txBody>
      </p:sp>
      <p:pic>
        <p:nvPicPr>
          <p:cNvPr id="6" name="Picture 5">
            <a:extLst>
              <a:ext uri="{FF2B5EF4-FFF2-40B4-BE49-F238E27FC236}">
                <a16:creationId xmlns:a16="http://schemas.microsoft.com/office/drawing/2014/main" id="{DF21AE9A-A763-7485-D820-ADE2287D6D8E}"/>
              </a:ext>
            </a:extLst>
          </p:cNvPr>
          <p:cNvPicPr>
            <a:picLocks noChangeAspect="1"/>
          </p:cNvPicPr>
          <p:nvPr/>
        </p:nvPicPr>
        <p:blipFill rotWithShape="1">
          <a:blip r:embed="rId2"/>
          <a:srcRect b="18838"/>
          <a:stretch/>
        </p:blipFill>
        <p:spPr>
          <a:xfrm>
            <a:off x="1177556" y="18219"/>
            <a:ext cx="1834837" cy="1039721"/>
          </a:xfrm>
          <a:prstGeom prst="rect">
            <a:avLst/>
          </a:prstGeom>
        </p:spPr>
      </p:pic>
      <p:pic>
        <p:nvPicPr>
          <p:cNvPr id="8" name="Picture 7">
            <a:extLst>
              <a:ext uri="{FF2B5EF4-FFF2-40B4-BE49-F238E27FC236}">
                <a16:creationId xmlns:a16="http://schemas.microsoft.com/office/drawing/2014/main" id="{86BED52E-4C6D-F94A-1747-E88FFE1F6E50}"/>
              </a:ext>
            </a:extLst>
          </p:cNvPr>
          <p:cNvPicPr>
            <a:picLocks noChangeAspect="1"/>
          </p:cNvPicPr>
          <p:nvPr/>
        </p:nvPicPr>
        <p:blipFill>
          <a:blip r:embed="rId3"/>
          <a:stretch>
            <a:fillRect/>
          </a:stretch>
        </p:blipFill>
        <p:spPr>
          <a:xfrm>
            <a:off x="51126" y="896905"/>
            <a:ext cx="1139374" cy="883525"/>
          </a:xfrm>
          <a:prstGeom prst="rect">
            <a:avLst/>
          </a:prstGeom>
        </p:spPr>
      </p:pic>
      <p:pic>
        <p:nvPicPr>
          <p:cNvPr id="10" name="Picture 9">
            <a:extLst>
              <a:ext uri="{FF2B5EF4-FFF2-40B4-BE49-F238E27FC236}">
                <a16:creationId xmlns:a16="http://schemas.microsoft.com/office/drawing/2014/main" id="{D5B681DD-BCE9-ADDF-0F62-C9716DAA9FE0}"/>
              </a:ext>
            </a:extLst>
          </p:cNvPr>
          <p:cNvPicPr>
            <a:picLocks noChangeAspect="1"/>
          </p:cNvPicPr>
          <p:nvPr/>
        </p:nvPicPr>
        <p:blipFill rotWithShape="1">
          <a:blip r:embed="rId4"/>
          <a:srcRect b="22041"/>
          <a:stretch/>
        </p:blipFill>
        <p:spPr>
          <a:xfrm>
            <a:off x="2916316" y="1069280"/>
            <a:ext cx="1698755" cy="701893"/>
          </a:xfrm>
          <a:prstGeom prst="rect">
            <a:avLst/>
          </a:prstGeom>
        </p:spPr>
      </p:pic>
      <p:sp>
        <p:nvSpPr>
          <p:cNvPr id="12" name="TextBox 11">
            <a:extLst>
              <a:ext uri="{FF2B5EF4-FFF2-40B4-BE49-F238E27FC236}">
                <a16:creationId xmlns:a16="http://schemas.microsoft.com/office/drawing/2014/main" id="{435011D6-7075-DFB2-E89C-8BFD947DF448}"/>
              </a:ext>
            </a:extLst>
          </p:cNvPr>
          <p:cNvSpPr txBox="1"/>
          <p:nvPr/>
        </p:nvSpPr>
        <p:spPr>
          <a:xfrm>
            <a:off x="1166192" y="983792"/>
            <a:ext cx="1834836" cy="844602"/>
          </a:xfrm>
          <a:prstGeom prst="rect">
            <a:avLst/>
          </a:prstGeom>
          <a:noFill/>
        </p:spPr>
        <p:txBody>
          <a:bodyPr wrap="square" lIns="91314" tIns="45656" rIns="91314" bIns="45656">
            <a:spAutoFit/>
          </a:bodyPr>
          <a:lstStyle/>
          <a:p>
            <a:r>
              <a:rPr lang="en-GB" sz="700" b="1" dirty="0"/>
              <a:t>Futures</a:t>
            </a:r>
            <a:r>
              <a:rPr lang="en-GB" sz="700" dirty="0"/>
              <a:t>: when submitting a task to an executor using a Callable, it returns a Future. Futures can be used to track the execution of our task. There are many different methods on Futures such as get(), get(timeout), cancel(</a:t>
            </a:r>
            <a:r>
              <a:rPr lang="en-GB" sz="700" dirty="0" err="1"/>
              <a:t>mayInterruptIfRunning</a:t>
            </a:r>
            <a:r>
              <a:rPr lang="en-GB" sz="700" dirty="0"/>
              <a:t>), </a:t>
            </a:r>
            <a:r>
              <a:rPr lang="en-GB" sz="700" dirty="0" err="1"/>
              <a:t>isDone</a:t>
            </a:r>
            <a:r>
              <a:rPr lang="en-GB" sz="700" dirty="0"/>
              <a:t>(), and </a:t>
            </a:r>
            <a:r>
              <a:rPr lang="en-GB" sz="700" dirty="0" err="1"/>
              <a:t>isCancelled</a:t>
            </a:r>
            <a:r>
              <a:rPr lang="en-GB" sz="700" dirty="0"/>
              <a:t>(). </a:t>
            </a:r>
          </a:p>
        </p:txBody>
      </p:sp>
      <p:cxnSp>
        <p:nvCxnSpPr>
          <p:cNvPr id="15" name="Straight Connector 14">
            <a:extLst>
              <a:ext uri="{FF2B5EF4-FFF2-40B4-BE49-F238E27FC236}">
                <a16:creationId xmlns:a16="http://schemas.microsoft.com/office/drawing/2014/main" id="{C502AF8B-0E3E-DF3C-51D8-CFC481E3D835}"/>
              </a:ext>
            </a:extLst>
          </p:cNvPr>
          <p:cNvCxnSpPr>
            <a:cxnSpLocks/>
          </p:cNvCxnSpPr>
          <p:nvPr/>
        </p:nvCxnSpPr>
        <p:spPr>
          <a:xfrm flipV="1">
            <a:off x="1207373" y="1021574"/>
            <a:ext cx="0" cy="780230"/>
          </a:xfrm>
          <a:prstGeom prst="line">
            <a:avLst/>
          </a:prstGeom>
          <a:ln w="6350"/>
        </p:spPr>
        <p:style>
          <a:lnRef idx="1">
            <a:schemeClr val="dk1"/>
          </a:lnRef>
          <a:fillRef idx="0">
            <a:schemeClr val="dk1"/>
          </a:fillRef>
          <a:effectRef idx="0">
            <a:schemeClr val="dk1"/>
          </a:effectRef>
          <a:fontRef idx="minor">
            <a:schemeClr val="tx1"/>
          </a:fontRef>
        </p:style>
      </p:cxnSp>
      <p:pic>
        <p:nvPicPr>
          <p:cNvPr id="24" name="Picture 23">
            <a:extLst>
              <a:ext uri="{FF2B5EF4-FFF2-40B4-BE49-F238E27FC236}">
                <a16:creationId xmlns:a16="http://schemas.microsoft.com/office/drawing/2014/main" id="{F0D4B999-87D8-6B74-9B39-1176C5582D50}"/>
              </a:ext>
            </a:extLst>
          </p:cNvPr>
          <p:cNvPicPr>
            <a:picLocks noChangeAspect="1"/>
          </p:cNvPicPr>
          <p:nvPr/>
        </p:nvPicPr>
        <p:blipFill rotWithShape="1">
          <a:blip r:embed="rId5"/>
          <a:srcRect l="12975" t="20591" r="318"/>
          <a:stretch/>
        </p:blipFill>
        <p:spPr>
          <a:xfrm>
            <a:off x="3050505" y="15943"/>
            <a:ext cx="1760029" cy="997189"/>
          </a:xfrm>
          <a:prstGeom prst="rect">
            <a:avLst/>
          </a:prstGeom>
        </p:spPr>
      </p:pic>
      <p:sp>
        <p:nvSpPr>
          <p:cNvPr id="25" name="TextBox 24">
            <a:extLst>
              <a:ext uri="{FF2B5EF4-FFF2-40B4-BE49-F238E27FC236}">
                <a16:creationId xmlns:a16="http://schemas.microsoft.com/office/drawing/2014/main" id="{767D55FB-C144-8375-4581-6370782B9A9C}"/>
              </a:ext>
            </a:extLst>
          </p:cNvPr>
          <p:cNvSpPr txBox="1"/>
          <p:nvPr/>
        </p:nvSpPr>
        <p:spPr>
          <a:xfrm>
            <a:off x="3958690" y="1427054"/>
            <a:ext cx="656381" cy="245702"/>
          </a:xfrm>
          <a:prstGeom prst="rect">
            <a:avLst/>
          </a:prstGeom>
          <a:noFill/>
        </p:spPr>
        <p:txBody>
          <a:bodyPr wrap="square" lIns="91314" tIns="45656" rIns="91314" bIns="45656" rtlCol="0">
            <a:spAutoFit/>
          </a:bodyPr>
          <a:lstStyle/>
          <a:p>
            <a:r>
              <a:rPr lang="en-GB" sz="500" dirty="0">
                <a:solidFill>
                  <a:srgbClr val="FF3399"/>
                </a:solidFill>
              </a:rPr>
              <a:t>Block until the result is available</a:t>
            </a:r>
          </a:p>
        </p:txBody>
      </p:sp>
      <p:cxnSp>
        <p:nvCxnSpPr>
          <p:cNvPr id="27" name="Straight Arrow Connector 26">
            <a:extLst>
              <a:ext uri="{FF2B5EF4-FFF2-40B4-BE49-F238E27FC236}">
                <a16:creationId xmlns:a16="http://schemas.microsoft.com/office/drawing/2014/main" id="{9D0F6050-3A37-1941-7247-3138BF45FE42}"/>
              </a:ext>
            </a:extLst>
          </p:cNvPr>
          <p:cNvCxnSpPr>
            <a:cxnSpLocks/>
          </p:cNvCxnSpPr>
          <p:nvPr/>
        </p:nvCxnSpPr>
        <p:spPr>
          <a:xfrm flipH="1">
            <a:off x="3808095" y="1575766"/>
            <a:ext cx="212748" cy="47028"/>
          </a:xfrm>
          <a:prstGeom prst="straightConnector1">
            <a:avLst/>
          </a:prstGeom>
          <a:ln w="6350">
            <a:solidFill>
              <a:srgbClr val="FF3399"/>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EEB90408-D394-87EB-14B4-10D8E4701B89}"/>
              </a:ext>
            </a:extLst>
          </p:cNvPr>
          <p:cNvSpPr/>
          <p:nvPr/>
        </p:nvSpPr>
        <p:spPr>
          <a:xfrm>
            <a:off x="2890027" y="1355727"/>
            <a:ext cx="146393" cy="2633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14" tIns="45656" rIns="91314" bIns="45656" rtlCol="0" anchor="ctr"/>
          <a:lstStyle/>
          <a:p>
            <a:pPr algn="ctr"/>
            <a:endParaRPr lang="en-GB"/>
          </a:p>
        </p:txBody>
      </p:sp>
      <p:cxnSp>
        <p:nvCxnSpPr>
          <p:cNvPr id="34" name="Straight Connector 33">
            <a:extLst>
              <a:ext uri="{FF2B5EF4-FFF2-40B4-BE49-F238E27FC236}">
                <a16:creationId xmlns:a16="http://schemas.microsoft.com/office/drawing/2014/main" id="{F828DD14-7E6D-1E69-99A3-A393CCC3C0F7}"/>
              </a:ext>
            </a:extLst>
          </p:cNvPr>
          <p:cNvCxnSpPr>
            <a:cxnSpLocks/>
          </p:cNvCxnSpPr>
          <p:nvPr/>
        </p:nvCxnSpPr>
        <p:spPr>
          <a:xfrm flipV="1">
            <a:off x="3036419" y="1"/>
            <a:ext cx="0" cy="1020064"/>
          </a:xfrm>
          <a:prstGeom prst="line">
            <a:avLst/>
          </a:prstGeom>
          <a:ln w="635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F86BEE8E-45AC-0149-CD71-31E7D48E21EA}"/>
              </a:ext>
            </a:extLst>
          </p:cNvPr>
          <p:cNvCxnSpPr>
            <a:cxnSpLocks/>
          </p:cNvCxnSpPr>
          <p:nvPr/>
        </p:nvCxnSpPr>
        <p:spPr>
          <a:xfrm flipH="1">
            <a:off x="1207374" y="1021574"/>
            <a:ext cx="3487209" cy="0"/>
          </a:xfrm>
          <a:prstGeom prst="line">
            <a:avLst/>
          </a:prstGeom>
          <a:ln w="6350"/>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DDA4C84E-50EA-79AF-1578-4408739580FE}"/>
              </a:ext>
            </a:extLst>
          </p:cNvPr>
          <p:cNvCxnSpPr>
            <a:cxnSpLocks/>
          </p:cNvCxnSpPr>
          <p:nvPr/>
        </p:nvCxnSpPr>
        <p:spPr>
          <a:xfrm flipV="1">
            <a:off x="4694582" y="696498"/>
            <a:ext cx="0" cy="1105307"/>
          </a:xfrm>
          <a:prstGeom prst="line">
            <a:avLst/>
          </a:prstGeom>
          <a:ln w="6350"/>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C281DA7C-3BD8-149D-64D6-276CECDD0494}"/>
              </a:ext>
            </a:extLst>
          </p:cNvPr>
          <p:cNvSpPr txBox="1"/>
          <p:nvPr/>
        </p:nvSpPr>
        <p:spPr>
          <a:xfrm>
            <a:off x="4761445" y="-23918"/>
            <a:ext cx="2717495" cy="737108"/>
          </a:xfrm>
          <a:prstGeom prst="rect">
            <a:avLst/>
          </a:prstGeom>
          <a:noFill/>
        </p:spPr>
        <p:txBody>
          <a:bodyPr wrap="square" lIns="91314" tIns="45656" rIns="91314" bIns="45656">
            <a:spAutoFit/>
          </a:bodyPr>
          <a:lstStyle/>
          <a:p>
            <a:r>
              <a:rPr lang="en-GB" sz="700" b="1" dirty="0" err="1"/>
              <a:t>ExecutorService</a:t>
            </a:r>
            <a:r>
              <a:rPr lang="en-GB" sz="700" dirty="0"/>
              <a:t>: provide more functionality than a basic Executor. Allow us to wait for all tasks to complete (then do something else like inform the user that the tasks are done). In the code, after submitting all tasks, we tell the executor to shutdown, and then wait for termination. Once this call returns, we know the executor’s queue is empty (or the timeout has expired).</a:t>
            </a:r>
          </a:p>
        </p:txBody>
      </p:sp>
      <p:sp>
        <p:nvSpPr>
          <p:cNvPr id="43" name="Rectangle 42">
            <a:extLst>
              <a:ext uri="{FF2B5EF4-FFF2-40B4-BE49-F238E27FC236}">
                <a16:creationId xmlns:a16="http://schemas.microsoft.com/office/drawing/2014/main" id="{58F4D88B-E7B1-E669-5967-59F79BF3AE33}"/>
              </a:ext>
            </a:extLst>
          </p:cNvPr>
          <p:cNvSpPr/>
          <p:nvPr/>
        </p:nvSpPr>
        <p:spPr>
          <a:xfrm>
            <a:off x="3050505" y="177723"/>
            <a:ext cx="63465" cy="116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14" tIns="45656" rIns="91314" bIns="45656" rtlCol="0" anchor="ctr"/>
          <a:lstStyle/>
          <a:p>
            <a:pPr algn="ctr"/>
            <a:endParaRPr lang="en-GB"/>
          </a:p>
        </p:txBody>
      </p:sp>
      <p:cxnSp>
        <p:nvCxnSpPr>
          <p:cNvPr id="45" name="Straight Connector 44">
            <a:extLst>
              <a:ext uri="{FF2B5EF4-FFF2-40B4-BE49-F238E27FC236}">
                <a16:creationId xmlns:a16="http://schemas.microsoft.com/office/drawing/2014/main" id="{63025D7D-D629-2260-77B0-5BE771EFD027}"/>
              </a:ext>
            </a:extLst>
          </p:cNvPr>
          <p:cNvCxnSpPr>
            <a:cxnSpLocks/>
          </p:cNvCxnSpPr>
          <p:nvPr/>
        </p:nvCxnSpPr>
        <p:spPr>
          <a:xfrm flipH="1">
            <a:off x="4691795" y="696498"/>
            <a:ext cx="2721579" cy="0"/>
          </a:xfrm>
          <a:prstGeom prst="line">
            <a:avLst/>
          </a:prstGeom>
          <a:ln w="6350"/>
        </p:spPr>
        <p:style>
          <a:lnRef idx="1">
            <a:schemeClr val="dk1"/>
          </a:lnRef>
          <a:fillRef idx="0">
            <a:schemeClr val="dk1"/>
          </a:fillRef>
          <a:effectRef idx="0">
            <a:schemeClr val="dk1"/>
          </a:effectRef>
          <a:fontRef idx="minor">
            <a:schemeClr val="tx1"/>
          </a:fontRef>
        </p:style>
      </p:cxnSp>
      <p:pic>
        <p:nvPicPr>
          <p:cNvPr id="55" name="Picture 54">
            <a:extLst>
              <a:ext uri="{FF2B5EF4-FFF2-40B4-BE49-F238E27FC236}">
                <a16:creationId xmlns:a16="http://schemas.microsoft.com/office/drawing/2014/main" id="{62A621B3-720A-DBAF-1B00-C7F83593F98D}"/>
              </a:ext>
            </a:extLst>
          </p:cNvPr>
          <p:cNvPicPr>
            <a:picLocks noChangeAspect="1"/>
          </p:cNvPicPr>
          <p:nvPr/>
        </p:nvPicPr>
        <p:blipFill>
          <a:blip r:embed="rId6"/>
          <a:stretch>
            <a:fillRect/>
          </a:stretch>
        </p:blipFill>
        <p:spPr>
          <a:xfrm>
            <a:off x="6278240" y="705872"/>
            <a:ext cx="1097944" cy="1081244"/>
          </a:xfrm>
          <a:prstGeom prst="rect">
            <a:avLst/>
          </a:prstGeom>
        </p:spPr>
      </p:pic>
      <p:sp>
        <p:nvSpPr>
          <p:cNvPr id="51" name="TextBox 50">
            <a:extLst>
              <a:ext uri="{FF2B5EF4-FFF2-40B4-BE49-F238E27FC236}">
                <a16:creationId xmlns:a16="http://schemas.microsoft.com/office/drawing/2014/main" id="{4984B482-BB02-ECC8-542B-EE3354A8A52F}"/>
              </a:ext>
            </a:extLst>
          </p:cNvPr>
          <p:cNvSpPr txBox="1"/>
          <p:nvPr/>
        </p:nvSpPr>
        <p:spPr>
          <a:xfrm>
            <a:off x="4639096" y="660521"/>
            <a:ext cx="1831844" cy="522118"/>
          </a:xfrm>
          <a:prstGeom prst="rect">
            <a:avLst/>
          </a:prstGeom>
          <a:noFill/>
        </p:spPr>
        <p:txBody>
          <a:bodyPr wrap="square" lIns="91314" tIns="45656" rIns="91314" bIns="45656">
            <a:spAutoFit/>
          </a:bodyPr>
          <a:lstStyle/>
          <a:p>
            <a:r>
              <a:rPr lang="en-GB" sz="700" b="1" dirty="0"/>
              <a:t>Latches</a:t>
            </a:r>
            <a:r>
              <a:rPr lang="en-GB" sz="700" dirty="0"/>
              <a:t>: useful in cases where we may not want to shut down the </a:t>
            </a:r>
            <a:r>
              <a:rPr lang="en-GB" sz="700" dirty="0" err="1"/>
              <a:t>ExecutorService</a:t>
            </a:r>
            <a:r>
              <a:rPr lang="en-GB" sz="700" dirty="0"/>
              <a:t> because we want to use it again for the next set of tasks, but we still want to know when</a:t>
            </a:r>
          </a:p>
        </p:txBody>
      </p:sp>
      <p:sp>
        <p:nvSpPr>
          <p:cNvPr id="57" name="TextBox 56">
            <a:extLst>
              <a:ext uri="{FF2B5EF4-FFF2-40B4-BE49-F238E27FC236}">
                <a16:creationId xmlns:a16="http://schemas.microsoft.com/office/drawing/2014/main" id="{BA464E2C-D32E-7C3A-2BCF-3458C07525A7}"/>
              </a:ext>
            </a:extLst>
          </p:cNvPr>
          <p:cNvSpPr txBox="1"/>
          <p:nvPr/>
        </p:nvSpPr>
        <p:spPr>
          <a:xfrm>
            <a:off x="5372885" y="1091979"/>
            <a:ext cx="1067903" cy="414622"/>
          </a:xfrm>
          <a:prstGeom prst="rect">
            <a:avLst/>
          </a:prstGeom>
          <a:noFill/>
        </p:spPr>
        <p:txBody>
          <a:bodyPr wrap="square" lIns="91314" tIns="45656" rIns="91314" bIns="45656">
            <a:spAutoFit/>
          </a:bodyPr>
          <a:lstStyle/>
          <a:p>
            <a:r>
              <a:rPr lang="en-GB" sz="700" dirty="0"/>
              <a:t>all of the tasks in one group are complete in order to proceed.</a:t>
            </a:r>
          </a:p>
        </p:txBody>
      </p:sp>
      <p:sp>
        <p:nvSpPr>
          <p:cNvPr id="62" name="Rectangle 61">
            <a:extLst>
              <a:ext uri="{FF2B5EF4-FFF2-40B4-BE49-F238E27FC236}">
                <a16:creationId xmlns:a16="http://schemas.microsoft.com/office/drawing/2014/main" id="{453E3D67-2BF4-1C95-A313-2086C7280CAF}"/>
              </a:ext>
            </a:extLst>
          </p:cNvPr>
          <p:cNvSpPr/>
          <p:nvPr/>
        </p:nvSpPr>
        <p:spPr>
          <a:xfrm>
            <a:off x="3661655" y="1695831"/>
            <a:ext cx="146440" cy="79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14" tIns="45656" rIns="91314" bIns="45656" rtlCol="0" anchor="ctr"/>
          <a:lstStyle/>
          <a:p>
            <a:pPr algn="ctr"/>
            <a:endParaRPr lang="en-GB"/>
          </a:p>
        </p:txBody>
      </p:sp>
      <p:pic>
        <p:nvPicPr>
          <p:cNvPr id="64" name="Picture 63">
            <a:extLst>
              <a:ext uri="{FF2B5EF4-FFF2-40B4-BE49-F238E27FC236}">
                <a16:creationId xmlns:a16="http://schemas.microsoft.com/office/drawing/2014/main" id="{1FED8679-C3BE-EACD-7BA4-99BE84BAACBC}"/>
              </a:ext>
            </a:extLst>
          </p:cNvPr>
          <p:cNvPicPr>
            <a:picLocks noChangeAspect="1"/>
          </p:cNvPicPr>
          <p:nvPr/>
        </p:nvPicPr>
        <p:blipFill>
          <a:blip r:embed="rId7"/>
          <a:stretch>
            <a:fillRect/>
          </a:stretch>
        </p:blipFill>
        <p:spPr>
          <a:xfrm>
            <a:off x="4710563" y="1152290"/>
            <a:ext cx="665511" cy="628798"/>
          </a:xfrm>
          <a:prstGeom prst="rect">
            <a:avLst/>
          </a:prstGeom>
        </p:spPr>
      </p:pic>
      <p:pic>
        <p:nvPicPr>
          <p:cNvPr id="67" name="Picture 66">
            <a:extLst>
              <a:ext uri="{FF2B5EF4-FFF2-40B4-BE49-F238E27FC236}">
                <a16:creationId xmlns:a16="http://schemas.microsoft.com/office/drawing/2014/main" id="{B12400C3-CB0D-833F-FE1C-E118D8697C90}"/>
              </a:ext>
            </a:extLst>
          </p:cNvPr>
          <p:cNvPicPr>
            <a:picLocks noChangeAspect="1"/>
          </p:cNvPicPr>
          <p:nvPr/>
        </p:nvPicPr>
        <p:blipFill>
          <a:blip r:embed="rId8"/>
          <a:stretch>
            <a:fillRect/>
          </a:stretch>
        </p:blipFill>
        <p:spPr>
          <a:xfrm>
            <a:off x="131684" y="2868370"/>
            <a:ext cx="1495823" cy="708163"/>
          </a:xfrm>
          <a:prstGeom prst="rect">
            <a:avLst/>
          </a:prstGeom>
        </p:spPr>
      </p:pic>
      <p:sp>
        <p:nvSpPr>
          <p:cNvPr id="68" name="TextBox 67">
            <a:extLst>
              <a:ext uri="{FF2B5EF4-FFF2-40B4-BE49-F238E27FC236}">
                <a16:creationId xmlns:a16="http://schemas.microsoft.com/office/drawing/2014/main" id="{450EBB31-E890-D7CB-6515-B6B9D63B506F}"/>
              </a:ext>
            </a:extLst>
          </p:cNvPr>
          <p:cNvSpPr txBox="1"/>
          <p:nvPr/>
        </p:nvSpPr>
        <p:spPr>
          <a:xfrm>
            <a:off x="-27776" y="1767398"/>
            <a:ext cx="1897666" cy="1167087"/>
          </a:xfrm>
          <a:prstGeom prst="rect">
            <a:avLst/>
          </a:prstGeom>
          <a:noFill/>
        </p:spPr>
        <p:txBody>
          <a:bodyPr wrap="square" lIns="91314" tIns="45656" rIns="91314" bIns="45656" rtlCol="0">
            <a:spAutoFit/>
          </a:bodyPr>
          <a:lstStyle/>
          <a:p>
            <a:r>
              <a:rPr lang="en-GB" sz="700" dirty="0"/>
              <a:t>Interactive applications:</a:t>
            </a:r>
          </a:p>
          <a:p>
            <a:r>
              <a:rPr lang="en-GB" sz="700" b="1" dirty="0"/>
              <a:t>Observer pattern</a:t>
            </a:r>
            <a:r>
              <a:rPr lang="en-GB" sz="700" dirty="0"/>
              <a:t> (publish-subscribe): invert control of the program - instead of calling the widget to ask whether it has been pressed, we register (one or many) object(s) to be notified when something of interest happens. Has two participants: the subject (where we can register observers), and the observer (notified when there is a change of state of interest). Only commonly used with GUI components.  </a:t>
            </a:r>
            <a:endParaRPr lang="en-GB" sz="700" b="1" dirty="0"/>
          </a:p>
        </p:txBody>
      </p:sp>
      <p:sp>
        <p:nvSpPr>
          <p:cNvPr id="69" name="Rectangle 68">
            <a:extLst>
              <a:ext uri="{FF2B5EF4-FFF2-40B4-BE49-F238E27FC236}">
                <a16:creationId xmlns:a16="http://schemas.microsoft.com/office/drawing/2014/main" id="{FE25D554-0EE2-C64F-5F4A-361C02F2611B}"/>
              </a:ext>
            </a:extLst>
          </p:cNvPr>
          <p:cNvSpPr/>
          <p:nvPr/>
        </p:nvSpPr>
        <p:spPr>
          <a:xfrm>
            <a:off x="2" y="1799948"/>
            <a:ext cx="1762719" cy="178425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14" tIns="45656" rIns="91314" bIns="45656" rtlCol="0" anchor="ctr"/>
          <a:lstStyle/>
          <a:p>
            <a:pPr algn="ctr"/>
            <a:endParaRPr lang="en-GB" dirty="0"/>
          </a:p>
        </p:txBody>
      </p:sp>
      <p:pic>
        <p:nvPicPr>
          <p:cNvPr id="71" name="Picture 70">
            <a:extLst>
              <a:ext uri="{FF2B5EF4-FFF2-40B4-BE49-F238E27FC236}">
                <a16:creationId xmlns:a16="http://schemas.microsoft.com/office/drawing/2014/main" id="{4095F635-4841-FDCF-89C8-45784EA39B54}"/>
              </a:ext>
            </a:extLst>
          </p:cNvPr>
          <p:cNvPicPr>
            <a:picLocks noChangeAspect="1"/>
          </p:cNvPicPr>
          <p:nvPr/>
        </p:nvPicPr>
        <p:blipFill>
          <a:blip r:embed="rId9"/>
          <a:stretch>
            <a:fillRect/>
          </a:stretch>
        </p:blipFill>
        <p:spPr>
          <a:xfrm>
            <a:off x="1791384" y="1820441"/>
            <a:ext cx="1299164" cy="948474"/>
          </a:xfrm>
          <a:prstGeom prst="rect">
            <a:avLst/>
          </a:prstGeom>
        </p:spPr>
      </p:pic>
      <p:sp>
        <p:nvSpPr>
          <p:cNvPr id="73" name="TextBox 72">
            <a:extLst>
              <a:ext uri="{FF2B5EF4-FFF2-40B4-BE49-F238E27FC236}">
                <a16:creationId xmlns:a16="http://schemas.microsoft.com/office/drawing/2014/main" id="{381509FC-9F8A-E374-586B-905A848D2437}"/>
              </a:ext>
            </a:extLst>
          </p:cNvPr>
          <p:cNvSpPr txBox="1"/>
          <p:nvPr/>
        </p:nvSpPr>
        <p:spPr>
          <a:xfrm>
            <a:off x="3030844" y="1789362"/>
            <a:ext cx="927843" cy="476924"/>
          </a:xfrm>
          <a:prstGeom prst="rect">
            <a:avLst/>
          </a:prstGeom>
          <a:noFill/>
        </p:spPr>
        <p:txBody>
          <a:bodyPr wrap="square" lIns="91314" tIns="45656" rIns="91314" bIns="45656">
            <a:spAutoFit/>
          </a:bodyPr>
          <a:lstStyle/>
          <a:p>
            <a:r>
              <a:rPr lang="en-GB" sz="500" b="1" dirty="0"/>
              <a:t>Model-View-Controller</a:t>
            </a:r>
            <a:r>
              <a:rPr lang="en-GB" sz="500" dirty="0"/>
              <a:t> (MVC): one of the most common architectures for a GUI app. Splits the data model from the view which</a:t>
            </a:r>
          </a:p>
        </p:txBody>
      </p:sp>
      <p:sp>
        <p:nvSpPr>
          <p:cNvPr id="76" name="Rectangle 75">
            <a:extLst>
              <a:ext uri="{FF2B5EF4-FFF2-40B4-BE49-F238E27FC236}">
                <a16:creationId xmlns:a16="http://schemas.microsoft.com/office/drawing/2014/main" id="{9FE727B9-EFB8-3AFA-0789-2EBE15EE18DE}"/>
              </a:ext>
            </a:extLst>
          </p:cNvPr>
          <p:cNvSpPr/>
          <p:nvPr/>
        </p:nvSpPr>
        <p:spPr>
          <a:xfrm>
            <a:off x="1763346" y="1799949"/>
            <a:ext cx="2128318" cy="170488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14" tIns="45656" rIns="91314" bIns="45656" rtlCol="0" anchor="ctr"/>
          <a:lstStyle/>
          <a:p>
            <a:pPr algn="ctr"/>
            <a:endParaRPr lang="en-GB" dirty="0"/>
          </a:p>
        </p:txBody>
      </p:sp>
      <p:pic>
        <p:nvPicPr>
          <p:cNvPr id="78" name="Picture 77">
            <a:extLst>
              <a:ext uri="{FF2B5EF4-FFF2-40B4-BE49-F238E27FC236}">
                <a16:creationId xmlns:a16="http://schemas.microsoft.com/office/drawing/2014/main" id="{A954FB72-B8CB-191C-0642-1D94F8663716}"/>
              </a:ext>
            </a:extLst>
          </p:cNvPr>
          <p:cNvPicPr>
            <a:picLocks noChangeAspect="1"/>
          </p:cNvPicPr>
          <p:nvPr/>
        </p:nvPicPr>
        <p:blipFill>
          <a:blip r:embed="rId10"/>
          <a:stretch>
            <a:fillRect/>
          </a:stretch>
        </p:blipFill>
        <p:spPr>
          <a:xfrm>
            <a:off x="3963440" y="2747843"/>
            <a:ext cx="865274" cy="647587"/>
          </a:xfrm>
          <a:prstGeom prst="rect">
            <a:avLst/>
          </a:prstGeom>
        </p:spPr>
      </p:pic>
      <p:pic>
        <p:nvPicPr>
          <p:cNvPr id="80" name="Picture 79">
            <a:extLst>
              <a:ext uri="{FF2B5EF4-FFF2-40B4-BE49-F238E27FC236}">
                <a16:creationId xmlns:a16="http://schemas.microsoft.com/office/drawing/2014/main" id="{50E12212-9973-779C-98C2-ABC442034C06}"/>
              </a:ext>
            </a:extLst>
          </p:cNvPr>
          <p:cNvPicPr>
            <a:picLocks noChangeAspect="1"/>
          </p:cNvPicPr>
          <p:nvPr/>
        </p:nvPicPr>
        <p:blipFill>
          <a:blip r:embed="rId11"/>
          <a:stretch>
            <a:fillRect/>
          </a:stretch>
        </p:blipFill>
        <p:spPr>
          <a:xfrm>
            <a:off x="6183297" y="1913316"/>
            <a:ext cx="1164352" cy="699007"/>
          </a:xfrm>
          <a:prstGeom prst="rect">
            <a:avLst/>
          </a:prstGeom>
        </p:spPr>
      </p:pic>
      <p:sp>
        <p:nvSpPr>
          <p:cNvPr id="81" name="TextBox 80">
            <a:extLst>
              <a:ext uri="{FF2B5EF4-FFF2-40B4-BE49-F238E27FC236}">
                <a16:creationId xmlns:a16="http://schemas.microsoft.com/office/drawing/2014/main" id="{B398B909-82EF-5D51-412E-00A3BCE6AD33}"/>
              </a:ext>
            </a:extLst>
          </p:cNvPr>
          <p:cNvSpPr txBox="1"/>
          <p:nvPr/>
        </p:nvSpPr>
        <p:spPr>
          <a:xfrm>
            <a:off x="3837118" y="1769774"/>
            <a:ext cx="2462865" cy="952097"/>
          </a:xfrm>
          <a:prstGeom prst="rect">
            <a:avLst/>
          </a:prstGeom>
          <a:noFill/>
        </p:spPr>
        <p:txBody>
          <a:bodyPr wrap="square" lIns="91314" tIns="45656" rIns="91314" bIns="45656">
            <a:spAutoFit/>
          </a:bodyPr>
          <a:lstStyle/>
          <a:p>
            <a:r>
              <a:rPr lang="en-GB" sz="700" b="1" dirty="0"/>
              <a:t>Presentation-Abstract-Control</a:t>
            </a:r>
            <a:r>
              <a:rPr lang="en-GB" sz="700" dirty="0"/>
              <a:t> (PAC): alternative to MVC suited for GUIs with a  hierarchy in the UI (e.g., panels contain sub-panels, each of which has a group of controls or displays for a certain item of data). PAC defines a set of “mini-MVC” agents, which are formed into a tree, with communications between widgets on the page going via connections between the controllers. Communication should only be done up and down the tree, rather than jumping across to other branches.</a:t>
            </a:r>
          </a:p>
        </p:txBody>
      </p:sp>
      <p:sp>
        <p:nvSpPr>
          <p:cNvPr id="83" name="TextBox 82">
            <a:extLst>
              <a:ext uri="{FF2B5EF4-FFF2-40B4-BE49-F238E27FC236}">
                <a16:creationId xmlns:a16="http://schemas.microsoft.com/office/drawing/2014/main" id="{25B77A87-0990-2132-8E30-C35A540040CE}"/>
              </a:ext>
            </a:extLst>
          </p:cNvPr>
          <p:cNvSpPr txBox="1"/>
          <p:nvPr/>
        </p:nvSpPr>
        <p:spPr>
          <a:xfrm>
            <a:off x="4819197" y="2667159"/>
            <a:ext cx="2664182" cy="844602"/>
          </a:xfrm>
          <a:prstGeom prst="rect">
            <a:avLst/>
          </a:prstGeom>
          <a:noFill/>
        </p:spPr>
        <p:txBody>
          <a:bodyPr wrap="square" lIns="91314" tIns="45656" rIns="91314" bIns="45656">
            <a:spAutoFit/>
          </a:bodyPr>
          <a:lstStyle/>
          <a:p>
            <a:r>
              <a:rPr lang="en-GB" sz="700" b="1" dirty="0"/>
              <a:t>Event Bus</a:t>
            </a:r>
            <a:r>
              <a:rPr lang="en-GB" sz="700" dirty="0"/>
              <a:t>: using PAC means sometimes we want to send a message up and down the tree to an agent on the other side, requiring a good deal of wiring. An alternative to PAC is to use an Event Bus to allow the agents to communicate. When an agent has a change (triggered by the user) it can publish an event to the event bus letting subscribers know what happened. Loses the PAC tree structure so harder to reason about what happens after an event.</a:t>
            </a:r>
          </a:p>
        </p:txBody>
      </p:sp>
      <p:sp>
        <p:nvSpPr>
          <p:cNvPr id="84" name="Rectangle 83">
            <a:extLst>
              <a:ext uri="{FF2B5EF4-FFF2-40B4-BE49-F238E27FC236}">
                <a16:creationId xmlns:a16="http://schemas.microsoft.com/office/drawing/2014/main" id="{6B6F064D-E0E6-A469-4CB4-D0BF20851270}"/>
              </a:ext>
            </a:extLst>
          </p:cNvPr>
          <p:cNvSpPr/>
          <p:nvPr/>
        </p:nvSpPr>
        <p:spPr>
          <a:xfrm>
            <a:off x="3891665" y="1803599"/>
            <a:ext cx="3521704" cy="170123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14" tIns="45656" rIns="91314" bIns="45656" rtlCol="0" anchor="ctr"/>
          <a:lstStyle/>
          <a:p>
            <a:pPr algn="ctr"/>
            <a:endParaRPr lang="en-GB" dirty="0"/>
          </a:p>
        </p:txBody>
      </p:sp>
      <p:sp>
        <p:nvSpPr>
          <p:cNvPr id="4" name="TextBox 3">
            <a:extLst>
              <a:ext uri="{FF2B5EF4-FFF2-40B4-BE49-F238E27FC236}">
                <a16:creationId xmlns:a16="http://schemas.microsoft.com/office/drawing/2014/main" id="{369BF8FC-C66B-1A89-767E-948E58EED068}"/>
              </a:ext>
            </a:extLst>
          </p:cNvPr>
          <p:cNvSpPr txBox="1"/>
          <p:nvPr/>
        </p:nvSpPr>
        <p:spPr>
          <a:xfrm>
            <a:off x="-27777" y="3554280"/>
            <a:ext cx="1941970" cy="952097"/>
          </a:xfrm>
          <a:prstGeom prst="rect">
            <a:avLst/>
          </a:prstGeom>
          <a:noFill/>
        </p:spPr>
        <p:txBody>
          <a:bodyPr wrap="square" lIns="91314" tIns="45656" rIns="91314" bIns="45656" rtlCol="0">
            <a:spAutoFit/>
          </a:bodyPr>
          <a:lstStyle/>
          <a:p>
            <a:r>
              <a:rPr lang="en-GB" sz="700" b="1" dirty="0"/>
              <a:t>Adapter Pattern</a:t>
            </a:r>
            <a:r>
              <a:rPr lang="en-GB" sz="700" dirty="0"/>
              <a:t>: used when we have a class or a service which can do what we need, but we need it to present a </a:t>
            </a:r>
            <a:r>
              <a:rPr lang="en-GB" sz="700" b="1" dirty="0"/>
              <a:t>different interface </a:t>
            </a:r>
            <a:r>
              <a:rPr lang="en-GB" sz="700" dirty="0"/>
              <a:t>to work with the rest of our system. We convert the interface of a class into another interface which clients expect. If we cannot change something to fit our needs, we create a wrapper around it. </a:t>
            </a:r>
            <a:r>
              <a:rPr lang="en-GB" sz="700" b="1" dirty="0"/>
              <a:t>Does not add any new functionality.</a:t>
            </a:r>
          </a:p>
        </p:txBody>
      </p:sp>
      <p:pic>
        <p:nvPicPr>
          <p:cNvPr id="7" name="Picture 6">
            <a:extLst>
              <a:ext uri="{FF2B5EF4-FFF2-40B4-BE49-F238E27FC236}">
                <a16:creationId xmlns:a16="http://schemas.microsoft.com/office/drawing/2014/main" id="{B36487A7-93C5-434A-5C91-7AFF6EBE662D}"/>
              </a:ext>
            </a:extLst>
          </p:cNvPr>
          <p:cNvPicPr>
            <a:picLocks noChangeAspect="1"/>
          </p:cNvPicPr>
          <p:nvPr/>
        </p:nvPicPr>
        <p:blipFill>
          <a:blip r:embed="rId12"/>
          <a:stretch>
            <a:fillRect/>
          </a:stretch>
        </p:blipFill>
        <p:spPr>
          <a:xfrm>
            <a:off x="131684" y="4464044"/>
            <a:ext cx="1371284" cy="977425"/>
          </a:xfrm>
          <a:prstGeom prst="rect">
            <a:avLst/>
          </a:prstGeom>
        </p:spPr>
      </p:pic>
      <p:sp>
        <p:nvSpPr>
          <p:cNvPr id="11" name="TextBox 10">
            <a:extLst>
              <a:ext uri="{FF2B5EF4-FFF2-40B4-BE49-F238E27FC236}">
                <a16:creationId xmlns:a16="http://schemas.microsoft.com/office/drawing/2014/main" id="{B2AD63A7-0CE8-1B9F-65C0-73717AECD591}"/>
              </a:ext>
            </a:extLst>
          </p:cNvPr>
          <p:cNvSpPr txBox="1"/>
          <p:nvPr/>
        </p:nvSpPr>
        <p:spPr>
          <a:xfrm>
            <a:off x="3378217" y="3617806"/>
            <a:ext cx="4036996" cy="737108"/>
          </a:xfrm>
          <a:prstGeom prst="rect">
            <a:avLst/>
          </a:prstGeom>
          <a:noFill/>
        </p:spPr>
        <p:txBody>
          <a:bodyPr wrap="square" lIns="91314" tIns="45656" rIns="91314" bIns="45656">
            <a:spAutoFit/>
          </a:bodyPr>
          <a:lstStyle/>
          <a:p>
            <a:r>
              <a:rPr lang="en-GB" sz="700" b="1" dirty="0"/>
              <a:t>Decorator Pattern</a:t>
            </a:r>
            <a:r>
              <a:rPr lang="en-GB" sz="700" dirty="0"/>
              <a:t>: when we have an object we can use, and it has the right interface, but we would like to </a:t>
            </a:r>
            <a:r>
              <a:rPr lang="en-GB" sz="700" b="1" dirty="0"/>
              <a:t>add additional functionality or responsibility </a:t>
            </a:r>
            <a:r>
              <a:rPr lang="en-GB" sz="700" dirty="0"/>
              <a:t>to this object dynamically. We again wrap the existing object. The basic service and the decorator commonly implement the </a:t>
            </a:r>
            <a:r>
              <a:rPr lang="en-GB" sz="700" b="1" dirty="0"/>
              <a:t>same interface</a:t>
            </a:r>
            <a:r>
              <a:rPr lang="en-GB" sz="700" dirty="0"/>
              <a:t>. If this is the case, a decorated or undecorated object can be used interchangeably as far as the client is concerned. If we do wish to dynamically add extra behaviour to the object we are using, the decorator will forward calls to the underlying object, but may perform extra processing before or after those calls. </a:t>
            </a:r>
          </a:p>
        </p:txBody>
      </p:sp>
      <p:pic>
        <p:nvPicPr>
          <p:cNvPr id="16" name="Picture 15">
            <a:extLst>
              <a:ext uri="{FF2B5EF4-FFF2-40B4-BE49-F238E27FC236}">
                <a16:creationId xmlns:a16="http://schemas.microsoft.com/office/drawing/2014/main" id="{53614983-5AAF-50D3-62EE-D547D7D2C3A6}"/>
              </a:ext>
            </a:extLst>
          </p:cNvPr>
          <p:cNvPicPr>
            <a:picLocks noChangeAspect="1"/>
          </p:cNvPicPr>
          <p:nvPr/>
        </p:nvPicPr>
        <p:blipFill>
          <a:blip r:embed="rId13"/>
          <a:stretch>
            <a:fillRect/>
          </a:stretch>
        </p:blipFill>
        <p:spPr>
          <a:xfrm>
            <a:off x="1866997" y="3531052"/>
            <a:ext cx="1518949" cy="1055345"/>
          </a:xfrm>
          <a:prstGeom prst="rect">
            <a:avLst/>
          </a:prstGeom>
        </p:spPr>
      </p:pic>
      <p:sp>
        <p:nvSpPr>
          <p:cNvPr id="18" name="TextBox 17">
            <a:extLst>
              <a:ext uri="{FF2B5EF4-FFF2-40B4-BE49-F238E27FC236}">
                <a16:creationId xmlns:a16="http://schemas.microsoft.com/office/drawing/2014/main" id="{28BC1F19-6781-049F-B9DC-85B175911373}"/>
              </a:ext>
            </a:extLst>
          </p:cNvPr>
          <p:cNvSpPr txBox="1"/>
          <p:nvPr/>
        </p:nvSpPr>
        <p:spPr>
          <a:xfrm>
            <a:off x="2890027" y="4335234"/>
            <a:ext cx="4584434" cy="629612"/>
          </a:xfrm>
          <a:prstGeom prst="rect">
            <a:avLst/>
          </a:prstGeom>
          <a:noFill/>
        </p:spPr>
        <p:txBody>
          <a:bodyPr wrap="square" lIns="91314" tIns="45656" rIns="91314" bIns="45656">
            <a:spAutoFit/>
          </a:bodyPr>
          <a:lstStyle/>
          <a:p>
            <a:r>
              <a:rPr lang="en-GB" sz="700" b="1" dirty="0"/>
              <a:t>Façade Pattern</a:t>
            </a:r>
            <a:r>
              <a:rPr lang="en-GB" sz="700" dirty="0"/>
              <a:t>: sometimes we have a very complex object, or sub-system, which has many possible behaviours, but we only need to use part of it. The façade pattern helps to cover up some of the complexity that we don’t need to make things simpler to understand. Again, this involves wrapping several underlying objects which provide the service and delegating to them as necessary. The façade normally does not add behaviour, it just coordinates between underlying objects, or hides some of their complexity by not revealing all their possible methods. </a:t>
            </a:r>
          </a:p>
        </p:txBody>
      </p:sp>
      <p:pic>
        <p:nvPicPr>
          <p:cNvPr id="20" name="Picture 19">
            <a:extLst>
              <a:ext uri="{FF2B5EF4-FFF2-40B4-BE49-F238E27FC236}">
                <a16:creationId xmlns:a16="http://schemas.microsoft.com/office/drawing/2014/main" id="{A7EC91EE-7315-FCD2-02F1-F06D33CC3E7C}"/>
              </a:ext>
            </a:extLst>
          </p:cNvPr>
          <p:cNvPicPr>
            <a:picLocks noChangeAspect="1"/>
          </p:cNvPicPr>
          <p:nvPr/>
        </p:nvPicPr>
        <p:blipFill>
          <a:blip r:embed="rId14"/>
          <a:stretch>
            <a:fillRect/>
          </a:stretch>
        </p:blipFill>
        <p:spPr>
          <a:xfrm>
            <a:off x="1652633" y="4608411"/>
            <a:ext cx="1184159" cy="823200"/>
          </a:xfrm>
          <a:prstGeom prst="rect">
            <a:avLst/>
          </a:prstGeom>
        </p:spPr>
      </p:pic>
      <p:sp>
        <p:nvSpPr>
          <p:cNvPr id="22" name="TextBox 21">
            <a:extLst>
              <a:ext uri="{FF2B5EF4-FFF2-40B4-BE49-F238E27FC236}">
                <a16:creationId xmlns:a16="http://schemas.microsoft.com/office/drawing/2014/main" id="{36A17E5A-8C21-7BA0-32F2-B1CDA9F5C1F6}"/>
              </a:ext>
            </a:extLst>
          </p:cNvPr>
          <p:cNvSpPr txBox="1"/>
          <p:nvPr/>
        </p:nvSpPr>
        <p:spPr>
          <a:xfrm>
            <a:off x="2836791" y="4928513"/>
            <a:ext cx="4578422" cy="522118"/>
          </a:xfrm>
          <a:prstGeom prst="rect">
            <a:avLst/>
          </a:prstGeom>
          <a:noFill/>
        </p:spPr>
        <p:txBody>
          <a:bodyPr wrap="square" lIns="91314" tIns="45656" rIns="91314" bIns="45656">
            <a:spAutoFit/>
          </a:bodyPr>
          <a:lstStyle/>
          <a:p>
            <a:r>
              <a:rPr lang="en-GB" sz="700" b="1" dirty="0" err="1"/>
              <a:t>Simplicator</a:t>
            </a:r>
            <a:r>
              <a:rPr lang="en-GB" sz="700" dirty="0"/>
              <a:t>: a variation on the façade, when communicating between systems rather than individual objects. It is still about making interactions with other systems simpler and providing a nicer interface that is easier to work with. Typically, we may implement a </a:t>
            </a:r>
            <a:r>
              <a:rPr lang="en-GB" sz="700" dirty="0" err="1"/>
              <a:t>Simplicator</a:t>
            </a:r>
            <a:r>
              <a:rPr lang="en-GB" sz="700" dirty="0"/>
              <a:t> as an HTTP service, which connects to another remote service using a more complex protocol. </a:t>
            </a:r>
          </a:p>
        </p:txBody>
      </p:sp>
      <p:cxnSp>
        <p:nvCxnSpPr>
          <p:cNvPr id="26" name="Straight Connector 25">
            <a:extLst>
              <a:ext uri="{FF2B5EF4-FFF2-40B4-BE49-F238E27FC236}">
                <a16:creationId xmlns:a16="http://schemas.microsoft.com/office/drawing/2014/main" id="{EF405648-19FF-3487-B40E-8ED9856C2820}"/>
              </a:ext>
            </a:extLst>
          </p:cNvPr>
          <p:cNvCxnSpPr>
            <a:cxnSpLocks/>
          </p:cNvCxnSpPr>
          <p:nvPr/>
        </p:nvCxnSpPr>
        <p:spPr>
          <a:xfrm flipH="1">
            <a:off x="0" y="3532062"/>
            <a:ext cx="879" cy="6679479"/>
          </a:xfrm>
          <a:prstGeom prst="line">
            <a:avLst/>
          </a:prstGeom>
          <a:ln w="9525"/>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01D22E51-3A52-681F-FF49-3074C8EBB71F}"/>
              </a:ext>
            </a:extLst>
          </p:cNvPr>
          <p:cNvCxnSpPr>
            <a:cxnSpLocks/>
          </p:cNvCxnSpPr>
          <p:nvPr/>
        </p:nvCxnSpPr>
        <p:spPr>
          <a:xfrm flipH="1">
            <a:off x="7415213" y="3507158"/>
            <a:ext cx="2162" cy="6704382"/>
          </a:xfrm>
          <a:prstGeom prst="line">
            <a:avLst/>
          </a:prstGeom>
          <a:ln w="9525"/>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1C7CFC58-B351-A734-4A01-430467B87830}"/>
              </a:ext>
            </a:extLst>
          </p:cNvPr>
          <p:cNvCxnSpPr>
            <a:cxnSpLocks/>
          </p:cNvCxnSpPr>
          <p:nvPr/>
        </p:nvCxnSpPr>
        <p:spPr>
          <a:xfrm flipH="1">
            <a:off x="-2387" y="5463483"/>
            <a:ext cx="7417600" cy="0"/>
          </a:xfrm>
          <a:prstGeom prst="line">
            <a:avLst/>
          </a:prstGeom>
          <a:ln w="6350"/>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8E6C0354-A6B9-E316-077F-9C11DDA7F676}"/>
              </a:ext>
            </a:extLst>
          </p:cNvPr>
          <p:cNvSpPr txBox="1"/>
          <p:nvPr/>
        </p:nvSpPr>
        <p:spPr>
          <a:xfrm>
            <a:off x="3372819" y="3494425"/>
            <a:ext cx="982612" cy="199633"/>
          </a:xfrm>
          <a:prstGeom prst="rect">
            <a:avLst/>
          </a:prstGeom>
          <a:noFill/>
        </p:spPr>
        <p:txBody>
          <a:bodyPr wrap="square" lIns="91314" tIns="45656" rIns="91314" bIns="45656">
            <a:spAutoFit/>
          </a:bodyPr>
          <a:lstStyle/>
          <a:p>
            <a:r>
              <a:rPr lang="en-GB" sz="700" dirty="0"/>
              <a:t>System Integration:</a:t>
            </a:r>
          </a:p>
        </p:txBody>
      </p:sp>
      <p:cxnSp>
        <p:nvCxnSpPr>
          <p:cNvPr id="46" name="Straight Connector 45">
            <a:extLst>
              <a:ext uri="{FF2B5EF4-FFF2-40B4-BE49-F238E27FC236}">
                <a16:creationId xmlns:a16="http://schemas.microsoft.com/office/drawing/2014/main" id="{229F0961-3FAF-F194-A4DE-2712AB4DEAD9}"/>
              </a:ext>
            </a:extLst>
          </p:cNvPr>
          <p:cNvCxnSpPr>
            <a:cxnSpLocks/>
          </p:cNvCxnSpPr>
          <p:nvPr/>
        </p:nvCxnSpPr>
        <p:spPr>
          <a:xfrm flipH="1">
            <a:off x="2904518" y="4335232"/>
            <a:ext cx="4510696" cy="0"/>
          </a:xfrm>
          <a:prstGeom prst="line">
            <a:avLst/>
          </a:prstGeom>
          <a:ln w="635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43A03AE2-8237-329E-CA08-9BF970A59C02}"/>
              </a:ext>
            </a:extLst>
          </p:cNvPr>
          <p:cNvCxnSpPr>
            <a:cxnSpLocks/>
          </p:cNvCxnSpPr>
          <p:nvPr/>
        </p:nvCxnSpPr>
        <p:spPr>
          <a:xfrm>
            <a:off x="2904517" y="4337770"/>
            <a:ext cx="0" cy="263569"/>
          </a:xfrm>
          <a:prstGeom prst="line">
            <a:avLst/>
          </a:prstGeom>
          <a:ln w="6350"/>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5700C4B1-08A7-47E8-9E46-EA03A7C2631C}"/>
              </a:ext>
            </a:extLst>
          </p:cNvPr>
          <p:cNvCxnSpPr>
            <a:cxnSpLocks/>
          </p:cNvCxnSpPr>
          <p:nvPr/>
        </p:nvCxnSpPr>
        <p:spPr>
          <a:xfrm flipH="1" flipV="1">
            <a:off x="1595496" y="4595048"/>
            <a:ext cx="1309021" cy="2614"/>
          </a:xfrm>
          <a:prstGeom prst="line">
            <a:avLst/>
          </a:prstGeom>
          <a:ln w="6350"/>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6CA8363A-34F3-7952-6FC0-4ADB7D88F973}"/>
              </a:ext>
            </a:extLst>
          </p:cNvPr>
          <p:cNvCxnSpPr>
            <a:cxnSpLocks/>
          </p:cNvCxnSpPr>
          <p:nvPr/>
        </p:nvCxnSpPr>
        <p:spPr>
          <a:xfrm flipH="1">
            <a:off x="1590710" y="4596069"/>
            <a:ext cx="3763" cy="867514"/>
          </a:xfrm>
          <a:prstGeom prst="line">
            <a:avLst/>
          </a:prstGeom>
          <a:ln w="6350"/>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6DC00F7A-9CDA-8D7B-BCCC-A8D05F8117FC}"/>
              </a:ext>
            </a:extLst>
          </p:cNvPr>
          <p:cNvCxnSpPr>
            <a:cxnSpLocks/>
          </p:cNvCxnSpPr>
          <p:nvPr/>
        </p:nvCxnSpPr>
        <p:spPr>
          <a:xfrm flipV="1">
            <a:off x="1845582" y="3502875"/>
            <a:ext cx="0" cy="1096066"/>
          </a:xfrm>
          <a:prstGeom prst="line">
            <a:avLst/>
          </a:prstGeom>
          <a:ln w="6350"/>
        </p:spPr>
        <p:style>
          <a:lnRef idx="1">
            <a:schemeClr val="dk1"/>
          </a:lnRef>
          <a:fillRef idx="0">
            <a:schemeClr val="dk1"/>
          </a:fillRef>
          <a:effectRef idx="0">
            <a:schemeClr val="dk1"/>
          </a:effectRef>
          <a:fontRef idx="minor">
            <a:schemeClr val="tx1"/>
          </a:fontRef>
        </p:style>
      </p:cxnSp>
      <p:sp>
        <p:nvSpPr>
          <p:cNvPr id="87" name="TextBox 86">
            <a:extLst>
              <a:ext uri="{FF2B5EF4-FFF2-40B4-BE49-F238E27FC236}">
                <a16:creationId xmlns:a16="http://schemas.microsoft.com/office/drawing/2014/main" id="{AF06A5A8-1D3C-33A0-C407-D2896B27F603}"/>
              </a:ext>
            </a:extLst>
          </p:cNvPr>
          <p:cNvSpPr txBox="1"/>
          <p:nvPr/>
        </p:nvSpPr>
        <p:spPr>
          <a:xfrm>
            <a:off x="1538282" y="5450490"/>
            <a:ext cx="4345409" cy="1167087"/>
          </a:xfrm>
          <a:prstGeom prst="rect">
            <a:avLst/>
          </a:prstGeom>
          <a:noFill/>
        </p:spPr>
        <p:txBody>
          <a:bodyPr wrap="square" lIns="91314" tIns="45656" rIns="91314" bIns="45656">
            <a:spAutoFit/>
          </a:bodyPr>
          <a:lstStyle/>
          <a:p>
            <a:r>
              <a:rPr lang="en-GB" sz="700" b="1" dirty="0"/>
              <a:t>Proxy Pattern</a:t>
            </a:r>
            <a:r>
              <a:rPr lang="en-GB" sz="700" dirty="0"/>
              <a:t>: can interpose between the client and server and may serve several different purposes using the technique of </a:t>
            </a:r>
            <a:r>
              <a:rPr lang="en-GB" sz="700" b="1" dirty="0"/>
              <a:t>delegation</a:t>
            </a:r>
            <a:r>
              <a:rPr lang="en-GB" sz="700" dirty="0"/>
              <a:t>, where the Proxy does not actually implement the service, delegating all that it cannot do to the server. If we are using a service that has high latency, we may be able to </a:t>
            </a:r>
            <a:r>
              <a:rPr lang="en-GB" sz="700" b="1" dirty="0"/>
              <a:t>cache</a:t>
            </a:r>
            <a:r>
              <a:rPr lang="en-GB" sz="700" dirty="0"/>
              <a:t> results to reduce the latency of subsequent calls to the service using a proxy that maintains a map of query parameters to results, so for each request we can look it up in the map, and if it is there we return the result without going to the downstream service. If the request is not in the map, once the downstream service is called, the result is stored in the cache before being returned. Data may need to be expired from the cache when it gets stale, or the cache gets too large. </a:t>
            </a:r>
          </a:p>
          <a:p>
            <a:r>
              <a:rPr lang="en-GB" sz="700" b="1" dirty="0"/>
              <a:t>Caching</a:t>
            </a:r>
            <a:r>
              <a:rPr lang="en-GB" sz="700" dirty="0"/>
              <a:t>: so commonly used in some environments that we can make use of off-the-shelf products. For example, we often use HTTP caches (e.g., squid or varnish) together with HTTP web sites or services. Could implement a </a:t>
            </a:r>
            <a:r>
              <a:rPr lang="en-GB" sz="700" dirty="0" err="1"/>
              <a:t>Simplicator</a:t>
            </a:r>
            <a:r>
              <a:rPr lang="en-GB" sz="700" dirty="0"/>
              <a:t> as an HTTP service and speed up its performance by inserting an off-the-shelf HTTP cache. </a:t>
            </a:r>
          </a:p>
        </p:txBody>
      </p:sp>
      <p:pic>
        <p:nvPicPr>
          <p:cNvPr id="89" name="Picture 88">
            <a:extLst>
              <a:ext uri="{FF2B5EF4-FFF2-40B4-BE49-F238E27FC236}">
                <a16:creationId xmlns:a16="http://schemas.microsoft.com/office/drawing/2014/main" id="{23CCC2EE-3D3A-BFD6-647C-AC640E8020F7}"/>
              </a:ext>
            </a:extLst>
          </p:cNvPr>
          <p:cNvPicPr>
            <a:picLocks noChangeAspect="1"/>
          </p:cNvPicPr>
          <p:nvPr/>
        </p:nvPicPr>
        <p:blipFill>
          <a:blip r:embed="rId15"/>
          <a:stretch>
            <a:fillRect/>
          </a:stretch>
        </p:blipFill>
        <p:spPr>
          <a:xfrm>
            <a:off x="48715" y="5483762"/>
            <a:ext cx="1565264" cy="1114552"/>
          </a:xfrm>
          <a:prstGeom prst="rect">
            <a:avLst/>
          </a:prstGeom>
        </p:spPr>
      </p:pic>
      <p:pic>
        <p:nvPicPr>
          <p:cNvPr id="91" name="Picture 90">
            <a:extLst>
              <a:ext uri="{FF2B5EF4-FFF2-40B4-BE49-F238E27FC236}">
                <a16:creationId xmlns:a16="http://schemas.microsoft.com/office/drawing/2014/main" id="{1D0FD176-0780-E160-DDA4-69BA5B4E7B65}"/>
              </a:ext>
            </a:extLst>
          </p:cNvPr>
          <p:cNvPicPr>
            <a:picLocks noChangeAspect="1"/>
          </p:cNvPicPr>
          <p:nvPr/>
        </p:nvPicPr>
        <p:blipFill rotWithShape="1">
          <a:blip r:embed="rId16"/>
          <a:srcRect t="3070" r="1296"/>
          <a:stretch/>
        </p:blipFill>
        <p:spPr>
          <a:xfrm>
            <a:off x="5788493" y="5487596"/>
            <a:ext cx="1565264" cy="1122252"/>
          </a:xfrm>
          <a:prstGeom prst="rect">
            <a:avLst/>
          </a:prstGeom>
        </p:spPr>
      </p:pic>
      <p:cxnSp>
        <p:nvCxnSpPr>
          <p:cNvPr id="92" name="Straight Connector 91">
            <a:extLst>
              <a:ext uri="{FF2B5EF4-FFF2-40B4-BE49-F238E27FC236}">
                <a16:creationId xmlns:a16="http://schemas.microsoft.com/office/drawing/2014/main" id="{B9A601AF-A7C3-491A-A73C-2DF776F8022E}"/>
              </a:ext>
            </a:extLst>
          </p:cNvPr>
          <p:cNvCxnSpPr>
            <a:cxnSpLocks/>
          </p:cNvCxnSpPr>
          <p:nvPr/>
        </p:nvCxnSpPr>
        <p:spPr>
          <a:xfrm flipH="1">
            <a:off x="982" y="6614172"/>
            <a:ext cx="7417600" cy="0"/>
          </a:xfrm>
          <a:prstGeom prst="line">
            <a:avLst/>
          </a:prstGeom>
          <a:ln w="6350"/>
        </p:spPr>
        <p:style>
          <a:lnRef idx="1">
            <a:schemeClr val="dk1"/>
          </a:lnRef>
          <a:fillRef idx="0">
            <a:schemeClr val="dk1"/>
          </a:fillRef>
          <a:effectRef idx="0">
            <a:schemeClr val="dk1"/>
          </a:effectRef>
          <a:fontRef idx="minor">
            <a:schemeClr val="tx1"/>
          </a:fontRef>
        </p:style>
      </p:cxnSp>
      <p:sp>
        <p:nvSpPr>
          <p:cNvPr id="96" name="TextBox 95">
            <a:extLst>
              <a:ext uri="{FF2B5EF4-FFF2-40B4-BE49-F238E27FC236}">
                <a16:creationId xmlns:a16="http://schemas.microsoft.com/office/drawing/2014/main" id="{3E3D79E9-0A5A-DC0A-E26B-3E7084973475}"/>
              </a:ext>
            </a:extLst>
          </p:cNvPr>
          <p:cNvSpPr txBox="1"/>
          <p:nvPr/>
        </p:nvSpPr>
        <p:spPr>
          <a:xfrm>
            <a:off x="-27255" y="6587725"/>
            <a:ext cx="1227815" cy="2457025"/>
          </a:xfrm>
          <a:prstGeom prst="rect">
            <a:avLst/>
          </a:prstGeom>
          <a:noFill/>
        </p:spPr>
        <p:txBody>
          <a:bodyPr wrap="square" lIns="91314" tIns="45656" rIns="91314" bIns="45656">
            <a:spAutoFit/>
          </a:bodyPr>
          <a:lstStyle/>
          <a:p>
            <a:r>
              <a:rPr lang="en-GB" sz="700" b="1" dirty="0"/>
              <a:t>Hexagonal Architectures </a:t>
            </a:r>
            <a:r>
              <a:rPr lang="en-GB" sz="700" dirty="0"/>
              <a:t>(aka Ports and Adapters): separates the core application logic from particular services on which the application depends. These services can only be accessed through a set of adapters, so there is no direct dependency of the core of the system on another system or library from a 3</a:t>
            </a:r>
            <a:r>
              <a:rPr lang="en-GB" sz="700" baseline="30000" dirty="0"/>
              <a:t>rd</a:t>
            </a:r>
            <a:r>
              <a:rPr lang="en-GB" sz="700" dirty="0"/>
              <a:t> party. Isolation makes it easier to swap one implementation of the 3</a:t>
            </a:r>
            <a:r>
              <a:rPr lang="en-GB" sz="700" baseline="30000" dirty="0"/>
              <a:t>rd</a:t>
            </a:r>
            <a:r>
              <a:rPr lang="en-GB" sz="700" dirty="0"/>
              <a:t> party service/library for another without impacting the core of the application. We use unit/integration/system tests to test the different aspects of the system.</a:t>
            </a:r>
          </a:p>
        </p:txBody>
      </p:sp>
      <p:sp>
        <p:nvSpPr>
          <p:cNvPr id="98" name="TextBox 97">
            <a:extLst>
              <a:ext uri="{FF2B5EF4-FFF2-40B4-BE49-F238E27FC236}">
                <a16:creationId xmlns:a16="http://schemas.microsoft.com/office/drawing/2014/main" id="{E6C78DB8-7CC9-9C65-85D2-CEDA509F19A0}"/>
              </a:ext>
            </a:extLst>
          </p:cNvPr>
          <p:cNvSpPr txBox="1"/>
          <p:nvPr/>
        </p:nvSpPr>
        <p:spPr>
          <a:xfrm>
            <a:off x="1984331" y="6603660"/>
            <a:ext cx="2942150" cy="629612"/>
          </a:xfrm>
          <a:prstGeom prst="rect">
            <a:avLst/>
          </a:prstGeom>
          <a:noFill/>
        </p:spPr>
        <p:txBody>
          <a:bodyPr wrap="square" lIns="91314" tIns="45656" rIns="91314" bIns="45656">
            <a:spAutoFit/>
          </a:bodyPr>
          <a:lstStyle/>
          <a:p>
            <a:r>
              <a:rPr lang="en-GB" sz="700" b="1" dirty="0"/>
              <a:t>Unit Tests</a:t>
            </a:r>
            <a:r>
              <a:rPr lang="en-GB" sz="700" dirty="0"/>
              <a:t>: test individual elements at the </a:t>
            </a:r>
            <a:r>
              <a:rPr lang="en-GB" sz="700" b="1" dirty="0"/>
              <a:t>core of the application </a:t>
            </a:r>
            <a:r>
              <a:rPr lang="en-GB" sz="700" dirty="0"/>
              <a:t>in isolation, without any dependence on external components. Any external services can be mocked at the adapter level, and the mock plugged in to the port during testing. Large suite of unit tests, cover wide range of cases, run quickly (even for 1000s of tests), run often during development.</a:t>
            </a:r>
          </a:p>
        </p:txBody>
      </p:sp>
      <p:cxnSp>
        <p:nvCxnSpPr>
          <p:cNvPr id="99" name="Straight Connector 98">
            <a:extLst>
              <a:ext uri="{FF2B5EF4-FFF2-40B4-BE49-F238E27FC236}">
                <a16:creationId xmlns:a16="http://schemas.microsoft.com/office/drawing/2014/main" id="{CFEEDC5F-6DCF-8035-EB02-E3E1D365598A}"/>
              </a:ext>
            </a:extLst>
          </p:cNvPr>
          <p:cNvCxnSpPr>
            <a:cxnSpLocks/>
          </p:cNvCxnSpPr>
          <p:nvPr/>
        </p:nvCxnSpPr>
        <p:spPr>
          <a:xfrm flipV="1">
            <a:off x="1111097" y="6617577"/>
            <a:ext cx="0" cy="2374815"/>
          </a:xfrm>
          <a:prstGeom prst="line">
            <a:avLst/>
          </a:prstGeom>
          <a:ln w="6350"/>
        </p:spPr>
        <p:style>
          <a:lnRef idx="1">
            <a:schemeClr val="dk1"/>
          </a:lnRef>
          <a:fillRef idx="0">
            <a:schemeClr val="dk1"/>
          </a:fillRef>
          <a:effectRef idx="0">
            <a:schemeClr val="dk1"/>
          </a:effectRef>
          <a:fontRef idx="minor">
            <a:schemeClr val="tx1"/>
          </a:fontRef>
        </p:style>
      </p:cxnSp>
      <p:cxnSp>
        <p:nvCxnSpPr>
          <p:cNvPr id="102" name="Straight Connector 101">
            <a:extLst>
              <a:ext uri="{FF2B5EF4-FFF2-40B4-BE49-F238E27FC236}">
                <a16:creationId xmlns:a16="http://schemas.microsoft.com/office/drawing/2014/main" id="{9344906F-2166-60F6-7644-F264D5D6EBB2}"/>
              </a:ext>
            </a:extLst>
          </p:cNvPr>
          <p:cNvCxnSpPr>
            <a:cxnSpLocks/>
          </p:cNvCxnSpPr>
          <p:nvPr/>
        </p:nvCxnSpPr>
        <p:spPr>
          <a:xfrm flipH="1">
            <a:off x="-27256" y="8989340"/>
            <a:ext cx="4891172" cy="1063"/>
          </a:xfrm>
          <a:prstGeom prst="line">
            <a:avLst/>
          </a:prstGeom>
          <a:ln w="9525"/>
        </p:spPr>
        <p:style>
          <a:lnRef idx="1">
            <a:schemeClr val="dk1"/>
          </a:lnRef>
          <a:fillRef idx="0">
            <a:schemeClr val="dk1"/>
          </a:fillRef>
          <a:effectRef idx="0">
            <a:schemeClr val="dk1"/>
          </a:effectRef>
          <a:fontRef idx="minor">
            <a:schemeClr val="tx1"/>
          </a:fontRef>
        </p:style>
      </p:cxnSp>
      <p:pic>
        <p:nvPicPr>
          <p:cNvPr id="109" name="Picture 108">
            <a:extLst>
              <a:ext uri="{FF2B5EF4-FFF2-40B4-BE49-F238E27FC236}">
                <a16:creationId xmlns:a16="http://schemas.microsoft.com/office/drawing/2014/main" id="{19493BB8-6A88-4BA0-58A0-D345052B7A19}"/>
              </a:ext>
            </a:extLst>
          </p:cNvPr>
          <p:cNvPicPr>
            <a:picLocks noChangeAspect="1"/>
          </p:cNvPicPr>
          <p:nvPr/>
        </p:nvPicPr>
        <p:blipFill>
          <a:blip r:embed="rId17"/>
          <a:stretch>
            <a:fillRect/>
          </a:stretch>
        </p:blipFill>
        <p:spPr>
          <a:xfrm>
            <a:off x="1174508" y="6632932"/>
            <a:ext cx="881190" cy="690052"/>
          </a:xfrm>
          <a:prstGeom prst="rect">
            <a:avLst/>
          </a:prstGeom>
        </p:spPr>
      </p:pic>
      <p:pic>
        <p:nvPicPr>
          <p:cNvPr id="111" name="Picture 110">
            <a:extLst>
              <a:ext uri="{FF2B5EF4-FFF2-40B4-BE49-F238E27FC236}">
                <a16:creationId xmlns:a16="http://schemas.microsoft.com/office/drawing/2014/main" id="{3682DF4F-CBE7-10C7-A8B9-57CF422725A0}"/>
              </a:ext>
            </a:extLst>
          </p:cNvPr>
          <p:cNvPicPr>
            <a:picLocks noChangeAspect="1"/>
          </p:cNvPicPr>
          <p:nvPr/>
        </p:nvPicPr>
        <p:blipFill>
          <a:blip r:embed="rId18"/>
          <a:stretch>
            <a:fillRect/>
          </a:stretch>
        </p:blipFill>
        <p:spPr>
          <a:xfrm>
            <a:off x="3852854" y="7199982"/>
            <a:ext cx="953349" cy="782025"/>
          </a:xfrm>
          <a:prstGeom prst="rect">
            <a:avLst/>
          </a:prstGeom>
        </p:spPr>
      </p:pic>
      <p:pic>
        <p:nvPicPr>
          <p:cNvPr id="113" name="Picture 112">
            <a:extLst>
              <a:ext uri="{FF2B5EF4-FFF2-40B4-BE49-F238E27FC236}">
                <a16:creationId xmlns:a16="http://schemas.microsoft.com/office/drawing/2014/main" id="{C7B107CD-E009-D77C-4AF1-3013CC3B7627}"/>
              </a:ext>
            </a:extLst>
          </p:cNvPr>
          <p:cNvPicPr>
            <a:picLocks noChangeAspect="1"/>
          </p:cNvPicPr>
          <p:nvPr/>
        </p:nvPicPr>
        <p:blipFill>
          <a:blip r:embed="rId19"/>
          <a:stretch>
            <a:fillRect/>
          </a:stretch>
        </p:blipFill>
        <p:spPr>
          <a:xfrm>
            <a:off x="1163234" y="8126723"/>
            <a:ext cx="1057879" cy="800413"/>
          </a:xfrm>
          <a:prstGeom prst="rect">
            <a:avLst/>
          </a:prstGeom>
        </p:spPr>
      </p:pic>
      <p:sp>
        <p:nvSpPr>
          <p:cNvPr id="115" name="TextBox 114">
            <a:extLst>
              <a:ext uri="{FF2B5EF4-FFF2-40B4-BE49-F238E27FC236}">
                <a16:creationId xmlns:a16="http://schemas.microsoft.com/office/drawing/2014/main" id="{44E692C0-3BB1-42C1-E39D-027168975325}"/>
              </a:ext>
            </a:extLst>
          </p:cNvPr>
          <p:cNvSpPr txBox="1"/>
          <p:nvPr/>
        </p:nvSpPr>
        <p:spPr>
          <a:xfrm>
            <a:off x="1095931" y="7284248"/>
            <a:ext cx="3064829" cy="737108"/>
          </a:xfrm>
          <a:prstGeom prst="rect">
            <a:avLst/>
          </a:prstGeom>
          <a:noFill/>
        </p:spPr>
        <p:txBody>
          <a:bodyPr wrap="square" lIns="91314" tIns="45656" rIns="91314" bIns="45656">
            <a:spAutoFit/>
          </a:bodyPr>
          <a:lstStyle/>
          <a:p>
            <a:r>
              <a:rPr lang="en-GB" sz="700" b="1" dirty="0"/>
              <a:t>Integration Tests</a:t>
            </a:r>
            <a:r>
              <a:rPr lang="en-GB" sz="700" dirty="0"/>
              <a:t>: testing </a:t>
            </a:r>
            <a:r>
              <a:rPr lang="en-GB" sz="700" b="1" dirty="0"/>
              <a:t>adapters</a:t>
            </a:r>
            <a:r>
              <a:rPr lang="en-GB" sz="700" dirty="0"/>
              <a:t> can be done by testing code we have written against code from a 3</a:t>
            </a:r>
            <a:r>
              <a:rPr lang="en-GB" sz="700" baseline="30000" dirty="0"/>
              <a:t>rd</a:t>
            </a:r>
            <a:r>
              <a:rPr lang="en-GB" sz="700" dirty="0"/>
              <a:t> party, to check the integration works correctly. Do not test the logic of the app, only the basic connections and translations to external services. E.g., an integration test for a MySQL database adapter might create some objects, save them into the database, then run some queries to make sure the relevant objects can be retrieved.</a:t>
            </a:r>
          </a:p>
        </p:txBody>
      </p:sp>
      <p:sp>
        <p:nvSpPr>
          <p:cNvPr id="117" name="TextBox 116">
            <a:extLst>
              <a:ext uri="{FF2B5EF4-FFF2-40B4-BE49-F238E27FC236}">
                <a16:creationId xmlns:a16="http://schemas.microsoft.com/office/drawing/2014/main" id="{4DF3716B-64D4-9B85-B7F5-BA3EF82586ED}"/>
              </a:ext>
            </a:extLst>
          </p:cNvPr>
          <p:cNvSpPr txBox="1"/>
          <p:nvPr/>
        </p:nvSpPr>
        <p:spPr>
          <a:xfrm>
            <a:off x="2173923" y="7952159"/>
            <a:ext cx="2746808" cy="1059591"/>
          </a:xfrm>
          <a:prstGeom prst="rect">
            <a:avLst/>
          </a:prstGeom>
          <a:noFill/>
        </p:spPr>
        <p:txBody>
          <a:bodyPr wrap="square" lIns="91314" tIns="45656" rIns="91314" bIns="45656">
            <a:spAutoFit/>
          </a:bodyPr>
          <a:lstStyle/>
          <a:p>
            <a:r>
              <a:rPr lang="en-GB" sz="700" b="1" dirty="0"/>
              <a:t>System Tests</a:t>
            </a:r>
            <a:r>
              <a:rPr lang="en-GB" sz="700" dirty="0"/>
              <a:t>: give information about whether the </a:t>
            </a:r>
            <a:r>
              <a:rPr lang="en-GB" sz="700" b="1" dirty="0"/>
              <a:t>whole system </a:t>
            </a:r>
            <a:r>
              <a:rPr lang="en-GB" sz="700" dirty="0"/>
              <a:t>is wired together correctly, and that data flows between all the relevant components in the expected way. We may have a relatively small number of system tests, as these are typically slower to run, and just test a couple of the main scenarios end-to-end. These tests are usually run as a final check of the configuration before declaring a potentially releasable version. Would not expect these to check every possible behaviour of the system, as that would typically be a slow and awkward way to test.</a:t>
            </a:r>
          </a:p>
        </p:txBody>
      </p:sp>
      <p:cxnSp>
        <p:nvCxnSpPr>
          <p:cNvPr id="121" name="Straight Connector 120">
            <a:extLst>
              <a:ext uri="{FF2B5EF4-FFF2-40B4-BE49-F238E27FC236}">
                <a16:creationId xmlns:a16="http://schemas.microsoft.com/office/drawing/2014/main" id="{2F81B7EF-CA2C-0A5B-1AB3-9FCF7A60CF01}"/>
              </a:ext>
            </a:extLst>
          </p:cNvPr>
          <p:cNvCxnSpPr>
            <a:cxnSpLocks/>
          </p:cNvCxnSpPr>
          <p:nvPr/>
        </p:nvCxnSpPr>
        <p:spPr>
          <a:xfrm flipH="1" flipV="1">
            <a:off x="4857802" y="6609848"/>
            <a:ext cx="3057" cy="2380553"/>
          </a:xfrm>
          <a:prstGeom prst="line">
            <a:avLst/>
          </a:prstGeom>
          <a:ln w="9525"/>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B6A6B85A-5A4F-6385-4704-94C3D00673F7}"/>
              </a:ext>
            </a:extLst>
          </p:cNvPr>
          <p:cNvCxnSpPr>
            <a:cxnSpLocks/>
          </p:cNvCxnSpPr>
          <p:nvPr/>
        </p:nvCxnSpPr>
        <p:spPr>
          <a:xfrm flipH="1" flipV="1">
            <a:off x="4857801" y="6609850"/>
            <a:ext cx="2563291" cy="5182"/>
          </a:xfrm>
          <a:prstGeom prst="line">
            <a:avLst/>
          </a:prstGeom>
          <a:ln w="9525"/>
        </p:spPr>
        <p:style>
          <a:lnRef idx="1">
            <a:schemeClr val="dk1"/>
          </a:lnRef>
          <a:fillRef idx="0">
            <a:schemeClr val="dk1"/>
          </a:fillRef>
          <a:effectRef idx="0">
            <a:schemeClr val="dk1"/>
          </a:effectRef>
          <a:fontRef idx="minor">
            <a:schemeClr val="tx1"/>
          </a:fontRef>
        </p:style>
      </p:cxnSp>
      <p:sp>
        <p:nvSpPr>
          <p:cNvPr id="131" name="TextBox 130">
            <a:extLst>
              <a:ext uri="{FF2B5EF4-FFF2-40B4-BE49-F238E27FC236}">
                <a16:creationId xmlns:a16="http://schemas.microsoft.com/office/drawing/2014/main" id="{3580C3C5-0306-1FB3-16CB-6EDC4309882E}"/>
              </a:ext>
            </a:extLst>
          </p:cNvPr>
          <p:cNvSpPr txBox="1"/>
          <p:nvPr/>
        </p:nvSpPr>
        <p:spPr>
          <a:xfrm>
            <a:off x="4806731" y="6575922"/>
            <a:ext cx="2608482" cy="2462083"/>
          </a:xfrm>
          <a:prstGeom prst="rect">
            <a:avLst/>
          </a:prstGeom>
          <a:noFill/>
        </p:spPr>
        <p:txBody>
          <a:bodyPr wrap="square" lIns="91314" tIns="45656" rIns="91314" bIns="45656">
            <a:spAutoFit/>
          </a:bodyPr>
          <a:lstStyle/>
          <a:p>
            <a:r>
              <a:rPr lang="en-GB" sz="700" dirty="0"/>
              <a:t>Distribution and Web Services:</a:t>
            </a:r>
          </a:p>
          <a:p>
            <a:r>
              <a:rPr lang="en-GB" sz="700" b="1" dirty="0"/>
              <a:t>Microservice Architectures</a:t>
            </a:r>
            <a:r>
              <a:rPr lang="en-GB" sz="700" dirty="0"/>
              <a:t>: there is a general trend in the industry to move towards microservice architectures, where each application is built up from a relatively large number of small services that cooperate to provide the full system</a:t>
            </a:r>
          </a:p>
          <a:p>
            <a:r>
              <a:rPr lang="en-GB" sz="700" b="1" dirty="0"/>
              <a:t>REST</a:t>
            </a:r>
            <a:r>
              <a:rPr lang="en-GB" sz="700" dirty="0"/>
              <a:t> (Representational State Transfer): the architectural style for building services based on the principles of the web. REST services are built around the idea of resources and representations . Resources are things in the world (either physical or conceptual), and are identified by </a:t>
            </a:r>
            <a:r>
              <a:rPr lang="en-GB" sz="700" b="1" dirty="0"/>
              <a:t>URIs</a:t>
            </a:r>
            <a:r>
              <a:rPr lang="en-GB" sz="700" dirty="0"/>
              <a:t> (Uniform </a:t>
            </a:r>
            <a:r>
              <a:rPr lang="en-GB" sz="700" dirty="0" err="1"/>
              <a:t>Reource</a:t>
            </a:r>
            <a:r>
              <a:rPr lang="en-GB" sz="700" dirty="0"/>
              <a:t> Indicators – similar to URLs). We transfer a representation of a </a:t>
            </a:r>
            <a:r>
              <a:rPr lang="en-GB" sz="700" dirty="0" err="1"/>
              <a:t>resourse</a:t>
            </a:r>
            <a:r>
              <a:rPr lang="en-GB" sz="700" dirty="0"/>
              <a:t> between computers over the network to communicate between different services in our system.</a:t>
            </a:r>
          </a:p>
          <a:p>
            <a:r>
              <a:rPr lang="en-GB" sz="700" b="1" dirty="0"/>
              <a:t>Richardson Maturity Model</a:t>
            </a:r>
            <a:r>
              <a:rPr lang="en-GB" sz="700" dirty="0"/>
              <a:t>: used to describe and categorise webservices based on the degree to which they take advantage of each of URIs for identifying resources, HTTP, and the various methods that it supports, and hypermedia in terms of linked data.</a:t>
            </a:r>
          </a:p>
          <a:p>
            <a:r>
              <a:rPr lang="en-GB" sz="700" b="1" dirty="0"/>
              <a:t>Level 0</a:t>
            </a:r>
            <a:r>
              <a:rPr lang="en-GB" sz="700" dirty="0"/>
              <a:t>: use HTTP as a means to transport data</a:t>
            </a:r>
          </a:p>
          <a:p>
            <a:r>
              <a:rPr lang="en-GB" sz="700" b="1" dirty="0"/>
              <a:t>Level 1</a:t>
            </a:r>
            <a:r>
              <a:rPr lang="en-GB" sz="700" dirty="0"/>
              <a:t>: use more URIs to identify types of resources in the system</a:t>
            </a:r>
          </a:p>
          <a:p>
            <a:r>
              <a:rPr lang="en-GB" sz="700" b="1" dirty="0"/>
              <a:t>Level 2</a:t>
            </a:r>
            <a:r>
              <a:rPr lang="en-GB" sz="700" dirty="0"/>
              <a:t>: respond to different HTTP methods + return status codes</a:t>
            </a:r>
          </a:p>
          <a:p>
            <a:r>
              <a:rPr lang="en-GB" sz="700" b="1" dirty="0"/>
              <a:t>Level 3</a:t>
            </a:r>
            <a:r>
              <a:rPr lang="en-GB" sz="700" dirty="0"/>
              <a:t>: fully RESTful services. URIs cannot be manipulated by the user like in level 2.</a:t>
            </a:r>
            <a:endParaRPr lang="en-GB" sz="700" b="1" dirty="0"/>
          </a:p>
        </p:txBody>
      </p:sp>
      <p:cxnSp>
        <p:nvCxnSpPr>
          <p:cNvPr id="9" name="Straight Connector 8">
            <a:extLst>
              <a:ext uri="{FF2B5EF4-FFF2-40B4-BE49-F238E27FC236}">
                <a16:creationId xmlns:a16="http://schemas.microsoft.com/office/drawing/2014/main" id="{6CAC1E45-8ECC-E883-51B8-3F9A838CE6B0}"/>
              </a:ext>
            </a:extLst>
          </p:cNvPr>
          <p:cNvCxnSpPr>
            <a:cxnSpLocks/>
          </p:cNvCxnSpPr>
          <p:nvPr/>
        </p:nvCxnSpPr>
        <p:spPr>
          <a:xfrm flipH="1" flipV="1">
            <a:off x="4838545" y="8989225"/>
            <a:ext cx="2607010" cy="981"/>
          </a:xfrm>
          <a:prstGeom prst="line">
            <a:avLst/>
          </a:prstGeom>
          <a:ln w="9525"/>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08B632D6-BCEE-60AD-4F96-6913A846A25C}"/>
              </a:ext>
            </a:extLst>
          </p:cNvPr>
          <p:cNvSpPr txBox="1"/>
          <p:nvPr/>
        </p:nvSpPr>
        <p:spPr>
          <a:xfrm>
            <a:off x="-28200" y="8961453"/>
            <a:ext cx="2676188" cy="199633"/>
          </a:xfrm>
          <a:prstGeom prst="rect">
            <a:avLst/>
          </a:prstGeom>
          <a:noFill/>
        </p:spPr>
        <p:txBody>
          <a:bodyPr wrap="square" lIns="91314" tIns="45656" rIns="91314" bIns="45656">
            <a:spAutoFit/>
          </a:bodyPr>
          <a:lstStyle/>
          <a:p>
            <a:r>
              <a:rPr lang="en-GB" sz="700" dirty="0"/>
              <a:t>Continuous Delivery and Agile Methods:</a:t>
            </a:r>
          </a:p>
        </p:txBody>
      </p:sp>
      <p:pic>
        <p:nvPicPr>
          <p:cNvPr id="30" name="Picture 29">
            <a:extLst>
              <a:ext uri="{FF2B5EF4-FFF2-40B4-BE49-F238E27FC236}">
                <a16:creationId xmlns:a16="http://schemas.microsoft.com/office/drawing/2014/main" id="{AFE035C5-C79F-8C69-7980-1EB45E79A95B}"/>
              </a:ext>
            </a:extLst>
          </p:cNvPr>
          <p:cNvPicPr>
            <a:picLocks noChangeAspect="1"/>
          </p:cNvPicPr>
          <p:nvPr/>
        </p:nvPicPr>
        <p:blipFill>
          <a:blip r:embed="rId20"/>
          <a:stretch>
            <a:fillRect/>
          </a:stretch>
        </p:blipFill>
        <p:spPr>
          <a:xfrm>
            <a:off x="41527" y="9125686"/>
            <a:ext cx="940400" cy="688174"/>
          </a:xfrm>
          <a:prstGeom prst="rect">
            <a:avLst/>
          </a:prstGeom>
        </p:spPr>
      </p:pic>
      <p:sp>
        <p:nvSpPr>
          <p:cNvPr id="33" name="TextBox 32">
            <a:extLst>
              <a:ext uri="{FF2B5EF4-FFF2-40B4-BE49-F238E27FC236}">
                <a16:creationId xmlns:a16="http://schemas.microsoft.com/office/drawing/2014/main" id="{2D8286C6-C231-F948-C957-BB416102A663}"/>
              </a:ext>
            </a:extLst>
          </p:cNvPr>
          <p:cNvSpPr txBox="1"/>
          <p:nvPr/>
        </p:nvSpPr>
        <p:spPr>
          <a:xfrm>
            <a:off x="952246" y="9088624"/>
            <a:ext cx="3785134" cy="522118"/>
          </a:xfrm>
          <a:prstGeom prst="rect">
            <a:avLst/>
          </a:prstGeom>
          <a:noFill/>
        </p:spPr>
        <p:txBody>
          <a:bodyPr wrap="square" lIns="91314" tIns="45656" rIns="91314" bIns="45656">
            <a:spAutoFit/>
          </a:bodyPr>
          <a:lstStyle/>
          <a:p>
            <a:r>
              <a:rPr lang="en-GB" sz="700" b="1" dirty="0"/>
              <a:t>Agile methods</a:t>
            </a:r>
            <a:r>
              <a:rPr lang="en-GB" sz="700" dirty="0"/>
              <a:t>: favour iteratively designing, building, and releasing small sets of features, aiming to deliver value from the first release (which should be early in the project). By compressing the development waterfall the time between someone having an idea and it being implemented is reduced.</a:t>
            </a:r>
          </a:p>
        </p:txBody>
      </p:sp>
      <p:sp>
        <p:nvSpPr>
          <p:cNvPr id="38" name="TextBox 37">
            <a:extLst>
              <a:ext uri="{FF2B5EF4-FFF2-40B4-BE49-F238E27FC236}">
                <a16:creationId xmlns:a16="http://schemas.microsoft.com/office/drawing/2014/main" id="{D701E843-E6FC-D2F6-CE9E-4D0BD57A15D5}"/>
              </a:ext>
            </a:extLst>
          </p:cNvPr>
          <p:cNvSpPr txBox="1"/>
          <p:nvPr/>
        </p:nvSpPr>
        <p:spPr>
          <a:xfrm>
            <a:off x="-28874" y="9796917"/>
            <a:ext cx="7415213" cy="414622"/>
          </a:xfrm>
          <a:prstGeom prst="rect">
            <a:avLst/>
          </a:prstGeom>
          <a:noFill/>
        </p:spPr>
        <p:txBody>
          <a:bodyPr wrap="square" lIns="91314" tIns="45656" rIns="91314" bIns="45656">
            <a:spAutoFit/>
          </a:bodyPr>
          <a:lstStyle/>
          <a:p>
            <a:r>
              <a:rPr lang="en-GB" sz="700" b="1" dirty="0"/>
              <a:t>Scrum</a:t>
            </a:r>
            <a:r>
              <a:rPr lang="en-GB" sz="700" dirty="0"/>
              <a:t>: concentrates more on project management methods as opposed to talking specifically about building software. </a:t>
            </a:r>
          </a:p>
          <a:p>
            <a:r>
              <a:rPr lang="en-GB" sz="700" b="1" dirty="0"/>
              <a:t>Extreme Programming </a:t>
            </a:r>
            <a:r>
              <a:rPr lang="en-GB" sz="700" dirty="0"/>
              <a:t>(XP): one of the original agile methods which includes project management techniques as well as technical practices for delivering reliable software quickly. </a:t>
            </a:r>
          </a:p>
          <a:p>
            <a:r>
              <a:rPr lang="en-GB" sz="700" b="1" dirty="0"/>
              <a:t>Kanban</a:t>
            </a:r>
            <a:r>
              <a:rPr lang="en-GB" sz="700" dirty="0"/>
              <a:t>: a more recent method which discards the timeboxed iterations from XP and Scrum, aiming for a continuous flow of work.</a:t>
            </a:r>
          </a:p>
        </p:txBody>
      </p:sp>
      <p:pic>
        <p:nvPicPr>
          <p:cNvPr id="40" name="Picture 39">
            <a:extLst>
              <a:ext uri="{FF2B5EF4-FFF2-40B4-BE49-F238E27FC236}">
                <a16:creationId xmlns:a16="http://schemas.microsoft.com/office/drawing/2014/main" id="{83CC9114-7EB7-4F43-9E6C-99D5446F2F75}"/>
              </a:ext>
            </a:extLst>
          </p:cNvPr>
          <p:cNvPicPr>
            <a:picLocks noChangeAspect="1"/>
          </p:cNvPicPr>
          <p:nvPr/>
        </p:nvPicPr>
        <p:blipFill>
          <a:blip r:embed="rId21"/>
          <a:stretch>
            <a:fillRect/>
          </a:stretch>
        </p:blipFill>
        <p:spPr>
          <a:xfrm>
            <a:off x="4797430" y="9017283"/>
            <a:ext cx="1409443" cy="887237"/>
          </a:xfrm>
          <a:prstGeom prst="rect">
            <a:avLst/>
          </a:prstGeom>
        </p:spPr>
      </p:pic>
      <p:pic>
        <p:nvPicPr>
          <p:cNvPr id="44" name="Picture 43">
            <a:extLst>
              <a:ext uri="{FF2B5EF4-FFF2-40B4-BE49-F238E27FC236}">
                <a16:creationId xmlns:a16="http://schemas.microsoft.com/office/drawing/2014/main" id="{3FD10827-E980-F74E-FD45-36D5A7F4A859}"/>
              </a:ext>
            </a:extLst>
          </p:cNvPr>
          <p:cNvPicPr>
            <a:picLocks noChangeAspect="1"/>
          </p:cNvPicPr>
          <p:nvPr/>
        </p:nvPicPr>
        <p:blipFill>
          <a:blip r:embed="rId22"/>
          <a:stretch>
            <a:fillRect/>
          </a:stretch>
        </p:blipFill>
        <p:spPr>
          <a:xfrm>
            <a:off x="6212847" y="9007505"/>
            <a:ext cx="1159142" cy="856119"/>
          </a:xfrm>
          <a:prstGeom prst="rect">
            <a:avLst/>
          </a:prstGeom>
        </p:spPr>
      </p:pic>
      <p:sp>
        <p:nvSpPr>
          <p:cNvPr id="49" name="TextBox 48">
            <a:extLst>
              <a:ext uri="{FF2B5EF4-FFF2-40B4-BE49-F238E27FC236}">
                <a16:creationId xmlns:a16="http://schemas.microsoft.com/office/drawing/2014/main" id="{9388C108-FE10-0B91-4639-48C44954D3AD}"/>
              </a:ext>
            </a:extLst>
          </p:cNvPr>
          <p:cNvSpPr txBox="1"/>
          <p:nvPr/>
        </p:nvSpPr>
        <p:spPr>
          <a:xfrm>
            <a:off x="934938" y="9548689"/>
            <a:ext cx="3785134" cy="307129"/>
          </a:xfrm>
          <a:prstGeom prst="rect">
            <a:avLst/>
          </a:prstGeom>
          <a:noFill/>
        </p:spPr>
        <p:txBody>
          <a:bodyPr wrap="square" lIns="91314" tIns="45656" rIns="91314" bIns="45656">
            <a:spAutoFit/>
          </a:bodyPr>
          <a:lstStyle/>
          <a:p>
            <a:r>
              <a:rPr lang="en-GB" sz="700" b="1" dirty="0"/>
              <a:t>Walking Skeleton</a:t>
            </a:r>
            <a:r>
              <a:rPr lang="en-GB" sz="700" dirty="0"/>
              <a:t>: deployed in the first iteration of project work to help with ironing out difficulties incurred when releasing software to production which should not be left to the end.</a:t>
            </a:r>
          </a:p>
        </p:txBody>
      </p:sp>
      <p:cxnSp>
        <p:nvCxnSpPr>
          <p:cNvPr id="58" name="Straight Connector 57">
            <a:extLst>
              <a:ext uri="{FF2B5EF4-FFF2-40B4-BE49-F238E27FC236}">
                <a16:creationId xmlns:a16="http://schemas.microsoft.com/office/drawing/2014/main" id="{1D5AA434-A8F9-DCC9-4137-08A1BC4E00B6}"/>
              </a:ext>
            </a:extLst>
          </p:cNvPr>
          <p:cNvCxnSpPr>
            <a:cxnSpLocks/>
          </p:cNvCxnSpPr>
          <p:nvPr/>
        </p:nvCxnSpPr>
        <p:spPr>
          <a:xfrm flipH="1">
            <a:off x="1" y="10205003"/>
            <a:ext cx="7445555" cy="0"/>
          </a:xfrm>
          <a:prstGeom prst="line">
            <a:avLst/>
          </a:prstGeom>
          <a:ln w="9525"/>
        </p:spPr>
        <p:style>
          <a:lnRef idx="1">
            <a:schemeClr val="dk1"/>
          </a:lnRef>
          <a:fillRef idx="0">
            <a:schemeClr val="dk1"/>
          </a:fillRef>
          <a:effectRef idx="0">
            <a:schemeClr val="dk1"/>
          </a:effectRef>
          <a:fontRef idx="minor">
            <a:schemeClr val="tx1"/>
          </a:fontRef>
        </p:style>
      </p:cxnSp>
      <p:pic>
        <p:nvPicPr>
          <p:cNvPr id="70" name="Picture 69">
            <a:extLst>
              <a:ext uri="{FF2B5EF4-FFF2-40B4-BE49-F238E27FC236}">
                <a16:creationId xmlns:a16="http://schemas.microsoft.com/office/drawing/2014/main" id="{AD4EE658-9052-CC75-92EE-F17BE519B329}"/>
              </a:ext>
            </a:extLst>
          </p:cNvPr>
          <p:cNvPicPr>
            <a:picLocks noChangeAspect="1"/>
          </p:cNvPicPr>
          <p:nvPr/>
        </p:nvPicPr>
        <p:blipFill>
          <a:blip r:embed="rId23"/>
          <a:stretch>
            <a:fillRect/>
          </a:stretch>
        </p:blipFill>
        <p:spPr>
          <a:xfrm>
            <a:off x="7127202" y="10216118"/>
            <a:ext cx="225724" cy="232467"/>
          </a:xfrm>
          <a:prstGeom prst="rect">
            <a:avLst/>
          </a:prstGeom>
        </p:spPr>
      </p:pic>
      <p:sp>
        <p:nvSpPr>
          <p:cNvPr id="5" name="TextBox 4"/>
          <p:cNvSpPr txBox="1"/>
          <p:nvPr/>
        </p:nvSpPr>
        <p:spPr>
          <a:xfrm>
            <a:off x="42539" y="9163249"/>
            <a:ext cx="736099" cy="200055"/>
          </a:xfrm>
          <a:prstGeom prst="rect">
            <a:avLst/>
          </a:prstGeom>
          <a:solidFill>
            <a:schemeClr val="bg1"/>
          </a:solidFill>
        </p:spPr>
        <p:txBody>
          <a:bodyPr wrap="none" rtlCol="0">
            <a:spAutoFit/>
          </a:bodyPr>
          <a:lstStyle/>
          <a:p>
            <a:r>
              <a:rPr lang="en-US" sz="700" dirty="0"/>
              <a:t>Cost of Change</a:t>
            </a:r>
          </a:p>
        </p:txBody>
      </p:sp>
      <p:sp>
        <p:nvSpPr>
          <p:cNvPr id="17" name="TextBox 16">
            <a:extLst>
              <a:ext uri="{FF2B5EF4-FFF2-40B4-BE49-F238E27FC236}">
                <a16:creationId xmlns:a16="http://schemas.microsoft.com/office/drawing/2014/main" id="{B31D0793-DFAA-6A3A-E0F9-DCE4E9A1E615}"/>
              </a:ext>
            </a:extLst>
          </p:cNvPr>
          <p:cNvSpPr txBox="1"/>
          <p:nvPr/>
        </p:nvSpPr>
        <p:spPr>
          <a:xfrm>
            <a:off x="2685305" y="2175756"/>
            <a:ext cx="1241334" cy="400110"/>
          </a:xfrm>
          <a:prstGeom prst="rect">
            <a:avLst/>
          </a:prstGeom>
          <a:noFill/>
        </p:spPr>
        <p:txBody>
          <a:bodyPr wrap="square">
            <a:spAutoFit/>
          </a:bodyPr>
          <a:lstStyle/>
          <a:p>
            <a:r>
              <a:rPr lang="en-GB" sz="500" dirty="0"/>
              <a:t>displays the data. Several views can be built on top of the same data (just as you could use different types of graphs to represent the same data). The controller</a:t>
            </a:r>
          </a:p>
        </p:txBody>
      </p:sp>
      <p:sp>
        <p:nvSpPr>
          <p:cNvPr id="23" name="TextBox 22">
            <a:extLst>
              <a:ext uri="{FF2B5EF4-FFF2-40B4-BE49-F238E27FC236}">
                <a16:creationId xmlns:a16="http://schemas.microsoft.com/office/drawing/2014/main" id="{8E4C4B6D-A1B6-E9AF-D4F6-7A141686AAB8}"/>
              </a:ext>
            </a:extLst>
          </p:cNvPr>
          <p:cNvSpPr txBox="1"/>
          <p:nvPr/>
        </p:nvSpPr>
        <p:spPr>
          <a:xfrm>
            <a:off x="2519786" y="2490027"/>
            <a:ext cx="1426520" cy="400110"/>
          </a:xfrm>
          <a:prstGeom prst="rect">
            <a:avLst/>
          </a:prstGeom>
          <a:noFill/>
        </p:spPr>
        <p:txBody>
          <a:bodyPr wrap="square">
            <a:spAutoFit/>
          </a:bodyPr>
          <a:lstStyle/>
          <a:p>
            <a:r>
              <a:rPr lang="en-GB" sz="500" dirty="0"/>
              <a:t>makes updates to the model by calling methods on its objects in response to external events (e.g., clicks on the UI). The controller may also trigger the view to redraw itself after an event.</a:t>
            </a:r>
          </a:p>
        </p:txBody>
      </p:sp>
      <p:sp>
        <p:nvSpPr>
          <p:cNvPr id="32" name="TextBox 31">
            <a:extLst>
              <a:ext uri="{FF2B5EF4-FFF2-40B4-BE49-F238E27FC236}">
                <a16:creationId xmlns:a16="http://schemas.microsoft.com/office/drawing/2014/main" id="{5C90F122-B0DF-B2CC-41ED-08C0BF41AD46}"/>
              </a:ext>
            </a:extLst>
          </p:cNvPr>
          <p:cNvSpPr txBox="1"/>
          <p:nvPr/>
        </p:nvSpPr>
        <p:spPr>
          <a:xfrm>
            <a:off x="1717050" y="2815489"/>
            <a:ext cx="1447832" cy="707886"/>
          </a:xfrm>
          <a:prstGeom prst="rect">
            <a:avLst/>
          </a:prstGeom>
          <a:noFill/>
        </p:spPr>
        <p:txBody>
          <a:bodyPr wrap="none" rtlCol="0">
            <a:spAutoFit/>
          </a:bodyPr>
          <a:lstStyle/>
          <a:p>
            <a:r>
              <a:rPr lang="en-GB" sz="500" dirty="0"/>
              <a:t>public class </a:t>
            </a:r>
            <a:r>
              <a:rPr lang="en-GB" sz="500" dirty="0" err="1"/>
              <a:t>GuiApp</a:t>
            </a:r>
            <a:r>
              <a:rPr lang="en-GB" sz="500" dirty="0"/>
              <a:t> {</a:t>
            </a:r>
          </a:p>
          <a:p>
            <a:r>
              <a:rPr lang="en-GB" sz="500" dirty="0"/>
              <a:t>private View </a:t>
            </a:r>
            <a:r>
              <a:rPr lang="en-GB" sz="500" dirty="0" err="1"/>
              <a:t>view</a:t>
            </a:r>
            <a:r>
              <a:rPr lang="en-GB" sz="500" dirty="0"/>
              <a:t> = new View(new Controller());</a:t>
            </a:r>
          </a:p>
          <a:p>
            <a:r>
              <a:rPr lang="en-GB" sz="500" dirty="0"/>
              <a:t>private Model </a:t>
            </a:r>
            <a:r>
              <a:rPr lang="en-GB" sz="500" dirty="0" err="1"/>
              <a:t>pressCounter</a:t>
            </a:r>
            <a:r>
              <a:rPr lang="en-GB" sz="500" dirty="0"/>
              <a:t> = new Model();</a:t>
            </a:r>
          </a:p>
          <a:p>
            <a:r>
              <a:rPr lang="en-GB" sz="500" dirty="0"/>
              <a:t>public </a:t>
            </a:r>
            <a:r>
              <a:rPr lang="en-GB" sz="500" dirty="0" err="1"/>
              <a:t>GuiApp</a:t>
            </a:r>
            <a:r>
              <a:rPr lang="en-GB" sz="500" dirty="0"/>
              <a:t>() {</a:t>
            </a:r>
          </a:p>
          <a:p>
            <a:r>
              <a:rPr lang="en-GB" sz="500" dirty="0" err="1"/>
              <a:t>pressCounter.addObserver</a:t>
            </a:r>
            <a:r>
              <a:rPr lang="en-GB" sz="500" dirty="0"/>
              <a:t>(view);</a:t>
            </a:r>
          </a:p>
          <a:p>
            <a:r>
              <a:rPr lang="en-GB" sz="500" dirty="0"/>
              <a:t>}</a:t>
            </a:r>
          </a:p>
          <a:p>
            <a:r>
              <a:rPr lang="en-GB" sz="500" dirty="0"/>
              <a:t>....</a:t>
            </a:r>
          </a:p>
          <a:p>
            <a:r>
              <a:rPr lang="en-GB" sz="500" dirty="0"/>
              <a:t>}</a:t>
            </a:r>
          </a:p>
        </p:txBody>
      </p:sp>
      <p:sp>
        <p:nvSpPr>
          <p:cNvPr id="36" name="TextBox 35">
            <a:extLst>
              <a:ext uri="{FF2B5EF4-FFF2-40B4-BE49-F238E27FC236}">
                <a16:creationId xmlns:a16="http://schemas.microsoft.com/office/drawing/2014/main" id="{7D0FE311-D761-94AE-E032-974CB3BC6F03}"/>
              </a:ext>
            </a:extLst>
          </p:cNvPr>
          <p:cNvSpPr txBox="1"/>
          <p:nvPr/>
        </p:nvSpPr>
        <p:spPr>
          <a:xfrm>
            <a:off x="3042002" y="2897075"/>
            <a:ext cx="884637" cy="477054"/>
          </a:xfrm>
          <a:prstGeom prst="rect">
            <a:avLst/>
          </a:prstGeom>
          <a:noFill/>
        </p:spPr>
        <p:txBody>
          <a:bodyPr wrap="square">
            <a:spAutoFit/>
          </a:bodyPr>
          <a:lstStyle/>
          <a:p>
            <a:r>
              <a:rPr lang="en-GB" sz="500" dirty="0"/>
              <a:t>View = display logic, </a:t>
            </a:r>
          </a:p>
          <a:p>
            <a:r>
              <a:rPr lang="en-GB" sz="500" dirty="0"/>
              <a:t>Model = </a:t>
            </a:r>
            <a:r>
              <a:rPr lang="en-GB" sz="500" dirty="0" err="1"/>
              <a:t>data+logical</a:t>
            </a:r>
            <a:r>
              <a:rPr lang="en-GB" sz="500" dirty="0"/>
              <a:t> ops on data </a:t>
            </a:r>
          </a:p>
          <a:p>
            <a:r>
              <a:rPr lang="en-GB" sz="500" dirty="0"/>
              <a:t>Controller = </a:t>
            </a:r>
            <a:r>
              <a:rPr lang="en-GB" sz="500" dirty="0" err="1"/>
              <a:t>actionPerformed</a:t>
            </a:r>
            <a:endParaRPr lang="en-GB" sz="500" dirty="0"/>
          </a:p>
        </p:txBody>
      </p:sp>
    </p:spTree>
    <p:extLst>
      <p:ext uri="{BB962C8B-B14F-4D97-AF65-F5344CB8AC3E}">
        <p14:creationId xmlns:p14="http://schemas.microsoft.com/office/powerpoint/2010/main" val="32304164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1065</TotalTime>
  <Words>3471</Words>
  <Application>Microsoft Office PowerPoint</Application>
  <PresentationFormat>Custom</PresentationFormat>
  <Paragraphs>118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Naashiya</dc:creator>
  <cp:lastModifiedBy>Ali, Naashiya</cp:lastModifiedBy>
  <cp:revision>137</cp:revision>
  <cp:lastPrinted>2023-03-28T22:17:29Z</cp:lastPrinted>
  <dcterms:created xsi:type="dcterms:W3CDTF">2023-03-27T10:30:33Z</dcterms:created>
  <dcterms:modified xsi:type="dcterms:W3CDTF">2023-04-22T13:54:13Z</dcterms:modified>
</cp:coreProperties>
</file>