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23"/>
  </p:notesMasterIdLst>
  <p:sldIdLst>
    <p:sldId id="3825" r:id="rId5"/>
    <p:sldId id="3826" r:id="rId6"/>
    <p:sldId id="3835" r:id="rId7"/>
    <p:sldId id="3836" r:id="rId8"/>
    <p:sldId id="3837" r:id="rId9"/>
    <p:sldId id="3838" r:id="rId10"/>
    <p:sldId id="3840" r:id="rId11"/>
    <p:sldId id="3841" r:id="rId12"/>
    <p:sldId id="3844" r:id="rId13"/>
    <p:sldId id="3846" r:id="rId14"/>
    <p:sldId id="3845" r:id="rId15"/>
    <p:sldId id="3848" r:id="rId16"/>
    <p:sldId id="3854" r:id="rId17"/>
    <p:sldId id="3847" r:id="rId18"/>
    <p:sldId id="3850" r:id="rId19"/>
    <p:sldId id="3851" r:id="rId20"/>
    <p:sldId id="3853" r:id="rId21"/>
    <p:sldId id="38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94675"/>
  </p:normalViewPr>
  <p:slideViewPr>
    <p:cSldViewPr snapToGrid="0">
      <p:cViewPr varScale="1">
        <p:scale>
          <a:sx n="119" d="100"/>
          <a:sy n="119" d="100"/>
        </p:scale>
        <p:origin x="376" y="1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812" y="2307515"/>
            <a:ext cx="8082220" cy="34946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Image Restoration using Adaptive local noise reduction filter using pixel adjacency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802139"/>
            <a:ext cx="6592824" cy="996696"/>
          </a:xfrm>
        </p:spPr>
        <p:txBody>
          <a:bodyPr>
            <a:normAutofit lnSpcReduction="1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Adithya Ram Ballem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- </a:t>
            </a:r>
            <a:r>
              <a:rPr lang="en-US" sz="4400" dirty="0">
                <a:effectLst/>
              </a:rPr>
              <a:t>Global noise variance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Overall variance of pixel intensities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C56B0B6-8535-EF3D-5AEE-E3B97F90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76" y="3783939"/>
            <a:ext cx="3463324" cy="2627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AF7E8-C666-626E-1964-0F5CBC70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15" y="1484826"/>
            <a:ext cx="2235845" cy="22227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272F52-81CB-CEF4-12ED-A5666E49A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955" y="1471751"/>
            <a:ext cx="2235845" cy="223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D62DD8-FBB4-CEA5-446F-9B37C64BB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126" y="3783939"/>
            <a:ext cx="3463324" cy="2620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F9127-ACF2-B80E-D111-E85235CA1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05" y="2710495"/>
            <a:ext cx="4780822" cy="7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– </a:t>
            </a:r>
            <a:r>
              <a:rPr lang="en-US" sz="4400" dirty="0">
                <a:effectLst/>
              </a:rPr>
              <a:t>Mean of local window noise variance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Capture all neighborhood variances</a:t>
            </a:r>
          </a:p>
          <a:p>
            <a:r>
              <a:rPr lang="en-US" sz="1800" dirty="0"/>
              <a:t>Compute mean of all these sub variance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C56B0B6-8535-EF3D-5AEE-E3B97F90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76" y="3783939"/>
            <a:ext cx="3463324" cy="2627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AF7E8-C666-626E-1964-0F5CBC70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15" y="1484826"/>
            <a:ext cx="2235845" cy="2222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F9127-ACF2-B80E-D111-E85235CA1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05" y="2738205"/>
            <a:ext cx="4780822" cy="718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4F8CD-C58C-02B2-6D0F-01FE2913C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12" y="1484826"/>
            <a:ext cx="2222770" cy="2222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B253D8-5A00-C318-1377-F45445D09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3754020"/>
            <a:ext cx="3463324" cy="26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– </a:t>
            </a:r>
            <a:r>
              <a:rPr lang="en-US" sz="4400" dirty="0">
                <a:effectLst/>
              </a:rPr>
              <a:t>Connected noise variance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effectLst/>
                <a:latin typeface="CMMI10"/>
              </a:rPr>
              <a:t>σ</a:t>
            </a:r>
            <a:r>
              <a:rPr lang="el-GR" sz="1800" dirty="0">
                <a:effectLst/>
                <a:latin typeface="CMR7"/>
              </a:rPr>
              <a:t>2</a:t>
            </a:r>
            <a:r>
              <a:rPr lang="el-GR" sz="1800" dirty="0">
                <a:effectLst/>
                <a:latin typeface="CMMI7"/>
              </a:rPr>
              <a:t>η </a:t>
            </a:r>
            <a:r>
              <a:rPr lang="en-US" sz="1800" dirty="0">
                <a:effectLst/>
                <a:latin typeface="CMMI10"/>
              </a:rPr>
              <a:t>– Noise Variance</a:t>
            </a:r>
          </a:p>
          <a:p>
            <a:pPr lvl="1"/>
            <a:r>
              <a:rPr lang="en-US" sz="1400" dirty="0"/>
              <a:t>4-adjacency</a:t>
            </a:r>
          </a:p>
          <a:p>
            <a:pPr lvl="1"/>
            <a:r>
              <a:rPr lang="en-US" sz="1400" dirty="0"/>
              <a:t>Capture all connections of image</a:t>
            </a:r>
          </a:p>
          <a:p>
            <a:pPr lvl="1"/>
            <a:r>
              <a:rPr lang="en-US" sz="1400" dirty="0"/>
              <a:t>Identify components</a:t>
            </a:r>
          </a:p>
          <a:p>
            <a:pPr lvl="1"/>
            <a:r>
              <a:rPr lang="en-US" sz="1400" dirty="0"/>
              <a:t>Use the noise variance of its object while denoising  </a:t>
            </a:r>
          </a:p>
          <a:p>
            <a:r>
              <a:rPr lang="el-GR" sz="1800" dirty="0">
                <a:effectLst/>
              </a:rPr>
              <a:t>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– Noise Variance of 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window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78C962C-3CDF-6BF7-C464-5EC5C934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80" y="3921301"/>
            <a:ext cx="2442211" cy="2435049"/>
          </a:xfrm>
          <a:prstGeom prst="rect">
            <a:avLst/>
          </a:prstGeom>
        </p:spPr>
      </p:pic>
      <p:pic>
        <p:nvPicPr>
          <p:cNvPr id="8" name="Picture 7" descr="A picture containing qr code&#10;&#10;Description automatically generated">
            <a:extLst>
              <a:ext uri="{FF2B5EF4-FFF2-40B4-BE49-F238E27FC236}">
                <a16:creationId xmlns:a16="http://schemas.microsoft.com/office/drawing/2014/main" id="{65D69F16-4FFE-6D90-073B-537BDDEB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07" y="3917715"/>
            <a:ext cx="2442211" cy="2438635"/>
          </a:xfrm>
          <a:prstGeom prst="rect">
            <a:avLst/>
          </a:prstGeom>
        </p:spPr>
      </p:pic>
      <p:pic>
        <p:nvPicPr>
          <p:cNvPr id="13" name="Picture 12" descr="Application, Teams&#10;&#10;Description automatically generated with medium confidence">
            <a:extLst>
              <a:ext uri="{FF2B5EF4-FFF2-40B4-BE49-F238E27FC236}">
                <a16:creationId xmlns:a16="http://schemas.microsoft.com/office/drawing/2014/main" id="{9C7E6EAA-06DA-0EC9-2238-FC8BEB9F0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100" y="3917714"/>
            <a:ext cx="2401690" cy="23911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8250D6-A8CB-F64C-BCBF-4294D6D76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096"/>
          <a:stretch/>
        </p:blipFill>
        <p:spPr>
          <a:xfrm>
            <a:off x="6163800" y="1468267"/>
            <a:ext cx="2442211" cy="242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8BFB0-FDF8-A236-3273-77AE811BAF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096"/>
          <a:stretch/>
        </p:blipFill>
        <p:spPr>
          <a:xfrm>
            <a:off x="8567164" y="1480140"/>
            <a:ext cx="2442212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– </a:t>
            </a:r>
            <a:r>
              <a:rPr lang="en-US" sz="4400" dirty="0">
                <a:effectLst/>
              </a:rPr>
              <a:t>Connected noise variance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MMI10"/>
              </a:rPr>
              <a:t>Connection Issues</a:t>
            </a:r>
          </a:p>
          <a:p>
            <a:r>
              <a:rPr lang="en-US" sz="1800" dirty="0">
                <a:effectLst/>
                <a:latin typeface="CMMI10"/>
              </a:rPr>
              <a:t>Solved it by a mean filter cleaning</a:t>
            </a:r>
            <a:endParaRPr lang="en-US" sz="1800" dirty="0">
              <a:effectLst/>
            </a:endParaRP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59A2BB-7806-C469-3802-5F6FFE24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74" y="1383877"/>
            <a:ext cx="6129622" cy="2501092"/>
          </a:xfrm>
          <a:prstGeom prst="rect">
            <a:avLst/>
          </a:prstGeom>
        </p:spPr>
      </p:pic>
      <p:pic>
        <p:nvPicPr>
          <p:cNvPr id="10" name="Picture 9" descr="Graphical user interface, qr code&#10;&#10;Description automatically generated">
            <a:extLst>
              <a:ext uri="{FF2B5EF4-FFF2-40B4-BE49-F238E27FC236}">
                <a16:creationId xmlns:a16="http://schemas.microsoft.com/office/drawing/2014/main" id="{3A5655A4-4227-79BB-B230-56649CEC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48" y="3334343"/>
            <a:ext cx="5098473" cy="1714016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213C4B-C44A-FF37-E4CD-D33497A17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56" y="4961356"/>
            <a:ext cx="4738255" cy="17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8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– </a:t>
            </a:r>
            <a:r>
              <a:rPr lang="en-US" sz="4400" dirty="0">
                <a:effectLst/>
              </a:rPr>
              <a:t>Connected noise variance 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effectLst/>
                <a:latin typeface="CMMI10"/>
              </a:rPr>
              <a:t>σ</a:t>
            </a:r>
            <a:r>
              <a:rPr lang="el-GR" sz="1800" dirty="0">
                <a:effectLst/>
                <a:latin typeface="CMR7"/>
              </a:rPr>
              <a:t>2</a:t>
            </a:r>
            <a:r>
              <a:rPr lang="el-GR" sz="1800" dirty="0">
                <a:effectLst/>
                <a:latin typeface="CMMI7"/>
              </a:rPr>
              <a:t>η </a:t>
            </a:r>
            <a:r>
              <a:rPr lang="en-US" sz="1800" dirty="0">
                <a:effectLst/>
                <a:latin typeface="CMMI10"/>
              </a:rPr>
              <a:t>– Noise Variance</a:t>
            </a:r>
          </a:p>
          <a:p>
            <a:pPr lvl="1"/>
            <a:r>
              <a:rPr lang="en-US" sz="1400" dirty="0"/>
              <a:t>4-adjacency</a:t>
            </a:r>
          </a:p>
          <a:p>
            <a:pPr lvl="1"/>
            <a:r>
              <a:rPr lang="en-US" sz="1400" dirty="0"/>
              <a:t>Capture all connections of image</a:t>
            </a:r>
          </a:p>
          <a:p>
            <a:pPr lvl="1"/>
            <a:r>
              <a:rPr lang="en-US" sz="1400" dirty="0"/>
              <a:t>Identify components</a:t>
            </a:r>
          </a:p>
          <a:p>
            <a:pPr lvl="1"/>
            <a:r>
              <a:rPr lang="en-US" sz="1400" dirty="0"/>
              <a:t>Use the noise variance of its object while denoising  </a:t>
            </a:r>
          </a:p>
          <a:p>
            <a:r>
              <a:rPr lang="el-GR" sz="1800" dirty="0">
                <a:effectLst/>
              </a:rPr>
              <a:t>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– Noise Variance of 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window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F9127-ACF2-B80E-D111-E85235CA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0" y="4140372"/>
            <a:ext cx="4780822" cy="718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006F8D-7298-B597-04F7-3D5B9F39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11" y="1650470"/>
            <a:ext cx="2222771" cy="2222771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5F7DA23-528C-42DF-EE7A-FD392E09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337" y="3922998"/>
            <a:ext cx="3463324" cy="2627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0C89D4-F750-95ED-D399-CB97FCE51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849" y="1621265"/>
            <a:ext cx="2235845" cy="2222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625169-73AA-DBA2-A957-F7A36DFFF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434" y="3914306"/>
            <a:ext cx="3463324" cy="26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9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– </a:t>
            </a:r>
            <a:r>
              <a:rPr lang="en-US" sz="4400" dirty="0">
                <a:effectLst/>
              </a:rPr>
              <a:t>Connected noise variance with neighborhood bounds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effectLst/>
                <a:latin typeface="CMMI10"/>
              </a:rPr>
              <a:t>σ</a:t>
            </a:r>
            <a:r>
              <a:rPr lang="el-GR" sz="1800" dirty="0">
                <a:effectLst/>
                <a:latin typeface="CMR7"/>
              </a:rPr>
              <a:t>2</a:t>
            </a:r>
            <a:r>
              <a:rPr lang="el-GR" sz="1800" dirty="0">
                <a:effectLst/>
                <a:latin typeface="CMMI7"/>
              </a:rPr>
              <a:t>η </a:t>
            </a:r>
            <a:r>
              <a:rPr lang="en-US" sz="1800" dirty="0">
                <a:effectLst/>
                <a:latin typeface="CMMI10"/>
              </a:rPr>
              <a:t>– Noise Variance</a:t>
            </a:r>
          </a:p>
          <a:p>
            <a:pPr lvl="1"/>
            <a:r>
              <a:rPr lang="en-US" sz="1400" dirty="0"/>
              <a:t>4-adjacency</a:t>
            </a:r>
          </a:p>
          <a:p>
            <a:pPr lvl="1"/>
            <a:r>
              <a:rPr lang="en-US" sz="1400" dirty="0"/>
              <a:t>Capture all connections of image</a:t>
            </a:r>
          </a:p>
          <a:p>
            <a:pPr lvl="1"/>
            <a:r>
              <a:rPr lang="en-US" sz="1400" dirty="0"/>
              <a:t>Identify components</a:t>
            </a:r>
          </a:p>
          <a:p>
            <a:pPr lvl="1"/>
            <a:r>
              <a:rPr lang="en-US" sz="1400" dirty="0"/>
              <a:t>Use the noise variance of its object while denoising  </a:t>
            </a:r>
          </a:p>
          <a:p>
            <a:r>
              <a:rPr lang="el-GR" sz="1800" dirty="0">
                <a:effectLst/>
              </a:rPr>
              <a:t>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– Noise Variance of 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window</a:t>
            </a:r>
          </a:p>
          <a:p>
            <a:pPr lvl="1"/>
            <a:r>
              <a:rPr lang="en-US" sz="1400" dirty="0"/>
              <a:t>Compute window noise variance with bounds</a:t>
            </a:r>
          </a:p>
          <a:p>
            <a:pPr lvl="1"/>
            <a:r>
              <a:rPr lang="en-US" sz="1400" dirty="0">
                <a:effectLst/>
              </a:rPr>
              <a:t>Carefully consider the edge</a:t>
            </a:r>
          </a:p>
          <a:p>
            <a:pPr lvl="1"/>
            <a:r>
              <a:rPr lang="en-US" sz="1400" dirty="0"/>
              <a:t>Knowledge of 4-adjacency</a:t>
            </a:r>
          </a:p>
          <a:p>
            <a:pPr lvl="1"/>
            <a:r>
              <a:rPr lang="en-US" sz="1400" dirty="0">
                <a:effectLst/>
              </a:rPr>
              <a:t>Results are sharper than 3, 4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F9127-ACF2-B80E-D111-E85235CA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0" y="4957953"/>
            <a:ext cx="4780822" cy="71850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5F7DA23-528C-42DF-EE7A-FD392E09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337" y="3922998"/>
            <a:ext cx="3463324" cy="2627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0C89D4-F750-95ED-D399-CB97FCE5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849" y="1621265"/>
            <a:ext cx="2235845" cy="22227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A0EEA6-C4D3-387E-21F1-B7A475FC4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721" y="1605121"/>
            <a:ext cx="2235846" cy="2235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6D66A-329E-FD15-12E5-0A0F5E3FC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019" y="3919929"/>
            <a:ext cx="3500893" cy="26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Table – Gaussian Noised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C1A85223-B315-046D-ECB2-799840ED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711443"/>
              </p:ext>
            </p:extLst>
          </p:nvPr>
        </p:nvGraphicFramePr>
        <p:xfrm>
          <a:off x="1882467" y="1690688"/>
          <a:ext cx="8305025" cy="39227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68361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2396019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240645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</a:tblGrid>
              <a:tr h="358943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44806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Noisy Gaussian image</a:t>
                      </a:r>
                      <a:endParaRPr lang="en-US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32599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levels of noise(0.001) 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noise variance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18802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57.68%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5396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of local window noise 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variances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42.95%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noise variance 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14792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45.38%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17969"/>
                  </a:ext>
                </a:extLst>
              </a:tr>
              <a:tr h="553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noise variance with neighborhood bounds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13744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42.16%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607060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Mean Filters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28806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88.36%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86205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Statistic Median Filters 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16795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51.52%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55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9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Table – Salt and Pepper Noised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C1A85223-B315-046D-ECB2-799840ED1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543327"/>
              </p:ext>
            </p:extLst>
          </p:nvPr>
        </p:nvGraphicFramePr>
        <p:xfrm>
          <a:off x="1882467" y="1690688"/>
          <a:ext cx="8305025" cy="39227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68361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2396019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240645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</a:tblGrid>
              <a:tr h="358943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44806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Noisy Gaussian image</a:t>
                      </a:r>
                      <a:endParaRPr lang="en-US" dirty="0"/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6050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levels of noise(0.001) 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6050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noise variance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15012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248.13%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55396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of local window noise 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variances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165.64%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noise variance 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8712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17969"/>
                  </a:ext>
                </a:extLst>
              </a:tr>
              <a:tr h="553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noise variance with neighborhood bounds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9469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42.16%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607060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Mean Filters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24007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396.80%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86205"/>
                  </a:ext>
                </a:extLst>
              </a:tr>
              <a:tr h="35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Statistic Median Filters </a:t>
                      </a:r>
                      <a:endParaRPr lang="en-US" dirty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396.81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9.92%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55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0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3010-2B73-51C2-5C10-7EA7123A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B33D-5481-36A7-2CE7-6A8F3DE5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65F7D-8860-4233-63FD-2208877E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Works well for gaussian noise</a:t>
            </a:r>
          </a:p>
          <a:p>
            <a:r>
              <a:rPr lang="en-US" sz="1800" dirty="0"/>
              <a:t>Doesn’t have any influence on random noise like Salt and Pepper noise</a:t>
            </a:r>
          </a:p>
          <a:p>
            <a:r>
              <a:rPr lang="en-US" sz="1800" dirty="0"/>
              <a:t>Evaluate ALNF on other periodic noises</a:t>
            </a:r>
          </a:p>
          <a:p>
            <a:pPr lvl="1"/>
            <a:r>
              <a:rPr lang="en-US" sz="1400" dirty="0"/>
              <a:t>Rayleigh Noise</a:t>
            </a:r>
          </a:p>
          <a:p>
            <a:pPr lvl="1"/>
            <a:r>
              <a:rPr lang="en-US" sz="1400" dirty="0"/>
              <a:t>Gamma Noise</a:t>
            </a:r>
          </a:p>
        </p:txBody>
      </p:sp>
    </p:spTree>
    <p:extLst>
      <p:ext uri="{BB962C8B-B14F-4D97-AF65-F5344CB8AC3E}">
        <p14:creationId xmlns:p14="http://schemas.microsoft.com/office/powerpoint/2010/main" val="390225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527048"/>
            <a:ext cx="6583679" cy="39319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 restoration</a:t>
            </a:r>
          </a:p>
          <a:p>
            <a:r>
              <a:rPr lang="en-US" dirty="0"/>
              <a:t>Adaptive Local Noise Filter</a:t>
            </a:r>
          </a:p>
          <a:p>
            <a:r>
              <a:rPr lang="en-US" dirty="0"/>
              <a:t>Noise Variance</a:t>
            </a:r>
          </a:p>
          <a:p>
            <a:r>
              <a:rPr lang="en-US" dirty="0"/>
              <a:t>Global noise variance</a:t>
            </a:r>
          </a:p>
          <a:p>
            <a:r>
              <a:rPr lang="en-US" dirty="0"/>
              <a:t>Mean of local window noise variance</a:t>
            </a:r>
          </a:p>
          <a:p>
            <a:r>
              <a:rPr lang="en-US" dirty="0"/>
              <a:t>Connected noise variance</a:t>
            </a:r>
          </a:p>
          <a:p>
            <a:r>
              <a:rPr lang="en-US" dirty="0"/>
              <a:t>Connected with neighborhood bounds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Degradation</a:t>
            </a:r>
            <a:endParaRPr lang="en-US" sz="2000" dirty="0"/>
          </a:p>
          <a:p>
            <a:pPr lvl="1"/>
            <a:r>
              <a:rPr lang="en-US" sz="1800" dirty="0"/>
              <a:t>Digitization</a:t>
            </a:r>
          </a:p>
          <a:p>
            <a:pPr lvl="1"/>
            <a:r>
              <a:rPr lang="en-US" sz="1800" dirty="0"/>
              <a:t>Noise</a:t>
            </a:r>
          </a:p>
          <a:p>
            <a:r>
              <a:rPr lang="en-US" sz="1800" dirty="0"/>
              <a:t>Spatial Domain : g</a:t>
            </a:r>
            <a:r>
              <a:rPr lang="en-US" sz="1800" dirty="0">
                <a:effectLst/>
              </a:rPr>
              <a:t>(</a:t>
            </a:r>
            <a:r>
              <a:rPr lang="en-US" sz="1800" dirty="0" err="1">
                <a:effectLst/>
              </a:rPr>
              <a:t>x,y</a:t>
            </a:r>
            <a:r>
              <a:rPr lang="en-US" sz="1800" dirty="0">
                <a:effectLst/>
              </a:rPr>
              <a:t>) = (h ∗ f )(x, y) + </a:t>
            </a:r>
            <a:r>
              <a:rPr lang="el-GR" sz="1800" dirty="0">
                <a:effectLst/>
              </a:rPr>
              <a:t>η(</a:t>
            </a:r>
            <a:r>
              <a:rPr lang="en-US" sz="1800" dirty="0">
                <a:effectLst/>
              </a:rPr>
              <a:t>x, y) </a:t>
            </a:r>
          </a:p>
          <a:p>
            <a:r>
              <a:rPr lang="en-US" sz="1800" dirty="0">
                <a:effectLst/>
              </a:rPr>
              <a:t>Frequency Domain : G(</a:t>
            </a:r>
            <a:r>
              <a:rPr lang="en-US" sz="1800" dirty="0" err="1">
                <a:effectLst/>
              </a:rPr>
              <a:t>u,v</a:t>
            </a:r>
            <a:r>
              <a:rPr lang="en-US" sz="1800" dirty="0">
                <a:effectLst/>
              </a:rPr>
              <a:t>) = H(</a:t>
            </a:r>
            <a:r>
              <a:rPr lang="en-US" sz="1800" dirty="0" err="1">
                <a:effectLst/>
              </a:rPr>
              <a:t>u,v</a:t>
            </a:r>
            <a:r>
              <a:rPr lang="en-US" sz="1800" dirty="0">
                <a:effectLst/>
              </a:rPr>
              <a:t>)F(</a:t>
            </a:r>
            <a:r>
              <a:rPr lang="en-US" sz="1800" dirty="0" err="1">
                <a:effectLst/>
              </a:rPr>
              <a:t>u,v</a:t>
            </a:r>
            <a:r>
              <a:rPr lang="en-US" sz="1800" dirty="0">
                <a:effectLst/>
              </a:rPr>
              <a:t>)+N(</a:t>
            </a:r>
            <a:r>
              <a:rPr lang="en-US" sz="1800" dirty="0" err="1">
                <a:effectLst/>
              </a:rPr>
              <a:t>u,v</a:t>
            </a:r>
            <a:r>
              <a:rPr lang="en-US" sz="1800" dirty="0"/>
              <a:t>)</a:t>
            </a:r>
          </a:p>
          <a:p>
            <a:r>
              <a:rPr lang="en-US" sz="1800" dirty="0"/>
              <a:t>Target is to achieve f(</a:t>
            </a:r>
            <a:r>
              <a:rPr lang="en-US" sz="1800" dirty="0" err="1"/>
              <a:t>x,y</a:t>
            </a:r>
            <a:r>
              <a:rPr lang="en-US" sz="1800" dirty="0"/>
              <a:t>) by removing noise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125E1-730A-0567-9F51-D85A7CB0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48" y="2276200"/>
            <a:ext cx="5248933" cy="18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reduction filter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501A-18A1-5FC5-E2DB-8DABA4BD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Mean Filter – Noise removal | Smoothing of Rapid Frequencies | Blur</a:t>
            </a:r>
          </a:p>
          <a:p>
            <a:pPr lvl="1"/>
            <a:r>
              <a:rPr lang="en-US" sz="1400" dirty="0"/>
              <a:t>Arithmetic Filter</a:t>
            </a:r>
          </a:p>
          <a:p>
            <a:pPr lvl="1"/>
            <a:r>
              <a:rPr lang="en-US" sz="1400" dirty="0"/>
              <a:t>Geometric Filter – Performs better | Compromises sharpness for smoothing | Less loss of detail</a:t>
            </a:r>
          </a:p>
          <a:p>
            <a:pPr lvl="1"/>
            <a:r>
              <a:rPr lang="en-US" sz="1400" dirty="0"/>
              <a:t>Harmonic and </a:t>
            </a:r>
            <a:r>
              <a:rPr lang="en-US" sz="1400" dirty="0" err="1"/>
              <a:t>Contraharmonic</a:t>
            </a:r>
            <a:r>
              <a:rPr lang="en-US" sz="1400" dirty="0"/>
              <a:t> – Salt and Pepper</a:t>
            </a:r>
          </a:p>
          <a:p>
            <a:r>
              <a:rPr lang="en-US" sz="1800" dirty="0"/>
              <a:t>Ordered Statistic Filter – Ranking | Excellent results for random noise | Less blurring</a:t>
            </a:r>
          </a:p>
          <a:p>
            <a:pPr lvl="1"/>
            <a:r>
              <a:rPr lang="en-US" sz="1400" dirty="0"/>
              <a:t>Median Filter</a:t>
            </a:r>
          </a:p>
          <a:p>
            <a:pPr lvl="1"/>
            <a:r>
              <a:rPr lang="en-US" sz="1400" dirty="0"/>
              <a:t>Min-Max Filter</a:t>
            </a:r>
          </a:p>
          <a:p>
            <a:pPr lvl="1"/>
            <a:r>
              <a:rPr lang="en-US" sz="1400" dirty="0"/>
              <a:t>Midpoint Filter</a:t>
            </a:r>
          </a:p>
          <a:p>
            <a:pPr lvl="1"/>
            <a:r>
              <a:rPr lang="en-US" sz="1400" dirty="0"/>
              <a:t>Alpha Trimmed Mean Filter – Combination of multiple noises</a:t>
            </a:r>
          </a:p>
          <a:p>
            <a:r>
              <a:rPr lang="en-US" sz="1800" dirty="0"/>
              <a:t>Adaptive Filters – Mean and Variance</a:t>
            </a:r>
          </a:p>
          <a:p>
            <a:pPr lvl="1"/>
            <a:r>
              <a:rPr lang="en-US" sz="1400" dirty="0"/>
              <a:t>Adaptive local noise reduction filter</a:t>
            </a:r>
          </a:p>
          <a:p>
            <a:pPr lvl="1"/>
            <a:r>
              <a:rPr lang="en-US" sz="1400" dirty="0"/>
              <a:t>Adaptive median filter</a:t>
            </a:r>
          </a:p>
        </p:txBody>
      </p:sp>
    </p:spTree>
    <p:extLst>
      <p:ext uri="{BB962C8B-B14F-4D97-AF65-F5344CB8AC3E}">
        <p14:creationId xmlns:p14="http://schemas.microsoft.com/office/powerpoint/2010/main" val="41213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local noise reduction filter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Mean and Variance</a:t>
            </a:r>
          </a:p>
          <a:p>
            <a:r>
              <a:rPr lang="en-US" sz="1800" dirty="0"/>
              <a:t>Mean is average, but with variance it can inform the level of deviation</a:t>
            </a:r>
          </a:p>
          <a:p>
            <a:r>
              <a:rPr lang="en-US" sz="1800" dirty="0"/>
              <a:t>Higher variance indicates – Higher varying pixel intensities</a:t>
            </a:r>
          </a:p>
          <a:p>
            <a:r>
              <a:rPr lang="en-US" sz="1800" dirty="0"/>
              <a:t>Example : Flat image</a:t>
            </a:r>
          </a:p>
          <a:p>
            <a:r>
              <a:rPr lang="en-US" sz="1800" dirty="0"/>
              <a:t>Added complexity than mean or ordered filters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2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local noise reduction filter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g(</a:t>
            </a:r>
            <a:r>
              <a:rPr lang="en-US" sz="1800" dirty="0" err="1"/>
              <a:t>x,y</a:t>
            </a:r>
            <a:r>
              <a:rPr lang="en-US" sz="1800" dirty="0"/>
              <a:t>) is image with noise</a:t>
            </a:r>
          </a:p>
          <a:p>
            <a:r>
              <a:rPr lang="el-GR" sz="1800" dirty="0">
                <a:effectLst/>
              </a:rPr>
              <a:t>σ2η </a:t>
            </a:r>
            <a:r>
              <a:rPr lang="en-US" sz="1800" dirty="0"/>
              <a:t>variance of noise</a:t>
            </a:r>
          </a:p>
          <a:p>
            <a:r>
              <a:rPr lang="el-GR" sz="1800" dirty="0">
                <a:effectLst/>
              </a:rPr>
              <a:t>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variance of neighborhood</a:t>
            </a:r>
          </a:p>
          <a:p>
            <a:r>
              <a:rPr lang="en-US" sz="1800" dirty="0" err="1"/>
              <a:t>Z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mean of neighborhood</a:t>
            </a:r>
            <a:endParaRPr lang="en-US" sz="1800" dirty="0"/>
          </a:p>
          <a:p>
            <a:r>
              <a:rPr lang="el-GR" sz="1800" dirty="0">
                <a:effectLst/>
              </a:rPr>
              <a:t>σ2η</a:t>
            </a:r>
            <a:r>
              <a:rPr lang="en-US" sz="1800" dirty="0">
                <a:effectLst/>
              </a:rPr>
              <a:t> = 0 indicates no noise</a:t>
            </a:r>
          </a:p>
          <a:p>
            <a:r>
              <a:rPr lang="el-GR" sz="1800" dirty="0">
                <a:effectLst/>
              </a:rPr>
              <a:t>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&gt;&gt; </a:t>
            </a:r>
            <a:r>
              <a:rPr lang="el-GR" sz="1800" dirty="0">
                <a:effectLst/>
              </a:rPr>
              <a:t>σ2η</a:t>
            </a:r>
            <a:r>
              <a:rPr lang="en-US" sz="1800" dirty="0">
                <a:effectLst/>
              </a:rPr>
              <a:t> indicates rapid change in variance. Sub componen</a:t>
            </a:r>
            <a:r>
              <a:rPr lang="en-US" sz="1800" dirty="0"/>
              <a:t>t edge</a:t>
            </a:r>
          </a:p>
          <a:p>
            <a:r>
              <a:rPr lang="en-US" sz="1800" dirty="0"/>
              <a:t>If the ratio is 1, it indicates similar overall noise and window</a:t>
            </a:r>
          </a:p>
          <a:p>
            <a:r>
              <a:rPr lang="en-US" sz="1800" dirty="0"/>
              <a:t>Requires prior knowledge of </a:t>
            </a:r>
            <a:r>
              <a:rPr lang="el-GR" sz="1800" dirty="0">
                <a:effectLst/>
              </a:rPr>
              <a:t>σ2η</a:t>
            </a:r>
            <a:endParaRPr lang="en-US" sz="1800" dirty="0">
              <a:effectLst/>
            </a:endParaRPr>
          </a:p>
          <a:p>
            <a:r>
              <a:rPr lang="en-US" sz="1800" dirty="0"/>
              <a:t>Padding also applied</a:t>
            </a:r>
          </a:p>
          <a:p>
            <a:r>
              <a:rPr lang="en-US" sz="1800" dirty="0">
                <a:effectLst/>
              </a:rPr>
              <a:t>Results of this filtering are sharp denoised image, unlike mean filters</a:t>
            </a:r>
          </a:p>
          <a:p>
            <a:endParaRPr lang="el-GR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CE3CE-15C5-3EBA-6444-E02D9655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26" y="1917116"/>
            <a:ext cx="4780822" cy="7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7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local noise reduction filter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algorithm works best for</a:t>
            </a:r>
          </a:p>
          <a:p>
            <a:pPr lvl="1"/>
            <a:r>
              <a:rPr lang="el-GR" sz="1800" dirty="0">
                <a:effectLst/>
              </a:rPr>
              <a:t>σ2η &lt;= 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</a:t>
            </a:r>
            <a:endParaRPr lang="en-US" sz="1100" dirty="0"/>
          </a:p>
          <a:p>
            <a:r>
              <a:rPr lang="en-US" sz="1800" dirty="0">
                <a:effectLst/>
              </a:rPr>
              <a:t>Due to randomness of noise in some cases , </a:t>
            </a:r>
            <a:r>
              <a:rPr lang="el-GR" sz="1800" dirty="0">
                <a:effectLst/>
              </a:rPr>
              <a:t>σ2</a:t>
            </a:r>
            <a:r>
              <a:rPr lang="en-US" sz="1800" dirty="0" err="1">
                <a:effectLst/>
              </a:rPr>
              <a:t>Sxy</a:t>
            </a:r>
            <a:r>
              <a:rPr lang="en-US" sz="1800" dirty="0">
                <a:effectLst/>
              </a:rPr>
              <a:t> &lt;</a:t>
            </a:r>
            <a:r>
              <a:rPr lang="el-GR" sz="1800" dirty="0">
                <a:effectLst/>
              </a:rPr>
              <a:t> σ2η</a:t>
            </a:r>
            <a:endParaRPr lang="en-US" sz="1800" dirty="0">
              <a:effectLst/>
            </a:endParaRPr>
          </a:p>
          <a:p>
            <a:pPr lvl="1"/>
            <a:r>
              <a:rPr lang="en-US" sz="1800" dirty="0"/>
              <a:t>This can lead to negative pixel intensities</a:t>
            </a:r>
          </a:p>
          <a:p>
            <a:pPr lvl="1"/>
            <a:r>
              <a:rPr lang="en-US" sz="1800" dirty="0">
                <a:effectLst/>
              </a:rPr>
              <a:t>Avoiding this situation is better by setting the noi</a:t>
            </a:r>
            <a:r>
              <a:rPr lang="en-US" sz="1800" dirty="0"/>
              <a:t>se to neighborhood ratio to 1</a:t>
            </a:r>
          </a:p>
          <a:p>
            <a:pPr lvl="1"/>
            <a:r>
              <a:rPr lang="en-US" sz="1800" dirty="0">
                <a:effectLst/>
              </a:rPr>
              <a:t>Although this can be avoided by rescaling, </a:t>
            </a:r>
            <a:r>
              <a:rPr lang="en-US" sz="1800" dirty="0"/>
              <a:t>dynamic range drops</a:t>
            </a:r>
            <a:endParaRPr lang="en-US" sz="1800" dirty="0">
              <a:effectLst/>
            </a:endParaRPr>
          </a:p>
          <a:p>
            <a:endParaRPr lang="el-GR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CE3CE-15C5-3EBA-6444-E02D9655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26" y="1917116"/>
            <a:ext cx="4780822" cy="7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3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local noise reduction filter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952E-DF4C-ECFB-2566-9A3C44AE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3775364" cy="38597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</a:rPr>
              <a:t>Variance levels of noise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</a:rPr>
              <a:t>Global noise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</a:rPr>
              <a:t>Mean of local window noise variances 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</a:rPr>
              <a:t>Connected noise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effectLst/>
              </a:rPr>
              <a:t>Connected noise variance with neighborhood bounds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effectLst/>
            </a:endParaRPr>
          </a:p>
        </p:txBody>
      </p:sp>
      <p:pic>
        <p:nvPicPr>
          <p:cNvPr id="5" name="Content Placeholder 8" descr="Qr code&#10;&#10;Description automatically generated">
            <a:extLst>
              <a:ext uri="{FF2B5EF4-FFF2-40B4-BE49-F238E27FC236}">
                <a16:creationId xmlns:a16="http://schemas.microsoft.com/office/drawing/2014/main" id="{298E7287-9BB7-C4F4-CF46-47EE334E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640" y="1510413"/>
            <a:ext cx="2232561" cy="2222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8D7D9-E1DC-A757-983F-5DA209D2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07" y="1510413"/>
            <a:ext cx="2232560" cy="223912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8BDCA92-9A3B-A769-DA51-655DB7CEB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508" y="3807984"/>
            <a:ext cx="3561932" cy="262747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C6DEA6E-8D5E-76D2-004F-A3A380AD8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259" y="3799806"/>
            <a:ext cx="3463324" cy="26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ALNF - </a:t>
            </a:r>
            <a:r>
              <a:rPr lang="en-US" sz="4400" dirty="0">
                <a:effectLst/>
              </a:rPr>
              <a:t>Variance levels of noise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EFAB-FE4D-633F-A6CF-C6681DF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Original Image – 3 sub components</a:t>
            </a:r>
          </a:p>
          <a:p>
            <a:pPr lvl="1"/>
            <a:r>
              <a:rPr lang="en-US" sz="1400" dirty="0"/>
              <a:t>100 grayscale</a:t>
            </a:r>
          </a:p>
          <a:p>
            <a:pPr lvl="1"/>
            <a:r>
              <a:rPr lang="en-US" sz="1400" dirty="0"/>
              <a:t>150</a:t>
            </a:r>
          </a:p>
          <a:p>
            <a:r>
              <a:rPr lang="en-US" sz="1800" dirty="0"/>
              <a:t>Gaussian Noised Image</a:t>
            </a:r>
          </a:p>
          <a:p>
            <a:pPr lvl="1"/>
            <a:r>
              <a:rPr lang="en-US" sz="1400" dirty="0"/>
              <a:t>Mean = 0</a:t>
            </a:r>
          </a:p>
          <a:p>
            <a:pPr lvl="1"/>
            <a:r>
              <a:rPr lang="en-US" sz="1400" dirty="0"/>
              <a:t>Variance = 0.001</a:t>
            </a:r>
          </a:p>
          <a:p>
            <a:endParaRPr lang="en-US" sz="18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C56B0B6-8535-EF3D-5AEE-E3B97F90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76" y="3783939"/>
            <a:ext cx="3463324" cy="2627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AF7E8-C666-626E-1964-0F5CBC70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15" y="1484826"/>
            <a:ext cx="2235845" cy="222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9ECB-2F0D-498B-2257-3B589A46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103" y="1484826"/>
            <a:ext cx="2229308" cy="2222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60978-A76B-D49A-6672-D7A413232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802" y="3778519"/>
            <a:ext cx="3467109" cy="2627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DF4C02-2E7F-2AF0-E5DD-97048C4B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96" y="3778519"/>
            <a:ext cx="4780822" cy="7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832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785</Words>
  <Application>Microsoft Macintosh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Calibri</vt:lpstr>
      <vt:lpstr>CMMI10</vt:lpstr>
      <vt:lpstr>CMMI7</vt:lpstr>
      <vt:lpstr>CMR7</vt:lpstr>
      <vt:lpstr>Tw Cen MT</vt:lpstr>
      <vt:lpstr>ShapesVTI</vt:lpstr>
      <vt:lpstr>Image Restoration using Adaptive local noise reduction filter using pixel adjacency</vt:lpstr>
      <vt:lpstr>Schedule</vt:lpstr>
      <vt:lpstr>Image Restoration</vt:lpstr>
      <vt:lpstr>Noise reduction filter</vt:lpstr>
      <vt:lpstr>Adaptive local noise reduction filter</vt:lpstr>
      <vt:lpstr>Adaptive local noise reduction filter</vt:lpstr>
      <vt:lpstr>Adaptive local noise reduction filter</vt:lpstr>
      <vt:lpstr>Adaptive local noise reduction filter</vt:lpstr>
      <vt:lpstr>ALNF - Variance levels of noise </vt:lpstr>
      <vt:lpstr>ALNF - Global noise variance </vt:lpstr>
      <vt:lpstr>ALNF – Mean of local window noise variance</vt:lpstr>
      <vt:lpstr>ALNF – Connected noise variance </vt:lpstr>
      <vt:lpstr>ALNF – Connected noise variance </vt:lpstr>
      <vt:lpstr>ALNF – Connected noise variance  </vt:lpstr>
      <vt:lpstr>ALNF – Connected noise variance with neighborhood bounds </vt:lpstr>
      <vt:lpstr>Results Table – Gaussian Noised image</vt:lpstr>
      <vt:lpstr>Results Table – Salt and Pepper Noised image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2020-09-02T01:08:08Z</dcterms:created>
  <dcterms:modified xsi:type="dcterms:W3CDTF">2022-12-05T17:34:54Z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